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6"/>
  </p:notesMasterIdLst>
  <p:handoutMasterIdLst>
    <p:handoutMasterId r:id="rId17"/>
  </p:handoutMasterIdLst>
  <p:sldIdLst>
    <p:sldId id="256" r:id="rId2"/>
    <p:sldId id="257" r:id="rId3"/>
    <p:sldId id="275" r:id="rId4"/>
    <p:sldId id="276" r:id="rId5"/>
    <p:sldId id="277" r:id="rId6"/>
    <p:sldId id="278" r:id="rId7"/>
    <p:sldId id="279" r:id="rId8"/>
    <p:sldId id="280" r:id="rId9"/>
    <p:sldId id="281" r:id="rId10"/>
    <p:sldId id="282" r:id="rId11"/>
    <p:sldId id="285" r:id="rId12"/>
    <p:sldId id="283" r:id="rId13"/>
    <p:sldId id="284" r:id="rId14"/>
    <p:sldId id="274" r:id="rId15"/>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32A87B-6EBD-984C-AA62-E91B81B139A9}" v="11" dt="2025-04-15T09:21:25.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85" autoAdjust="0"/>
    <p:restoredTop sz="95468"/>
  </p:normalViewPr>
  <p:slideViewPr>
    <p:cSldViewPr snapToGrid="0">
      <p:cViewPr varScale="1">
        <p:scale>
          <a:sx n="95" d="100"/>
          <a:sy n="95" d="100"/>
        </p:scale>
        <p:origin x="18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2"/>
            <a:ext cx="2984871" cy="50267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sz="quarter" idx="1"/>
          </p:nvPr>
        </p:nvSpPr>
        <p:spPr>
          <a:xfrm>
            <a:off x="3901702" y="2"/>
            <a:ext cx="2984871" cy="502676"/>
          </a:xfrm>
          <a:prstGeom prst="rect">
            <a:avLst/>
          </a:prstGeom>
        </p:spPr>
        <p:txBody>
          <a:bodyPr vert="horz" lIns="96606" tIns="48303" rIns="96606" bIns="48303" rtlCol="0"/>
          <a:lstStyle>
            <a:lvl1pPr algn="r">
              <a:defRPr sz="1300"/>
            </a:lvl1pPr>
          </a:lstStyle>
          <a:p>
            <a:fld id="{2B2DB217-F69A-4F5E-9C39-14C879F08CA5}" type="datetimeFigureOut">
              <a:rPr lang="it-IT" smtClean="0"/>
              <a:t>12/06/25</a:t>
            </a:fld>
            <a:endParaRPr lang="it-IT"/>
          </a:p>
        </p:txBody>
      </p:sp>
      <p:sp>
        <p:nvSpPr>
          <p:cNvPr id="4" name="Segnaposto piè di pagina 3"/>
          <p:cNvSpPr>
            <a:spLocks noGrp="1"/>
          </p:cNvSpPr>
          <p:nvPr>
            <p:ph type="ftr" sz="quarter" idx="2"/>
          </p:nvPr>
        </p:nvSpPr>
        <p:spPr>
          <a:xfrm>
            <a:off x="4" y="9516041"/>
            <a:ext cx="2984871" cy="502674"/>
          </a:xfrm>
          <a:prstGeom prst="rect">
            <a:avLst/>
          </a:prstGeom>
        </p:spPr>
        <p:txBody>
          <a:bodyPr vert="horz" lIns="96606" tIns="48303" rIns="96606" bIns="48303" rtlCol="0" anchor="b"/>
          <a:lstStyle>
            <a:lvl1pPr algn="l">
              <a:defRPr sz="1300"/>
            </a:lvl1pPr>
          </a:lstStyle>
          <a:p>
            <a:endParaRPr lang="it-IT"/>
          </a:p>
        </p:txBody>
      </p:sp>
      <p:sp>
        <p:nvSpPr>
          <p:cNvPr id="5" name="Segnaposto numero diapositiva 4"/>
          <p:cNvSpPr>
            <a:spLocks noGrp="1"/>
          </p:cNvSpPr>
          <p:nvPr>
            <p:ph type="sldNum" sz="quarter" idx="3"/>
          </p:nvPr>
        </p:nvSpPr>
        <p:spPr>
          <a:xfrm>
            <a:off x="3901702" y="9516041"/>
            <a:ext cx="2984871" cy="502674"/>
          </a:xfrm>
          <a:prstGeom prst="rect">
            <a:avLst/>
          </a:prstGeom>
        </p:spPr>
        <p:txBody>
          <a:bodyPr vert="horz" lIns="96606" tIns="48303" rIns="96606" bIns="48303" rtlCol="0" anchor="b"/>
          <a:lstStyle>
            <a:lvl1pPr algn="r">
              <a:defRPr sz="1300"/>
            </a:lvl1pPr>
          </a:lstStyle>
          <a:p>
            <a:fld id="{673A5FE0-7215-49E8-81D0-EA9510AA2216}" type="slidenum">
              <a:rPr lang="it-IT" smtClean="0"/>
              <a:t>‹N›</a:t>
            </a:fld>
            <a:endParaRPr lang="it-IT"/>
          </a:p>
        </p:txBody>
      </p:sp>
    </p:spTree>
    <p:extLst>
      <p:ext uri="{BB962C8B-B14F-4D97-AF65-F5344CB8AC3E}">
        <p14:creationId xmlns:p14="http://schemas.microsoft.com/office/powerpoint/2010/main" val="1027955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2"/>
            <a:ext cx="2984871" cy="50267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idx="1"/>
          </p:nvPr>
        </p:nvSpPr>
        <p:spPr>
          <a:xfrm>
            <a:off x="3901702" y="2"/>
            <a:ext cx="2984871" cy="502676"/>
          </a:xfrm>
          <a:prstGeom prst="rect">
            <a:avLst/>
          </a:prstGeom>
        </p:spPr>
        <p:txBody>
          <a:bodyPr vert="horz" lIns="96606" tIns="48303" rIns="96606" bIns="48303" rtlCol="0"/>
          <a:lstStyle>
            <a:lvl1pPr algn="r">
              <a:defRPr sz="1300"/>
            </a:lvl1pPr>
          </a:lstStyle>
          <a:p>
            <a:fld id="{D12AEAA4-60A3-4BD9-AC14-510C858F1E6E}" type="datetimeFigureOut">
              <a:rPr lang="it-IT" smtClean="0"/>
              <a:t>12/06/25</a:t>
            </a:fld>
            <a:endParaRPr lang="it-IT"/>
          </a:p>
        </p:txBody>
      </p:sp>
      <p:sp>
        <p:nvSpPr>
          <p:cNvPr id="4" name="Segnaposto immagine diapositiva 3"/>
          <p:cNvSpPr>
            <a:spLocks noGrp="1" noRot="1" noChangeAspect="1"/>
          </p:cNvSpPr>
          <p:nvPr>
            <p:ph type="sldImg" idx="2"/>
          </p:nvPr>
        </p:nvSpPr>
        <p:spPr>
          <a:xfrm>
            <a:off x="438150" y="1250950"/>
            <a:ext cx="6011863" cy="3382963"/>
          </a:xfrm>
          <a:prstGeom prst="rect">
            <a:avLst/>
          </a:prstGeom>
          <a:noFill/>
          <a:ln w="12700">
            <a:solidFill>
              <a:prstClr val="black"/>
            </a:solidFill>
          </a:ln>
        </p:spPr>
        <p:txBody>
          <a:bodyPr vert="horz" lIns="96606" tIns="48303" rIns="96606" bIns="48303" rtlCol="0" anchor="ctr"/>
          <a:lstStyle/>
          <a:p>
            <a:endParaRPr lang="it-IT"/>
          </a:p>
        </p:txBody>
      </p:sp>
      <p:sp>
        <p:nvSpPr>
          <p:cNvPr id="5" name="Segnaposto note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4" y="9516041"/>
            <a:ext cx="2984871" cy="502674"/>
          </a:xfrm>
          <a:prstGeom prst="rect">
            <a:avLst/>
          </a:prstGeom>
        </p:spPr>
        <p:txBody>
          <a:bodyPr vert="horz" lIns="96606" tIns="48303" rIns="96606" bIns="48303"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702" y="9516041"/>
            <a:ext cx="2984871" cy="502674"/>
          </a:xfrm>
          <a:prstGeom prst="rect">
            <a:avLst/>
          </a:prstGeom>
        </p:spPr>
        <p:txBody>
          <a:bodyPr vert="horz" lIns="96606" tIns="48303" rIns="96606" bIns="48303" rtlCol="0" anchor="b"/>
          <a:lstStyle>
            <a:lvl1pPr algn="r">
              <a:defRPr sz="1300"/>
            </a:lvl1pPr>
          </a:lstStyle>
          <a:p>
            <a:fld id="{5B86BFEA-EDCB-4954-A458-407028A1A1AC}" type="slidenum">
              <a:rPr lang="it-IT" smtClean="0"/>
              <a:t>‹N›</a:t>
            </a:fld>
            <a:endParaRPr lang="it-IT"/>
          </a:p>
        </p:txBody>
      </p:sp>
    </p:spTree>
    <p:extLst>
      <p:ext uri="{BB962C8B-B14F-4D97-AF65-F5344CB8AC3E}">
        <p14:creationId xmlns:p14="http://schemas.microsoft.com/office/powerpoint/2010/main" val="31444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noProof="0"/>
          </a:p>
        </p:txBody>
      </p:sp>
      <p:sp>
        <p:nvSpPr>
          <p:cNvPr id="4" name="Segnaposto numero diapositiva 3"/>
          <p:cNvSpPr>
            <a:spLocks noGrp="1"/>
          </p:cNvSpPr>
          <p:nvPr>
            <p:ph type="sldNum" sz="quarter" idx="5"/>
          </p:nvPr>
        </p:nvSpPr>
        <p:spPr/>
        <p:txBody>
          <a:bodyPr/>
          <a:lstStyle/>
          <a:p>
            <a:fld id="{5B86BFEA-EDCB-4954-A458-407028A1A1AC}" type="slidenum">
              <a:rPr lang="it-IT" smtClean="0"/>
              <a:t>2</a:t>
            </a:fld>
            <a:endParaRPr lang="it-IT"/>
          </a:p>
        </p:txBody>
      </p:sp>
    </p:spTree>
    <p:extLst>
      <p:ext uri="{BB962C8B-B14F-4D97-AF65-F5344CB8AC3E}">
        <p14:creationId xmlns:p14="http://schemas.microsoft.com/office/powerpoint/2010/main" val="2408346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59115-CD35-13FC-559B-0F8BF4186D3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8ACF272-6CE1-AAF3-C958-2FD0B410E51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FB7D5B01-6BC6-3A4F-1D95-326A851820DC}"/>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DE77A48D-D254-786D-FED5-1A340674F3FD}"/>
              </a:ext>
            </a:extLst>
          </p:cNvPr>
          <p:cNvSpPr>
            <a:spLocks noGrp="1"/>
          </p:cNvSpPr>
          <p:nvPr>
            <p:ph type="sldNum" sz="quarter" idx="5"/>
          </p:nvPr>
        </p:nvSpPr>
        <p:spPr/>
        <p:txBody>
          <a:bodyPr/>
          <a:lstStyle/>
          <a:p>
            <a:fld id="{5B86BFEA-EDCB-4954-A458-407028A1A1AC}" type="slidenum">
              <a:rPr lang="it-IT" smtClean="0"/>
              <a:t>11</a:t>
            </a:fld>
            <a:endParaRPr lang="it-IT"/>
          </a:p>
        </p:txBody>
      </p:sp>
    </p:spTree>
    <p:extLst>
      <p:ext uri="{BB962C8B-B14F-4D97-AF65-F5344CB8AC3E}">
        <p14:creationId xmlns:p14="http://schemas.microsoft.com/office/powerpoint/2010/main" val="3294977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CC9B9-27C1-D017-5825-D5A15695EA7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B282182-81D3-302C-607E-EC908CD093D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E5239D2-7289-0AFA-D99A-77243409B373}"/>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667FBB73-3197-E601-640B-92E9CAB497A8}"/>
              </a:ext>
            </a:extLst>
          </p:cNvPr>
          <p:cNvSpPr>
            <a:spLocks noGrp="1"/>
          </p:cNvSpPr>
          <p:nvPr>
            <p:ph type="sldNum" sz="quarter" idx="5"/>
          </p:nvPr>
        </p:nvSpPr>
        <p:spPr/>
        <p:txBody>
          <a:bodyPr/>
          <a:lstStyle/>
          <a:p>
            <a:fld id="{5B86BFEA-EDCB-4954-A458-407028A1A1AC}" type="slidenum">
              <a:rPr lang="it-IT" smtClean="0"/>
              <a:t>12</a:t>
            </a:fld>
            <a:endParaRPr lang="it-IT"/>
          </a:p>
        </p:txBody>
      </p:sp>
    </p:spTree>
    <p:extLst>
      <p:ext uri="{BB962C8B-B14F-4D97-AF65-F5344CB8AC3E}">
        <p14:creationId xmlns:p14="http://schemas.microsoft.com/office/powerpoint/2010/main" val="2068838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88A17-16F8-C8B6-EAC5-012716EDA2F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3DE20CA-E0D7-CCDF-A3D1-763A8B61620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D40B8A3F-0C3D-1FB6-6F9E-1717255DCE4E}"/>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1EFC724A-7276-21AF-D484-6A6254248353}"/>
              </a:ext>
            </a:extLst>
          </p:cNvPr>
          <p:cNvSpPr>
            <a:spLocks noGrp="1"/>
          </p:cNvSpPr>
          <p:nvPr>
            <p:ph type="sldNum" sz="quarter" idx="5"/>
          </p:nvPr>
        </p:nvSpPr>
        <p:spPr/>
        <p:txBody>
          <a:bodyPr/>
          <a:lstStyle/>
          <a:p>
            <a:fld id="{5B86BFEA-EDCB-4954-A458-407028A1A1AC}" type="slidenum">
              <a:rPr lang="it-IT" smtClean="0"/>
              <a:t>13</a:t>
            </a:fld>
            <a:endParaRPr lang="it-IT"/>
          </a:p>
        </p:txBody>
      </p:sp>
    </p:spTree>
    <p:extLst>
      <p:ext uri="{BB962C8B-B14F-4D97-AF65-F5344CB8AC3E}">
        <p14:creationId xmlns:p14="http://schemas.microsoft.com/office/powerpoint/2010/main" val="311502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3C744-E686-896D-F9D0-EC182E5203A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00C63B8-E815-918B-7A30-DC4F133486C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CF40E36-E041-C911-B528-20149AA1990F}"/>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F09A57AE-3CB4-BDDC-2383-3FDB6C6E7FE1}"/>
              </a:ext>
            </a:extLst>
          </p:cNvPr>
          <p:cNvSpPr>
            <a:spLocks noGrp="1"/>
          </p:cNvSpPr>
          <p:nvPr>
            <p:ph type="sldNum" sz="quarter" idx="5"/>
          </p:nvPr>
        </p:nvSpPr>
        <p:spPr/>
        <p:txBody>
          <a:bodyPr/>
          <a:lstStyle/>
          <a:p>
            <a:fld id="{5B86BFEA-EDCB-4954-A458-407028A1A1AC}" type="slidenum">
              <a:rPr lang="it-IT" smtClean="0"/>
              <a:t>14</a:t>
            </a:fld>
            <a:endParaRPr lang="it-IT"/>
          </a:p>
        </p:txBody>
      </p:sp>
    </p:spTree>
    <p:extLst>
      <p:ext uri="{BB962C8B-B14F-4D97-AF65-F5344CB8AC3E}">
        <p14:creationId xmlns:p14="http://schemas.microsoft.com/office/powerpoint/2010/main" val="3989238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EDAD11-71CA-B243-1781-F45E545F547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5271ABD-491A-BA7A-2C98-F244AD9FB22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AA33AF7-2484-B884-6EE8-FEF7F9FF6932}"/>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8A3539AA-072F-11A2-8A07-319BA201B5DF}"/>
              </a:ext>
            </a:extLst>
          </p:cNvPr>
          <p:cNvSpPr>
            <a:spLocks noGrp="1"/>
          </p:cNvSpPr>
          <p:nvPr>
            <p:ph type="sldNum" sz="quarter" idx="5"/>
          </p:nvPr>
        </p:nvSpPr>
        <p:spPr/>
        <p:txBody>
          <a:bodyPr/>
          <a:lstStyle/>
          <a:p>
            <a:fld id="{5B86BFEA-EDCB-4954-A458-407028A1A1AC}" type="slidenum">
              <a:rPr lang="it-IT" smtClean="0"/>
              <a:t>3</a:t>
            </a:fld>
            <a:endParaRPr lang="it-IT"/>
          </a:p>
        </p:txBody>
      </p:sp>
    </p:spTree>
    <p:extLst>
      <p:ext uri="{BB962C8B-B14F-4D97-AF65-F5344CB8AC3E}">
        <p14:creationId xmlns:p14="http://schemas.microsoft.com/office/powerpoint/2010/main" val="2582306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1F2631-9FF2-9E1F-511D-DDF24468623E}"/>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9174FCA-68E2-BB43-9689-F4E2BDA3CCD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6C9EDB3-48BE-B441-1560-37FA17B7817B}"/>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A81ACC28-D5E7-EA08-E17E-F6A510E14C99}"/>
              </a:ext>
            </a:extLst>
          </p:cNvPr>
          <p:cNvSpPr>
            <a:spLocks noGrp="1"/>
          </p:cNvSpPr>
          <p:nvPr>
            <p:ph type="sldNum" sz="quarter" idx="5"/>
          </p:nvPr>
        </p:nvSpPr>
        <p:spPr/>
        <p:txBody>
          <a:bodyPr/>
          <a:lstStyle/>
          <a:p>
            <a:fld id="{5B86BFEA-EDCB-4954-A458-407028A1A1AC}" type="slidenum">
              <a:rPr lang="it-IT" smtClean="0"/>
              <a:t>4</a:t>
            </a:fld>
            <a:endParaRPr lang="it-IT"/>
          </a:p>
        </p:txBody>
      </p:sp>
    </p:spTree>
    <p:extLst>
      <p:ext uri="{BB962C8B-B14F-4D97-AF65-F5344CB8AC3E}">
        <p14:creationId xmlns:p14="http://schemas.microsoft.com/office/powerpoint/2010/main" val="3521243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16010-D367-C29B-614B-35B089BD28F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0F40FDA-8BCA-6C76-09B6-10B25EF1046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E562C85-D5DC-F60F-DA16-7D00487E2F07}"/>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553F36DA-5648-3F05-5AD6-49B5964A80AB}"/>
              </a:ext>
            </a:extLst>
          </p:cNvPr>
          <p:cNvSpPr>
            <a:spLocks noGrp="1"/>
          </p:cNvSpPr>
          <p:nvPr>
            <p:ph type="sldNum" sz="quarter" idx="5"/>
          </p:nvPr>
        </p:nvSpPr>
        <p:spPr/>
        <p:txBody>
          <a:bodyPr/>
          <a:lstStyle/>
          <a:p>
            <a:fld id="{5B86BFEA-EDCB-4954-A458-407028A1A1AC}" type="slidenum">
              <a:rPr lang="it-IT" smtClean="0"/>
              <a:t>5</a:t>
            </a:fld>
            <a:endParaRPr lang="it-IT"/>
          </a:p>
        </p:txBody>
      </p:sp>
    </p:spTree>
    <p:extLst>
      <p:ext uri="{BB962C8B-B14F-4D97-AF65-F5344CB8AC3E}">
        <p14:creationId xmlns:p14="http://schemas.microsoft.com/office/powerpoint/2010/main" val="4141119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FC7E7-F80E-6E2E-1652-119DFA12D396}"/>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C888400-ECAD-FA19-87E9-7F0E86CA8CB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75D9149-8F85-7261-5552-5234774328DA}"/>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6FD4FB33-A598-A621-60CE-83D8E8300D09}"/>
              </a:ext>
            </a:extLst>
          </p:cNvPr>
          <p:cNvSpPr>
            <a:spLocks noGrp="1"/>
          </p:cNvSpPr>
          <p:nvPr>
            <p:ph type="sldNum" sz="quarter" idx="5"/>
          </p:nvPr>
        </p:nvSpPr>
        <p:spPr/>
        <p:txBody>
          <a:bodyPr/>
          <a:lstStyle/>
          <a:p>
            <a:fld id="{5B86BFEA-EDCB-4954-A458-407028A1A1AC}" type="slidenum">
              <a:rPr lang="it-IT" smtClean="0"/>
              <a:t>6</a:t>
            </a:fld>
            <a:endParaRPr lang="it-IT"/>
          </a:p>
        </p:txBody>
      </p:sp>
    </p:spTree>
    <p:extLst>
      <p:ext uri="{BB962C8B-B14F-4D97-AF65-F5344CB8AC3E}">
        <p14:creationId xmlns:p14="http://schemas.microsoft.com/office/powerpoint/2010/main" val="72251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0FF20-250C-6E77-A637-AC9C5846D0D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BB8CFF7-C8AD-8E73-F12C-EABBC0C2FBD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309723E-BCAD-2C16-C40A-4AB697776B67}"/>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F6FF0C70-B7EC-1D8E-5292-BE350D0B600B}"/>
              </a:ext>
            </a:extLst>
          </p:cNvPr>
          <p:cNvSpPr>
            <a:spLocks noGrp="1"/>
          </p:cNvSpPr>
          <p:nvPr>
            <p:ph type="sldNum" sz="quarter" idx="5"/>
          </p:nvPr>
        </p:nvSpPr>
        <p:spPr/>
        <p:txBody>
          <a:bodyPr/>
          <a:lstStyle/>
          <a:p>
            <a:fld id="{5B86BFEA-EDCB-4954-A458-407028A1A1AC}" type="slidenum">
              <a:rPr lang="it-IT" smtClean="0"/>
              <a:t>7</a:t>
            </a:fld>
            <a:endParaRPr lang="it-IT"/>
          </a:p>
        </p:txBody>
      </p:sp>
    </p:spTree>
    <p:extLst>
      <p:ext uri="{BB962C8B-B14F-4D97-AF65-F5344CB8AC3E}">
        <p14:creationId xmlns:p14="http://schemas.microsoft.com/office/powerpoint/2010/main" val="2253712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4FC68-9DFD-8C2C-41C0-C60191F751B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56187E9-E64E-A9CF-C9E2-C060DED35C7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B6FA13A-02D1-94D6-3714-30D9ACD58165}"/>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9A7B7277-F50A-F665-7127-C9E23B898D2C}"/>
              </a:ext>
            </a:extLst>
          </p:cNvPr>
          <p:cNvSpPr>
            <a:spLocks noGrp="1"/>
          </p:cNvSpPr>
          <p:nvPr>
            <p:ph type="sldNum" sz="quarter" idx="5"/>
          </p:nvPr>
        </p:nvSpPr>
        <p:spPr/>
        <p:txBody>
          <a:bodyPr/>
          <a:lstStyle/>
          <a:p>
            <a:fld id="{5B86BFEA-EDCB-4954-A458-407028A1A1AC}" type="slidenum">
              <a:rPr lang="it-IT" smtClean="0"/>
              <a:t>8</a:t>
            </a:fld>
            <a:endParaRPr lang="it-IT"/>
          </a:p>
        </p:txBody>
      </p:sp>
    </p:spTree>
    <p:extLst>
      <p:ext uri="{BB962C8B-B14F-4D97-AF65-F5344CB8AC3E}">
        <p14:creationId xmlns:p14="http://schemas.microsoft.com/office/powerpoint/2010/main" val="268165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A0043-F1EF-4CA6-D9E7-612A7654073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EE73DF7-3A70-E539-E42B-121AF758ED4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2ED313B-8163-38D0-A0DC-9F19CE0D4E63}"/>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76A6CAE4-CCF8-EB60-AF3F-FDFB7F1C5765}"/>
              </a:ext>
            </a:extLst>
          </p:cNvPr>
          <p:cNvSpPr>
            <a:spLocks noGrp="1"/>
          </p:cNvSpPr>
          <p:nvPr>
            <p:ph type="sldNum" sz="quarter" idx="5"/>
          </p:nvPr>
        </p:nvSpPr>
        <p:spPr/>
        <p:txBody>
          <a:bodyPr/>
          <a:lstStyle/>
          <a:p>
            <a:fld id="{5B86BFEA-EDCB-4954-A458-407028A1A1AC}" type="slidenum">
              <a:rPr lang="it-IT" smtClean="0"/>
              <a:t>9</a:t>
            </a:fld>
            <a:endParaRPr lang="it-IT"/>
          </a:p>
        </p:txBody>
      </p:sp>
    </p:spTree>
    <p:extLst>
      <p:ext uri="{BB962C8B-B14F-4D97-AF65-F5344CB8AC3E}">
        <p14:creationId xmlns:p14="http://schemas.microsoft.com/office/powerpoint/2010/main" val="2151926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24D558-22DD-FF9A-4287-5CEBCA1BC4E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7225413-AD6F-F802-636E-44CE6D14EE3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24C4E55-2798-3F43-D115-7E53DEDEF3A0}"/>
              </a:ext>
            </a:extLst>
          </p:cNvPr>
          <p:cNvSpPr>
            <a:spLocks noGrp="1"/>
          </p:cNvSpPr>
          <p:nvPr>
            <p:ph type="body" idx="1"/>
          </p:nvPr>
        </p:nvSpPr>
        <p:spPr/>
        <p:txBody>
          <a:bodyPr/>
          <a:lstStyle/>
          <a:p>
            <a:endParaRPr lang="it-IT" noProof="0"/>
          </a:p>
        </p:txBody>
      </p:sp>
      <p:sp>
        <p:nvSpPr>
          <p:cNvPr id="4" name="Segnaposto numero diapositiva 3">
            <a:extLst>
              <a:ext uri="{FF2B5EF4-FFF2-40B4-BE49-F238E27FC236}">
                <a16:creationId xmlns:a16="http://schemas.microsoft.com/office/drawing/2014/main" id="{54F0C57B-B708-CC32-28F6-73FBE9434399}"/>
              </a:ext>
            </a:extLst>
          </p:cNvPr>
          <p:cNvSpPr>
            <a:spLocks noGrp="1"/>
          </p:cNvSpPr>
          <p:nvPr>
            <p:ph type="sldNum" sz="quarter" idx="5"/>
          </p:nvPr>
        </p:nvSpPr>
        <p:spPr/>
        <p:txBody>
          <a:bodyPr/>
          <a:lstStyle/>
          <a:p>
            <a:fld id="{5B86BFEA-EDCB-4954-A458-407028A1A1AC}" type="slidenum">
              <a:rPr lang="it-IT" smtClean="0"/>
              <a:t>10</a:t>
            </a:fld>
            <a:endParaRPr lang="it-IT"/>
          </a:p>
        </p:txBody>
      </p:sp>
    </p:spTree>
    <p:extLst>
      <p:ext uri="{BB962C8B-B14F-4D97-AF65-F5344CB8AC3E}">
        <p14:creationId xmlns:p14="http://schemas.microsoft.com/office/powerpoint/2010/main" val="1445386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D90E243-703B-4BD5-898A-EC3594B760F3}" type="datetime1">
              <a:rPr lang="it-IT" smtClean="0"/>
              <a:t>12/06/25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95681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988FCC4-D300-45B2-9714-F518F93B85CF}" type="datetime1">
              <a:rPr lang="it-IT" smtClean="0"/>
              <a:t>12/06/25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410389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E56A8A6-FFD3-475F-9987-E65090CB7DC3}" type="datetime1">
              <a:rPr lang="it-IT" smtClean="0"/>
              <a:t>12/06/25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41393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3659D9B-5B19-4F0E-AEFB-B3C702AE9C55}" type="datetime1">
              <a:rPr lang="it-IT" smtClean="0"/>
              <a:t>12/06/25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4403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E0F5844-0507-4A76-8F7F-5B620EF1F936}" type="datetime1">
              <a:rPr lang="it-IT" smtClean="0"/>
              <a:t>12/06/25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341149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41D6ADB-CC45-45CC-8049-23D57DBAE88B}" type="datetime1">
              <a:rPr lang="it-IT" smtClean="0"/>
              <a:t>12/06/25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81674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9B9CD20-4F78-4D68-9FFE-D3EC4EE99383}" type="datetime1">
              <a:rPr lang="it-IT" smtClean="0"/>
              <a:t>12/06/25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35122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F24F090-CBDD-487D-86C8-1168E12BFDE5}" type="datetime1">
              <a:rPr lang="it-IT" smtClean="0"/>
              <a:t>12/06/25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764298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B7711-08CD-4A4E-9D14-B71BCEAC63D9}" type="datetime1">
              <a:rPr lang="it-IT" smtClean="0"/>
              <a:t>12/06/25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421984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AECB3EA-5FA2-4A08-9FF0-AF210151EF4F}" type="datetime1">
              <a:rPr lang="it-IT" smtClean="0"/>
              <a:t>12/06/25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6193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70B5CDB-A39A-4F23-98CD-CAD9E13A922A}" type="datetime1">
              <a:rPr lang="it-IT" smtClean="0"/>
              <a:t>12/06/25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3083061-2DC2-4C5E-9234-1D2E48EDC923}" type="slidenum">
              <a:rPr lang="it-IT" smtClean="0"/>
              <a:t>‹N›</a:t>
            </a:fld>
            <a:endParaRPr lang="it-IT"/>
          </a:p>
        </p:txBody>
      </p:sp>
    </p:spTree>
    <p:extLst>
      <p:ext uri="{BB962C8B-B14F-4D97-AF65-F5344CB8AC3E}">
        <p14:creationId xmlns:p14="http://schemas.microsoft.com/office/powerpoint/2010/main" val="222529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97501-0B2D-44ED-B6AB-D81D0D8D7374}" type="datetime1">
              <a:rPr lang="it-IT" smtClean="0"/>
              <a:t>12/06/25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83061-2DC2-4C5E-9234-1D2E48EDC923}" type="slidenum">
              <a:rPr lang="it-IT" smtClean="0"/>
              <a:t>‹N›</a:t>
            </a:fld>
            <a:endParaRPr lang="it-IT"/>
          </a:p>
        </p:txBody>
      </p:sp>
    </p:spTree>
    <p:extLst>
      <p:ext uri="{BB962C8B-B14F-4D97-AF65-F5344CB8AC3E}">
        <p14:creationId xmlns:p14="http://schemas.microsoft.com/office/powerpoint/2010/main" val="42224581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81891" y="1122363"/>
            <a:ext cx="10962409" cy="2387600"/>
          </a:xfrm>
        </p:spPr>
        <p:txBody>
          <a:bodyPr anchor="ctr">
            <a:normAutofit/>
          </a:bodyPr>
          <a:lstStyle/>
          <a:p>
            <a:r>
              <a:rPr lang="it-IT" sz="4400" noProof="0" dirty="0"/>
              <a:t>Fiscalità digitale: intelligenza artificiale e cripto-attività nella dimensione europea e italiana</a:t>
            </a:r>
          </a:p>
        </p:txBody>
      </p:sp>
      <p:sp>
        <p:nvSpPr>
          <p:cNvPr id="3" name="Sottotitolo 2"/>
          <p:cNvSpPr>
            <a:spLocks noGrp="1"/>
          </p:cNvSpPr>
          <p:nvPr>
            <p:ph type="subTitle" idx="1"/>
          </p:nvPr>
        </p:nvSpPr>
        <p:spPr/>
        <p:txBody>
          <a:bodyPr>
            <a:normAutofit fontScale="70000" lnSpcReduction="20000"/>
          </a:bodyPr>
          <a:lstStyle/>
          <a:p>
            <a:r>
              <a:rPr lang="it-IT" sz="3100" noProof="0" dirty="0">
                <a:solidFill>
                  <a:schemeClr val="bg1">
                    <a:lumMod val="50000"/>
                  </a:schemeClr>
                </a:solidFill>
              </a:rPr>
              <a:t>Territorialità dell’imposizione: il caso dei valori «digitali» e dei data center</a:t>
            </a:r>
          </a:p>
          <a:p>
            <a:r>
              <a:rPr lang="it-IT" noProof="0" dirty="0">
                <a:solidFill>
                  <a:schemeClr val="bg1">
                    <a:lumMod val="50000"/>
                  </a:schemeClr>
                </a:solidFill>
              </a:rPr>
              <a:t>Marco Greggi, Università di Ferrara</a:t>
            </a:r>
          </a:p>
          <a:p>
            <a:endParaRPr lang="it-IT" noProof="0" dirty="0">
              <a:solidFill>
                <a:schemeClr val="bg1">
                  <a:lumMod val="50000"/>
                </a:schemeClr>
              </a:solidFill>
            </a:endParaRPr>
          </a:p>
          <a:p>
            <a:r>
              <a:rPr lang="it-IT" noProof="0" dirty="0"/>
              <a:t>Palermo, 15 Aprile 2025</a:t>
            </a:r>
            <a:br>
              <a:rPr lang="it-IT" noProof="0" dirty="0"/>
            </a:br>
            <a:endParaRPr lang="it-IT" noProof="0" dirty="0"/>
          </a:p>
        </p:txBody>
      </p:sp>
    </p:spTree>
    <p:extLst>
      <p:ext uri="{BB962C8B-B14F-4D97-AF65-F5344CB8AC3E}">
        <p14:creationId xmlns:p14="http://schemas.microsoft.com/office/powerpoint/2010/main" val="2405603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6622A-6301-82F0-3E95-0AC74823EC3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75D9AA4-F83B-43C3-65EE-CC40453FFDB7}"/>
              </a:ext>
            </a:extLst>
          </p:cNvPr>
          <p:cNvSpPr>
            <a:spLocks noGrp="1"/>
          </p:cNvSpPr>
          <p:nvPr>
            <p:ph type="title"/>
          </p:nvPr>
        </p:nvSpPr>
        <p:spPr>
          <a:xfrm>
            <a:off x="4595004" y="365127"/>
            <a:ext cx="6758796" cy="1325563"/>
          </a:xfrm>
        </p:spPr>
        <p:txBody>
          <a:bodyPr/>
          <a:lstStyle/>
          <a:p>
            <a:pPr algn="r"/>
            <a:r>
              <a:rPr lang="it-IT" noProof="0" dirty="0"/>
              <a:t>Segue …</a:t>
            </a:r>
          </a:p>
        </p:txBody>
      </p:sp>
      <p:sp>
        <p:nvSpPr>
          <p:cNvPr id="3" name="Segnaposto contenuto 2">
            <a:extLst>
              <a:ext uri="{FF2B5EF4-FFF2-40B4-BE49-F238E27FC236}">
                <a16:creationId xmlns:a16="http://schemas.microsoft.com/office/drawing/2014/main" id="{EDDFEF3B-EFA4-D2AB-AA08-58AD00CA0F16}"/>
              </a:ext>
            </a:extLst>
          </p:cNvPr>
          <p:cNvSpPr>
            <a:spLocks noGrp="1"/>
          </p:cNvSpPr>
          <p:nvPr>
            <p:ph idx="1"/>
          </p:nvPr>
        </p:nvSpPr>
        <p:spPr/>
        <p:txBody>
          <a:bodyPr anchor="ctr">
            <a:normAutofit fontScale="85000" lnSpcReduction="20000"/>
          </a:bodyPr>
          <a:lstStyle/>
          <a:p>
            <a:pPr>
              <a:lnSpc>
                <a:spcPct val="160000"/>
              </a:lnSpc>
            </a:pPr>
            <a:r>
              <a:rPr lang="it-IT" noProof="0" dirty="0">
                <a:solidFill>
                  <a:srgbClr val="19191A"/>
                </a:solidFill>
                <a:latin typeface="Titillium Web" pitchFamily="2" charset="77"/>
              </a:rPr>
              <a:t>Estensione della stabile organizzazione … ma nella norma domestica;</a:t>
            </a:r>
          </a:p>
          <a:p>
            <a:pPr lvl="1">
              <a:lnSpc>
                <a:spcPct val="160000"/>
              </a:lnSpc>
            </a:pPr>
            <a:r>
              <a:rPr lang="it-IT" noProof="0" dirty="0">
                <a:solidFill>
                  <a:srgbClr val="19191A"/>
                </a:solidFill>
                <a:latin typeface="Titillium Web" pitchFamily="2" charset="77"/>
              </a:rPr>
              <a:t>Irrilevanza dell’art. 169 d.P.R. 917/86;</a:t>
            </a:r>
          </a:p>
          <a:p>
            <a:pPr>
              <a:lnSpc>
                <a:spcPct val="160000"/>
              </a:lnSpc>
            </a:pPr>
            <a:r>
              <a:rPr lang="it-IT" noProof="0" dirty="0">
                <a:solidFill>
                  <a:srgbClr val="19191A"/>
                </a:solidFill>
                <a:latin typeface="Titillium Web" pitchFamily="2" charset="77"/>
              </a:rPr>
              <a:t>La presenza economica:</a:t>
            </a:r>
          </a:p>
          <a:p>
            <a:pPr lvl="1">
              <a:lnSpc>
                <a:spcPct val="160000"/>
              </a:lnSpc>
            </a:pPr>
            <a:r>
              <a:rPr lang="it-IT" noProof="0" dirty="0">
                <a:solidFill>
                  <a:srgbClr val="19191A"/>
                </a:solidFill>
                <a:latin typeface="Titillium Web" pitchFamily="2" charset="77"/>
              </a:rPr>
              <a:t>Contaminazione del modelli impositivi ((1) IVA e (2) proposta di direttiva COM(2018) 147 </a:t>
            </a:r>
            <a:r>
              <a:rPr lang="it-IT" i="1" noProof="0" dirty="0" err="1">
                <a:solidFill>
                  <a:srgbClr val="19191A"/>
                </a:solidFill>
                <a:latin typeface="Titillium Web" pitchFamily="2" charset="77"/>
              </a:rPr>
              <a:t>final</a:t>
            </a:r>
            <a:r>
              <a:rPr lang="it-IT" noProof="0" dirty="0">
                <a:solidFill>
                  <a:srgbClr val="19191A"/>
                </a:solidFill>
                <a:latin typeface="Titillium Web" pitchFamily="2" charset="77"/>
              </a:rPr>
              <a:t> «presenza digitale significativa»)</a:t>
            </a:r>
          </a:p>
          <a:p>
            <a:pPr>
              <a:lnSpc>
                <a:spcPct val="160000"/>
              </a:lnSpc>
            </a:pPr>
            <a:r>
              <a:rPr lang="it-IT" noProof="0" dirty="0">
                <a:latin typeface="Titillium Web" pitchFamily="2" charset="77"/>
              </a:rPr>
              <a:t>Automatica disapplicazione in presenza di convenzione contro le doppie imposizioni (ispirata al modello OCSE);</a:t>
            </a:r>
          </a:p>
          <a:p>
            <a:pPr lvl="1">
              <a:lnSpc>
                <a:spcPct val="160000"/>
              </a:lnSpc>
            </a:pPr>
            <a:r>
              <a:rPr lang="it-IT" noProof="0" dirty="0">
                <a:latin typeface="Titillium Web" pitchFamily="2" charset="77"/>
              </a:rPr>
              <a:t>Prevalenza del dato convenzionale su quello interno …</a:t>
            </a:r>
          </a:p>
        </p:txBody>
      </p:sp>
      <p:sp>
        <p:nvSpPr>
          <p:cNvPr id="4" name="Segnaposto numero diapositiva 3">
            <a:extLst>
              <a:ext uri="{FF2B5EF4-FFF2-40B4-BE49-F238E27FC236}">
                <a16:creationId xmlns:a16="http://schemas.microsoft.com/office/drawing/2014/main" id="{8127F6F1-4DCD-C03A-A639-E02ABDA46105}"/>
              </a:ext>
            </a:extLst>
          </p:cNvPr>
          <p:cNvSpPr>
            <a:spLocks noGrp="1"/>
          </p:cNvSpPr>
          <p:nvPr>
            <p:ph type="sldNum" sz="quarter" idx="12"/>
          </p:nvPr>
        </p:nvSpPr>
        <p:spPr/>
        <p:txBody>
          <a:bodyPr/>
          <a:lstStyle/>
          <a:p>
            <a:fld id="{23083061-2DC2-4C5E-9234-1D2E48EDC923}" type="slidenum">
              <a:rPr lang="it-IT" smtClean="0"/>
              <a:t>10</a:t>
            </a:fld>
            <a:endParaRPr lang="it-IT"/>
          </a:p>
        </p:txBody>
      </p:sp>
      <p:pic>
        <p:nvPicPr>
          <p:cNvPr id="5" name="Immagine 4">
            <a:extLst>
              <a:ext uri="{FF2B5EF4-FFF2-40B4-BE49-F238E27FC236}">
                <a16:creationId xmlns:a16="http://schemas.microsoft.com/office/drawing/2014/main" id="{ADAE52C6-4981-B1AD-EA47-9916913575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75625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25FFC-5D36-126B-1A57-793FC79DF74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A768605-382B-58B3-4D32-5D97157F42BC}"/>
              </a:ext>
            </a:extLst>
          </p:cNvPr>
          <p:cNvSpPr>
            <a:spLocks noGrp="1"/>
          </p:cNvSpPr>
          <p:nvPr>
            <p:ph type="title"/>
          </p:nvPr>
        </p:nvSpPr>
        <p:spPr>
          <a:xfrm>
            <a:off x="4595004" y="365127"/>
            <a:ext cx="6758796" cy="1325563"/>
          </a:xfrm>
        </p:spPr>
        <p:txBody>
          <a:bodyPr/>
          <a:lstStyle/>
          <a:p>
            <a:pPr algn="r"/>
            <a:r>
              <a:rPr lang="it-IT" noProof="0" dirty="0"/>
              <a:t>Cosa significa</a:t>
            </a:r>
          </a:p>
        </p:txBody>
      </p:sp>
      <p:sp>
        <p:nvSpPr>
          <p:cNvPr id="3" name="Segnaposto contenuto 2">
            <a:extLst>
              <a:ext uri="{FF2B5EF4-FFF2-40B4-BE49-F238E27FC236}">
                <a16:creationId xmlns:a16="http://schemas.microsoft.com/office/drawing/2014/main" id="{75A8EB77-0B9F-F518-C877-5C4055FC3F31}"/>
              </a:ext>
            </a:extLst>
          </p:cNvPr>
          <p:cNvSpPr>
            <a:spLocks noGrp="1"/>
          </p:cNvSpPr>
          <p:nvPr>
            <p:ph idx="1"/>
          </p:nvPr>
        </p:nvSpPr>
        <p:spPr/>
        <p:txBody>
          <a:bodyPr anchor="ctr">
            <a:normAutofit fontScale="77500" lnSpcReduction="20000"/>
          </a:bodyPr>
          <a:lstStyle/>
          <a:p>
            <a:pPr>
              <a:lnSpc>
                <a:spcPct val="160000"/>
              </a:lnSpc>
            </a:pPr>
            <a:r>
              <a:rPr lang="it-IT" noProof="0" dirty="0">
                <a:solidFill>
                  <a:srgbClr val="19191A"/>
                </a:solidFill>
                <a:latin typeface="Titillium Web" pitchFamily="2" charset="77"/>
              </a:rPr>
              <a:t>Server ospitato su data center con manutenzione e </a:t>
            </a:r>
            <a:r>
              <a:rPr lang="it-IT" noProof="0" dirty="0" err="1">
                <a:solidFill>
                  <a:srgbClr val="19191A"/>
                </a:solidFill>
                <a:latin typeface="Titillium Web" pitchFamily="2" charset="77"/>
              </a:rPr>
              <a:t>handling</a:t>
            </a:r>
            <a:r>
              <a:rPr lang="it-IT" noProof="0" dirty="0">
                <a:solidFill>
                  <a:srgbClr val="19191A"/>
                </a:solidFill>
                <a:latin typeface="Titillium Web" pitchFamily="2" charset="77"/>
              </a:rPr>
              <a:t> stabile (oltre a servizi di connettività) diventa stabile organizzazione:</a:t>
            </a:r>
          </a:p>
          <a:p>
            <a:pPr lvl="1">
              <a:lnSpc>
                <a:spcPct val="160000"/>
              </a:lnSpc>
            </a:pPr>
            <a:r>
              <a:rPr lang="it-IT" dirty="0">
                <a:solidFill>
                  <a:srgbClr val="19191A"/>
                </a:solidFill>
                <a:latin typeface="Titillium Web" pitchFamily="2" charset="77"/>
              </a:rPr>
              <a:t>Sia ai fini delle imposte dirette (</a:t>
            </a:r>
            <a:r>
              <a:rPr lang="it-IT" i="1" dirty="0">
                <a:solidFill>
                  <a:srgbClr val="19191A"/>
                </a:solidFill>
                <a:latin typeface="Titillium Web" pitchFamily="2" charset="77"/>
              </a:rPr>
              <a:t>anti-</a:t>
            </a:r>
            <a:r>
              <a:rPr lang="it-IT" i="1" dirty="0" err="1">
                <a:solidFill>
                  <a:srgbClr val="19191A"/>
                </a:solidFill>
                <a:latin typeface="Titillium Web" pitchFamily="2" charset="77"/>
              </a:rPr>
              <a:t>fragmentation</a:t>
            </a:r>
            <a:r>
              <a:rPr lang="it-IT" i="1" dirty="0">
                <a:solidFill>
                  <a:srgbClr val="19191A"/>
                </a:solidFill>
                <a:latin typeface="Titillium Web" pitchFamily="2" charset="77"/>
              </a:rPr>
              <a:t> rule</a:t>
            </a:r>
            <a:r>
              <a:rPr lang="it-IT" dirty="0">
                <a:solidFill>
                  <a:srgbClr val="19191A"/>
                </a:solidFill>
                <a:latin typeface="Titillium Web" pitchFamily="2" charset="77"/>
              </a:rPr>
              <a:t>, BEPS, art. 162 co. 4-bis e 5);</a:t>
            </a:r>
          </a:p>
          <a:p>
            <a:pPr lvl="1">
              <a:lnSpc>
                <a:spcPct val="160000"/>
              </a:lnSpc>
            </a:pPr>
            <a:r>
              <a:rPr lang="it-IT" noProof="0" dirty="0">
                <a:solidFill>
                  <a:srgbClr val="19191A"/>
                </a:solidFill>
                <a:latin typeface="Titillium Web" pitchFamily="2" charset="77"/>
              </a:rPr>
              <a:t>Sia ai fini IVA, in simbiosi con il sistema OSS (art. 38 bis </a:t>
            </a:r>
            <a:r>
              <a:rPr lang="it-IT" noProof="0" dirty="0" err="1">
                <a:solidFill>
                  <a:srgbClr val="19191A"/>
                </a:solidFill>
                <a:latin typeface="Titillium Web" pitchFamily="2" charset="77"/>
              </a:rPr>
              <a:t>d.l.</a:t>
            </a:r>
            <a:r>
              <a:rPr lang="it-IT" noProof="0" dirty="0">
                <a:solidFill>
                  <a:srgbClr val="19191A"/>
                </a:solidFill>
                <a:latin typeface="Titillium Web" pitchFamily="2" charset="77"/>
              </a:rPr>
              <a:t> 331/93)</a:t>
            </a:r>
            <a:r>
              <a:rPr lang="it-IT" dirty="0">
                <a:solidFill>
                  <a:srgbClr val="19191A"/>
                </a:solidFill>
                <a:latin typeface="Titillium Web" pitchFamily="2" charset="77"/>
              </a:rPr>
              <a:t>;</a:t>
            </a:r>
          </a:p>
          <a:p>
            <a:pPr>
              <a:lnSpc>
                <a:spcPct val="160000"/>
              </a:lnSpc>
            </a:pPr>
            <a:r>
              <a:rPr lang="it-IT" noProof="0" dirty="0">
                <a:solidFill>
                  <a:srgbClr val="19191A"/>
                </a:solidFill>
                <a:latin typeface="Titillium Web" pitchFamily="2" charset="77"/>
              </a:rPr>
              <a:t>Dal punto di vista IVA:</a:t>
            </a:r>
          </a:p>
          <a:p>
            <a:pPr lvl="1">
              <a:lnSpc>
                <a:spcPct val="160000"/>
              </a:lnSpc>
            </a:pPr>
            <a:r>
              <a:rPr lang="it-IT" dirty="0">
                <a:solidFill>
                  <a:srgbClr val="19191A"/>
                </a:solidFill>
                <a:latin typeface="Titillium Web" pitchFamily="2" charset="77"/>
              </a:rPr>
              <a:t>Territorialità nella prestazione di servizi per il tramite del server ospitato (artt. 7 ter e ss. D.P.R. 633/72);</a:t>
            </a:r>
          </a:p>
          <a:p>
            <a:pPr lvl="1">
              <a:lnSpc>
                <a:spcPct val="160000"/>
              </a:lnSpc>
            </a:pPr>
            <a:r>
              <a:rPr lang="it-IT" noProof="0" dirty="0">
                <a:solidFill>
                  <a:srgbClr val="19191A"/>
                </a:solidFill>
                <a:latin typeface="Titillium Web" pitchFamily="2" charset="77"/>
              </a:rPr>
              <a:t>Territorialità della prestazione </a:t>
            </a:r>
            <a:r>
              <a:rPr lang="it-IT" dirty="0">
                <a:solidFill>
                  <a:srgbClr val="19191A"/>
                </a:solidFill>
                <a:latin typeface="Titillium Web" pitchFamily="2" charset="77"/>
              </a:rPr>
              <a:t>di servizi da parte della società che «gestisce» il data center;</a:t>
            </a:r>
          </a:p>
          <a:p>
            <a:pPr lvl="1">
              <a:lnSpc>
                <a:spcPct val="160000"/>
              </a:lnSpc>
            </a:pPr>
            <a:r>
              <a:rPr lang="it-IT" noProof="0" dirty="0">
                <a:solidFill>
                  <a:srgbClr val="19191A"/>
                </a:solidFill>
                <a:latin typeface="Titillium Web" pitchFamily="2" charset="77"/>
              </a:rPr>
              <a:t>…</a:t>
            </a:r>
          </a:p>
        </p:txBody>
      </p:sp>
      <p:sp>
        <p:nvSpPr>
          <p:cNvPr id="4" name="Segnaposto numero diapositiva 3">
            <a:extLst>
              <a:ext uri="{FF2B5EF4-FFF2-40B4-BE49-F238E27FC236}">
                <a16:creationId xmlns:a16="http://schemas.microsoft.com/office/drawing/2014/main" id="{D711F39E-79A3-4806-1720-276ECF38C3E2}"/>
              </a:ext>
            </a:extLst>
          </p:cNvPr>
          <p:cNvSpPr>
            <a:spLocks noGrp="1"/>
          </p:cNvSpPr>
          <p:nvPr>
            <p:ph type="sldNum" sz="quarter" idx="12"/>
          </p:nvPr>
        </p:nvSpPr>
        <p:spPr/>
        <p:txBody>
          <a:bodyPr/>
          <a:lstStyle/>
          <a:p>
            <a:fld id="{23083061-2DC2-4C5E-9234-1D2E48EDC923}" type="slidenum">
              <a:rPr lang="it-IT" smtClean="0"/>
              <a:t>11</a:t>
            </a:fld>
            <a:endParaRPr lang="it-IT"/>
          </a:p>
        </p:txBody>
      </p:sp>
      <p:pic>
        <p:nvPicPr>
          <p:cNvPr id="5" name="Immagine 4">
            <a:extLst>
              <a:ext uri="{FF2B5EF4-FFF2-40B4-BE49-F238E27FC236}">
                <a16:creationId xmlns:a16="http://schemas.microsoft.com/office/drawing/2014/main" id="{FABEE234-B45E-662E-57FF-78B5AE26D9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185186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9AE10-F9EA-FC36-3547-B740F880EFD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6AB4CA9-F6C9-837A-8529-AE4E2E2CE604}"/>
              </a:ext>
            </a:extLst>
          </p:cNvPr>
          <p:cNvSpPr>
            <a:spLocks noGrp="1"/>
          </p:cNvSpPr>
          <p:nvPr>
            <p:ph type="title"/>
          </p:nvPr>
        </p:nvSpPr>
        <p:spPr>
          <a:xfrm>
            <a:off x="4595004" y="365127"/>
            <a:ext cx="6758796" cy="1325563"/>
          </a:xfrm>
        </p:spPr>
        <p:txBody>
          <a:bodyPr/>
          <a:lstStyle/>
          <a:p>
            <a:pPr algn="r"/>
            <a:r>
              <a:rPr lang="it-IT" noProof="0" dirty="0"/>
              <a:t>Uno sguardo alla dimensione internazionale</a:t>
            </a:r>
          </a:p>
        </p:txBody>
      </p:sp>
      <p:sp>
        <p:nvSpPr>
          <p:cNvPr id="3" name="Segnaposto contenuto 2">
            <a:extLst>
              <a:ext uri="{FF2B5EF4-FFF2-40B4-BE49-F238E27FC236}">
                <a16:creationId xmlns:a16="http://schemas.microsoft.com/office/drawing/2014/main" id="{7C13370F-0210-BEFF-C713-2FAD1D4660AD}"/>
              </a:ext>
            </a:extLst>
          </p:cNvPr>
          <p:cNvSpPr>
            <a:spLocks noGrp="1"/>
          </p:cNvSpPr>
          <p:nvPr>
            <p:ph idx="1"/>
          </p:nvPr>
        </p:nvSpPr>
        <p:spPr/>
        <p:txBody>
          <a:bodyPr anchor="ctr">
            <a:normAutofit fontScale="70000" lnSpcReduction="20000"/>
          </a:bodyPr>
          <a:lstStyle/>
          <a:p>
            <a:pPr>
              <a:lnSpc>
                <a:spcPct val="160000"/>
              </a:lnSpc>
            </a:pPr>
            <a:r>
              <a:rPr lang="it-IT" b="0" i="0" dirty="0">
                <a:solidFill>
                  <a:srgbClr val="19191A"/>
                </a:solidFill>
                <a:effectLst/>
                <a:latin typeface="Titillium Web" pitchFamily="2" charset="77"/>
              </a:rPr>
              <a:t>Art. 12B Proventi da «</a:t>
            </a:r>
            <a:r>
              <a:rPr lang="it-IT" b="0" i="1" dirty="0" err="1">
                <a:solidFill>
                  <a:srgbClr val="19191A"/>
                </a:solidFill>
                <a:effectLst/>
                <a:latin typeface="Titillium Web" pitchFamily="2" charset="77"/>
              </a:rPr>
              <a:t>Automated</a:t>
            </a:r>
            <a:r>
              <a:rPr lang="it-IT" b="0" i="1" dirty="0">
                <a:solidFill>
                  <a:srgbClr val="19191A"/>
                </a:solidFill>
                <a:effectLst/>
                <a:latin typeface="Titillium Web" pitchFamily="2" charset="77"/>
              </a:rPr>
              <a:t> Digital </a:t>
            </a:r>
            <a:r>
              <a:rPr lang="it-IT" b="0" i="1" dirty="0" err="1">
                <a:solidFill>
                  <a:srgbClr val="19191A"/>
                </a:solidFill>
                <a:effectLst/>
                <a:latin typeface="Titillium Web" pitchFamily="2" charset="77"/>
              </a:rPr>
              <a:t>Serevices</a:t>
            </a:r>
            <a:r>
              <a:rPr lang="it-IT" b="0" i="0" dirty="0">
                <a:solidFill>
                  <a:srgbClr val="19191A"/>
                </a:solidFill>
                <a:effectLst/>
                <a:latin typeface="Titillium Web" pitchFamily="2" charset="77"/>
              </a:rPr>
              <a:t>»</a:t>
            </a:r>
          </a:p>
          <a:p>
            <a:pPr marL="914400" lvl="1" indent="-457200">
              <a:lnSpc>
                <a:spcPct val="160000"/>
              </a:lnSpc>
              <a:buFont typeface="+mj-lt"/>
              <a:buAutoNum type="arabicPeriod"/>
            </a:pPr>
            <a:r>
              <a:rPr lang="en-GB" dirty="0">
                <a:latin typeface="Titillium Web" pitchFamily="2" charset="77"/>
              </a:rPr>
              <a:t>Income from automated digital services arising in a Contracting State, underlying payments for which are made to a resident of the other Contracting State, may be taxed in that other State. </a:t>
            </a:r>
          </a:p>
          <a:p>
            <a:pPr marL="914400" lvl="1" indent="-457200">
              <a:lnSpc>
                <a:spcPct val="160000"/>
              </a:lnSpc>
              <a:buFont typeface="+mj-lt"/>
              <a:buAutoNum type="arabicPeriod"/>
            </a:pPr>
            <a:r>
              <a:rPr lang="en-GB" dirty="0">
                <a:latin typeface="Titillium Web" pitchFamily="2" charset="77"/>
              </a:rPr>
              <a:t>However, subject to the provisions of Article 8 and notwithstanding the provisions of Article 14, income from automated digital services arising in a Contracting State may also be taxed in the Contracting State in which it arises and according to the laws of that State, but if the beneficial owner of the income is a resident of the other Contracting State, the tax so charged shall not exceed X per cent (the percentage is to be established through bilateral negotiations) of the gross amount of the payments underlying the income from automated digital services. </a:t>
            </a:r>
          </a:p>
          <a:p>
            <a:pPr marL="914400" lvl="1" indent="-457200">
              <a:lnSpc>
                <a:spcPct val="160000"/>
              </a:lnSpc>
              <a:buFont typeface="+mj-lt"/>
              <a:buAutoNum type="arabicPeriod"/>
            </a:pPr>
            <a:r>
              <a:rPr lang="en-GB" dirty="0">
                <a:latin typeface="Titillium Web" pitchFamily="2" charset="77"/>
              </a:rPr>
              <a:t>…</a:t>
            </a:r>
          </a:p>
        </p:txBody>
      </p:sp>
      <p:sp>
        <p:nvSpPr>
          <p:cNvPr id="4" name="Segnaposto numero diapositiva 3">
            <a:extLst>
              <a:ext uri="{FF2B5EF4-FFF2-40B4-BE49-F238E27FC236}">
                <a16:creationId xmlns:a16="http://schemas.microsoft.com/office/drawing/2014/main" id="{07422B98-52DB-25EB-1F54-D935668F2511}"/>
              </a:ext>
            </a:extLst>
          </p:cNvPr>
          <p:cNvSpPr>
            <a:spLocks noGrp="1"/>
          </p:cNvSpPr>
          <p:nvPr>
            <p:ph type="sldNum" sz="quarter" idx="12"/>
          </p:nvPr>
        </p:nvSpPr>
        <p:spPr/>
        <p:txBody>
          <a:bodyPr/>
          <a:lstStyle/>
          <a:p>
            <a:fld id="{23083061-2DC2-4C5E-9234-1D2E48EDC923}" type="slidenum">
              <a:rPr lang="it-IT" smtClean="0"/>
              <a:t>12</a:t>
            </a:fld>
            <a:endParaRPr lang="it-IT"/>
          </a:p>
        </p:txBody>
      </p:sp>
      <p:pic>
        <p:nvPicPr>
          <p:cNvPr id="5" name="Immagine 4">
            <a:extLst>
              <a:ext uri="{FF2B5EF4-FFF2-40B4-BE49-F238E27FC236}">
                <a16:creationId xmlns:a16="http://schemas.microsoft.com/office/drawing/2014/main" id="{1867CA35-4160-02D4-95AD-C73697FCD5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65607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5B767-B360-9EFF-93A4-058D2ADE88B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CB6C2A8-458D-AD76-E751-63E3B0815F89}"/>
              </a:ext>
            </a:extLst>
          </p:cNvPr>
          <p:cNvSpPr>
            <a:spLocks noGrp="1"/>
          </p:cNvSpPr>
          <p:nvPr>
            <p:ph type="title"/>
          </p:nvPr>
        </p:nvSpPr>
        <p:spPr>
          <a:xfrm>
            <a:off x="4595004" y="365127"/>
            <a:ext cx="6758796" cy="1325563"/>
          </a:xfrm>
        </p:spPr>
        <p:txBody>
          <a:bodyPr/>
          <a:lstStyle/>
          <a:p>
            <a:pPr algn="r"/>
            <a:r>
              <a:rPr lang="it-IT" noProof="0"/>
              <a:t>Considerazioni conclusive</a:t>
            </a:r>
          </a:p>
        </p:txBody>
      </p:sp>
      <p:sp>
        <p:nvSpPr>
          <p:cNvPr id="3" name="Segnaposto contenuto 2">
            <a:extLst>
              <a:ext uri="{FF2B5EF4-FFF2-40B4-BE49-F238E27FC236}">
                <a16:creationId xmlns:a16="http://schemas.microsoft.com/office/drawing/2014/main" id="{1986DA98-1FD7-E686-BE65-F52356E1CC28}"/>
              </a:ext>
            </a:extLst>
          </p:cNvPr>
          <p:cNvSpPr>
            <a:spLocks noGrp="1"/>
          </p:cNvSpPr>
          <p:nvPr>
            <p:ph idx="1"/>
          </p:nvPr>
        </p:nvSpPr>
        <p:spPr/>
        <p:txBody>
          <a:bodyPr anchor="ctr">
            <a:normAutofit/>
          </a:bodyPr>
          <a:lstStyle/>
          <a:p>
            <a:pPr>
              <a:lnSpc>
                <a:spcPct val="160000"/>
              </a:lnSpc>
            </a:pPr>
            <a:r>
              <a:rPr lang="it-IT" b="0" i="0" dirty="0">
                <a:solidFill>
                  <a:srgbClr val="19191A"/>
                </a:solidFill>
                <a:effectLst/>
                <a:latin typeface="Titillium Web" pitchFamily="2" charset="77"/>
              </a:rPr>
              <a:t>Economia digital</a:t>
            </a:r>
            <a:r>
              <a:rPr lang="it-IT" dirty="0">
                <a:solidFill>
                  <a:srgbClr val="19191A"/>
                </a:solidFill>
                <a:latin typeface="Titillium Web" pitchFamily="2" charset="77"/>
              </a:rPr>
              <a:t>e «ancorata» ai criteri di territorialità;</a:t>
            </a:r>
          </a:p>
          <a:p>
            <a:pPr>
              <a:lnSpc>
                <a:spcPct val="160000"/>
              </a:lnSpc>
            </a:pPr>
            <a:r>
              <a:rPr lang="it-IT" dirty="0">
                <a:solidFill>
                  <a:srgbClr val="19191A"/>
                </a:solidFill>
                <a:latin typeface="Titillium Web" pitchFamily="2" charset="77"/>
              </a:rPr>
              <a:t>Necessità (allo stato) di soluzioni interpretative orientate alla «crescita» del settore per il recupero di gap di competitività;</a:t>
            </a:r>
          </a:p>
          <a:p>
            <a:pPr>
              <a:lnSpc>
                <a:spcPct val="160000"/>
              </a:lnSpc>
            </a:pPr>
            <a:r>
              <a:rPr lang="it-IT" dirty="0">
                <a:solidFill>
                  <a:srgbClr val="19191A"/>
                </a:solidFill>
                <a:latin typeface="Titillium Web" pitchFamily="2" charset="77"/>
              </a:rPr>
              <a:t>Rilevanza del settore ambientale, in questa colpevolmente presentazione trascurato.</a:t>
            </a:r>
          </a:p>
        </p:txBody>
      </p:sp>
      <p:sp>
        <p:nvSpPr>
          <p:cNvPr id="4" name="Segnaposto numero diapositiva 3">
            <a:extLst>
              <a:ext uri="{FF2B5EF4-FFF2-40B4-BE49-F238E27FC236}">
                <a16:creationId xmlns:a16="http://schemas.microsoft.com/office/drawing/2014/main" id="{2DB188F0-66B2-D286-04BA-ED7682DB306C}"/>
              </a:ext>
            </a:extLst>
          </p:cNvPr>
          <p:cNvSpPr>
            <a:spLocks noGrp="1"/>
          </p:cNvSpPr>
          <p:nvPr>
            <p:ph type="sldNum" sz="quarter" idx="12"/>
          </p:nvPr>
        </p:nvSpPr>
        <p:spPr/>
        <p:txBody>
          <a:bodyPr/>
          <a:lstStyle/>
          <a:p>
            <a:fld id="{23083061-2DC2-4C5E-9234-1D2E48EDC923}" type="slidenum">
              <a:rPr lang="it-IT" smtClean="0"/>
              <a:t>13</a:t>
            </a:fld>
            <a:endParaRPr lang="it-IT"/>
          </a:p>
        </p:txBody>
      </p:sp>
      <p:pic>
        <p:nvPicPr>
          <p:cNvPr id="5" name="Immagine 4">
            <a:extLst>
              <a:ext uri="{FF2B5EF4-FFF2-40B4-BE49-F238E27FC236}">
                <a16:creationId xmlns:a16="http://schemas.microsoft.com/office/drawing/2014/main" id="{A2E18124-A8AE-8301-18B2-5B37C404AB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1467553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E664D-A677-AFF0-700D-4DFEED32420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BCFB4C6-D756-2F14-97A8-89115A4174D6}"/>
              </a:ext>
            </a:extLst>
          </p:cNvPr>
          <p:cNvSpPr>
            <a:spLocks noGrp="1"/>
          </p:cNvSpPr>
          <p:nvPr>
            <p:ph type="title"/>
          </p:nvPr>
        </p:nvSpPr>
        <p:spPr>
          <a:xfrm>
            <a:off x="4595004" y="365127"/>
            <a:ext cx="6758796" cy="1325563"/>
          </a:xfrm>
        </p:spPr>
        <p:txBody>
          <a:bodyPr/>
          <a:lstStyle/>
          <a:p>
            <a:pPr algn="r"/>
            <a:r>
              <a:rPr lang="it-IT" noProof="0"/>
              <a:t>Grazie per l’attenzione</a:t>
            </a:r>
          </a:p>
        </p:txBody>
      </p:sp>
      <p:sp>
        <p:nvSpPr>
          <p:cNvPr id="3" name="Segnaposto contenuto 2">
            <a:extLst>
              <a:ext uri="{FF2B5EF4-FFF2-40B4-BE49-F238E27FC236}">
                <a16:creationId xmlns:a16="http://schemas.microsoft.com/office/drawing/2014/main" id="{098141F3-1FF6-9D07-6E83-6588614E4F4B}"/>
              </a:ext>
            </a:extLst>
          </p:cNvPr>
          <p:cNvSpPr>
            <a:spLocks noGrp="1"/>
          </p:cNvSpPr>
          <p:nvPr>
            <p:ph idx="1"/>
          </p:nvPr>
        </p:nvSpPr>
        <p:spPr/>
        <p:txBody>
          <a:bodyPr anchor="ctr">
            <a:normAutofit/>
          </a:bodyPr>
          <a:lstStyle/>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endParaRPr lang="en-GB" sz="1800">
              <a:latin typeface="Titillium Web" pitchFamily="2" charset="77"/>
            </a:endParaRPr>
          </a:p>
          <a:p>
            <a:pPr marL="0" indent="0" algn="r">
              <a:lnSpc>
                <a:spcPct val="160000"/>
              </a:lnSpc>
              <a:buNone/>
            </a:pPr>
            <a:r>
              <a:rPr lang="en-GB" sz="1800" err="1">
                <a:latin typeface="Titillium Web" pitchFamily="2" charset="77"/>
              </a:rPr>
              <a:t>marco.greggi@unife.it</a:t>
            </a:r>
            <a:endParaRPr lang="en-GB" sz="1800">
              <a:latin typeface="Titillium Web" pitchFamily="2" charset="77"/>
            </a:endParaRPr>
          </a:p>
        </p:txBody>
      </p:sp>
      <p:sp>
        <p:nvSpPr>
          <p:cNvPr id="4" name="Segnaposto numero diapositiva 3">
            <a:extLst>
              <a:ext uri="{FF2B5EF4-FFF2-40B4-BE49-F238E27FC236}">
                <a16:creationId xmlns:a16="http://schemas.microsoft.com/office/drawing/2014/main" id="{B166B9FF-C4A9-A56A-EF81-8EFDEBB31D00}"/>
              </a:ext>
            </a:extLst>
          </p:cNvPr>
          <p:cNvSpPr>
            <a:spLocks noGrp="1"/>
          </p:cNvSpPr>
          <p:nvPr>
            <p:ph type="sldNum" sz="quarter" idx="12"/>
          </p:nvPr>
        </p:nvSpPr>
        <p:spPr/>
        <p:txBody>
          <a:bodyPr/>
          <a:lstStyle/>
          <a:p>
            <a:fld id="{23083061-2DC2-4C5E-9234-1D2E48EDC923}" type="slidenum">
              <a:rPr lang="it-IT" smtClean="0"/>
              <a:t>14</a:t>
            </a:fld>
            <a:endParaRPr lang="it-IT"/>
          </a:p>
        </p:txBody>
      </p:sp>
      <p:pic>
        <p:nvPicPr>
          <p:cNvPr id="5" name="Immagine 4">
            <a:extLst>
              <a:ext uri="{FF2B5EF4-FFF2-40B4-BE49-F238E27FC236}">
                <a16:creationId xmlns:a16="http://schemas.microsoft.com/office/drawing/2014/main" id="{35F46015-59EA-ED15-C4D2-D269F92CDC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62405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95004" y="365127"/>
            <a:ext cx="6758796" cy="1325563"/>
          </a:xfrm>
        </p:spPr>
        <p:txBody>
          <a:bodyPr/>
          <a:lstStyle/>
          <a:p>
            <a:pPr algn="r"/>
            <a:r>
              <a:rPr lang="it-IT" noProof="0" dirty="0"/>
              <a:t>Programma dell’intervento</a:t>
            </a:r>
          </a:p>
        </p:txBody>
      </p:sp>
      <p:sp>
        <p:nvSpPr>
          <p:cNvPr id="3" name="Segnaposto contenuto 2"/>
          <p:cNvSpPr>
            <a:spLocks noGrp="1"/>
          </p:cNvSpPr>
          <p:nvPr>
            <p:ph idx="1"/>
          </p:nvPr>
        </p:nvSpPr>
        <p:spPr/>
        <p:txBody>
          <a:bodyPr anchor="ctr">
            <a:normAutofit fontScale="92500" lnSpcReduction="20000"/>
          </a:bodyPr>
          <a:lstStyle/>
          <a:p>
            <a:pPr>
              <a:lnSpc>
                <a:spcPct val="160000"/>
              </a:lnSpc>
            </a:pPr>
            <a:r>
              <a:rPr lang="it-IT" b="0" i="0" dirty="0">
                <a:solidFill>
                  <a:srgbClr val="19191A"/>
                </a:solidFill>
                <a:effectLst/>
                <a:latin typeface="Titillium Web" pitchFamily="2" charset="77"/>
              </a:rPr>
              <a:t>Un comun denominatore tra </a:t>
            </a:r>
            <a:r>
              <a:rPr lang="it-IT" b="0" i="1" dirty="0" err="1">
                <a:solidFill>
                  <a:srgbClr val="19191A"/>
                </a:solidFill>
                <a:effectLst/>
                <a:latin typeface="Titillium Web" pitchFamily="2" charset="77"/>
              </a:rPr>
              <a:t>Crypto</a:t>
            </a:r>
            <a:r>
              <a:rPr lang="it-IT" b="0" i="0" dirty="0">
                <a:solidFill>
                  <a:srgbClr val="19191A"/>
                </a:solidFill>
                <a:effectLst/>
                <a:latin typeface="Titillium Web" pitchFamily="2" charset="77"/>
              </a:rPr>
              <a:t> e AI: i dati;</a:t>
            </a:r>
          </a:p>
          <a:p>
            <a:pPr lvl="1">
              <a:lnSpc>
                <a:spcPct val="160000"/>
              </a:lnSpc>
            </a:pPr>
            <a:r>
              <a:rPr lang="it-IT" dirty="0">
                <a:solidFill>
                  <a:srgbClr val="19191A"/>
                </a:solidFill>
                <a:latin typeface="Titillium Web" pitchFamily="2" charset="77"/>
              </a:rPr>
              <a:t>L’evoluzione della rete 1995 – 2025;</a:t>
            </a:r>
          </a:p>
          <a:p>
            <a:pPr>
              <a:lnSpc>
                <a:spcPct val="160000"/>
              </a:lnSpc>
            </a:pPr>
            <a:r>
              <a:rPr lang="it-IT" dirty="0">
                <a:solidFill>
                  <a:srgbClr val="19191A"/>
                </a:solidFill>
                <a:latin typeface="Titillium Web" pitchFamily="2" charset="77"/>
              </a:rPr>
              <a:t>Il ruolo dei «data center» nell’economia digitale e in particolare:</a:t>
            </a:r>
          </a:p>
          <a:p>
            <a:pPr lvl="1">
              <a:lnSpc>
                <a:spcPct val="160000"/>
              </a:lnSpc>
            </a:pPr>
            <a:r>
              <a:rPr lang="it-IT" dirty="0">
                <a:solidFill>
                  <a:srgbClr val="19191A"/>
                </a:solidFill>
                <a:latin typeface="Titillium Web" pitchFamily="2" charset="77"/>
              </a:rPr>
              <a:t>La potenza di calcolo necessaria all’IA;</a:t>
            </a:r>
          </a:p>
          <a:p>
            <a:pPr lvl="1">
              <a:lnSpc>
                <a:spcPct val="160000"/>
              </a:lnSpc>
            </a:pPr>
            <a:r>
              <a:rPr lang="it-IT" dirty="0">
                <a:solidFill>
                  <a:srgbClr val="19191A"/>
                </a:solidFill>
                <a:latin typeface="Titillium Web" pitchFamily="2" charset="77"/>
              </a:rPr>
              <a:t>La potenza di calcolo per la gestione dei registri condivisi;</a:t>
            </a:r>
          </a:p>
          <a:p>
            <a:pPr>
              <a:lnSpc>
                <a:spcPct val="160000"/>
              </a:lnSpc>
            </a:pPr>
            <a:r>
              <a:rPr lang="it-IT" dirty="0">
                <a:solidFill>
                  <a:srgbClr val="19191A"/>
                </a:solidFill>
                <a:latin typeface="Titillium Web" pitchFamily="2" charset="77"/>
              </a:rPr>
              <a:t>Gli aspetti fiscali: la stabile organizzazione digitale e il centro di attività stabile.</a:t>
            </a:r>
          </a:p>
        </p:txBody>
      </p:sp>
      <p:sp>
        <p:nvSpPr>
          <p:cNvPr id="4" name="Segnaposto numero diapositiva 3"/>
          <p:cNvSpPr>
            <a:spLocks noGrp="1"/>
          </p:cNvSpPr>
          <p:nvPr>
            <p:ph type="sldNum" sz="quarter" idx="12"/>
          </p:nvPr>
        </p:nvSpPr>
        <p:spPr/>
        <p:txBody>
          <a:bodyPr/>
          <a:lstStyle/>
          <a:p>
            <a:fld id="{23083061-2DC2-4C5E-9234-1D2E48EDC923}" type="slidenum">
              <a:rPr lang="it-IT" smtClean="0"/>
              <a:t>2</a:t>
            </a:fld>
            <a:endParaRPr lang="it-IT"/>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1663532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1B39C-CED0-786C-9DFB-89B0D4C648E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23847A4-6BEA-5EEE-13CF-E0492395FC18}"/>
              </a:ext>
            </a:extLst>
          </p:cNvPr>
          <p:cNvSpPr>
            <a:spLocks noGrp="1"/>
          </p:cNvSpPr>
          <p:nvPr>
            <p:ph type="title"/>
          </p:nvPr>
        </p:nvSpPr>
        <p:spPr>
          <a:xfrm>
            <a:off x="4595004" y="365127"/>
            <a:ext cx="6758796" cy="1325563"/>
          </a:xfrm>
        </p:spPr>
        <p:txBody>
          <a:bodyPr/>
          <a:lstStyle/>
          <a:p>
            <a:pPr algn="r"/>
            <a:r>
              <a:rPr lang="it-IT" noProof="0" dirty="0"/>
              <a:t>Cosa sono i «</a:t>
            </a:r>
            <a:r>
              <a:rPr lang="it-IT" i="1" dirty="0"/>
              <a:t>D</a:t>
            </a:r>
            <a:r>
              <a:rPr lang="it-IT" i="1" noProof="0" dirty="0" err="1"/>
              <a:t>ata</a:t>
            </a:r>
            <a:r>
              <a:rPr lang="it-IT" i="1" noProof="0" dirty="0"/>
              <a:t> Center</a:t>
            </a:r>
            <a:r>
              <a:rPr lang="it-IT" noProof="0" dirty="0"/>
              <a:t>»</a:t>
            </a:r>
          </a:p>
        </p:txBody>
      </p:sp>
      <p:sp>
        <p:nvSpPr>
          <p:cNvPr id="3" name="Segnaposto contenuto 2">
            <a:extLst>
              <a:ext uri="{FF2B5EF4-FFF2-40B4-BE49-F238E27FC236}">
                <a16:creationId xmlns:a16="http://schemas.microsoft.com/office/drawing/2014/main" id="{8554BF1B-89BE-DD02-25B9-2402D30CC6A1}"/>
              </a:ext>
            </a:extLst>
          </p:cNvPr>
          <p:cNvSpPr>
            <a:spLocks noGrp="1"/>
          </p:cNvSpPr>
          <p:nvPr>
            <p:ph idx="1"/>
          </p:nvPr>
        </p:nvSpPr>
        <p:spPr/>
        <p:txBody>
          <a:bodyPr anchor="ctr">
            <a:normAutofit fontScale="85000" lnSpcReduction="10000"/>
          </a:bodyPr>
          <a:lstStyle/>
          <a:p>
            <a:pPr>
              <a:lnSpc>
                <a:spcPct val="160000"/>
              </a:lnSpc>
            </a:pPr>
            <a:r>
              <a:rPr lang="it-IT" b="0" i="0" dirty="0">
                <a:solidFill>
                  <a:srgbClr val="19191A"/>
                </a:solidFill>
                <a:effectLst/>
                <a:latin typeface="Titillium Web" pitchFamily="2" charset="77"/>
              </a:rPr>
              <a:t>Infrastrutture fisiche che permettono l’uso di applicazioni e servizi digitali:</a:t>
            </a:r>
          </a:p>
          <a:p>
            <a:pPr lvl="1">
              <a:lnSpc>
                <a:spcPct val="160000"/>
              </a:lnSpc>
            </a:pPr>
            <a:r>
              <a:rPr lang="it-IT" dirty="0">
                <a:solidFill>
                  <a:srgbClr val="19191A"/>
                </a:solidFill>
                <a:latin typeface="Titillium Web" pitchFamily="2" charset="77"/>
              </a:rPr>
              <a:t>Gestionali, </a:t>
            </a:r>
            <a:r>
              <a:rPr lang="it-IT" i="1" dirty="0">
                <a:solidFill>
                  <a:srgbClr val="19191A"/>
                </a:solidFill>
                <a:latin typeface="Titillium Web" pitchFamily="2" charset="77"/>
              </a:rPr>
              <a:t>business </a:t>
            </a:r>
            <a:r>
              <a:rPr lang="it-IT" i="1" dirty="0" err="1">
                <a:solidFill>
                  <a:srgbClr val="19191A"/>
                </a:solidFill>
                <a:latin typeface="Titillium Web" pitchFamily="2" charset="77"/>
              </a:rPr>
              <a:t>analytics</a:t>
            </a:r>
            <a:r>
              <a:rPr lang="it-IT" dirty="0">
                <a:solidFill>
                  <a:srgbClr val="19191A"/>
                </a:solidFill>
                <a:latin typeface="Titillium Web" pitchFamily="2" charset="77"/>
              </a:rPr>
              <a:t>, AI, servizi </a:t>
            </a:r>
            <a:r>
              <a:rPr lang="it-IT" i="1" dirty="0">
                <a:solidFill>
                  <a:srgbClr val="19191A"/>
                </a:solidFill>
                <a:latin typeface="Titillium Web" pitchFamily="2" charset="77"/>
              </a:rPr>
              <a:t>cloud</a:t>
            </a:r>
            <a:r>
              <a:rPr lang="it-IT" dirty="0">
                <a:solidFill>
                  <a:srgbClr val="19191A"/>
                </a:solidFill>
                <a:latin typeface="Titillium Web" pitchFamily="2" charset="77"/>
              </a:rPr>
              <a:t>, social, …</a:t>
            </a:r>
          </a:p>
          <a:p>
            <a:pPr>
              <a:lnSpc>
                <a:spcPct val="160000"/>
              </a:lnSpc>
            </a:pPr>
            <a:r>
              <a:rPr lang="it-IT" dirty="0">
                <a:solidFill>
                  <a:srgbClr val="19191A"/>
                </a:solidFill>
                <a:latin typeface="Titillium Web" pitchFamily="2" charset="77"/>
              </a:rPr>
              <a:t>Leadership Nord europea cd. «FLAPD» (Francoforte, Londra, Amsterdam, Parigi e Dublino);</a:t>
            </a:r>
          </a:p>
          <a:p>
            <a:pPr>
              <a:lnSpc>
                <a:spcPct val="160000"/>
              </a:lnSpc>
            </a:pPr>
            <a:r>
              <a:rPr lang="it-IT" dirty="0">
                <a:solidFill>
                  <a:srgbClr val="19191A"/>
                </a:solidFill>
                <a:latin typeface="Titillium Web" pitchFamily="2" charset="77"/>
              </a:rPr>
              <a:t>Scenario in crescita in Italia … e in Sicilia</a:t>
            </a:r>
          </a:p>
          <a:p>
            <a:pPr lvl="1">
              <a:lnSpc>
                <a:spcPct val="160000"/>
              </a:lnSpc>
            </a:pPr>
            <a:r>
              <a:rPr lang="it-IT" dirty="0">
                <a:solidFill>
                  <a:srgbClr val="19191A"/>
                </a:solidFill>
                <a:latin typeface="Titillium Web" pitchFamily="2" charset="77"/>
              </a:rPr>
              <a:t>Palermo: </a:t>
            </a:r>
            <a:r>
              <a:rPr lang="it-IT" dirty="0" err="1">
                <a:solidFill>
                  <a:srgbClr val="19191A"/>
                </a:solidFill>
                <a:latin typeface="Titillium Web" pitchFamily="2" charset="77"/>
              </a:rPr>
              <a:t>Sicily</a:t>
            </a:r>
            <a:r>
              <a:rPr lang="it-IT" dirty="0">
                <a:solidFill>
                  <a:srgbClr val="19191A"/>
                </a:solidFill>
                <a:latin typeface="Titillium Web" pitchFamily="2" charset="77"/>
              </a:rPr>
              <a:t> Hub (Sparkle) e Open Hub </a:t>
            </a:r>
            <a:r>
              <a:rPr lang="it-IT" dirty="0" err="1">
                <a:solidFill>
                  <a:srgbClr val="19191A"/>
                </a:solidFill>
                <a:latin typeface="Titillium Web" pitchFamily="2" charset="77"/>
              </a:rPr>
              <a:t>Med</a:t>
            </a:r>
            <a:r>
              <a:rPr lang="it-IT" dirty="0">
                <a:solidFill>
                  <a:srgbClr val="19191A"/>
                </a:solidFill>
                <a:latin typeface="Titillium Web" pitchFamily="2" charset="77"/>
              </a:rPr>
              <a:t>;</a:t>
            </a:r>
          </a:p>
          <a:p>
            <a:pPr lvl="1">
              <a:lnSpc>
                <a:spcPct val="160000"/>
              </a:lnSpc>
            </a:pPr>
            <a:r>
              <a:rPr lang="it-IT" dirty="0">
                <a:solidFill>
                  <a:srgbClr val="19191A"/>
                </a:solidFill>
                <a:latin typeface="Titillium Web" pitchFamily="2" charset="77"/>
              </a:rPr>
              <a:t>Catania: </a:t>
            </a:r>
            <a:r>
              <a:rPr lang="it-IT" dirty="0" err="1">
                <a:solidFill>
                  <a:srgbClr val="19191A"/>
                </a:solidFill>
                <a:latin typeface="Titillium Web" pitchFamily="2" charset="77"/>
              </a:rPr>
              <a:t>Sielte</a:t>
            </a:r>
            <a:r>
              <a:rPr lang="it-IT" dirty="0">
                <a:solidFill>
                  <a:srgbClr val="19191A"/>
                </a:solidFill>
                <a:latin typeface="Titillium Web" pitchFamily="2" charset="77"/>
              </a:rPr>
              <a:t> DC1 e </a:t>
            </a:r>
            <a:r>
              <a:rPr lang="it-IT" dirty="0" err="1">
                <a:solidFill>
                  <a:srgbClr val="19191A"/>
                </a:solidFill>
                <a:latin typeface="Titillium Web" pitchFamily="2" charset="77"/>
              </a:rPr>
              <a:t>T.nat</a:t>
            </a:r>
            <a:r>
              <a:rPr lang="it-IT" dirty="0">
                <a:solidFill>
                  <a:srgbClr val="19191A"/>
                </a:solidFill>
                <a:latin typeface="Titillium Web" pitchFamily="2" charset="77"/>
              </a:rPr>
              <a:t> Catania DC-CT</a:t>
            </a:r>
          </a:p>
        </p:txBody>
      </p:sp>
      <p:sp>
        <p:nvSpPr>
          <p:cNvPr id="4" name="Segnaposto numero diapositiva 3">
            <a:extLst>
              <a:ext uri="{FF2B5EF4-FFF2-40B4-BE49-F238E27FC236}">
                <a16:creationId xmlns:a16="http://schemas.microsoft.com/office/drawing/2014/main" id="{B4589A39-19B8-FF71-5301-E280B43BF33E}"/>
              </a:ext>
            </a:extLst>
          </p:cNvPr>
          <p:cNvSpPr>
            <a:spLocks noGrp="1"/>
          </p:cNvSpPr>
          <p:nvPr>
            <p:ph type="sldNum" sz="quarter" idx="12"/>
          </p:nvPr>
        </p:nvSpPr>
        <p:spPr/>
        <p:txBody>
          <a:bodyPr/>
          <a:lstStyle/>
          <a:p>
            <a:fld id="{23083061-2DC2-4C5E-9234-1D2E48EDC923}" type="slidenum">
              <a:rPr lang="it-IT" smtClean="0"/>
              <a:t>3</a:t>
            </a:fld>
            <a:endParaRPr lang="it-IT"/>
          </a:p>
        </p:txBody>
      </p:sp>
      <p:pic>
        <p:nvPicPr>
          <p:cNvPr id="5" name="Immagine 4">
            <a:extLst>
              <a:ext uri="{FF2B5EF4-FFF2-40B4-BE49-F238E27FC236}">
                <a16:creationId xmlns:a16="http://schemas.microsoft.com/office/drawing/2014/main" id="{F68098E2-571B-438F-66FC-B8C52EBF5F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267308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BA8E47-3CBF-2B5A-EFEA-B663EB6144C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0E57815-5156-0A0A-D4B9-21DB99017340}"/>
              </a:ext>
            </a:extLst>
          </p:cNvPr>
          <p:cNvSpPr>
            <a:spLocks noGrp="1"/>
          </p:cNvSpPr>
          <p:nvPr>
            <p:ph type="title"/>
          </p:nvPr>
        </p:nvSpPr>
        <p:spPr>
          <a:xfrm>
            <a:off x="4595004" y="365127"/>
            <a:ext cx="6758796" cy="1325563"/>
          </a:xfrm>
        </p:spPr>
        <p:txBody>
          <a:bodyPr/>
          <a:lstStyle/>
          <a:p>
            <a:pPr algn="r"/>
            <a:r>
              <a:rPr lang="it-IT" noProof="0"/>
              <a:t>Le luci, le ombre</a:t>
            </a:r>
          </a:p>
        </p:txBody>
      </p:sp>
      <p:sp>
        <p:nvSpPr>
          <p:cNvPr id="3" name="Segnaposto contenuto 2">
            <a:extLst>
              <a:ext uri="{FF2B5EF4-FFF2-40B4-BE49-F238E27FC236}">
                <a16:creationId xmlns:a16="http://schemas.microsoft.com/office/drawing/2014/main" id="{A3B33460-3F1F-517D-6884-3F413B205719}"/>
              </a:ext>
            </a:extLst>
          </p:cNvPr>
          <p:cNvSpPr>
            <a:spLocks noGrp="1"/>
          </p:cNvSpPr>
          <p:nvPr>
            <p:ph idx="1"/>
          </p:nvPr>
        </p:nvSpPr>
        <p:spPr/>
        <p:txBody>
          <a:bodyPr anchor="ctr">
            <a:normAutofit fontScale="85000" lnSpcReduction="10000"/>
          </a:bodyPr>
          <a:lstStyle/>
          <a:p>
            <a:pPr>
              <a:lnSpc>
                <a:spcPct val="160000"/>
              </a:lnSpc>
            </a:pPr>
            <a:r>
              <a:rPr lang="it-IT" b="0" i="0" dirty="0">
                <a:solidFill>
                  <a:srgbClr val="19191A"/>
                </a:solidFill>
                <a:effectLst/>
                <a:latin typeface="Titillium Web" pitchFamily="2" charset="77"/>
              </a:rPr>
              <a:t>Tassello del quadro più generale di:</a:t>
            </a:r>
          </a:p>
          <a:p>
            <a:pPr lvl="1">
              <a:lnSpc>
                <a:spcPct val="160000"/>
              </a:lnSpc>
            </a:pPr>
            <a:r>
              <a:rPr lang="it-IT" b="0" i="0" dirty="0">
                <a:solidFill>
                  <a:srgbClr val="19191A"/>
                </a:solidFill>
                <a:effectLst/>
                <a:latin typeface="Titillium Web" pitchFamily="2" charset="77"/>
              </a:rPr>
              <a:t>«</a:t>
            </a:r>
            <a:r>
              <a:rPr lang="it-IT" i="1" dirty="0">
                <a:solidFill>
                  <a:srgbClr val="19191A"/>
                </a:solidFill>
                <a:latin typeface="Titillium Web" pitchFamily="2" charset="77"/>
              </a:rPr>
              <a:t>R</a:t>
            </a:r>
            <a:r>
              <a:rPr lang="it-IT" b="0" i="1" dirty="0">
                <a:solidFill>
                  <a:srgbClr val="19191A"/>
                </a:solidFill>
                <a:effectLst/>
                <a:latin typeface="Titillium Web" pitchFamily="2" charset="77"/>
              </a:rPr>
              <a:t>esilienza</a:t>
            </a:r>
            <a:r>
              <a:rPr lang="it-IT" b="0" i="0" dirty="0">
                <a:solidFill>
                  <a:srgbClr val="19191A"/>
                </a:solidFill>
                <a:effectLst/>
                <a:latin typeface="Titillium Web" pitchFamily="2" charset="77"/>
              </a:rPr>
              <a:t>» del sistema informativo davanti alle sfide della globalizzazione (e di quello che resta);</a:t>
            </a:r>
          </a:p>
          <a:p>
            <a:pPr lvl="1">
              <a:lnSpc>
                <a:spcPct val="160000"/>
              </a:lnSpc>
            </a:pPr>
            <a:r>
              <a:rPr lang="it-IT" dirty="0">
                <a:solidFill>
                  <a:srgbClr val="19191A"/>
                </a:solidFill>
                <a:latin typeface="Titillium Web" pitchFamily="2" charset="77"/>
              </a:rPr>
              <a:t>Affermazione del principio di cd. «sovranità dei dati» (</a:t>
            </a:r>
            <a:r>
              <a:rPr lang="it-IT" i="1" dirty="0">
                <a:solidFill>
                  <a:srgbClr val="19191A"/>
                </a:solidFill>
                <a:latin typeface="Titillium Web" pitchFamily="2" charset="77"/>
              </a:rPr>
              <a:t>infra</a:t>
            </a:r>
            <a:r>
              <a:rPr lang="it-IT" dirty="0">
                <a:solidFill>
                  <a:srgbClr val="19191A"/>
                </a:solidFill>
                <a:latin typeface="Titillium Web" pitchFamily="2" charset="77"/>
              </a:rPr>
              <a:t>) e di localizzazione dell’informazione sul territorio dello stato italiano.</a:t>
            </a:r>
          </a:p>
          <a:p>
            <a:pPr>
              <a:lnSpc>
                <a:spcPct val="160000"/>
              </a:lnSpc>
            </a:pPr>
            <a:r>
              <a:rPr lang="it-IT" dirty="0">
                <a:solidFill>
                  <a:srgbClr val="19191A"/>
                </a:solidFill>
                <a:latin typeface="Titillium Web" pitchFamily="2" charset="77"/>
              </a:rPr>
              <a:t>Con i rischi di:</a:t>
            </a:r>
          </a:p>
          <a:p>
            <a:pPr lvl="1">
              <a:lnSpc>
                <a:spcPct val="160000"/>
              </a:lnSpc>
            </a:pPr>
            <a:r>
              <a:rPr lang="it-IT" dirty="0">
                <a:solidFill>
                  <a:srgbClr val="19191A"/>
                </a:solidFill>
                <a:latin typeface="Titillium Web" pitchFamily="2" charset="77"/>
              </a:rPr>
              <a:t>Attività economica sostanzialmente energivora;</a:t>
            </a:r>
          </a:p>
          <a:p>
            <a:pPr lvl="1">
              <a:lnSpc>
                <a:spcPct val="160000"/>
              </a:lnSpc>
            </a:pPr>
            <a:r>
              <a:rPr lang="it-IT" dirty="0">
                <a:solidFill>
                  <a:srgbClr val="19191A"/>
                </a:solidFill>
                <a:latin typeface="Titillium Web" pitchFamily="2" charset="77"/>
              </a:rPr>
              <a:t>Consumo di risorse naturali (raffreddamento).</a:t>
            </a:r>
          </a:p>
        </p:txBody>
      </p:sp>
      <p:sp>
        <p:nvSpPr>
          <p:cNvPr id="4" name="Segnaposto numero diapositiva 3">
            <a:extLst>
              <a:ext uri="{FF2B5EF4-FFF2-40B4-BE49-F238E27FC236}">
                <a16:creationId xmlns:a16="http://schemas.microsoft.com/office/drawing/2014/main" id="{EFA286BC-8FBB-B782-5BBB-11DBCF3881A1}"/>
              </a:ext>
            </a:extLst>
          </p:cNvPr>
          <p:cNvSpPr>
            <a:spLocks noGrp="1"/>
          </p:cNvSpPr>
          <p:nvPr>
            <p:ph type="sldNum" sz="quarter" idx="12"/>
          </p:nvPr>
        </p:nvSpPr>
        <p:spPr/>
        <p:txBody>
          <a:bodyPr/>
          <a:lstStyle/>
          <a:p>
            <a:fld id="{23083061-2DC2-4C5E-9234-1D2E48EDC923}" type="slidenum">
              <a:rPr lang="it-IT" smtClean="0"/>
              <a:t>4</a:t>
            </a:fld>
            <a:endParaRPr lang="it-IT"/>
          </a:p>
        </p:txBody>
      </p:sp>
      <p:pic>
        <p:nvPicPr>
          <p:cNvPr id="5" name="Immagine 4">
            <a:extLst>
              <a:ext uri="{FF2B5EF4-FFF2-40B4-BE49-F238E27FC236}">
                <a16:creationId xmlns:a16="http://schemas.microsoft.com/office/drawing/2014/main" id="{B80A2959-955D-D61D-5382-9D42E365B6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2427722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56A5E-269F-1D7C-8443-AF231783C8F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217B8F3-96D4-9539-1CCF-064D3694480F}"/>
              </a:ext>
            </a:extLst>
          </p:cNvPr>
          <p:cNvSpPr>
            <a:spLocks noGrp="1"/>
          </p:cNvSpPr>
          <p:nvPr>
            <p:ph type="title"/>
          </p:nvPr>
        </p:nvSpPr>
        <p:spPr>
          <a:xfrm>
            <a:off x="4595004" y="365127"/>
            <a:ext cx="6758796" cy="1325563"/>
          </a:xfrm>
        </p:spPr>
        <p:txBody>
          <a:bodyPr/>
          <a:lstStyle/>
          <a:p>
            <a:pPr algn="r"/>
            <a:r>
              <a:rPr lang="it-IT" noProof="0"/>
              <a:t>I profili giuridici …</a:t>
            </a:r>
          </a:p>
        </p:txBody>
      </p:sp>
      <p:sp>
        <p:nvSpPr>
          <p:cNvPr id="3" name="Segnaposto contenuto 2">
            <a:extLst>
              <a:ext uri="{FF2B5EF4-FFF2-40B4-BE49-F238E27FC236}">
                <a16:creationId xmlns:a16="http://schemas.microsoft.com/office/drawing/2014/main" id="{0B5D142F-CC86-6162-C1C3-C22E42B14FF0}"/>
              </a:ext>
            </a:extLst>
          </p:cNvPr>
          <p:cNvSpPr>
            <a:spLocks noGrp="1"/>
          </p:cNvSpPr>
          <p:nvPr>
            <p:ph idx="1"/>
          </p:nvPr>
        </p:nvSpPr>
        <p:spPr/>
        <p:txBody>
          <a:bodyPr anchor="ctr">
            <a:normAutofit fontScale="92500"/>
          </a:bodyPr>
          <a:lstStyle/>
          <a:p>
            <a:pPr>
              <a:lnSpc>
                <a:spcPct val="160000"/>
              </a:lnSpc>
            </a:pPr>
            <a:r>
              <a:rPr lang="it-IT" b="0" i="0" dirty="0">
                <a:solidFill>
                  <a:srgbClr val="19191A"/>
                </a:solidFill>
                <a:effectLst/>
                <a:latin typeface="Titillium Web" pitchFamily="2" charset="77"/>
              </a:rPr>
              <a:t>Attività commerciale dei data center (e modelli contrattuali):</a:t>
            </a:r>
          </a:p>
          <a:p>
            <a:pPr lvl="1">
              <a:lnSpc>
                <a:spcPct val="160000"/>
              </a:lnSpc>
            </a:pPr>
            <a:r>
              <a:rPr lang="it-IT" i="1" dirty="0">
                <a:solidFill>
                  <a:srgbClr val="19191A"/>
                </a:solidFill>
                <a:latin typeface="Titillium Web" pitchFamily="2" charset="77"/>
              </a:rPr>
              <a:t>Cloud computing</a:t>
            </a:r>
            <a:r>
              <a:rPr lang="it-IT" dirty="0">
                <a:solidFill>
                  <a:srgbClr val="19191A"/>
                </a:solidFill>
                <a:latin typeface="Titillium Web" pitchFamily="2" charset="77"/>
              </a:rPr>
              <a:t> / </a:t>
            </a:r>
            <a:r>
              <a:rPr lang="it-IT" i="1" dirty="0">
                <a:solidFill>
                  <a:srgbClr val="19191A"/>
                </a:solidFill>
                <a:latin typeface="Titillium Web" pitchFamily="2" charset="77"/>
              </a:rPr>
              <a:t>AI</a:t>
            </a:r>
            <a:r>
              <a:rPr lang="it-IT" dirty="0">
                <a:solidFill>
                  <a:srgbClr val="19191A"/>
                </a:solidFill>
                <a:latin typeface="Titillium Web" pitchFamily="2" charset="77"/>
              </a:rPr>
              <a:t> / </a:t>
            </a:r>
            <a:r>
              <a:rPr lang="it-IT" i="1" dirty="0">
                <a:solidFill>
                  <a:srgbClr val="19191A"/>
                </a:solidFill>
                <a:latin typeface="Titillium Web" pitchFamily="2" charset="77"/>
              </a:rPr>
              <a:t>mining</a:t>
            </a:r>
            <a:r>
              <a:rPr lang="it-IT" dirty="0">
                <a:solidFill>
                  <a:srgbClr val="19191A"/>
                </a:solidFill>
                <a:latin typeface="Titillium Web" pitchFamily="2" charset="77"/>
              </a:rPr>
              <a:t> / </a:t>
            </a:r>
            <a:r>
              <a:rPr lang="it-IT" i="1" dirty="0" err="1">
                <a:solidFill>
                  <a:srgbClr val="19191A"/>
                </a:solidFill>
                <a:latin typeface="Titillium Web" pitchFamily="2" charset="77"/>
              </a:rPr>
              <a:t>hyperscale</a:t>
            </a:r>
            <a:r>
              <a:rPr lang="it-IT" i="1" dirty="0">
                <a:solidFill>
                  <a:srgbClr val="19191A"/>
                </a:solidFill>
                <a:latin typeface="Titillium Web" pitchFamily="2" charset="77"/>
              </a:rPr>
              <a:t> cloud</a:t>
            </a:r>
            <a:r>
              <a:rPr lang="it-IT" dirty="0">
                <a:solidFill>
                  <a:srgbClr val="19191A"/>
                </a:solidFill>
                <a:latin typeface="Titillium Web" pitchFamily="2" charset="77"/>
              </a:rPr>
              <a:t> (crescita al 52% su base annua);</a:t>
            </a:r>
          </a:p>
          <a:p>
            <a:pPr lvl="1">
              <a:lnSpc>
                <a:spcPct val="160000"/>
              </a:lnSpc>
            </a:pPr>
            <a:r>
              <a:rPr lang="it-IT" i="1" dirty="0">
                <a:solidFill>
                  <a:srgbClr val="19191A"/>
                </a:solidFill>
                <a:latin typeface="Titillium Web" pitchFamily="2" charset="77"/>
              </a:rPr>
              <a:t>Co-location</a:t>
            </a:r>
            <a:r>
              <a:rPr lang="it-IT" dirty="0">
                <a:solidFill>
                  <a:srgbClr val="19191A"/>
                </a:solidFill>
                <a:latin typeface="Titillium Web" pitchFamily="2" charset="77"/>
              </a:rPr>
              <a:t>;</a:t>
            </a:r>
          </a:p>
          <a:p>
            <a:pPr lvl="2">
              <a:lnSpc>
                <a:spcPct val="160000"/>
              </a:lnSpc>
            </a:pPr>
            <a:r>
              <a:rPr lang="it-IT" dirty="0">
                <a:solidFill>
                  <a:srgbClr val="19191A"/>
                </a:solidFill>
                <a:latin typeface="Titillium Web" pitchFamily="2" charset="77"/>
              </a:rPr>
              <a:t>Compravendita / affitto strutture abilitanti per posizionamento di </a:t>
            </a:r>
            <a:r>
              <a:rPr lang="it-IT" i="1" dirty="0">
                <a:solidFill>
                  <a:srgbClr val="19191A"/>
                </a:solidFill>
                <a:latin typeface="Titillium Web" pitchFamily="2" charset="77"/>
              </a:rPr>
              <a:t>server</a:t>
            </a:r>
            <a:r>
              <a:rPr lang="it-IT" dirty="0">
                <a:solidFill>
                  <a:srgbClr val="19191A"/>
                </a:solidFill>
                <a:latin typeface="Titillium Web" pitchFamily="2" charset="77"/>
              </a:rPr>
              <a:t> / patrimonio informativo delle imprese unitamente a servizi ad alto valore aggiunto;</a:t>
            </a:r>
          </a:p>
          <a:p>
            <a:pPr lvl="1">
              <a:lnSpc>
                <a:spcPct val="160000"/>
              </a:lnSpc>
            </a:pPr>
            <a:r>
              <a:rPr lang="it-IT" i="1" dirty="0">
                <a:solidFill>
                  <a:srgbClr val="19191A"/>
                </a:solidFill>
                <a:latin typeface="Titillium Web" pitchFamily="2" charset="77"/>
              </a:rPr>
              <a:t>Data Housing</a:t>
            </a:r>
            <a:r>
              <a:rPr lang="it-IT" dirty="0">
                <a:solidFill>
                  <a:srgbClr val="19191A"/>
                </a:solidFill>
                <a:latin typeface="Titillium Web" pitchFamily="2" charset="77"/>
              </a:rPr>
              <a:t>;</a:t>
            </a:r>
          </a:p>
          <a:p>
            <a:pPr lvl="2">
              <a:lnSpc>
                <a:spcPct val="160000"/>
              </a:lnSpc>
            </a:pPr>
            <a:r>
              <a:rPr lang="it-IT" dirty="0">
                <a:solidFill>
                  <a:srgbClr val="19191A"/>
                </a:solidFill>
                <a:latin typeface="Titillium Web" pitchFamily="2" charset="77"/>
              </a:rPr>
              <a:t>Servizi di </a:t>
            </a:r>
            <a:r>
              <a:rPr lang="it-IT" i="1" dirty="0">
                <a:solidFill>
                  <a:srgbClr val="19191A"/>
                </a:solidFill>
                <a:latin typeface="Titillium Web" pitchFamily="2" charset="77"/>
              </a:rPr>
              <a:t>hosting</a:t>
            </a:r>
            <a:r>
              <a:rPr lang="it-IT" dirty="0">
                <a:solidFill>
                  <a:srgbClr val="19191A"/>
                </a:solidFill>
                <a:latin typeface="Titillium Web" pitchFamily="2" charset="77"/>
              </a:rPr>
              <a:t> ridondanti.</a:t>
            </a:r>
          </a:p>
        </p:txBody>
      </p:sp>
      <p:sp>
        <p:nvSpPr>
          <p:cNvPr id="4" name="Segnaposto numero diapositiva 3">
            <a:extLst>
              <a:ext uri="{FF2B5EF4-FFF2-40B4-BE49-F238E27FC236}">
                <a16:creationId xmlns:a16="http://schemas.microsoft.com/office/drawing/2014/main" id="{D0EF1F6B-3626-4F0E-3242-6DCF5725249A}"/>
              </a:ext>
            </a:extLst>
          </p:cNvPr>
          <p:cNvSpPr>
            <a:spLocks noGrp="1"/>
          </p:cNvSpPr>
          <p:nvPr>
            <p:ph type="sldNum" sz="quarter" idx="12"/>
          </p:nvPr>
        </p:nvSpPr>
        <p:spPr/>
        <p:txBody>
          <a:bodyPr/>
          <a:lstStyle/>
          <a:p>
            <a:fld id="{23083061-2DC2-4C5E-9234-1D2E48EDC923}" type="slidenum">
              <a:rPr lang="it-IT" smtClean="0"/>
              <a:t>5</a:t>
            </a:fld>
            <a:endParaRPr lang="it-IT"/>
          </a:p>
        </p:txBody>
      </p:sp>
      <p:pic>
        <p:nvPicPr>
          <p:cNvPr id="5" name="Immagine 4">
            <a:extLst>
              <a:ext uri="{FF2B5EF4-FFF2-40B4-BE49-F238E27FC236}">
                <a16:creationId xmlns:a16="http://schemas.microsoft.com/office/drawing/2014/main" id="{B37197DD-A514-88A4-FDDE-A6861C27BB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72477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F068C-9557-6D23-0B1F-EA8E1039FCE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9A60AD1-F017-AFC8-1300-E4AEDAA5A65B}"/>
              </a:ext>
            </a:extLst>
          </p:cNvPr>
          <p:cNvSpPr>
            <a:spLocks noGrp="1"/>
          </p:cNvSpPr>
          <p:nvPr>
            <p:ph type="title"/>
          </p:nvPr>
        </p:nvSpPr>
        <p:spPr>
          <a:xfrm>
            <a:off x="4595004" y="365127"/>
            <a:ext cx="6758796" cy="1325563"/>
          </a:xfrm>
        </p:spPr>
        <p:txBody>
          <a:bodyPr/>
          <a:lstStyle/>
          <a:p>
            <a:pPr algn="r"/>
            <a:r>
              <a:rPr lang="it-IT" noProof="0"/>
              <a:t>… e quelli fiscali</a:t>
            </a:r>
          </a:p>
        </p:txBody>
      </p:sp>
      <p:sp>
        <p:nvSpPr>
          <p:cNvPr id="3" name="Segnaposto contenuto 2">
            <a:extLst>
              <a:ext uri="{FF2B5EF4-FFF2-40B4-BE49-F238E27FC236}">
                <a16:creationId xmlns:a16="http://schemas.microsoft.com/office/drawing/2014/main" id="{4B6AE512-35BE-5109-35AA-0125A79810BA}"/>
              </a:ext>
            </a:extLst>
          </p:cNvPr>
          <p:cNvSpPr>
            <a:spLocks noGrp="1"/>
          </p:cNvSpPr>
          <p:nvPr>
            <p:ph idx="1"/>
          </p:nvPr>
        </p:nvSpPr>
        <p:spPr/>
        <p:txBody>
          <a:bodyPr anchor="ctr">
            <a:normAutofit fontScale="55000" lnSpcReduction="20000"/>
          </a:bodyPr>
          <a:lstStyle/>
          <a:p>
            <a:pPr>
              <a:lnSpc>
                <a:spcPct val="160000"/>
              </a:lnSpc>
            </a:pPr>
            <a:r>
              <a:rPr lang="it-IT" b="0" i="0" dirty="0">
                <a:solidFill>
                  <a:srgbClr val="19191A"/>
                </a:solidFill>
                <a:effectLst/>
                <a:latin typeface="Titillium Web" pitchFamily="2" charset="77"/>
              </a:rPr>
              <a:t>Attività di impresa commerciale, di natura non semplicemente amministrativa (</a:t>
            </a:r>
            <a:r>
              <a:rPr lang="it-IT" b="0" i="1" dirty="0">
                <a:solidFill>
                  <a:srgbClr val="19191A"/>
                </a:solidFill>
                <a:effectLst/>
                <a:latin typeface="Titillium Web" pitchFamily="2" charset="77"/>
              </a:rPr>
              <a:t>non si tratta di condomino di server</a:t>
            </a:r>
            <a:r>
              <a:rPr lang="it-IT" b="0" i="0" dirty="0">
                <a:solidFill>
                  <a:srgbClr val="19191A"/>
                </a:solidFill>
                <a:effectLst/>
                <a:latin typeface="Titillium Web" pitchFamily="2" charset="77"/>
              </a:rPr>
              <a:t>);</a:t>
            </a:r>
          </a:p>
          <a:p>
            <a:pPr>
              <a:lnSpc>
                <a:spcPct val="160000"/>
              </a:lnSpc>
            </a:pPr>
            <a:r>
              <a:rPr lang="it-IT" dirty="0">
                <a:solidFill>
                  <a:srgbClr val="19191A"/>
                </a:solidFill>
                <a:latin typeface="Titillium Web" pitchFamily="2" charset="77"/>
              </a:rPr>
              <a:t>Nell’ambito delle imposte dirette:</a:t>
            </a:r>
          </a:p>
          <a:p>
            <a:pPr lvl="1">
              <a:lnSpc>
                <a:spcPct val="160000"/>
              </a:lnSpc>
            </a:pPr>
            <a:r>
              <a:rPr lang="it-IT" dirty="0">
                <a:solidFill>
                  <a:srgbClr val="19191A"/>
                </a:solidFill>
                <a:latin typeface="Titillium Web" pitchFamily="2" charset="77"/>
              </a:rPr>
              <a:t>Verificare la sussistenza di una </a:t>
            </a:r>
            <a:r>
              <a:rPr lang="it-IT" b="1" dirty="0">
                <a:solidFill>
                  <a:srgbClr val="19191A"/>
                </a:solidFill>
                <a:latin typeface="Titillium Web" pitchFamily="2" charset="77"/>
              </a:rPr>
              <a:t>stabile organizzazione </a:t>
            </a:r>
            <a:r>
              <a:rPr lang="it-IT" dirty="0">
                <a:solidFill>
                  <a:srgbClr val="19191A"/>
                </a:solidFill>
                <a:latin typeface="Titillium Web" pitchFamily="2" charset="77"/>
              </a:rPr>
              <a:t>della società gerente (non residente), art. 162 </a:t>
            </a:r>
            <a:r>
              <a:rPr lang="it-IT" dirty="0" err="1">
                <a:solidFill>
                  <a:srgbClr val="19191A"/>
                </a:solidFill>
                <a:latin typeface="Titillium Web" pitchFamily="2" charset="77"/>
              </a:rPr>
              <a:t>t.u.</a:t>
            </a:r>
            <a:r>
              <a:rPr lang="it-IT" dirty="0">
                <a:solidFill>
                  <a:srgbClr val="19191A"/>
                </a:solidFill>
                <a:latin typeface="Titillium Web" pitchFamily="2" charset="77"/>
              </a:rPr>
              <a:t> 917/86</a:t>
            </a:r>
          </a:p>
          <a:p>
            <a:pPr lvl="1">
              <a:lnSpc>
                <a:spcPct val="160000"/>
              </a:lnSpc>
            </a:pPr>
            <a:r>
              <a:rPr lang="it-IT" dirty="0">
                <a:solidFill>
                  <a:srgbClr val="19191A"/>
                </a:solidFill>
                <a:latin typeface="Titillium Web" pitchFamily="2" charset="77"/>
              </a:rPr>
              <a:t>Verificare la sussistenza di una stabile organizzazione </a:t>
            </a:r>
            <a:r>
              <a:rPr lang="it-IT" b="1" dirty="0">
                <a:solidFill>
                  <a:srgbClr val="19191A"/>
                </a:solidFill>
                <a:latin typeface="Titillium Web" pitchFamily="2" charset="77"/>
              </a:rPr>
              <a:t>della società «nidificata» all’interno del «data center»</a:t>
            </a:r>
            <a:r>
              <a:rPr lang="it-IT" dirty="0">
                <a:solidFill>
                  <a:srgbClr val="19191A"/>
                </a:solidFill>
                <a:latin typeface="Titillium Web" pitchFamily="2" charset="77"/>
              </a:rPr>
              <a:t> in ragione:</a:t>
            </a:r>
          </a:p>
          <a:p>
            <a:pPr lvl="2">
              <a:lnSpc>
                <a:spcPct val="160000"/>
              </a:lnSpc>
            </a:pPr>
            <a:r>
              <a:rPr lang="it-IT" dirty="0">
                <a:solidFill>
                  <a:srgbClr val="19191A"/>
                </a:solidFill>
                <a:latin typeface="Titillium Web" pitchFamily="2" charset="77"/>
              </a:rPr>
              <a:t>Della presenza di dati (connessione al concetto di cd. «</a:t>
            </a:r>
            <a:r>
              <a:rPr lang="it-IT" i="1" dirty="0">
                <a:solidFill>
                  <a:srgbClr val="19191A"/>
                </a:solidFill>
                <a:latin typeface="Titillium Web" pitchFamily="2" charset="77"/>
              </a:rPr>
              <a:t>data </a:t>
            </a:r>
            <a:r>
              <a:rPr lang="it-IT" i="1" dirty="0" err="1">
                <a:solidFill>
                  <a:srgbClr val="19191A"/>
                </a:solidFill>
                <a:latin typeface="Titillium Web" pitchFamily="2" charset="77"/>
              </a:rPr>
              <a:t>sovreignty</a:t>
            </a:r>
            <a:r>
              <a:rPr lang="it-IT" dirty="0">
                <a:solidFill>
                  <a:srgbClr val="19191A"/>
                </a:solidFill>
                <a:latin typeface="Titillium Web" pitchFamily="2" charset="77"/>
              </a:rPr>
              <a:t>»);</a:t>
            </a:r>
          </a:p>
          <a:p>
            <a:pPr lvl="2">
              <a:lnSpc>
                <a:spcPct val="160000"/>
              </a:lnSpc>
            </a:pPr>
            <a:r>
              <a:rPr lang="it-IT" dirty="0">
                <a:solidFill>
                  <a:srgbClr val="19191A"/>
                </a:solidFill>
                <a:latin typeface="Titillium Web" pitchFamily="2" charset="77"/>
              </a:rPr>
              <a:t>Dell’erogazione di servizi ad alto valore aggiunto;</a:t>
            </a:r>
          </a:p>
          <a:p>
            <a:pPr lvl="2">
              <a:lnSpc>
                <a:spcPct val="160000"/>
              </a:lnSpc>
            </a:pPr>
            <a:r>
              <a:rPr lang="it-IT" dirty="0">
                <a:solidFill>
                  <a:srgbClr val="19191A"/>
                </a:solidFill>
                <a:latin typeface="Titillium Web" pitchFamily="2" charset="77"/>
              </a:rPr>
              <a:t>Della valutazione come attività «meramente preparatoria» in quanto svolta da data center;</a:t>
            </a:r>
          </a:p>
          <a:p>
            <a:pPr>
              <a:lnSpc>
                <a:spcPct val="160000"/>
              </a:lnSpc>
            </a:pPr>
            <a:r>
              <a:rPr lang="it-IT" dirty="0">
                <a:solidFill>
                  <a:srgbClr val="19191A"/>
                </a:solidFill>
                <a:latin typeface="Titillium Web" pitchFamily="2" charset="77"/>
              </a:rPr>
              <a:t>Nell’ambito dell’IVA:</a:t>
            </a:r>
          </a:p>
          <a:p>
            <a:pPr lvl="1">
              <a:lnSpc>
                <a:spcPct val="160000"/>
              </a:lnSpc>
            </a:pPr>
            <a:r>
              <a:rPr lang="it-IT" dirty="0">
                <a:solidFill>
                  <a:srgbClr val="19191A"/>
                </a:solidFill>
                <a:latin typeface="Titillium Web" pitchFamily="2" charset="77"/>
              </a:rPr>
              <a:t>Territorialità nella prestazione di servizi «erogati» dalla sede fissa di affari;</a:t>
            </a:r>
          </a:p>
          <a:p>
            <a:pPr lvl="1">
              <a:lnSpc>
                <a:spcPct val="160000"/>
              </a:lnSpc>
            </a:pPr>
            <a:r>
              <a:rPr lang="it-IT" dirty="0">
                <a:solidFill>
                  <a:srgbClr val="19191A"/>
                </a:solidFill>
                <a:latin typeface="Titillium Web" pitchFamily="2" charset="77"/>
              </a:rPr>
              <a:t>Rapporto con i sistemi di reporting e compliance OSS.</a:t>
            </a:r>
          </a:p>
          <a:p>
            <a:pPr lvl="1">
              <a:lnSpc>
                <a:spcPct val="160000"/>
              </a:lnSpc>
            </a:pPr>
            <a:r>
              <a:rPr lang="it-IT" dirty="0">
                <a:solidFill>
                  <a:srgbClr val="19191A"/>
                </a:solidFill>
                <a:latin typeface="Titillium Web" pitchFamily="2" charset="77"/>
              </a:rPr>
              <a:t>…</a:t>
            </a:r>
          </a:p>
        </p:txBody>
      </p:sp>
      <p:sp>
        <p:nvSpPr>
          <p:cNvPr id="4" name="Segnaposto numero diapositiva 3">
            <a:extLst>
              <a:ext uri="{FF2B5EF4-FFF2-40B4-BE49-F238E27FC236}">
                <a16:creationId xmlns:a16="http://schemas.microsoft.com/office/drawing/2014/main" id="{02363941-DE19-240E-681B-5EECD96793F7}"/>
              </a:ext>
            </a:extLst>
          </p:cNvPr>
          <p:cNvSpPr>
            <a:spLocks noGrp="1"/>
          </p:cNvSpPr>
          <p:nvPr>
            <p:ph type="sldNum" sz="quarter" idx="12"/>
          </p:nvPr>
        </p:nvSpPr>
        <p:spPr/>
        <p:txBody>
          <a:bodyPr/>
          <a:lstStyle/>
          <a:p>
            <a:fld id="{23083061-2DC2-4C5E-9234-1D2E48EDC923}" type="slidenum">
              <a:rPr lang="it-IT" smtClean="0"/>
              <a:t>6</a:t>
            </a:fld>
            <a:endParaRPr lang="it-IT"/>
          </a:p>
        </p:txBody>
      </p:sp>
      <p:pic>
        <p:nvPicPr>
          <p:cNvPr id="5" name="Immagine 4">
            <a:extLst>
              <a:ext uri="{FF2B5EF4-FFF2-40B4-BE49-F238E27FC236}">
                <a16:creationId xmlns:a16="http://schemas.microsoft.com/office/drawing/2014/main" id="{C66287C2-C0CA-B81E-AF9F-DD9BED3B3D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302786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95D3CA-FC2C-97F9-B62C-0270A0E3F61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B327020-BFE1-12B6-4A33-85E099B3BD17}"/>
              </a:ext>
            </a:extLst>
          </p:cNvPr>
          <p:cNvSpPr>
            <a:spLocks noGrp="1"/>
          </p:cNvSpPr>
          <p:nvPr>
            <p:ph type="title"/>
          </p:nvPr>
        </p:nvSpPr>
        <p:spPr>
          <a:xfrm>
            <a:off x="4595004" y="365127"/>
            <a:ext cx="6758796" cy="1325563"/>
          </a:xfrm>
        </p:spPr>
        <p:txBody>
          <a:bodyPr/>
          <a:lstStyle/>
          <a:p>
            <a:pPr algn="r"/>
            <a:r>
              <a:rPr lang="it-IT" noProof="0"/>
              <a:t>Una prospettiva </a:t>
            </a:r>
            <a:r>
              <a:rPr lang="it-IT" i="1" noProof="0"/>
              <a:t>de iure condendo</a:t>
            </a:r>
          </a:p>
        </p:txBody>
      </p:sp>
      <p:sp>
        <p:nvSpPr>
          <p:cNvPr id="3" name="Segnaposto contenuto 2">
            <a:extLst>
              <a:ext uri="{FF2B5EF4-FFF2-40B4-BE49-F238E27FC236}">
                <a16:creationId xmlns:a16="http://schemas.microsoft.com/office/drawing/2014/main" id="{A21C4DA6-A451-A1BE-C278-92286807AF94}"/>
              </a:ext>
            </a:extLst>
          </p:cNvPr>
          <p:cNvSpPr>
            <a:spLocks noGrp="1"/>
          </p:cNvSpPr>
          <p:nvPr>
            <p:ph idx="1"/>
          </p:nvPr>
        </p:nvSpPr>
        <p:spPr/>
        <p:txBody>
          <a:bodyPr anchor="ctr">
            <a:normAutofit fontScale="92500" lnSpcReduction="10000"/>
          </a:bodyPr>
          <a:lstStyle/>
          <a:p>
            <a:pPr>
              <a:lnSpc>
                <a:spcPct val="160000"/>
              </a:lnSpc>
            </a:pPr>
            <a:r>
              <a:rPr lang="it-IT" b="0" i="0" dirty="0">
                <a:solidFill>
                  <a:srgbClr val="19191A"/>
                </a:solidFill>
                <a:effectLst/>
                <a:latin typeface="Titillium Web" pitchFamily="2" charset="77"/>
              </a:rPr>
              <a:t>Nessuna disciplina specifica oggi per i Data center, ma:</a:t>
            </a:r>
          </a:p>
          <a:p>
            <a:pPr>
              <a:lnSpc>
                <a:spcPct val="160000"/>
              </a:lnSpc>
            </a:pPr>
            <a:r>
              <a:rPr lang="it-IT" dirty="0">
                <a:solidFill>
                  <a:srgbClr val="19191A"/>
                </a:solidFill>
                <a:latin typeface="Titillium Web" pitchFamily="2" charset="77"/>
              </a:rPr>
              <a:t>Proposta di legge delega (24 giugno 2024, n.1928) per il potenziamento dei </a:t>
            </a:r>
            <a:r>
              <a:rPr lang="it-IT" i="1" dirty="0">
                <a:solidFill>
                  <a:srgbClr val="19191A"/>
                </a:solidFill>
                <a:latin typeface="Titillium Web" pitchFamily="2" charset="77"/>
              </a:rPr>
              <a:t>Data Center</a:t>
            </a:r>
            <a:r>
              <a:rPr lang="it-IT" dirty="0">
                <a:solidFill>
                  <a:srgbClr val="19191A"/>
                </a:solidFill>
                <a:latin typeface="Titillium Web" pitchFamily="2" charset="77"/>
              </a:rPr>
              <a:t>;</a:t>
            </a:r>
          </a:p>
          <a:p>
            <a:pPr lvl="1">
              <a:lnSpc>
                <a:spcPct val="160000"/>
              </a:lnSpc>
            </a:pPr>
            <a:r>
              <a:rPr lang="it-IT" dirty="0">
                <a:solidFill>
                  <a:srgbClr val="19191A"/>
                </a:solidFill>
                <a:latin typeface="Titillium Web" pitchFamily="2" charset="77"/>
              </a:rPr>
              <a:t>Nuova classificazione catastale (e rendita) ora D/7;</a:t>
            </a:r>
          </a:p>
          <a:p>
            <a:pPr lvl="1">
              <a:lnSpc>
                <a:spcPct val="160000"/>
              </a:lnSpc>
            </a:pPr>
            <a:r>
              <a:rPr lang="it-IT" dirty="0">
                <a:solidFill>
                  <a:srgbClr val="19191A"/>
                </a:solidFill>
                <a:latin typeface="Titillium Web" pitchFamily="2" charset="77"/>
              </a:rPr>
              <a:t>Condizionalità all’approvvigionamento energetico e sostenibilità «green»;</a:t>
            </a:r>
          </a:p>
          <a:p>
            <a:pPr lvl="1">
              <a:lnSpc>
                <a:spcPct val="160000"/>
              </a:lnSpc>
            </a:pPr>
            <a:r>
              <a:rPr lang="it-IT" dirty="0">
                <a:solidFill>
                  <a:srgbClr val="19191A"/>
                </a:solidFill>
                <a:latin typeface="Titillium Web" pitchFamily="2" charset="77"/>
              </a:rPr>
              <a:t>Assegnazione di codice ATECO;</a:t>
            </a:r>
          </a:p>
          <a:p>
            <a:pPr lvl="1">
              <a:lnSpc>
                <a:spcPct val="160000"/>
              </a:lnSpc>
            </a:pPr>
            <a:r>
              <a:rPr lang="it-IT" u="sng" dirty="0">
                <a:solidFill>
                  <a:srgbClr val="19191A"/>
                </a:solidFill>
                <a:latin typeface="Titillium Web" pitchFamily="2" charset="77"/>
              </a:rPr>
              <a:t>Nessun univoco riferimento al settore fiscale</a:t>
            </a:r>
            <a:r>
              <a:rPr lang="it-IT" dirty="0">
                <a:solidFill>
                  <a:srgbClr val="19191A"/>
                </a:solidFill>
                <a:latin typeface="Titillium Web" pitchFamily="2" charset="77"/>
              </a:rPr>
              <a:t>.</a:t>
            </a:r>
          </a:p>
        </p:txBody>
      </p:sp>
      <p:sp>
        <p:nvSpPr>
          <p:cNvPr id="4" name="Segnaposto numero diapositiva 3">
            <a:extLst>
              <a:ext uri="{FF2B5EF4-FFF2-40B4-BE49-F238E27FC236}">
                <a16:creationId xmlns:a16="http://schemas.microsoft.com/office/drawing/2014/main" id="{7CF27E9A-7359-8D00-0C27-1DD03121C280}"/>
              </a:ext>
            </a:extLst>
          </p:cNvPr>
          <p:cNvSpPr>
            <a:spLocks noGrp="1"/>
          </p:cNvSpPr>
          <p:nvPr>
            <p:ph type="sldNum" sz="quarter" idx="12"/>
          </p:nvPr>
        </p:nvSpPr>
        <p:spPr/>
        <p:txBody>
          <a:bodyPr/>
          <a:lstStyle/>
          <a:p>
            <a:fld id="{23083061-2DC2-4C5E-9234-1D2E48EDC923}" type="slidenum">
              <a:rPr lang="it-IT" smtClean="0"/>
              <a:t>7</a:t>
            </a:fld>
            <a:endParaRPr lang="it-IT"/>
          </a:p>
        </p:txBody>
      </p:sp>
      <p:pic>
        <p:nvPicPr>
          <p:cNvPr id="5" name="Immagine 4">
            <a:extLst>
              <a:ext uri="{FF2B5EF4-FFF2-40B4-BE49-F238E27FC236}">
                <a16:creationId xmlns:a16="http://schemas.microsoft.com/office/drawing/2014/main" id="{D28094A7-7F6F-D62F-017F-35CE20E092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551804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8458D-15F1-659D-B462-9D513E3562F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B5D74C8-D78D-EE57-1376-576B3177E345}"/>
              </a:ext>
            </a:extLst>
          </p:cNvPr>
          <p:cNvSpPr>
            <a:spLocks noGrp="1"/>
          </p:cNvSpPr>
          <p:nvPr>
            <p:ph type="title"/>
          </p:nvPr>
        </p:nvSpPr>
        <p:spPr>
          <a:xfrm>
            <a:off x="4595004" y="365127"/>
            <a:ext cx="6758796" cy="1325563"/>
          </a:xfrm>
        </p:spPr>
        <p:txBody>
          <a:bodyPr/>
          <a:lstStyle/>
          <a:p>
            <a:pPr algn="r"/>
            <a:r>
              <a:rPr lang="it-IT" noProof="0" dirty="0"/>
              <a:t>Il dibattito in corso </a:t>
            </a:r>
            <a:br>
              <a:rPr lang="it-IT" noProof="0" dirty="0"/>
            </a:br>
            <a:r>
              <a:rPr lang="it-IT" noProof="0" dirty="0"/>
              <a:t>(e il ruolo degli </a:t>
            </a:r>
            <a:r>
              <a:rPr lang="it-IT" i="1" noProof="0" dirty="0"/>
              <a:t>stakeholders</a:t>
            </a:r>
            <a:r>
              <a:rPr lang="it-IT" noProof="0" dirty="0"/>
              <a:t>)</a:t>
            </a:r>
          </a:p>
        </p:txBody>
      </p:sp>
      <p:sp>
        <p:nvSpPr>
          <p:cNvPr id="3" name="Segnaposto contenuto 2">
            <a:extLst>
              <a:ext uri="{FF2B5EF4-FFF2-40B4-BE49-F238E27FC236}">
                <a16:creationId xmlns:a16="http://schemas.microsoft.com/office/drawing/2014/main" id="{9399C6B0-1A7E-0788-E2AD-265150A82C33}"/>
              </a:ext>
            </a:extLst>
          </p:cNvPr>
          <p:cNvSpPr>
            <a:spLocks noGrp="1"/>
          </p:cNvSpPr>
          <p:nvPr>
            <p:ph idx="1"/>
          </p:nvPr>
        </p:nvSpPr>
        <p:spPr/>
        <p:txBody>
          <a:bodyPr anchor="ctr">
            <a:normAutofit fontScale="92500" lnSpcReduction="10000"/>
          </a:bodyPr>
          <a:lstStyle/>
          <a:p>
            <a:pPr>
              <a:lnSpc>
                <a:spcPct val="160000"/>
              </a:lnSpc>
            </a:pPr>
            <a:r>
              <a:rPr lang="it-IT" b="0" i="0" dirty="0">
                <a:solidFill>
                  <a:srgbClr val="19191A"/>
                </a:solidFill>
                <a:effectLst/>
                <a:latin typeface="Titillium Web" pitchFamily="2" charset="77"/>
              </a:rPr>
              <a:t>Audizione presso Camera dei Deputati 4 dicembre 2024 (</a:t>
            </a:r>
            <a:r>
              <a:rPr lang="it-IT" b="0" i="0" dirty="0" err="1">
                <a:solidFill>
                  <a:srgbClr val="19191A"/>
                </a:solidFill>
                <a:effectLst/>
                <a:latin typeface="Titillium Web" pitchFamily="2" charset="77"/>
              </a:rPr>
              <a:t>Anitec</a:t>
            </a:r>
            <a:r>
              <a:rPr lang="it-IT" b="0" i="0" dirty="0">
                <a:solidFill>
                  <a:srgbClr val="19191A"/>
                </a:solidFill>
                <a:effectLst/>
                <a:latin typeface="Titillium Web" pitchFamily="2" charset="77"/>
              </a:rPr>
              <a:t> – Assinform):</a:t>
            </a:r>
          </a:p>
          <a:p>
            <a:pPr lvl="1">
              <a:lnSpc>
                <a:spcPct val="160000"/>
              </a:lnSpc>
            </a:pPr>
            <a:r>
              <a:rPr lang="it-IT" dirty="0">
                <a:solidFill>
                  <a:srgbClr val="19191A"/>
                </a:solidFill>
                <a:latin typeface="Titillium Web" pitchFamily="2" charset="77"/>
              </a:rPr>
              <a:t>Necessità di interpretazione autentica dell’art. 162 d.P.R. 917/86 per scongiurare l’ipotesi di stabile organizzazione;</a:t>
            </a:r>
          </a:p>
          <a:p>
            <a:pPr lvl="1">
              <a:lnSpc>
                <a:spcPct val="160000"/>
              </a:lnSpc>
            </a:pPr>
            <a:r>
              <a:rPr lang="it-IT" b="0" i="0" dirty="0">
                <a:solidFill>
                  <a:srgbClr val="19191A"/>
                </a:solidFill>
                <a:effectLst/>
                <a:latin typeface="Titillium Web" pitchFamily="2" charset="77"/>
              </a:rPr>
              <a:t>Già allo stato da </a:t>
            </a:r>
            <a:r>
              <a:rPr lang="it-IT" dirty="0">
                <a:solidFill>
                  <a:srgbClr val="19191A"/>
                </a:solidFill>
                <a:latin typeface="Titillium Web" pitchFamily="2" charset="77"/>
              </a:rPr>
              <a:t>escludere secondo </a:t>
            </a:r>
            <a:r>
              <a:rPr lang="it-IT" dirty="0" err="1">
                <a:solidFill>
                  <a:srgbClr val="19191A"/>
                </a:solidFill>
                <a:latin typeface="Titillium Web" pitchFamily="2" charset="77"/>
              </a:rPr>
              <a:t>Anitec</a:t>
            </a:r>
            <a:r>
              <a:rPr lang="it-IT" dirty="0">
                <a:solidFill>
                  <a:srgbClr val="19191A"/>
                </a:solidFill>
                <a:latin typeface="Titillium Web" pitchFamily="2" charset="77"/>
              </a:rPr>
              <a:t>-Assinform (in audizione) in quanto:</a:t>
            </a:r>
          </a:p>
          <a:p>
            <a:pPr lvl="2">
              <a:lnSpc>
                <a:spcPct val="160000"/>
              </a:lnSpc>
            </a:pPr>
            <a:r>
              <a:rPr lang="it-IT" b="0" i="0" dirty="0">
                <a:solidFill>
                  <a:srgbClr val="19191A"/>
                </a:solidFill>
                <a:effectLst/>
                <a:latin typeface="Titillium Web" pitchFamily="2" charset="77"/>
              </a:rPr>
              <a:t>Data center svolgono </a:t>
            </a:r>
            <a:r>
              <a:rPr lang="it-IT" b="1" i="0" dirty="0">
                <a:solidFill>
                  <a:srgbClr val="19191A"/>
                </a:solidFill>
                <a:effectLst/>
                <a:latin typeface="Titillium Web" pitchFamily="2" charset="77"/>
              </a:rPr>
              <a:t>attività meramente preparatoria </a:t>
            </a:r>
            <a:r>
              <a:rPr lang="it-IT" b="0" i="0" dirty="0">
                <a:solidFill>
                  <a:srgbClr val="19191A"/>
                </a:solidFill>
                <a:effectLst/>
                <a:latin typeface="Titillium Web" pitchFamily="2" charset="77"/>
              </a:rPr>
              <a:t>a qualsiasi altra attività commerciale;</a:t>
            </a:r>
          </a:p>
          <a:p>
            <a:pPr lvl="2">
              <a:lnSpc>
                <a:spcPct val="160000"/>
              </a:lnSpc>
            </a:pPr>
            <a:r>
              <a:rPr lang="it-IT" b="0" i="0" dirty="0">
                <a:solidFill>
                  <a:srgbClr val="19191A"/>
                </a:solidFill>
                <a:effectLst/>
                <a:latin typeface="Titillium Web" pitchFamily="2" charset="77"/>
              </a:rPr>
              <a:t>Non è </a:t>
            </a:r>
            <a:r>
              <a:rPr lang="it-IT" b="1" i="0" dirty="0">
                <a:solidFill>
                  <a:srgbClr val="19191A"/>
                </a:solidFill>
                <a:effectLst/>
                <a:latin typeface="Titillium Web" pitchFamily="2" charset="77"/>
              </a:rPr>
              <a:t>luogo di stipula di contratti e di manifestazione della potestà negoziale</a:t>
            </a:r>
            <a:r>
              <a:rPr lang="it-IT" b="0" i="0" dirty="0">
                <a:solidFill>
                  <a:srgbClr val="19191A"/>
                </a:solidFill>
                <a:effectLst/>
                <a:latin typeface="Titillium Web" pitchFamily="2" charset="77"/>
              </a:rPr>
              <a:t>.</a:t>
            </a:r>
          </a:p>
        </p:txBody>
      </p:sp>
      <p:sp>
        <p:nvSpPr>
          <p:cNvPr id="4" name="Segnaposto numero diapositiva 3">
            <a:extLst>
              <a:ext uri="{FF2B5EF4-FFF2-40B4-BE49-F238E27FC236}">
                <a16:creationId xmlns:a16="http://schemas.microsoft.com/office/drawing/2014/main" id="{0F4E9619-613C-3567-177A-62525750B69A}"/>
              </a:ext>
            </a:extLst>
          </p:cNvPr>
          <p:cNvSpPr>
            <a:spLocks noGrp="1"/>
          </p:cNvSpPr>
          <p:nvPr>
            <p:ph type="sldNum" sz="quarter" idx="12"/>
          </p:nvPr>
        </p:nvSpPr>
        <p:spPr/>
        <p:txBody>
          <a:bodyPr/>
          <a:lstStyle/>
          <a:p>
            <a:fld id="{23083061-2DC2-4C5E-9234-1D2E48EDC923}" type="slidenum">
              <a:rPr lang="it-IT" smtClean="0"/>
              <a:t>8</a:t>
            </a:fld>
            <a:endParaRPr lang="it-IT"/>
          </a:p>
        </p:txBody>
      </p:sp>
      <p:pic>
        <p:nvPicPr>
          <p:cNvPr id="5" name="Immagine 4">
            <a:extLst>
              <a:ext uri="{FF2B5EF4-FFF2-40B4-BE49-F238E27FC236}">
                <a16:creationId xmlns:a16="http://schemas.microsoft.com/office/drawing/2014/main" id="{270D0F74-717C-4F28-C566-E8497D683D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276279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5C7C0-E681-9763-E441-921335E9DBD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FF1414F-BF6E-6CA7-D972-2BFEED61A72B}"/>
              </a:ext>
            </a:extLst>
          </p:cNvPr>
          <p:cNvSpPr>
            <a:spLocks noGrp="1"/>
          </p:cNvSpPr>
          <p:nvPr>
            <p:ph type="title"/>
          </p:nvPr>
        </p:nvSpPr>
        <p:spPr>
          <a:xfrm>
            <a:off x="4595004" y="365127"/>
            <a:ext cx="6758796" cy="1325563"/>
          </a:xfrm>
        </p:spPr>
        <p:txBody>
          <a:bodyPr/>
          <a:lstStyle/>
          <a:p>
            <a:pPr algn="r"/>
            <a:r>
              <a:rPr lang="it-IT" noProof="0"/>
              <a:t>Le possibili risposte</a:t>
            </a:r>
          </a:p>
        </p:txBody>
      </p:sp>
      <p:sp>
        <p:nvSpPr>
          <p:cNvPr id="3" name="Segnaposto contenuto 2">
            <a:extLst>
              <a:ext uri="{FF2B5EF4-FFF2-40B4-BE49-F238E27FC236}">
                <a16:creationId xmlns:a16="http://schemas.microsoft.com/office/drawing/2014/main" id="{D7D6355C-A246-E544-FF85-4D747D69CB0D}"/>
              </a:ext>
            </a:extLst>
          </p:cNvPr>
          <p:cNvSpPr>
            <a:spLocks noGrp="1"/>
          </p:cNvSpPr>
          <p:nvPr>
            <p:ph idx="1"/>
          </p:nvPr>
        </p:nvSpPr>
        <p:spPr/>
        <p:txBody>
          <a:bodyPr anchor="ctr">
            <a:normAutofit fontScale="92500" lnSpcReduction="10000"/>
          </a:bodyPr>
          <a:lstStyle/>
          <a:p>
            <a:pPr>
              <a:lnSpc>
                <a:spcPct val="160000"/>
              </a:lnSpc>
            </a:pPr>
            <a:r>
              <a:rPr lang="it-IT" b="0" i="0" dirty="0">
                <a:solidFill>
                  <a:srgbClr val="19191A"/>
                </a:solidFill>
                <a:effectLst/>
                <a:latin typeface="Titillium Web" pitchFamily="2" charset="77"/>
              </a:rPr>
              <a:t>Il «rischio» della stabile organizzazione digitale per il contratto di </a:t>
            </a:r>
            <a:r>
              <a:rPr lang="it-IT" b="0" i="1" dirty="0" err="1">
                <a:solidFill>
                  <a:srgbClr val="19191A"/>
                </a:solidFill>
                <a:effectLst/>
                <a:latin typeface="Titillium Web" pitchFamily="2" charset="77"/>
              </a:rPr>
              <a:t>colocation</a:t>
            </a:r>
            <a:r>
              <a:rPr lang="it-IT" b="0" i="0" dirty="0">
                <a:solidFill>
                  <a:srgbClr val="19191A"/>
                </a:solidFill>
                <a:effectLst/>
                <a:latin typeface="Titillium Web" pitchFamily="2" charset="77"/>
              </a:rPr>
              <a:t> è reale;</a:t>
            </a:r>
          </a:p>
          <a:p>
            <a:pPr>
              <a:lnSpc>
                <a:spcPct val="160000"/>
              </a:lnSpc>
            </a:pPr>
            <a:r>
              <a:rPr lang="it-IT" b="0" i="0" noProof="0" dirty="0">
                <a:solidFill>
                  <a:srgbClr val="19191A"/>
                </a:solidFill>
                <a:effectLst/>
                <a:latin typeface="Titillium Web" pitchFamily="2" charset="77"/>
              </a:rPr>
              <a:t>Art. 162, </a:t>
            </a:r>
            <a:r>
              <a:rPr lang="it-IT" noProof="0" dirty="0">
                <a:solidFill>
                  <a:srgbClr val="19191A"/>
                </a:solidFill>
                <a:latin typeface="Titillium Web" pitchFamily="2" charset="77"/>
              </a:rPr>
              <a:t>c</a:t>
            </a:r>
            <a:r>
              <a:rPr lang="it-IT" b="0" i="0" noProof="0" dirty="0">
                <a:solidFill>
                  <a:srgbClr val="19191A"/>
                </a:solidFill>
                <a:effectLst/>
                <a:latin typeface="Titillium Web" pitchFamily="2" charset="77"/>
              </a:rPr>
              <a:t>o. 2 lett. </a:t>
            </a:r>
            <a:r>
              <a:rPr lang="it-IT" b="0" i="0" noProof="0" dirty="0" err="1">
                <a:solidFill>
                  <a:srgbClr val="19191A"/>
                </a:solidFill>
                <a:effectLst/>
                <a:latin typeface="Titillium Web" pitchFamily="2" charset="77"/>
              </a:rPr>
              <a:t>f</a:t>
            </a:r>
            <a:r>
              <a:rPr lang="it-IT" b="0" i="0" noProof="0" dirty="0">
                <a:solidFill>
                  <a:srgbClr val="19191A"/>
                </a:solidFill>
                <a:effectLst/>
                <a:latin typeface="Titillium Web" pitchFamily="2" charset="77"/>
              </a:rPr>
              <a:t>-bis d.P.R. 917/86, introdotta con la l. 27 dicembre 2017, n. 205:</a:t>
            </a:r>
          </a:p>
          <a:p>
            <a:pPr lvl="1">
              <a:lnSpc>
                <a:spcPct val="160000"/>
              </a:lnSpc>
            </a:pPr>
            <a:r>
              <a:rPr lang="it-IT" b="0" i="0" noProof="0" dirty="0">
                <a:solidFill>
                  <a:srgbClr val="000000"/>
                </a:solidFill>
                <a:effectLst/>
                <a:latin typeface="Titillium Web" pitchFamily="2" charset="77"/>
              </a:rPr>
              <a:t>«</a:t>
            </a:r>
            <a:r>
              <a:rPr lang="it-IT" b="0" i="1" noProof="0" dirty="0">
                <a:solidFill>
                  <a:srgbClr val="000000"/>
                </a:solidFill>
                <a:effectLst/>
                <a:latin typeface="Titillium Web" pitchFamily="2" charset="77"/>
              </a:rPr>
              <a:t>… una significativa e continuativa presenza economica nel territorio dello Stato costruita in modo tale da non fare risultare una sua consistenza fisica nel territorio stesso</a:t>
            </a:r>
            <a:r>
              <a:rPr lang="it-IT" b="0" i="0" noProof="0" dirty="0">
                <a:solidFill>
                  <a:srgbClr val="000000"/>
                </a:solidFill>
                <a:effectLst/>
                <a:latin typeface="Titillium Web" pitchFamily="2" charset="77"/>
              </a:rPr>
              <a:t>».</a:t>
            </a:r>
          </a:p>
        </p:txBody>
      </p:sp>
      <p:sp>
        <p:nvSpPr>
          <p:cNvPr id="4" name="Segnaposto numero diapositiva 3">
            <a:extLst>
              <a:ext uri="{FF2B5EF4-FFF2-40B4-BE49-F238E27FC236}">
                <a16:creationId xmlns:a16="http://schemas.microsoft.com/office/drawing/2014/main" id="{2BA072E0-E896-1FF6-9B8A-837220F5157D}"/>
              </a:ext>
            </a:extLst>
          </p:cNvPr>
          <p:cNvSpPr>
            <a:spLocks noGrp="1"/>
          </p:cNvSpPr>
          <p:nvPr>
            <p:ph type="sldNum" sz="quarter" idx="12"/>
          </p:nvPr>
        </p:nvSpPr>
        <p:spPr/>
        <p:txBody>
          <a:bodyPr/>
          <a:lstStyle/>
          <a:p>
            <a:fld id="{23083061-2DC2-4C5E-9234-1D2E48EDC923}" type="slidenum">
              <a:rPr lang="it-IT" smtClean="0"/>
              <a:t>9</a:t>
            </a:fld>
            <a:endParaRPr lang="it-IT"/>
          </a:p>
        </p:txBody>
      </p:sp>
      <p:pic>
        <p:nvPicPr>
          <p:cNvPr id="5" name="Immagine 4">
            <a:extLst>
              <a:ext uri="{FF2B5EF4-FFF2-40B4-BE49-F238E27FC236}">
                <a16:creationId xmlns:a16="http://schemas.microsoft.com/office/drawing/2014/main" id="{DEB918ED-F244-1F65-7A98-0C830AF66A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5309"/>
            <a:ext cx="2541782" cy="525197"/>
          </a:xfrm>
          <a:prstGeom prst="rect">
            <a:avLst/>
          </a:prstGeom>
        </p:spPr>
      </p:pic>
    </p:spTree>
    <p:extLst>
      <p:ext uri="{BB962C8B-B14F-4D97-AF65-F5344CB8AC3E}">
        <p14:creationId xmlns:p14="http://schemas.microsoft.com/office/powerpoint/2010/main" val="297578438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10674</TotalTime>
  <Words>1116</Words>
  <Application>Microsoft Macintosh PowerPoint</Application>
  <PresentationFormat>Widescreen</PresentationFormat>
  <Paragraphs>119</Paragraphs>
  <Slides>14</Slides>
  <Notes>13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Calibri Light</vt:lpstr>
      <vt:lpstr>Titillium Web</vt:lpstr>
      <vt:lpstr>Tema di Office</vt:lpstr>
      <vt:lpstr>Fiscalità digitale: intelligenza artificiale e cripto-attività nella dimensione europea e italiana</vt:lpstr>
      <vt:lpstr>Programma dell’intervento</vt:lpstr>
      <vt:lpstr>Cosa sono i «Data Center»</vt:lpstr>
      <vt:lpstr>Le luci, le ombre</vt:lpstr>
      <vt:lpstr>I profili giuridici …</vt:lpstr>
      <vt:lpstr>… e quelli fiscali</vt:lpstr>
      <vt:lpstr>Una prospettiva de iure condendo</vt:lpstr>
      <vt:lpstr>Il dibattito in corso  (e il ruolo degli stakeholders)</vt:lpstr>
      <vt:lpstr>Le possibili risposte</vt:lpstr>
      <vt:lpstr>Segue …</vt:lpstr>
      <vt:lpstr>Cosa significa</vt:lpstr>
      <vt:lpstr>Uno sguardo alla dimensione internazionale</vt:lpstr>
      <vt:lpstr>Considerazioni conclusive</vt:lpstr>
      <vt:lpstr>Grazie per l’attenzione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Stabile organizzazione ed economia digitale</dc:title>
  <dc:subject/>
  <dc:creator>Marco Greggi</dc:creator>
  <cp:keywords/>
  <dc:description/>
  <cp:lastModifiedBy>Greggi Marco</cp:lastModifiedBy>
  <cp:revision>48</cp:revision>
  <cp:lastPrinted>2025-04-15T09:38:57Z</cp:lastPrinted>
  <dcterms:created xsi:type="dcterms:W3CDTF">2020-05-28T05:51:08Z</dcterms:created>
  <dcterms:modified xsi:type="dcterms:W3CDTF">2025-06-12T16:16:00Z</dcterms:modified>
  <cp:category/>
</cp:coreProperties>
</file>