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83" r:id="rId4"/>
    <p:sldId id="285" r:id="rId5"/>
    <p:sldId id="286" r:id="rId6"/>
    <p:sldId id="287" r:id="rId7"/>
    <p:sldId id="288" r:id="rId8"/>
    <p:sldId id="289" r:id="rId9"/>
    <p:sldId id="290" r:id="rId10"/>
    <p:sldId id="27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028">
          <p15:clr>
            <a:srgbClr val="A4A3A4"/>
          </p15:clr>
        </p15:guide>
        <p15:guide id="3" orient="horz" pos="3296">
          <p15:clr>
            <a:srgbClr val="A4A3A4"/>
          </p15:clr>
        </p15:guide>
        <p15:guide id="4" orient="horz" pos="456">
          <p15:clr>
            <a:srgbClr val="A4A3A4"/>
          </p15:clr>
        </p15:guide>
        <p15:guide id="5" pos="436">
          <p15:clr>
            <a:srgbClr val="A4A3A4"/>
          </p15:clr>
        </p15:guide>
        <p15:guide id="6" pos="7236">
          <p15:clr>
            <a:srgbClr val="A4A3A4"/>
          </p15:clr>
        </p15:guide>
        <p15:guide id="7" pos="2692">
          <p15:clr>
            <a:srgbClr val="A4A3A4"/>
          </p15:clr>
        </p15:guide>
        <p15:guide id="8" pos="1572">
          <p15:clr>
            <a:srgbClr val="A4A3A4"/>
          </p15:clr>
        </p15:guide>
        <p15:guide id="9" pos="3816">
          <p15:clr>
            <a:srgbClr val="A4A3A4"/>
          </p15:clr>
        </p15:guide>
        <p15:guide id="10" pos="4976">
          <p15:clr>
            <a:srgbClr val="A4A3A4"/>
          </p15:clr>
        </p15:guide>
        <p15:guide id="11"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3" autoAdjust="0"/>
    <p:restoredTop sz="94650"/>
  </p:normalViewPr>
  <p:slideViewPr>
    <p:cSldViewPr snapToGrid="0">
      <p:cViewPr varScale="1">
        <p:scale>
          <a:sx n="83" d="100"/>
          <a:sy n="83" d="100"/>
        </p:scale>
        <p:origin x="224" y="992"/>
      </p:cViewPr>
      <p:guideLst>
        <p:guide orient="horz" pos="2160"/>
        <p:guide orient="horz" pos="1028"/>
        <p:guide orient="horz" pos="3296"/>
        <p:guide orient="horz" pos="456"/>
        <p:guide pos="436"/>
        <p:guide pos="7236"/>
        <p:guide pos="2692"/>
        <p:guide pos="1572"/>
        <p:guide pos="3816"/>
        <p:guide pos="4976"/>
        <p:guide pos="61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324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399A0320-7EE0-C50C-DC56-FF6BCF50DE09}"/>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36462E27-38AA-C13D-2074-F14597DAF6B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8:notes">
            <a:extLst>
              <a:ext uri="{FF2B5EF4-FFF2-40B4-BE49-F238E27FC236}">
                <a16:creationId xmlns:a16="http://schemas.microsoft.com/office/drawing/2014/main" id="{89506498-452C-17FE-E94C-C0A15B629B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7905EE3D-8460-4DFB-5482-4EAAEBDA959B}"/>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A7925F41-A25F-4C16-6979-4B8BB5E9A9B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3A05393B-9F31-A48E-C318-9C54C59AD4D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66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D0596D06-93C7-BEE6-2FEE-021A3760AC38}"/>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787780AD-3774-DED8-000F-B9580E43B11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1B0FD9A9-644F-BF26-A829-9E51B0FE05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98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45DA38D9-A4F7-F006-719B-087C2D003474}"/>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E757A0AF-8B3B-7B7F-5360-1B22AD0F7D4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8:notes">
            <a:extLst>
              <a:ext uri="{FF2B5EF4-FFF2-40B4-BE49-F238E27FC236}">
                <a16:creationId xmlns:a16="http://schemas.microsoft.com/office/drawing/2014/main" id="{7B513215-1F0A-96C8-4A7F-220434B5AB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04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38629B4E-1127-DDFB-ADEF-5E6DAF823A93}"/>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2EA9AD15-DFBE-70D5-F77F-25AD19D3033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8:notes">
            <a:extLst>
              <a:ext uri="{FF2B5EF4-FFF2-40B4-BE49-F238E27FC236}">
                <a16:creationId xmlns:a16="http://schemas.microsoft.com/office/drawing/2014/main" id="{5CC12B06-FF38-61D5-F99B-6BE60B886C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96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E62FFC71-7F01-7017-533B-97697F604CBD}"/>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3CA664CB-E1B4-0599-34DB-A111CAA9403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8:notes">
            <a:extLst>
              <a:ext uri="{FF2B5EF4-FFF2-40B4-BE49-F238E27FC236}">
                <a16:creationId xmlns:a16="http://schemas.microsoft.com/office/drawing/2014/main" id="{4DAAD713-1CB4-9671-C189-7D69092C7B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76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i"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s://www.soluzionisalvaspazio.it/shop/letti-a-scomparsa/divano-big-contenitore-per-letto-piuma-sofa-1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es.wikiquote.org/wiki/Negro" TargetMode="External"/><Relationship Id="rId4" Type="http://schemas.openxmlformats.org/officeDocument/2006/relationships/image" Target="../media/image3.jpg"/><Relationship Id="rId9" Type="http://schemas.openxmlformats.org/officeDocument/2006/relationships/hyperlink" Target="https://www.soluzionisalvaspazio.it/shop/letti-a-scomparsa/letto-matrimoniale-a-scomparsa-orizzonta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ienanews.it/economia/a-un-passo-dai-sessantanni-dellunione-europea/"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sienanews.it/economia/a-un-passo-dai-sessantanni-dellunione-europea/"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ressenza.com/es/2017/09/la-onu-aprueba-venezuela-suspende-espana-derechos-humanos/"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1261813" y="2156275"/>
            <a:ext cx="9668375" cy="25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Shape 231"/>
        <p:cNvGrpSpPr/>
        <p:nvPr/>
      </p:nvGrpSpPr>
      <p:grpSpPr>
        <a:xfrm>
          <a:off x="0" y="0"/>
          <a:ext cx="0" cy="0"/>
          <a:chOff x="0" y="0"/>
          <a:chExt cx="0" cy="0"/>
        </a:xfrm>
      </p:grpSpPr>
      <p:pic>
        <p:nvPicPr>
          <p:cNvPr id="232" name="Google Shape;232;p32"/>
          <p:cNvPicPr preferRelativeResize="0"/>
          <p:nvPr/>
        </p:nvPicPr>
        <p:blipFill rotWithShape="1">
          <a:blip r:embed="rId3">
            <a:alphaModFix/>
          </a:blip>
          <a:srcRect/>
          <a:stretch/>
        </p:blipFill>
        <p:spPr>
          <a:xfrm>
            <a:off x="3437371" y="4551631"/>
            <a:ext cx="5317260" cy="1301973"/>
          </a:xfrm>
          <a:prstGeom prst="rect">
            <a:avLst/>
          </a:prstGeom>
          <a:noFill/>
          <a:ln>
            <a:noFill/>
          </a:ln>
        </p:spPr>
      </p:pic>
      <p:sp>
        <p:nvSpPr>
          <p:cNvPr id="233" name="Google Shape;233;p32"/>
          <p:cNvSpPr/>
          <p:nvPr/>
        </p:nvSpPr>
        <p:spPr>
          <a:xfrm>
            <a:off x="1485708" y="1825625"/>
            <a:ext cx="922060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800" b="0" i="1" u="none" strike="noStrike" cap="none" dirty="0">
                <a:solidFill>
                  <a:schemeClr val="lt1"/>
                </a:solidFill>
                <a:latin typeface="Arial"/>
                <a:ea typeface="Arial"/>
                <a:cs typeface="Arial"/>
                <a:sym typeface="Arial"/>
              </a:rPr>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a:stretch/>
        </p:blipFill>
        <p:spPr>
          <a:xfrm>
            <a:off x="5361466" y="5779833"/>
            <a:ext cx="1462717" cy="495236"/>
          </a:xfrm>
          <a:prstGeom prst="rect">
            <a:avLst/>
          </a:prstGeom>
          <a:noFill/>
          <a:ln>
            <a:noFill/>
          </a:ln>
        </p:spPr>
      </p:pic>
      <p:sp>
        <p:nvSpPr>
          <p:cNvPr id="95" name="Google Shape;95;p14"/>
          <p:cNvSpPr txBox="1">
            <a:spLocks noGrp="1"/>
          </p:cNvSpPr>
          <p:nvPr>
            <p:ph type="title"/>
          </p:nvPr>
        </p:nvSpPr>
        <p:spPr>
          <a:xfrm>
            <a:off x="3048415" y="2263395"/>
            <a:ext cx="5470978" cy="495236"/>
          </a:xfrm>
          <a:prstGeom prst="rect">
            <a:avLst/>
          </a:prstGeom>
          <a:noFill/>
          <a:ln>
            <a:noFill/>
          </a:ln>
        </p:spPr>
        <p:txBody>
          <a:bodyPr spcFirstLastPara="1" wrap="square" lIns="91425" tIns="45700" rIns="91425" bIns="45700" anchor="ctr" anchorCtr="0">
            <a:noAutofit/>
          </a:bodyPr>
          <a:lstStyle/>
          <a:p>
            <a:pPr algn="just"/>
            <a:r>
              <a:rPr lang="it-IT" sz="2000" dirty="0">
                <a:latin typeface="Times New Roman" panose="02020603050405020304" pitchFamily="18" charset="0"/>
                <a:ea typeface="Times New Roman"/>
                <a:cs typeface="Times New Roman" panose="02020603050405020304" pitchFamily="18" charset="0"/>
                <a:sym typeface="Times New Roman"/>
              </a:rPr>
              <a:t>28 maggio 2025 – Università degli studi di Ferrara</a:t>
            </a:r>
            <a:endParaRPr sz="2000" dirty="0">
              <a:latin typeface="Times New Roman" panose="02020603050405020304" pitchFamily="18" charset="0"/>
              <a:ea typeface="Times New Roman"/>
              <a:cs typeface="Times New Roman" panose="02020603050405020304" pitchFamily="18" charset="0"/>
              <a:sym typeface="Times New Roman"/>
            </a:endParaRPr>
          </a:p>
        </p:txBody>
      </p:sp>
      <p:sp>
        <p:nvSpPr>
          <p:cNvPr id="96" name="Google Shape;96;p14"/>
          <p:cNvSpPr txBox="1"/>
          <p:nvPr/>
        </p:nvSpPr>
        <p:spPr>
          <a:xfrm>
            <a:off x="4279581" y="3429000"/>
            <a:ext cx="3008647" cy="1010094"/>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just" rtl="0">
              <a:lnSpc>
                <a:spcPct val="90000"/>
              </a:lnSpc>
              <a:spcBef>
                <a:spcPts val="0"/>
              </a:spcBef>
              <a:spcAft>
                <a:spcPts val="0"/>
              </a:spcAft>
              <a:buClr>
                <a:schemeClr val="dk1"/>
              </a:buClr>
              <a:buSzPts val="2000"/>
              <a:buFont typeface="Times New Roman"/>
              <a:buNone/>
            </a:pPr>
            <a:r>
              <a:rPr lang="en-GB"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Alessandro Casanova</a:t>
            </a:r>
          </a:p>
          <a:p>
            <a:pPr marL="0" marR="0" lvl="0" indent="0" algn="just" rtl="0">
              <a:lnSpc>
                <a:spcPct val="90000"/>
              </a:lnSpc>
              <a:spcBef>
                <a:spcPts val="0"/>
              </a:spcBef>
              <a:spcAft>
                <a:spcPts val="0"/>
              </a:spcAft>
              <a:buClr>
                <a:schemeClr val="dk1"/>
              </a:buClr>
              <a:buSzPts val="2000"/>
              <a:buFont typeface="Times New Roman"/>
              <a:buNone/>
            </a:pPr>
            <a:endParaRPr lang="en-GB"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90000"/>
              </a:lnSpc>
              <a:spcBef>
                <a:spcPts val="0"/>
              </a:spcBef>
              <a:spcAft>
                <a:spcPts val="0"/>
              </a:spcAft>
              <a:buClr>
                <a:schemeClr val="dk1"/>
              </a:buClr>
              <a:buSzPts val="2000"/>
              <a:buFont typeface="Times New Roman"/>
              <a:buNone/>
            </a:pPr>
            <a:r>
              <a:rPr lang="en-GB" sz="1600" i="1" dirty="0">
                <a:solidFill>
                  <a:schemeClr val="dk1"/>
                </a:solidFill>
                <a:latin typeface="Times New Roman" panose="02020603050405020304" pitchFamily="18" charset="0"/>
                <a:ea typeface="Times New Roman"/>
                <a:cs typeface="Times New Roman" panose="02020603050405020304" pitchFamily="18" charset="0"/>
                <a:sym typeface="Times New Roman"/>
              </a:rPr>
              <a:t>PhD Student</a:t>
            </a:r>
          </a:p>
          <a:p>
            <a:pPr marL="0" marR="0" lvl="0" indent="0" algn="just" rtl="0">
              <a:lnSpc>
                <a:spcPct val="90000"/>
              </a:lnSpc>
              <a:spcBef>
                <a:spcPts val="0"/>
              </a:spcBef>
              <a:spcAft>
                <a:spcPts val="0"/>
              </a:spcAft>
              <a:buClr>
                <a:schemeClr val="dk1"/>
              </a:buClr>
              <a:buSzPts val="2000"/>
              <a:buFont typeface="Times New Roman"/>
              <a:buNone/>
            </a:pPr>
            <a:endParaRPr lang="en-GB" sz="1600" i="1"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90000"/>
              </a:lnSpc>
              <a:spcBef>
                <a:spcPts val="0"/>
              </a:spcBef>
              <a:spcAft>
                <a:spcPts val="0"/>
              </a:spcAft>
              <a:buClr>
                <a:schemeClr val="dk1"/>
              </a:buClr>
              <a:buSzPts val="2000"/>
              <a:buFont typeface="Times New Roman"/>
              <a:buNone/>
            </a:pPr>
            <a:r>
              <a:rPr lang="en-GB"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Università </a:t>
            </a:r>
            <a:r>
              <a:rPr lang="en-GB" sz="1600" b="0" i="1"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degli</a:t>
            </a:r>
            <a:r>
              <a:rPr lang="en-GB"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GB" sz="1600" b="0" i="1"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studi</a:t>
            </a:r>
            <a:r>
              <a:rPr lang="en-GB"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di Ferrara</a:t>
            </a:r>
            <a:endParaRPr sz="1600" b="0" i="1"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2" name="CasellaDiTesto 1">
            <a:extLst>
              <a:ext uri="{FF2B5EF4-FFF2-40B4-BE49-F238E27FC236}">
                <a16:creationId xmlns:a16="http://schemas.microsoft.com/office/drawing/2014/main" id="{FA72025E-C770-5C79-CD7A-29A0B8E2B32D}"/>
              </a:ext>
            </a:extLst>
          </p:cNvPr>
          <p:cNvSpPr txBox="1"/>
          <p:nvPr/>
        </p:nvSpPr>
        <p:spPr>
          <a:xfrm>
            <a:off x="1276864" y="1467978"/>
            <a:ext cx="10799806" cy="954107"/>
          </a:xfrm>
          <a:prstGeom prst="rect">
            <a:avLst/>
          </a:prstGeom>
          <a:noFill/>
        </p:spPr>
        <p:txBody>
          <a:bodyPr wrap="square" rtlCol="0">
            <a:spAutoFit/>
          </a:bodyPr>
          <a:lstStyle/>
          <a:p>
            <a:pPr algn="just"/>
            <a:r>
              <a:rPr lang="it-IT" sz="2400" b="1" dirty="0" err="1">
                <a:solidFill>
                  <a:schemeClr val="dk1"/>
                </a:solidFill>
                <a:latin typeface="Times New Roman" panose="02020603050405020304" pitchFamily="18" charset="0"/>
                <a:cs typeface="Times New Roman" panose="02020603050405020304" pitchFamily="18" charset="0"/>
                <a:sym typeface="Calibri"/>
              </a:rPr>
              <a:t>Nudges</a:t>
            </a:r>
            <a:r>
              <a:rPr lang="it-IT" sz="2400" b="1" dirty="0">
                <a:solidFill>
                  <a:schemeClr val="dk1"/>
                </a:solidFill>
                <a:latin typeface="Times New Roman" panose="02020603050405020304" pitchFamily="18" charset="0"/>
                <a:cs typeface="Times New Roman" panose="02020603050405020304" pitchFamily="18" charset="0"/>
                <a:sym typeface="Calibri"/>
              </a:rPr>
              <a:t> and soft </a:t>
            </a:r>
            <a:r>
              <a:rPr lang="it-IT" sz="2400" b="1" dirty="0" err="1">
                <a:solidFill>
                  <a:schemeClr val="dk1"/>
                </a:solidFill>
                <a:latin typeface="Times New Roman" panose="02020603050405020304" pitchFamily="18" charset="0"/>
                <a:cs typeface="Times New Roman" panose="02020603050405020304" pitchFamily="18" charset="0"/>
                <a:sym typeface="Calibri"/>
              </a:rPr>
              <a:t>law</a:t>
            </a:r>
            <a:r>
              <a:rPr lang="it-IT" sz="2400" b="1" dirty="0">
                <a:solidFill>
                  <a:schemeClr val="dk1"/>
                </a:solidFill>
                <a:latin typeface="Times New Roman" panose="02020603050405020304" pitchFamily="18" charset="0"/>
                <a:cs typeface="Times New Roman" panose="02020603050405020304" pitchFamily="18" charset="0"/>
                <a:sym typeface="Calibri"/>
              </a:rPr>
              <a:t>: le nuove stratificazioni del diritto tributario globale</a:t>
            </a:r>
          </a:p>
          <a:p>
            <a:pPr algn="just"/>
            <a:endParaRPr lang="it-IT"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0" y="5927156"/>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p:cNvSpPr txBox="1">
            <a:spLocks noGrp="1"/>
          </p:cNvSpPr>
          <p:nvPr>
            <p:ph type="body" idx="1"/>
          </p:nvPr>
        </p:nvSpPr>
        <p:spPr>
          <a:xfrm flipH="1" flipV="1">
            <a:off x="135035" y="1"/>
            <a:ext cx="45719" cy="194244"/>
          </a:xfrm>
          <a:prstGeom prst="rect">
            <a:avLst/>
          </a:prstGeom>
          <a:noFill/>
          <a:ln>
            <a:noFill/>
          </a:ln>
        </p:spPr>
        <p:txBody>
          <a:bodyPr spcFirstLastPara="1" wrap="square" lIns="91425" tIns="45700" rIns="91425" bIns="45700" anchor="t" anchorCtr="0">
            <a:normAutofit fontScale="25000" lnSpcReduction="20000"/>
          </a:bodyPr>
          <a:lstStyle/>
          <a:p>
            <a:pPr marL="114300" indent="0" algn="just">
              <a:buNone/>
            </a:pPr>
            <a:endParaRPr lang="it-IT" sz="1600" b="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53C00694-53B9-2318-E2A5-8F4F5BCE80AD}"/>
              </a:ext>
            </a:extLst>
          </p:cNvPr>
          <p:cNvSpPr txBox="1"/>
          <p:nvPr/>
        </p:nvSpPr>
        <p:spPr>
          <a:xfrm>
            <a:off x="1522701" y="367990"/>
            <a:ext cx="1192406" cy="769441"/>
          </a:xfrm>
          <a:prstGeom prst="rect">
            <a:avLst/>
          </a:prstGeom>
          <a:noFill/>
        </p:spPr>
        <p:txBody>
          <a:bodyPr wrap="square" rtlCol="0">
            <a:spAutoFit/>
          </a:bodyPr>
          <a:lstStyle/>
          <a:p>
            <a:pPr algn="just"/>
            <a:endParaRPr lang="it-IT" sz="2000" b="0" i="0" u="none" strike="noStrike" dirty="0">
              <a:solidFill>
                <a:srgbClr val="FF0000"/>
              </a:solidFill>
              <a:effectLst/>
              <a:latin typeface="Times New Roman" panose="02020603050405020304" pitchFamily="18" charset="0"/>
              <a:cs typeface="Times New Roman" panose="02020603050405020304" pitchFamily="18" charset="0"/>
            </a:endParaRPr>
          </a:p>
          <a:p>
            <a:r>
              <a:rPr lang="it-IT" sz="2400" dirty="0" err="1">
                <a:solidFill>
                  <a:schemeClr val="accent1"/>
                </a:solidFill>
                <a:latin typeface="Times New Roman" panose="02020603050405020304" pitchFamily="18" charset="0"/>
                <a:cs typeface="Times New Roman" panose="02020603050405020304" pitchFamily="18" charset="0"/>
                <a:sym typeface="Calibri"/>
              </a:rPr>
              <a:t>Nudges</a:t>
            </a:r>
            <a:endParaRPr lang="it-IT" sz="2400" dirty="0">
              <a:solidFill>
                <a:schemeClr val="accent1"/>
              </a:solidFill>
              <a:latin typeface="Times New Roman" panose="02020603050405020304" pitchFamily="18" charset="0"/>
              <a:cs typeface="Times New Roman" panose="02020603050405020304" pitchFamily="18" charset="0"/>
              <a:sym typeface="Calibri"/>
            </a:endParaRPr>
          </a:p>
        </p:txBody>
      </p:sp>
      <p:sp>
        <p:nvSpPr>
          <p:cNvPr id="4" name="CasellaDiTesto 3">
            <a:extLst>
              <a:ext uri="{FF2B5EF4-FFF2-40B4-BE49-F238E27FC236}">
                <a16:creationId xmlns:a16="http://schemas.microsoft.com/office/drawing/2014/main" id="{A9F5CAC8-387E-92A4-416C-0A1D8C97D300}"/>
              </a:ext>
            </a:extLst>
          </p:cNvPr>
          <p:cNvSpPr txBox="1"/>
          <p:nvPr/>
        </p:nvSpPr>
        <p:spPr>
          <a:xfrm>
            <a:off x="4480071" y="675766"/>
            <a:ext cx="1359451" cy="461665"/>
          </a:xfrm>
          <a:prstGeom prst="rect">
            <a:avLst/>
          </a:prstGeom>
          <a:noFill/>
        </p:spPr>
        <p:txBody>
          <a:bodyPr wrap="square" rtlCol="0">
            <a:spAutoFit/>
          </a:bodyPr>
          <a:lstStyle/>
          <a:p>
            <a:r>
              <a:rPr lang="it-IT" sz="2400" dirty="0">
                <a:solidFill>
                  <a:schemeClr val="accent1"/>
                </a:solidFill>
                <a:latin typeface="Times New Roman" panose="02020603050405020304" pitchFamily="18" charset="0"/>
                <a:cs typeface="Times New Roman" panose="02020603050405020304" pitchFamily="18" charset="0"/>
              </a:rPr>
              <a:t>Soft </a:t>
            </a:r>
            <a:r>
              <a:rPr lang="it-IT" sz="2400" dirty="0" err="1">
                <a:solidFill>
                  <a:schemeClr val="accent1"/>
                </a:solidFill>
                <a:latin typeface="Times New Roman" panose="02020603050405020304" pitchFamily="18" charset="0"/>
                <a:cs typeface="Times New Roman" panose="02020603050405020304" pitchFamily="18" charset="0"/>
              </a:rPr>
              <a:t>Law</a:t>
            </a:r>
            <a:endParaRPr lang="it-IT" sz="2400" dirty="0">
              <a:solidFill>
                <a:schemeClr val="accent1"/>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F113F6D6-1C4B-6580-9795-52E033731553}"/>
              </a:ext>
            </a:extLst>
          </p:cNvPr>
          <p:cNvSpPr txBox="1"/>
          <p:nvPr/>
        </p:nvSpPr>
        <p:spPr>
          <a:xfrm>
            <a:off x="7604486" y="752710"/>
            <a:ext cx="1550020" cy="461666"/>
          </a:xfrm>
          <a:prstGeom prst="rect">
            <a:avLst/>
          </a:prstGeom>
          <a:noFill/>
        </p:spPr>
        <p:txBody>
          <a:bodyPr wrap="square" rtlCol="0">
            <a:spAutoFit/>
          </a:bodyPr>
          <a:lstStyle>
            <a:defPPr marR="0" lvl="0" algn="l" rtl="0">
              <a:lnSpc>
                <a:spcPct val="100000"/>
              </a:lnSpc>
              <a:spcBef>
                <a:spcPts val="0"/>
              </a:spcBef>
              <a:spcAft>
                <a:spcPts val="0"/>
              </a:spcAft>
            </a:defPPr>
          </a:lstStyle>
          <a:p>
            <a:r>
              <a:rPr lang="it-IT" sz="2400" dirty="0">
                <a:solidFill>
                  <a:schemeClr val="accent1"/>
                </a:solidFill>
                <a:latin typeface="Times New Roman" panose="02020603050405020304" pitchFamily="18" charset="0"/>
                <a:cs typeface="Times New Roman" panose="02020603050405020304" pitchFamily="18" charset="0"/>
              </a:rPr>
              <a:t>Hard </a:t>
            </a:r>
            <a:r>
              <a:rPr lang="it-IT" sz="2400" dirty="0" err="1">
                <a:solidFill>
                  <a:schemeClr val="accent1"/>
                </a:solidFill>
                <a:latin typeface="Times New Roman" panose="02020603050405020304" pitchFamily="18" charset="0"/>
                <a:cs typeface="Times New Roman" panose="02020603050405020304" pitchFamily="18" charset="0"/>
              </a:rPr>
              <a:t>Law</a:t>
            </a:r>
            <a:endParaRPr lang="it-IT" sz="2400" dirty="0">
              <a:solidFill>
                <a:schemeClr val="accent1"/>
              </a:solidFill>
              <a:latin typeface="Times New Roman" panose="02020603050405020304" pitchFamily="18" charset="0"/>
              <a:cs typeface="Times New Roman" panose="02020603050405020304" pitchFamily="18" charset="0"/>
            </a:endParaRPr>
          </a:p>
        </p:txBody>
      </p:sp>
      <p:pic>
        <p:nvPicPr>
          <p:cNvPr id="11" name="Immagine 10" descr="Immagine che contiene nero, oscurità&#10;&#10;Il contenuto generato dall'IA potrebbe non essere corretto.">
            <a:extLst>
              <a:ext uri="{FF2B5EF4-FFF2-40B4-BE49-F238E27FC236}">
                <a16:creationId xmlns:a16="http://schemas.microsoft.com/office/drawing/2014/main" id="{FF47F60C-7262-6C72-B0CA-2A5C6016AFF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04486" y="1936061"/>
            <a:ext cx="1932646" cy="2576861"/>
          </a:xfrm>
          <a:prstGeom prst="rect">
            <a:avLst/>
          </a:prstGeom>
        </p:spPr>
      </p:pic>
      <p:pic>
        <p:nvPicPr>
          <p:cNvPr id="14" name="Immagine 13" descr="Immagine che contiene vestiti, tessuto, modello, grigio&#10;&#10;Il contenuto generato dall'IA potrebbe non essere corretto.">
            <a:extLst>
              <a:ext uri="{FF2B5EF4-FFF2-40B4-BE49-F238E27FC236}">
                <a16:creationId xmlns:a16="http://schemas.microsoft.com/office/drawing/2014/main" id="{64B4E708-2432-5532-F57F-BB1B685F222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330397" y="1936061"/>
            <a:ext cx="1932646" cy="2594973"/>
          </a:xfrm>
          <a:prstGeom prst="rect">
            <a:avLst/>
          </a:prstGeom>
        </p:spPr>
      </p:pic>
      <p:pic>
        <p:nvPicPr>
          <p:cNvPr id="17" name="Immagine 16">
            <a:extLst>
              <a:ext uri="{FF2B5EF4-FFF2-40B4-BE49-F238E27FC236}">
                <a16:creationId xmlns:a16="http://schemas.microsoft.com/office/drawing/2014/main" id="{9EE46821-15BA-1184-8CE0-F17F71D6782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flipH="1">
            <a:off x="1149182" y="1936061"/>
            <a:ext cx="1939441" cy="2594973"/>
          </a:xfrm>
          <a:prstGeom prst="rect">
            <a:avLst/>
          </a:prstGeom>
        </p:spPr>
      </p:pic>
    </p:spTree>
    <p:extLst>
      <p:ext uri="{BB962C8B-B14F-4D97-AF65-F5344CB8AC3E}">
        <p14:creationId xmlns:p14="http://schemas.microsoft.com/office/powerpoint/2010/main" val="113876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0A9B2339-F367-3143-8C56-C98490015DE6}"/>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B24BDF03-ABFD-0545-A7AB-F27159606C33}"/>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u="none" strike="noStrike" cap="none">
              <a:solidFill>
                <a:schemeClr val="lt1"/>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9F81EBB7-DB20-6C73-87EC-2A40E738041D}"/>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a:extLst>
              <a:ext uri="{FF2B5EF4-FFF2-40B4-BE49-F238E27FC236}">
                <a16:creationId xmlns:a16="http://schemas.microsoft.com/office/drawing/2014/main" id="{0B0BF595-A117-8F68-D64A-B19AC3C7B843}"/>
              </a:ext>
            </a:extLst>
          </p:cNvPr>
          <p:cNvSpPr txBox="1">
            <a:spLocks noGrp="1"/>
          </p:cNvSpPr>
          <p:nvPr>
            <p:ph type="body" idx="1"/>
          </p:nvPr>
        </p:nvSpPr>
        <p:spPr>
          <a:xfrm>
            <a:off x="3731941" y="138574"/>
            <a:ext cx="4728118" cy="1100487"/>
          </a:xfrm>
          <a:prstGeom prst="rect">
            <a:avLst/>
          </a:prstGeom>
          <a:noFill/>
          <a:ln>
            <a:noFill/>
          </a:ln>
        </p:spPr>
        <p:txBody>
          <a:bodyPr spcFirstLastPara="1" wrap="square" lIns="91425" tIns="45700" rIns="91425" bIns="45700" anchor="t" anchorCtr="0">
            <a:normAutofit fontScale="40000" lnSpcReduction="20000"/>
          </a:bodyPr>
          <a:lstStyle/>
          <a:p>
            <a:pPr marL="114300" indent="0" algn="ctr" rtl="0">
              <a:buNone/>
            </a:pPr>
            <a:endParaRPr lang="it-IT" sz="2400" dirty="0">
              <a:solidFill>
                <a:schemeClr val="accent1"/>
              </a:solidFill>
              <a:latin typeface="Times New Roman" panose="02020603050405020304" pitchFamily="18" charset="0"/>
              <a:cs typeface="Times New Roman" panose="02020603050405020304" pitchFamily="18" charset="0"/>
            </a:endParaRPr>
          </a:p>
          <a:p>
            <a:pPr marL="114300" indent="0" algn="l" rtl="0">
              <a:buNone/>
            </a:pPr>
            <a:r>
              <a:rPr lang="it-IT" sz="7400" dirty="0">
                <a:solidFill>
                  <a:schemeClr val="accent1"/>
                </a:solidFill>
                <a:latin typeface="Times New Roman" panose="02020603050405020304" pitchFamily="18" charset="0"/>
                <a:cs typeface="Times New Roman" panose="02020603050405020304" pitchFamily="18" charset="0"/>
                <a:sym typeface="Arial"/>
              </a:rPr>
              <a:t>La prospettiva europea…</a:t>
            </a:r>
          </a:p>
        </p:txBody>
      </p:sp>
      <p:sp>
        <p:nvSpPr>
          <p:cNvPr id="3" name="CasellaDiTesto 2">
            <a:extLst>
              <a:ext uri="{FF2B5EF4-FFF2-40B4-BE49-F238E27FC236}">
                <a16:creationId xmlns:a16="http://schemas.microsoft.com/office/drawing/2014/main" id="{A6384E55-DED8-FEBE-E34F-E7BC0E376D20}"/>
              </a:ext>
            </a:extLst>
          </p:cNvPr>
          <p:cNvSpPr txBox="1"/>
          <p:nvPr/>
        </p:nvSpPr>
        <p:spPr>
          <a:xfrm>
            <a:off x="361506" y="2855693"/>
            <a:ext cx="2828261" cy="307777"/>
          </a:xfrm>
          <a:prstGeom prst="rect">
            <a:avLst/>
          </a:prstGeom>
          <a:noFill/>
        </p:spPr>
        <p:txBody>
          <a:bodyPr wrap="square" rtlCol="0">
            <a:spAutoFit/>
          </a:bodyPr>
          <a:lstStyle/>
          <a:p>
            <a:pPr algn="just" rtl="0"/>
            <a:endParaRPr lang="it-IT" sz="140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7CD653A5-0E4C-6558-F90F-F464C19D795A}"/>
              </a:ext>
            </a:extLst>
          </p:cNvPr>
          <p:cNvSpPr txBox="1"/>
          <p:nvPr/>
        </p:nvSpPr>
        <p:spPr>
          <a:xfrm>
            <a:off x="3561906" y="2996633"/>
            <a:ext cx="3338623" cy="307777"/>
          </a:xfrm>
          <a:prstGeom prst="rect">
            <a:avLst/>
          </a:prstGeom>
          <a:noFill/>
        </p:spPr>
        <p:txBody>
          <a:bodyPr wrap="square" rtlCol="0">
            <a:spAutoFit/>
          </a:bodyPr>
          <a:lstStyle/>
          <a:p>
            <a:pPr algn="just" rtl="0"/>
            <a:endParaRPr lang="it-IT" sz="1400" u="none" strike="noStrike" dirty="0">
              <a:solidFill>
                <a:srgbClr val="000000"/>
              </a:solidFill>
              <a:effectLst/>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787FB57F-00F0-3F1F-18B6-8C867D3E5D9C}"/>
              </a:ext>
            </a:extLst>
          </p:cNvPr>
          <p:cNvSpPr txBox="1"/>
          <p:nvPr/>
        </p:nvSpPr>
        <p:spPr>
          <a:xfrm>
            <a:off x="3561906" y="2394028"/>
            <a:ext cx="3455581" cy="461665"/>
          </a:xfrm>
          <a:prstGeom prst="rect">
            <a:avLst/>
          </a:prstGeom>
          <a:noFill/>
        </p:spPr>
        <p:txBody>
          <a:bodyPr wrap="square" rtlCol="0">
            <a:spAutoFit/>
          </a:bodyPr>
          <a:lstStyle/>
          <a:p>
            <a:pPr algn="just"/>
            <a:endParaRPr lang="it-IT" sz="2400" dirty="0">
              <a:solidFill>
                <a:schemeClr val="accent1"/>
              </a:solidFill>
              <a:latin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F85560A0-70EF-D9AF-EF1D-DA4DFDEF55DD}"/>
              </a:ext>
            </a:extLst>
          </p:cNvPr>
          <p:cNvSpPr txBox="1"/>
          <p:nvPr/>
        </p:nvSpPr>
        <p:spPr>
          <a:xfrm>
            <a:off x="4563440" y="1441239"/>
            <a:ext cx="2337089" cy="307777"/>
          </a:xfrm>
          <a:prstGeom prst="rect">
            <a:avLst/>
          </a:prstGeom>
          <a:noFill/>
        </p:spPr>
        <p:txBody>
          <a:bodyPr wrap="square" rtlCol="0">
            <a:spAutoFit/>
          </a:bodyPr>
          <a:lstStyle/>
          <a:p>
            <a:r>
              <a:rPr lang="it-IT" b="1" dirty="0"/>
              <a:t>Articolo 288 TFUE</a:t>
            </a:r>
          </a:p>
        </p:txBody>
      </p:sp>
      <p:sp>
        <p:nvSpPr>
          <p:cNvPr id="12" name="CasellaDiTesto 11">
            <a:extLst>
              <a:ext uri="{FF2B5EF4-FFF2-40B4-BE49-F238E27FC236}">
                <a16:creationId xmlns:a16="http://schemas.microsoft.com/office/drawing/2014/main" id="{726C0F17-EA4E-F46D-3333-179074D9BB42}"/>
              </a:ext>
            </a:extLst>
          </p:cNvPr>
          <p:cNvSpPr txBox="1"/>
          <p:nvPr/>
        </p:nvSpPr>
        <p:spPr>
          <a:xfrm>
            <a:off x="1258012" y="2763360"/>
            <a:ext cx="1487837" cy="1170582"/>
          </a:xfrm>
          <a:prstGeom prst="rect">
            <a:avLst/>
          </a:prstGeom>
          <a:noFill/>
        </p:spPr>
        <p:txBody>
          <a:bodyPr wrap="square" rtlCol="0">
            <a:spAutoFit/>
          </a:bodyPr>
          <a:lstStyle/>
          <a:p>
            <a:r>
              <a:rPr lang="it-IT" dirty="0"/>
              <a:t>Regolamenti</a:t>
            </a:r>
          </a:p>
          <a:p>
            <a:endParaRPr lang="it-IT" dirty="0"/>
          </a:p>
          <a:p>
            <a:r>
              <a:rPr lang="it-IT" dirty="0"/>
              <a:t>Direttive</a:t>
            </a:r>
          </a:p>
          <a:p>
            <a:endParaRPr lang="it-IT" dirty="0"/>
          </a:p>
          <a:p>
            <a:r>
              <a:rPr lang="it-IT" dirty="0"/>
              <a:t>Decisioni</a:t>
            </a:r>
          </a:p>
        </p:txBody>
      </p:sp>
      <p:sp>
        <p:nvSpPr>
          <p:cNvPr id="13" name="CasellaDiTesto 12">
            <a:extLst>
              <a:ext uri="{FF2B5EF4-FFF2-40B4-BE49-F238E27FC236}">
                <a16:creationId xmlns:a16="http://schemas.microsoft.com/office/drawing/2014/main" id="{09D17EFD-7D22-3115-FF22-B6258CAC5DBB}"/>
              </a:ext>
            </a:extLst>
          </p:cNvPr>
          <p:cNvSpPr txBox="1"/>
          <p:nvPr/>
        </p:nvSpPr>
        <p:spPr>
          <a:xfrm>
            <a:off x="8813872" y="2855693"/>
            <a:ext cx="2001986" cy="738664"/>
          </a:xfrm>
          <a:prstGeom prst="rect">
            <a:avLst/>
          </a:prstGeom>
          <a:noFill/>
        </p:spPr>
        <p:txBody>
          <a:bodyPr wrap="square" rtlCol="0">
            <a:spAutoFit/>
          </a:bodyPr>
          <a:lstStyle/>
          <a:p>
            <a:r>
              <a:rPr lang="it-IT" b="1" dirty="0">
                <a:solidFill>
                  <a:srgbClr val="FF0000"/>
                </a:solidFill>
              </a:rPr>
              <a:t>Pareri</a:t>
            </a:r>
          </a:p>
          <a:p>
            <a:endParaRPr lang="it-IT" b="1" dirty="0">
              <a:solidFill>
                <a:srgbClr val="FF0000"/>
              </a:solidFill>
            </a:endParaRPr>
          </a:p>
          <a:p>
            <a:r>
              <a:rPr lang="it-IT" b="1" dirty="0">
                <a:solidFill>
                  <a:srgbClr val="FF0000"/>
                </a:solidFill>
              </a:rPr>
              <a:t>Raccomandazioni</a:t>
            </a:r>
          </a:p>
        </p:txBody>
      </p:sp>
      <p:cxnSp>
        <p:nvCxnSpPr>
          <p:cNvPr id="16" name="Connettore 2 15">
            <a:extLst>
              <a:ext uri="{FF2B5EF4-FFF2-40B4-BE49-F238E27FC236}">
                <a16:creationId xmlns:a16="http://schemas.microsoft.com/office/drawing/2014/main" id="{E5B26F58-3BF5-1F57-B728-9717E53872E9}"/>
              </a:ext>
            </a:extLst>
          </p:cNvPr>
          <p:cNvCxnSpPr/>
          <p:nvPr/>
        </p:nvCxnSpPr>
        <p:spPr>
          <a:xfrm flipH="1">
            <a:off x="2745849" y="1828800"/>
            <a:ext cx="2729400" cy="934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EF6EBB12-360B-D6BB-C10A-81C3F5377752}"/>
              </a:ext>
            </a:extLst>
          </p:cNvPr>
          <p:cNvCxnSpPr>
            <a:cxnSpLocks/>
          </p:cNvCxnSpPr>
          <p:nvPr/>
        </p:nvCxnSpPr>
        <p:spPr>
          <a:xfrm>
            <a:off x="5475249" y="1829843"/>
            <a:ext cx="2984810" cy="1025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4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ADE134C5-BE1D-5C78-E812-9245CC338ECB}"/>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755FC601-3398-0C8A-B294-2EBD36E1B224}"/>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BB4948A0-7B5B-3CD9-C56E-D03E37CC1745}"/>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a:extLst>
              <a:ext uri="{FF2B5EF4-FFF2-40B4-BE49-F238E27FC236}">
                <a16:creationId xmlns:a16="http://schemas.microsoft.com/office/drawing/2014/main" id="{BD5CE759-81E3-97B9-E583-B91A156801AA}"/>
              </a:ext>
            </a:extLst>
          </p:cNvPr>
          <p:cNvSpPr txBox="1">
            <a:spLocks noGrp="1"/>
          </p:cNvSpPr>
          <p:nvPr>
            <p:ph type="body" idx="1"/>
          </p:nvPr>
        </p:nvSpPr>
        <p:spPr>
          <a:xfrm>
            <a:off x="1802780" y="0"/>
            <a:ext cx="8586439" cy="736600"/>
          </a:xfrm>
          <a:prstGeom prst="rect">
            <a:avLst/>
          </a:prstGeom>
          <a:noFill/>
          <a:ln>
            <a:noFill/>
          </a:ln>
        </p:spPr>
        <p:txBody>
          <a:bodyPr spcFirstLastPara="1" wrap="square" lIns="91425" tIns="45700" rIns="91425" bIns="45700" anchor="t" anchorCtr="0">
            <a:normAutofit/>
          </a:bodyPr>
          <a:lstStyle/>
          <a:p>
            <a:pPr marL="114300" indent="0" algn="ctr" rtl="0">
              <a:buNone/>
            </a:pPr>
            <a:r>
              <a:rPr lang="it-IT" sz="2400" dirty="0">
                <a:solidFill>
                  <a:schemeClr val="accent1"/>
                </a:solidFill>
                <a:latin typeface="Times New Roman" panose="02020603050405020304" pitchFamily="18" charset="0"/>
                <a:cs typeface="Times New Roman" panose="02020603050405020304" pitchFamily="18" charset="0"/>
              </a:rPr>
              <a:t>I Pareri nell’ordinamento giuridico europeo &amp; il diritto tributario </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46E2A391-5EDD-C325-8AC2-2C08E944869E}"/>
              </a:ext>
            </a:extLst>
          </p:cNvPr>
          <p:cNvSpPr txBox="1"/>
          <p:nvPr/>
        </p:nvSpPr>
        <p:spPr>
          <a:xfrm>
            <a:off x="692150" y="966787"/>
            <a:ext cx="10203366" cy="4185761"/>
          </a:xfrm>
          <a:prstGeom prst="rect">
            <a:avLst/>
          </a:prstGeom>
          <a:noFill/>
        </p:spPr>
        <p:txBody>
          <a:bodyPr wrap="square" rtlCol="0">
            <a:spAutoFit/>
          </a:bodyPr>
          <a:lstStyle/>
          <a:p>
            <a:pPr marL="285750" indent="-285750">
              <a:buFont typeface="Arial" panose="020B0604020202020204" pitchFamily="34" charset="0"/>
              <a:buChar char="•"/>
            </a:pPr>
            <a:r>
              <a:rPr lang="it-IT" dirty="0"/>
              <a:t>Atti non vincolanti, emanabili da tutte le istituzioni UE, soprattutto dalla Commissione.</a:t>
            </a:r>
          </a:p>
          <a:p>
            <a:endParaRPr lang="it-IT" dirty="0"/>
          </a:p>
          <a:p>
            <a:endParaRPr lang="it-IT" dirty="0"/>
          </a:p>
          <a:p>
            <a:endParaRPr lang="it-IT" dirty="0"/>
          </a:p>
          <a:p>
            <a:pPr marL="285750" indent="-285750">
              <a:buFont typeface="Arial" panose="020B0604020202020204" pitchFamily="34" charset="0"/>
              <a:buChar char="•"/>
            </a:pPr>
            <a:r>
              <a:rPr lang="it-IT" dirty="0"/>
              <a:t>Dirette in genere agli Stati membri, invitano a conformarsi a un certo comportamento.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r>
              <a:rPr lang="it-IT" dirty="0"/>
              <a:t>Rappresentano iniziative d’ufficio, ma possono anche derivare da un impulso esterno (es. art. 117 TFUE).</a:t>
            </a:r>
          </a:p>
          <a:p>
            <a:endParaRPr lang="it-IT" dirty="0"/>
          </a:p>
          <a:p>
            <a:endParaRPr lang="it-IT" dirty="0"/>
          </a:p>
          <a:p>
            <a:endParaRPr lang="it-IT" dirty="0"/>
          </a:p>
          <a:p>
            <a:pPr marL="285750" indent="-285750">
              <a:buFont typeface="Arial" panose="020B0604020202020204" pitchFamily="34" charset="0"/>
              <a:buChar char="•"/>
            </a:pPr>
            <a:r>
              <a:rPr lang="it-IT" dirty="0"/>
              <a:t>Rilevanti sul piano interpretativo: influenzano l’interpretazione di norme interne e di atti vincolanti dell’UE (es. sentenza </a:t>
            </a:r>
            <a:r>
              <a:rPr lang="it-IT" i="1" dirty="0"/>
              <a:t>Grimaldi</a:t>
            </a:r>
            <a:r>
              <a:rPr lang="it-IT" dirty="0"/>
              <a:t>, C-322/88).</a:t>
            </a:r>
          </a:p>
          <a:p>
            <a:pPr marL="285750" indent="-285750">
              <a:buFont typeface="Arial" panose="020B0604020202020204" pitchFamily="34" charset="0"/>
              <a:buChar char="•"/>
            </a:pPr>
            <a:endParaRPr lang="it-IT" dirty="0"/>
          </a:p>
          <a:p>
            <a:endParaRPr lang="it-IT" dirty="0"/>
          </a:p>
          <a:p>
            <a:endParaRPr lang="it-IT" dirty="0"/>
          </a:p>
          <a:p>
            <a:pPr marL="285750" indent="-285750">
              <a:buFont typeface="Arial" panose="020B0604020202020204" pitchFamily="34" charset="0"/>
              <a:buChar char="•"/>
            </a:pPr>
            <a:r>
              <a:rPr lang="it-IT" dirty="0"/>
              <a:t>Indirizzo, stimolo e coordinamento nelle politiche.</a:t>
            </a:r>
          </a:p>
          <a:p>
            <a:pPr marL="285750" indent="-285750">
              <a:buFont typeface="Arial" panose="020B0604020202020204" pitchFamily="34" charset="0"/>
              <a:buChar char="•"/>
            </a:pPr>
            <a:endParaRPr lang="it-IT" dirty="0"/>
          </a:p>
        </p:txBody>
      </p:sp>
      <p:pic>
        <p:nvPicPr>
          <p:cNvPr id="12" name="Immagine 11" descr="Immagine che contiene bandiera, blu, Blu intenso, linea&#10;&#10;Il contenuto generato dall'IA potrebbe non essere corretto.">
            <a:extLst>
              <a:ext uri="{FF2B5EF4-FFF2-40B4-BE49-F238E27FC236}">
                <a16:creationId xmlns:a16="http://schemas.microsoft.com/office/drawing/2014/main" id="{4102FCB6-86B6-4FBF-5E13-506F3BDF3D7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25546" y="736600"/>
            <a:ext cx="2987845" cy="1497121"/>
          </a:xfrm>
          <a:prstGeom prst="rect">
            <a:avLst/>
          </a:prstGeom>
        </p:spPr>
      </p:pic>
    </p:spTree>
    <p:extLst>
      <p:ext uri="{BB962C8B-B14F-4D97-AF65-F5344CB8AC3E}">
        <p14:creationId xmlns:p14="http://schemas.microsoft.com/office/powerpoint/2010/main" val="71150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3FFC0571-F3F5-F7C3-7D54-799D0D32B5CA}"/>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3DFB5297-B094-55E4-E5C9-1BEEC86B4751}"/>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4CABCB03-9529-1DD9-B34C-A09B5F1D91DC}"/>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a:extLst>
              <a:ext uri="{FF2B5EF4-FFF2-40B4-BE49-F238E27FC236}">
                <a16:creationId xmlns:a16="http://schemas.microsoft.com/office/drawing/2014/main" id="{B1F61551-34D9-F7BA-6D42-BF11534DF220}"/>
              </a:ext>
            </a:extLst>
          </p:cNvPr>
          <p:cNvSpPr txBox="1">
            <a:spLocks noGrp="1"/>
          </p:cNvSpPr>
          <p:nvPr>
            <p:ph type="body" idx="1"/>
          </p:nvPr>
        </p:nvSpPr>
        <p:spPr>
          <a:xfrm>
            <a:off x="0" y="75870"/>
            <a:ext cx="12192000" cy="839972"/>
          </a:xfrm>
          <a:prstGeom prst="rect">
            <a:avLst/>
          </a:prstGeom>
          <a:noFill/>
          <a:ln>
            <a:noFill/>
          </a:ln>
        </p:spPr>
        <p:txBody>
          <a:bodyPr spcFirstLastPara="1" wrap="square" lIns="91425" tIns="45700" rIns="91425" bIns="45700" anchor="t" anchorCtr="0">
            <a:normAutofit/>
          </a:bodyPr>
          <a:lstStyle/>
          <a:p>
            <a:pPr marL="114300" indent="0" algn="ctr">
              <a:buNone/>
            </a:pPr>
            <a:r>
              <a:rPr lang="it-IT" sz="2400" dirty="0">
                <a:solidFill>
                  <a:schemeClr val="accent1"/>
                </a:solidFill>
                <a:latin typeface="Times New Roman" panose="02020603050405020304" pitchFamily="18" charset="0"/>
                <a:cs typeface="Times New Roman" panose="02020603050405020304" pitchFamily="18" charset="0"/>
              </a:rPr>
              <a:t>Le Raccomandazioni nell’ordinamento giuridico europeo &amp; il diritto tributario </a:t>
            </a:r>
          </a:p>
          <a:p>
            <a:pPr marL="114300" indent="0" algn="ctr">
              <a:buNone/>
            </a:pPr>
            <a:endParaRPr lang="it-IT" sz="2400" dirty="0">
              <a:solidFill>
                <a:schemeClr val="accent1"/>
              </a:solidFill>
              <a:latin typeface="Times New Roman" panose="02020603050405020304" pitchFamily="18" charset="0"/>
              <a:cs typeface="Times New Roman" panose="02020603050405020304" pitchFamily="18" charset="0"/>
            </a:endParaRPr>
          </a:p>
          <a:p>
            <a:pPr marL="114300" indent="0" algn="ctr" rtl="0">
              <a:buNone/>
            </a:pPr>
            <a:endParaRPr sz="2400" dirty="0">
              <a:solidFill>
                <a:schemeClr val="accent1"/>
              </a:solidFill>
              <a:latin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75908914-64F1-5E16-3CBF-C27D418B47F0}"/>
              </a:ext>
            </a:extLst>
          </p:cNvPr>
          <p:cNvSpPr txBox="1"/>
          <p:nvPr/>
        </p:nvSpPr>
        <p:spPr>
          <a:xfrm>
            <a:off x="478609" y="1443841"/>
            <a:ext cx="7803180" cy="4185761"/>
          </a:xfrm>
          <a:prstGeom prst="rect">
            <a:avLst/>
          </a:prstGeom>
          <a:noFill/>
        </p:spPr>
        <p:txBody>
          <a:bodyPr wrap="square" rtlCol="0">
            <a:spAutoFit/>
          </a:bodyPr>
          <a:lstStyle/>
          <a:p>
            <a:pPr marL="285750" indent="-285750">
              <a:buFont typeface="Arial" panose="020B0604020202020204" pitchFamily="34" charset="0"/>
              <a:buChar char="•"/>
            </a:pPr>
            <a:r>
              <a:rPr lang="it-IT" dirty="0"/>
              <a:t>Anch’essi non vincolanti, ma con funzione diversa: servono a esprimere il punto di vista delle istituzioni su specifiche questioni.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In genere, derivano da un impulso esterno (es. consultazione obbligatoria o richiesta), ma esistono anche pareri d’iniziativa (es. art. 258 TFUE).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Possono avere un fine orientativo, mirando a influenzare il comportamento del destinatario, pur senza imporlo.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In alcuni casi, possono interferire con altri atti o trasformarsi in decisioni (</a:t>
            </a:r>
            <a:r>
              <a:rPr lang="it-IT" i="1" dirty="0" err="1"/>
              <a:t>Cimenteries</a:t>
            </a:r>
            <a:r>
              <a:rPr lang="it-IT" dirty="0"/>
              <a:t>, C-8 e 11/66).</a:t>
            </a:r>
          </a:p>
          <a:p>
            <a:endParaRPr lang="it-IT" dirty="0"/>
          </a:p>
          <a:p>
            <a:endParaRPr lang="it-IT" dirty="0"/>
          </a:p>
          <a:p>
            <a:pPr marL="285750" indent="-285750">
              <a:buFont typeface="Arial" panose="020B0604020202020204" pitchFamily="34" charset="0"/>
              <a:buChar char="•"/>
            </a:pPr>
            <a:r>
              <a:rPr lang="it-IT" dirty="0"/>
              <a:t>Sono spesso richiesti espressamente dai Trattati (TFUE) e possono assumere rilievo giuridico indiretto, specie se connessi a norme vincolanti o a procedure precontenziose.</a:t>
            </a:r>
          </a:p>
          <a:p>
            <a:endParaRPr lang="it-IT" dirty="0"/>
          </a:p>
        </p:txBody>
      </p:sp>
      <p:pic>
        <p:nvPicPr>
          <p:cNvPr id="14" name="Immagine 13" descr="Immagine che contiene bandiera, blu, Blu intenso, linea&#10;&#10;Il contenuto generato dall'IA potrebbe non essere corretto.">
            <a:extLst>
              <a:ext uri="{FF2B5EF4-FFF2-40B4-BE49-F238E27FC236}">
                <a16:creationId xmlns:a16="http://schemas.microsoft.com/office/drawing/2014/main" id="{29660647-9791-E13F-711C-51C6C90CE32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60398" y="1443841"/>
            <a:ext cx="2952993" cy="1479658"/>
          </a:xfrm>
          <a:prstGeom prst="rect">
            <a:avLst/>
          </a:prstGeom>
        </p:spPr>
      </p:pic>
    </p:spTree>
    <p:extLst>
      <p:ext uri="{BB962C8B-B14F-4D97-AF65-F5344CB8AC3E}">
        <p14:creationId xmlns:p14="http://schemas.microsoft.com/office/powerpoint/2010/main" val="3198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08918CD-68A3-C2D8-D8B7-328D36577B66}"/>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21AF222B-7604-490F-15A0-C8B229F4ECB0}"/>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5FF402EF-29B7-F08C-221D-7E8AC3E39006}"/>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a:extLst>
              <a:ext uri="{FF2B5EF4-FFF2-40B4-BE49-F238E27FC236}">
                <a16:creationId xmlns:a16="http://schemas.microsoft.com/office/drawing/2014/main" id="{3CB085FA-ADA6-A505-A1F4-D74CDF723E7C}"/>
              </a:ext>
            </a:extLst>
          </p:cNvPr>
          <p:cNvSpPr txBox="1">
            <a:spLocks noGrp="1"/>
          </p:cNvSpPr>
          <p:nvPr>
            <p:ph type="body" idx="1"/>
          </p:nvPr>
        </p:nvSpPr>
        <p:spPr>
          <a:xfrm>
            <a:off x="4456017" y="122357"/>
            <a:ext cx="3279966" cy="490961"/>
          </a:xfrm>
          <a:prstGeom prst="rect">
            <a:avLst/>
          </a:prstGeom>
          <a:noFill/>
          <a:ln>
            <a:noFill/>
          </a:ln>
        </p:spPr>
        <p:txBody>
          <a:bodyPr spcFirstLastPara="1" wrap="square" lIns="91425" tIns="45700" rIns="91425" bIns="45700" anchor="t" anchorCtr="0">
            <a:normAutofit fontScale="92500" lnSpcReduction="10000"/>
          </a:bodyPr>
          <a:lstStyle/>
          <a:p>
            <a:pPr marL="114300" indent="0" algn="l" rtl="0">
              <a:buNone/>
            </a:pPr>
            <a:r>
              <a:rPr lang="it-IT" sz="2400" dirty="0">
                <a:solidFill>
                  <a:schemeClr val="accent1"/>
                </a:solidFill>
                <a:latin typeface="Times New Roman" panose="02020603050405020304" pitchFamily="18" charset="0"/>
                <a:cs typeface="Times New Roman" panose="02020603050405020304" pitchFamily="18" charset="0"/>
              </a:rPr>
              <a:t>L’OCSE… e il soft </a:t>
            </a:r>
            <a:r>
              <a:rPr lang="it-IT" sz="2400" dirty="0" err="1">
                <a:solidFill>
                  <a:schemeClr val="accent1"/>
                </a:solidFill>
                <a:latin typeface="Times New Roman" panose="02020603050405020304" pitchFamily="18" charset="0"/>
                <a:cs typeface="Times New Roman" panose="02020603050405020304" pitchFamily="18" charset="0"/>
              </a:rPr>
              <a:t>law</a:t>
            </a:r>
            <a:endParaRPr sz="2400" dirty="0">
              <a:solidFill>
                <a:schemeClr val="accent1"/>
              </a:solidFill>
              <a:latin typeface="Times New Roman" panose="02020603050405020304" pitchFamily="18" charset="0"/>
              <a:cs typeface="Times New Roman" panose="02020603050405020304" pitchFamily="18" charset="0"/>
            </a:endParaRPr>
          </a:p>
        </p:txBody>
      </p:sp>
      <p:pic>
        <p:nvPicPr>
          <p:cNvPr id="4" name="Immagine 3" descr="Immagine che contiene aria aperta, cielo, edificio, asta&#10;&#10;Il contenuto generato dall'IA potrebbe non essere corretto.">
            <a:extLst>
              <a:ext uri="{FF2B5EF4-FFF2-40B4-BE49-F238E27FC236}">
                <a16:creationId xmlns:a16="http://schemas.microsoft.com/office/drawing/2014/main" id="{A832DCBD-F8BE-6F23-DE78-E09C16C5354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35983" y="1021388"/>
            <a:ext cx="4290702" cy="3177801"/>
          </a:xfrm>
          <a:prstGeom prst="rect">
            <a:avLst/>
          </a:prstGeom>
        </p:spPr>
      </p:pic>
      <p:sp>
        <p:nvSpPr>
          <p:cNvPr id="12" name="CasellaDiTesto 11">
            <a:extLst>
              <a:ext uri="{FF2B5EF4-FFF2-40B4-BE49-F238E27FC236}">
                <a16:creationId xmlns:a16="http://schemas.microsoft.com/office/drawing/2014/main" id="{9138E828-D271-84FD-295F-E431EB3622E0}"/>
              </a:ext>
            </a:extLst>
          </p:cNvPr>
          <p:cNvSpPr txBox="1"/>
          <p:nvPr/>
        </p:nvSpPr>
        <p:spPr>
          <a:xfrm>
            <a:off x="346143" y="607343"/>
            <a:ext cx="2122197" cy="954107"/>
          </a:xfrm>
          <a:prstGeom prst="rect">
            <a:avLst/>
          </a:prstGeom>
          <a:noFill/>
        </p:spPr>
        <p:txBody>
          <a:bodyPr wrap="square" rtlCol="0">
            <a:spAutoFit/>
          </a:bodyPr>
          <a:lstStyle/>
          <a:p>
            <a:r>
              <a:rPr lang="it-IT" b="1" dirty="0"/>
              <a:t>OECD MODEL TAX CONVENTION ON INCOME AND ON CAPITAL</a:t>
            </a:r>
          </a:p>
        </p:txBody>
      </p:sp>
      <p:sp>
        <p:nvSpPr>
          <p:cNvPr id="13" name="CasellaDiTesto 12">
            <a:extLst>
              <a:ext uri="{FF2B5EF4-FFF2-40B4-BE49-F238E27FC236}">
                <a16:creationId xmlns:a16="http://schemas.microsoft.com/office/drawing/2014/main" id="{7733AC83-D2C6-D124-C1B2-AB4E7D97B9CD}"/>
              </a:ext>
            </a:extLst>
          </p:cNvPr>
          <p:cNvSpPr txBox="1"/>
          <p:nvPr/>
        </p:nvSpPr>
        <p:spPr>
          <a:xfrm>
            <a:off x="2961251" y="3019427"/>
            <a:ext cx="1661102" cy="307777"/>
          </a:xfrm>
          <a:prstGeom prst="rect">
            <a:avLst/>
          </a:prstGeom>
          <a:noFill/>
        </p:spPr>
        <p:txBody>
          <a:bodyPr wrap="square" rtlCol="0">
            <a:spAutoFit/>
          </a:bodyPr>
          <a:lstStyle/>
          <a:p>
            <a:r>
              <a:rPr lang="it-IT" b="1" dirty="0">
                <a:solidFill>
                  <a:srgbClr val="FF0000"/>
                </a:solidFill>
              </a:rPr>
              <a:t>COMMENTARIO</a:t>
            </a:r>
          </a:p>
        </p:txBody>
      </p:sp>
      <p:cxnSp>
        <p:nvCxnSpPr>
          <p:cNvPr id="15" name="Connettore 2 14">
            <a:extLst>
              <a:ext uri="{FF2B5EF4-FFF2-40B4-BE49-F238E27FC236}">
                <a16:creationId xmlns:a16="http://schemas.microsoft.com/office/drawing/2014/main" id="{6925E134-14B6-52E8-8173-4F3159F7710D}"/>
              </a:ext>
            </a:extLst>
          </p:cNvPr>
          <p:cNvCxnSpPr>
            <a:cxnSpLocks/>
          </p:cNvCxnSpPr>
          <p:nvPr/>
        </p:nvCxnSpPr>
        <p:spPr>
          <a:xfrm flipH="1">
            <a:off x="2353252" y="869795"/>
            <a:ext cx="18920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56E582D-E77C-C920-34E4-F38F9EBFD598}"/>
              </a:ext>
            </a:extLst>
          </p:cNvPr>
          <p:cNvCxnSpPr>
            <a:cxnSpLocks/>
          </p:cNvCxnSpPr>
          <p:nvPr/>
        </p:nvCxnSpPr>
        <p:spPr>
          <a:xfrm>
            <a:off x="4245274" y="869795"/>
            <a:ext cx="0" cy="1586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46E07C9C-598A-8B2E-763B-E3CA3EC46F71}"/>
              </a:ext>
            </a:extLst>
          </p:cNvPr>
          <p:cNvSpPr txBox="1"/>
          <p:nvPr/>
        </p:nvSpPr>
        <p:spPr>
          <a:xfrm>
            <a:off x="2064526" y="2497518"/>
            <a:ext cx="3433800" cy="523220"/>
          </a:xfrm>
          <a:prstGeom prst="rect">
            <a:avLst/>
          </a:prstGeom>
          <a:noFill/>
        </p:spPr>
        <p:txBody>
          <a:bodyPr wrap="square" rtlCol="0">
            <a:spAutoFit/>
          </a:bodyPr>
          <a:lstStyle/>
          <a:p>
            <a:r>
              <a:rPr lang="it-IT" b="1" cap="all" dirty="0"/>
              <a:t>ORDINANZA DEL 04/09/2023 N. 25690/5 - CORTE DI CASSAZIONE</a:t>
            </a:r>
          </a:p>
        </p:txBody>
      </p:sp>
      <p:sp>
        <p:nvSpPr>
          <p:cNvPr id="24" name="CasellaDiTesto 23">
            <a:extLst>
              <a:ext uri="{FF2B5EF4-FFF2-40B4-BE49-F238E27FC236}">
                <a16:creationId xmlns:a16="http://schemas.microsoft.com/office/drawing/2014/main" id="{EB71A882-85CE-0414-8F58-22042487B019}"/>
              </a:ext>
            </a:extLst>
          </p:cNvPr>
          <p:cNvSpPr txBox="1"/>
          <p:nvPr/>
        </p:nvSpPr>
        <p:spPr>
          <a:xfrm>
            <a:off x="1004384" y="3324936"/>
            <a:ext cx="6199304" cy="2031325"/>
          </a:xfrm>
          <a:prstGeom prst="rect">
            <a:avLst/>
          </a:prstGeom>
          <a:noFill/>
        </p:spPr>
        <p:txBody>
          <a:bodyPr wrap="square" rtlCol="0">
            <a:spAutoFit/>
          </a:bodyPr>
          <a:lstStyle/>
          <a:p>
            <a:r>
              <a:rPr lang="it-IT" i="1" dirty="0"/>
              <a:t>Il Commentario OCSE al modello di convenzioni contro le doppie imposizioni non ha valore normativo, ma costituisce solo una raccomandazione diretta ai Paesi aderenti. In ossequio a questo principio, già espresso dalla Cassazione con la sentenza n. 6242 del 2020, la Suprema Corte ha respinto il ricorso di un contribuente, il quale chiedeva l’applicazione diretta del Commentario OCSE, in quanto “fonte del diritto internazionale”. Nel caso di specie, la Cassazione ricorda, invece, che il Commentario ha esclusivamente natura di “soft </a:t>
            </a:r>
            <a:r>
              <a:rPr lang="it-IT" i="1" dirty="0" err="1"/>
              <a:t>law”e</a:t>
            </a:r>
            <a:r>
              <a:rPr lang="it-IT" i="1" dirty="0"/>
              <a:t>, pertanto, non è vincolante</a:t>
            </a:r>
          </a:p>
        </p:txBody>
      </p:sp>
    </p:spTree>
    <p:extLst>
      <p:ext uri="{BB962C8B-B14F-4D97-AF65-F5344CB8AC3E}">
        <p14:creationId xmlns:p14="http://schemas.microsoft.com/office/powerpoint/2010/main" val="121732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D4CB83AD-5417-BCCF-C465-6B0265D986FA}"/>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4A2EC160-BA16-1BF9-0A0C-4F088C2B2317}"/>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b="0" i="0" u="none" strike="noStrike" cap="none">
              <a:solidFill>
                <a:schemeClr val="lt1"/>
              </a:solidFill>
              <a:latin typeface="Times New Roman" panose="02020603050405020304" pitchFamily="18" charset="0"/>
              <a:ea typeface="Calibri"/>
              <a:cs typeface="Times New Roman" panose="02020603050405020304" pitchFamily="18" charset="0"/>
              <a:sym typeface="Calibri"/>
            </a:endParaRPr>
          </a:p>
        </p:txBody>
      </p:sp>
      <p:pic>
        <p:nvPicPr>
          <p:cNvPr id="150" name="Google Shape;150;p21">
            <a:extLst>
              <a:ext uri="{FF2B5EF4-FFF2-40B4-BE49-F238E27FC236}">
                <a16:creationId xmlns:a16="http://schemas.microsoft.com/office/drawing/2014/main" id="{3BAD93BB-6D45-F839-D234-8682072175D2}"/>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151" name="Google Shape;151;p21">
            <a:extLst>
              <a:ext uri="{FF2B5EF4-FFF2-40B4-BE49-F238E27FC236}">
                <a16:creationId xmlns:a16="http://schemas.microsoft.com/office/drawing/2014/main" id="{9A98DC5C-BB99-30DC-7D83-B517BF888D29}"/>
              </a:ext>
            </a:extLst>
          </p:cNvPr>
          <p:cNvSpPr txBox="1">
            <a:spLocks noGrp="1"/>
          </p:cNvSpPr>
          <p:nvPr>
            <p:ph type="body" idx="1"/>
          </p:nvPr>
        </p:nvSpPr>
        <p:spPr>
          <a:xfrm>
            <a:off x="4735551" y="240559"/>
            <a:ext cx="2720898" cy="484271"/>
          </a:xfrm>
          <a:prstGeom prst="rect">
            <a:avLst/>
          </a:prstGeom>
          <a:noFill/>
          <a:ln>
            <a:noFill/>
          </a:ln>
        </p:spPr>
        <p:txBody>
          <a:bodyPr spcFirstLastPara="1" wrap="square" lIns="91425" tIns="45700" rIns="91425" bIns="45700" anchor="t" anchorCtr="0">
            <a:normAutofit fontScale="92500" lnSpcReduction="10000"/>
          </a:bodyPr>
          <a:lstStyle/>
          <a:p>
            <a:pPr marL="114300" indent="0" algn="just">
              <a:buNone/>
            </a:pPr>
            <a:r>
              <a:rPr lang="it-IT" sz="2200" dirty="0">
                <a:solidFill>
                  <a:schemeClr val="accent1"/>
                </a:solidFill>
                <a:latin typeface="Times New Roman" panose="02020603050405020304" pitchFamily="18" charset="0"/>
                <a:cs typeface="Times New Roman" panose="02020603050405020304" pitchFamily="18" charset="0"/>
              </a:rPr>
              <a:t>TUTTO VERO MA…</a:t>
            </a:r>
            <a:endParaRPr sz="2200" dirty="0">
              <a:solidFill>
                <a:schemeClr val="accent1"/>
              </a:solidFill>
              <a:latin typeface="Times New Roman" panose="02020603050405020304" pitchFamily="18" charset="0"/>
              <a:cs typeface="Times New Roman" panose="02020603050405020304" pitchFamily="18" charset="0"/>
            </a:endParaRPr>
          </a:p>
        </p:txBody>
      </p:sp>
      <p:sp>
        <p:nvSpPr>
          <p:cNvPr id="35" name="CasellaDiTesto 34">
            <a:extLst>
              <a:ext uri="{FF2B5EF4-FFF2-40B4-BE49-F238E27FC236}">
                <a16:creationId xmlns:a16="http://schemas.microsoft.com/office/drawing/2014/main" id="{E797E760-5E52-B773-079B-116DB0BB217C}"/>
              </a:ext>
            </a:extLst>
          </p:cNvPr>
          <p:cNvSpPr txBox="1"/>
          <p:nvPr/>
        </p:nvSpPr>
        <p:spPr>
          <a:xfrm>
            <a:off x="7727232" y="2824559"/>
            <a:ext cx="989347" cy="461665"/>
          </a:xfrm>
          <a:prstGeom prst="rect">
            <a:avLst/>
          </a:prstGeom>
          <a:noFill/>
        </p:spPr>
        <p:txBody>
          <a:bodyPr wrap="square" rtlCol="0">
            <a:spAutoFit/>
          </a:bodyPr>
          <a:lstStyle/>
          <a:p>
            <a:pPr algn="just"/>
            <a:endParaRPr lang="it-IT" sz="2400" dirty="0">
              <a:solidFill>
                <a:schemeClr val="accent1"/>
              </a:solidFill>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9E9D8575-6E79-BF5F-A288-BD165093366E}"/>
              </a:ext>
            </a:extLst>
          </p:cNvPr>
          <p:cNvSpPr txBox="1"/>
          <p:nvPr/>
        </p:nvSpPr>
        <p:spPr>
          <a:xfrm>
            <a:off x="3962787" y="936872"/>
            <a:ext cx="4753791" cy="307777"/>
          </a:xfrm>
          <a:prstGeom prst="rect">
            <a:avLst/>
          </a:prstGeom>
          <a:noFill/>
        </p:spPr>
        <p:txBody>
          <a:bodyPr wrap="square" rtlCol="0">
            <a:spAutoFit/>
          </a:bodyPr>
          <a:lstStyle/>
          <a:p>
            <a:r>
              <a:rPr lang="it-IT" b="1" dirty="0"/>
              <a:t>Convenzione di Vienna sul diritto dei trattati (1969)</a:t>
            </a:r>
          </a:p>
        </p:txBody>
      </p:sp>
      <p:sp>
        <p:nvSpPr>
          <p:cNvPr id="14" name="CasellaDiTesto 13">
            <a:extLst>
              <a:ext uri="{FF2B5EF4-FFF2-40B4-BE49-F238E27FC236}">
                <a16:creationId xmlns:a16="http://schemas.microsoft.com/office/drawing/2014/main" id="{F811AFFA-646C-2CC6-3745-D781CFD3C2EC}"/>
              </a:ext>
            </a:extLst>
          </p:cNvPr>
          <p:cNvSpPr txBox="1"/>
          <p:nvPr/>
        </p:nvSpPr>
        <p:spPr>
          <a:xfrm>
            <a:off x="5159297" y="1405569"/>
            <a:ext cx="1966332" cy="307777"/>
          </a:xfrm>
          <a:prstGeom prst="rect">
            <a:avLst/>
          </a:prstGeom>
          <a:noFill/>
        </p:spPr>
        <p:txBody>
          <a:bodyPr wrap="square" rtlCol="0">
            <a:spAutoFit/>
          </a:bodyPr>
          <a:lstStyle/>
          <a:p>
            <a:r>
              <a:rPr lang="it-IT" b="1" dirty="0">
                <a:solidFill>
                  <a:srgbClr val="FF0000"/>
                </a:solidFill>
              </a:rPr>
              <a:t>Articolo 31 lettera b)</a:t>
            </a:r>
          </a:p>
        </p:txBody>
      </p:sp>
      <p:sp>
        <p:nvSpPr>
          <p:cNvPr id="15" name="CasellaDiTesto 14">
            <a:extLst>
              <a:ext uri="{FF2B5EF4-FFF2-40B4-BE49-F238E27FC236}">
                <a16:creationId xmlns:a16="http://schemas.microsoft.com/office/drawing/2014/main" id="{EB2A764C-F32A-2990-CFFC-3E14451A0FCA}"/>
              </a:ext>
            </a:extLst>
          </p:cNvPr>
          <p:cNvSpPr txBox="1"/>
          <p:nvPr/>
        </p:nvSpPr>
        <p:spPr>
          <a:xfrm>
            <a:off x="692150" y="2820474"/>
            <a:ext cx="3584602" cy="2462213"/>
          </a:xfrm>
          <a:prstGeom prst="rect">
            <a:avLst/>
          </a:prstGeom>
          <a:noFill/>
        </p:spPr>
        <p:txBody>
          <a:bodyPr wrap="square" rtlCol="0">
            <a:spAutoFit/>
          </a:bodyPr>
          <a:lstStyle/>
          <a:p>
            <a:r>
              <a:rPr lang="it-IT" dirty="0"/>
              <a:t>"Un trattato deve essere interpretato in buona fede secondo il senso ordinario da attribuire ai termini del trattato nel loro contesto e alla luce del suo oggetto e del suo scopo."</a:t>
            </a:r>
            <a:br>
              <a:rPr lang="it-IT" dirty="0"/>
            </a:br>
            <a:r>
              <a:rPr lang="it-IT" dirty="0"/>
              <a:t>[...]</a:t>
            </a:r>
            <a:br>
              <a:rPr lang="it-IT" dirty="0"/>
            </a:br>
            <a:r>
              <a:rPr lang="it-IT" dirty="0"/>
              <a:t>"Si terrà conto, insieme al contesto: [...]</a:t>
            </a:r>
            <a:br>
              <a:rPr lang="it-IT" dirty="0"/>
            </a:br>
            <a:r>
              <a:rPr lang="it-IT" dirty="0"/>
              <a:t>b) di ogni prassi successiva nell'applicazione del trattato che stabilisca l'accordo delle parti in merito alla sua interpretazione."</a:t>
            </a:r>
          </a:p>
        </p:txBody>
      </p:sp>
      <p:sp>
        <p:nvSpPr>
          <p:cNvPr id="17" name="CasellaDiTesto 16">
            <a:extLst>
              <a:ext uri="{FF2B5EF4-FFF2-40B4-BE49-F238E27FC236}">
                <a16:creationId xmlns:a16="http://schemas.microsoft.com/office/drawing/2014/main" id="{490CFE44-2BDD-DD53-B801-C7172A475810}"/>
              </a:ext>
            </a:extLst>
          </p:cNvPr>
          <p:cNvSpPr txBox="1"/>
          <p:nvPr/>
        </p:nvSpPr>
        <p:spPr>
          <a:xfrm>
            <a:off x="6095999" y="2820474"/>
            <a:ext cx="5000893" cy="2677656"/>
          </a:xfrm>
          <a:prstGeom prst="rect">
            <a:avLst/>
          </a:prstGeom>
          <a:noFill/>
        </p:spPr>
        <p:txBody>
          <a:bodyPr wrap="square" rtlCol="0">
            <a:spAutoFit/>
          </a:bodyPr>
          <a:lstStyle/>
          <a:p>
            <a:r>
              <a:rPr lang="it-IT" dirty="0"/>
              <a:t>Il Commentario OCSE può assumere valore vincolante quando riflette una prassi comune e accettata dagli Stati contraenti come interpretazione autentica del trattato</a:t>
            </a:r>
          </a:p>
          <a:p>
            <a:endParaRPr lang="it-IT" dirty="0"/>
          </a:p>
          <a:p>
            <a:pPr marL="285750" indent="-285750">
              <a:buFont typeface="Arial" panose="020B0604020202020204" pitchFamily="34" charset="0"/>
              <a:buChar char="•"/>
            </a:pPr>
            <a:r>
              <a:rPr lang="it-IT" dirty="0"/>
              <a:t>quando </a:t>
            </a:r>
            <a:r>
              <a:rPr lang="it-IT" dirty="0">
                <a:solidFill>
                  <a:srgbClr val="FF0000"/>
                </a:solidFill>
              </a:rPr>
              <a:t>entrambi</a:t>
            </a:r>
            <a:r>
              <a:rPr lang="it-IT" dirty="0"/>
              <a:t> gli Stati contraenti lo utilizzano per interpretare in modo coerente la Convenzione;</a:t>
            </a:r>
          </a:p>
          <a:p>
            <a:endParaRPr lang="it-IT" dirty="0"/>
          </a:p>
          <a:p>
            <a:pPr marL="285750" indent="-285750">
              <a:buFont typeface="Arial" panose="020B0604020202020204" pitchFamily="34" charset="0"/>
              <a:buChar char="•"/>
            </a:pPr>
            <a:r>
              <a:rPr lang="it-IT" dirty="0"/>
              <a:t>oppure quando il </a:t>
            </a:r>
            <a:r>
              <a:rPr lang="it-IT" dirty="0">
                <a:solidFill>
                  <a:srgbClr val="FF0000"/>
                </a:solidFill>
              </a:rPr>
              <a:t>Commentario</a:t>
            </a:r>
            <a:r>
              <a:rPr lang="it-IT" dirty="0"/>
              <a:t> in vigore alla data della stipula o dell’applicazione del trattato è stato </a:t>
            </a:r>
            <a:r>
              <a:rPr lang="it-IT" dirty="0">
                <a:solidFill>
                  <a:srgbClr val="FF0000"/>
                </a:solidFill>
              </a:rPr>
              <a:t>esplicitamente richiamato o recepito</a:t>
            </a:r>
            <a:r>
              <a:rPr lang="it-IT" dirty="0"/>
              <a:t>.</a:t>
            </a:r>
          </a:p>
          <a:p>
            <a:endParaRPr lang="it-IT" dirty="0"/>
          </a:p>
        </p:txBody>
      </p:sp>
      <p:cxnSp>
        <p:nvCxnSpPr>
          <p:cNvPr id="22" name="Connettore 2 21">
            <a:extLst>
              <a:ext uri="{FF2B5EF4-FFF2-40B4-BE49-F238E27FC236}">
                <a16:creationId xmlns:a16="http://schemas.microsoft.com/office/drawing/2014/main" id="{638D119D-877C-4E2B-11B7-EECDFF728A0E}"/>
              </a:ext>
            </a:extLst>
          </p:cNvPr>
          <p:cNvCxnSpPr/>
          <p:nvPr/>
        </p:nvCxnSpPr>
        <p:spPr>
          <a:xfrm flipH="1">
            <a:off x="2665141" y="1559457"/>
            <a:ext cx="2196791" cy="10945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Freccia destra 22">
            <a:extLst>
              <a:ext uri="{FF2B5EF4-FFF2-40B4-BE49-F238E27FC236}">
                <a16:creationId xmlns:a16="http://schemas.microsoft.com/office/drawing/2014/main" id="{D9BE1997-5D59-6747-2154-268DB2D69324}"/>
              </a:ext>
            </a:extLst>
          </p:cNvPr>
          <p:cNvSpPr/>
          <p:nvPr/>
        </p:nvSpPr>
        <p:spPr>
          <a:xfrm>
            <a:off x="4276752" y="3694741"/>
            <a:ext cx="1499580" cy="4013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621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17120135-688D-7C15-3968-051F45BB9670}"/>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7896F688-0834-45D7-B061-651F99852606}"/>
              </a:ext>
            </a:extLst>
          </p:cNvPr>
          <p:cNvSpPr/>
          <p:nvPr/>
        </p:nvSpPr>
        <p:spPr>
          <a:xfrm>
            <a:off x="0" y="6121400"/>
            <a:ext cx="12192000" cy="736600"/>
          </a:xfrm>
          <a:prstGeom prst="rect">
            <a:avLst/>
          </a:prstGeom>
          <a:solidFill>
            <a:srgbClr val="305799"/>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b="0" i="0" u="none" strike="noStrike" cap="none">
              <a:solidFill>
                <a:schemeClr val="lt1"/>
              </a:solidFill>
              <a:latin typeface="Times New Roman" panose="02020603050405020304" pitchFamily="18" charset="0"/>
              <a:ea typeface="Calibri"/>
              <a:cs typeface="Times New Roman" panose="02020603050405020304" pitchFamily="18" charset="0"/>
              <a:sym typeface="Calibri"/>
            </a:endParaRPr>
          </a:p>
        </p:txBody>
      </p:sp>
      <p:pic>
        <p:nvPicPr>
          <p:cNvPr id="150" name="Google Shape;150;p21">
            <a:extLst>
              <a:ext uri="{FF2B5EF4-FFF2-40B4-BE49-F238E27FC236}">
                <a16:creationId xmlns:a16="http://schemas.microsoft.com/office/drawing/2014/main" id="{3077FC93-67DA-1CD3-DDEE-39134371B4A2}"/>
              </a:ext>
            </a:extLst>
          </p:cNvPr>
          <p:cNvPicPr preferRelativeResize="0"/>
          <p:nvPr/>
        </p:nvPicPr>
        <p:blipFill rotWithShape="1">
          <a:blip r:embed="rId3">
            <a:alphaModFix/>
          </a:blip>
          <a:srcRect/>
          <a:stretch/>
        </p:blipFill>
        <p:spPr>
          <a:xfrm>
            <a:off x="692150" y="6295456"/>
            <a:ext cx="1661102" cy="406734"/>
          </a:xfrm>
          <a:prstGeom prst="rect">
            <a:avLst/>
          </a:prstGeom>
          <a:noFill/>
          <a:ln>
            <a:noFill/>
          </a:ln>
        </p:spPr>
      </p:pic>
      <p:sp>
        <p:nvSpPr>
          <p:cNvPr id="6" name="Segnaposto testo 5">
            <a:extLst>
              <a:ext uri="{FF2B5EF4-FFF2-40B4-BE49-F238E27FC236}">
                <a16:creationId xmlns:a16="http://schemas.microsoft.com/office/drawing/2014/main" id="{17AA7132-CD3D-3279-7161-BA33513EDEC5}"/>
              </a:ext>
            </a:extLst>
          </p:cNvPr>
          <p:cNvSpPr>
            <a:spLocks noGrp="1"/>
          </p:cNvSpPr>
          <p:nvPr>
            <p:ph type="body" idx="1"/>
          </p:nvPr>
        </p:nvSpPr>
        <p:spPr>
          <a:xfrm>
            <a:off x="4663995" y="178420"/>
            <a:ext cx="2864005" cy="620565"/>
          </a:xfrm>
        </p:spPr>
        <p:txBody>
          <a:bodyPr>
            <a:normAutofit/>
          </a:bodyPr>
          <a:lstStyle/>
          <a:p>
            <a:pPr marL="114300" indent="0">
              <a:buNone/>
            </a:pPr>
            <a:r>
              <a:rPr lang="it-IT" dirty="0">
                <a:solidFill>
                  <a:schemeClr val="accent1"/>
                </a:solidFill>
                <a:latin typeface="Times New Roman" panose="02020603050405020304" pitchFamily="18" charset="0"/>
                <a:cs typeface="Times New Roman" panose="02020603050405020304" pitchFamily="18" charset="0"/>
              </a:rPr>
              <a:t>In conclusione…</a:t>
            </a:r>
          </a:p>
        </p:txBody>
      </p:sp>
      <p:sp>
        <p:nvSpPr>
          <p:cNvPr id="7" name="CasellaDiTesto 6">
            <a:extLst>
              <a:ext uri="{FF2B5EF4-FFF2-40B4-BE49-F238E27FC236}">
                <a16:creationId xmlns:a16="http://schemas.microsoft.com/office/drawing/2014/main" id="{F81AE0AD-6713-F6AD-0268-7C40818783F3}"/>
              </a:ext>
            </a:extLst>
          </p:cNvPr>
          <p:cNvSpPr txBox="1"/>
          <p:nvPr/>
        </p:nvSpPr>
        <p:spPr>
          <a:xfrm>
            <a:off x="1605124" y="1470950"/>
            <a:ext cx="8981749" cy="3539430"/>
          </a:xfrm>
          <a:prstGeom prst="rect">
            <a:avLst/>
          </a:prstGeom>
          <a:noFill/>
        </p:spPr>
        <p:txBody>
          <a:bodyPr wrap="square" rtlCol="0">
            <a:spAutoFit/>
          </a:bodyPr>
          <a:lstStyle/>
          <a:p>
            <a:pPr marL="285750" indent="-285750">
              <a:buFont typeface="Arial" panose="020B0604020202020204" pitchFamily="34" charset="0"/>
              <a:buChar char="•"/>
            </a:pPr>
            <a:r>
              <a:rPr lang="it-IT" sz="1600" dirty="0"/>
              <a:t>Rilevanza interpretativa… Commentario OCSE, </a:t>
            </a:r>
            <a:r>
              <a:rPr lang="it-IT" sz="1600" dirty="0" err="1"/>
              <a:t>GloBE</a:t>
            </a:r>
            <a:r>
              <a:rPr lang="it-IT" sz="1600" dirty="0"/>
              <a:t> Model Rules Pillar 2</a:t>
            </a:r>
          </a:p>
          <a:p>
            <a:pPr marL="285750" indent="-285750">
              <a:buFont typeface="Arial" panose="020B0604020202020204" pitchFamily="34" charset="0"/>
              <a:buChar char="•"/>
            </a:pPr>
            <a:endParaRPr lang="it-IT" sz="1600" dirty="0"/>
          </a:p>
          <a:p>
            <a:endParaRPr lang="it-IT" sz="1600" dirty="0"/>
          </a:p>
          <a:p>
            <a:endParaRPr lang="it-IT" sz="1600" dirty="0"/>
          </a:p>
          <a:p>
            <a:pPr marL="285750" indent="-285750">
              <a:buFont typeface="Arial" panose="020B0604020202020204" pitchFamily="34" charset="0"/>
              <a:buChar char="•"/>
            </a:pPr>
            <a:r>
              <a:rPr lang="it-IT" sz="1600" dirty="0"/>
              <a:t>Armonizzazione indiretta… Pareri e Raccomandazioni UE</a:t>
            </a:r>
          </a:p>
          <a:p>
            <a:endParaRPr lang="it-IT" sz="1600" dirty="0"/>
          </a:p>
          <a:p>
            <a:endParaRPr lang="it-IT" sz="1600" dirty="0"/>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r>
              <a:rPr lang="it-IT" sz="1600" dirty="0"/>
              <a:t>Orientamento amministrativo… circolari interne dell’Agenzia dell’Entrate</a:t>
            </a:r>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endParaRPr lang="it-IT" sz="1600" dirty="0"/>
          </a:p>
          <a:p>
            <a:endParaRPr lang="it-IT" sz="1600" dirty="0"/>
          </a:p>
          <a:p>
            <a:pPr marL="285750" indent="-285750">
              <a:buFont typeface="Arial" panose="020B0604020202020204" pitchFamily="34" charset="0"/>
              <a:buChar char="•"/>
            </a:pPr>
            <a:r>
              <a:rPr lang="it-IT" sz="1600" dirty="0"/>
              <a:t>Legittimazione delle prassi… circolari interne dell’Agenzia dell’Entrate</a:t>
            </a:r>
          </a:p>
          <a:p>
            <a:pPr marL="285750" indent="-285750">
              <a:buFont typeface="Arial" panose="020B0604020202020204" pitchFamily="34" charset="0"/>
              <a:buChar char="•"/>
            </a:pPr>
            <a:endParaRPr lang="it-IT" sz="1600" dirty="0"/>
          </a:p>
        </p:txBody>
      </p:sp>
    </p:spTree>
    <p:extLst>
      <p:ext uri="{BB962C8B-B14F-4D97-AF65-F5344CB8AC3E}">
        <p14:creationId xmlns:p14="http://schemas.microsoft.com/office/powerpoint/2010/main" val="1500039558"/>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573</Words>
  <Application>Microsoft Macintosh PowerPoint</Application>
  <PresentationFormat>Widescreen</PresentationFormat>
  <Paragraphs>83</Paragraphs>
  <Slides>10</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Times New Roman</vt:lpstr>
      <vt:lpstr>Tema di Office</vt:lpstr>
      <vt:lpstr>Presentazione standard di PowerPoint</vt:lpstr>
      <vt:lpstr>28 maggio 2025 – Università degli studi di Ferrara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Passadore</dc:creator>
  <cp:lastModifiedBy>Casanova Alessandro</cp:lastModifiedBy>
  <cp:revision>28</cp:revision>
  <dcterms:modified xsi:type="dcterms:W3CDTF">2025-05-27T19:12:19Z</dcterms:modified>
</cp:coreProperties>
</file>