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6"/>
  </p:notesMasterIdLst>
  <p:sldIdLst>
    <p:sldId id="301" r:id="rId2"/>
    <p:sldId id="313" r:id="rId3"/>
    <p:sldId id="315" r:id="rId4"/>
    <p:sldId id="327" r:id="rId5"/>
    <p:sldId id="328" r:id="rId6"/>
    <p:sldId id="413" r:id="rId7"/>
    <p:sldId id="427" r:id="rId8"/>
    <p:sldId id="329" r:id="rId9"/>
    <p:sldId id="330" r:id="rId10"/>
    <p:sldId id="331" r:id="rId11"/>
    <p:sldId id="332" r:id="rId12"/>
    <p:sldId id="440" r:id="rId13"/>
    <p:sldId id="441" r:id="rId14"/>
    <p:sldId id="352" r:id="rId15"/>
    <p:sldId id="333" r:id="rId16"/>
    <p:sldId id="334" r:id="rId17"/>
    <p:sldId id="335" r:id="rId18"/>
    <p:sldId id="431" r:id="rId19"/>
    <p:sldId id="432" r:id="rId20"/>
    <p:sldId id="433" r:id="rId21"/>
    <p:sldId id="434" r:id="rId22"/>
    <p:sldId id="336" r:id="rId23"/>
    <p:sldId id="337" r:id="rId24"/>
    <p:sldId id="338" r:id="rId25"/>
    <p:sldId id="414" r:id="rId26"/>
    <p:sldId id="415" r:id="rId27"/>
    <p:sldId id="339" r:id="rId28"/>
    <p:sldId id="428" r:id="rId29"/>
    <p:sldId id="340" r:id="rId30"/>
    <p:sldId id="341" r:id="rId31"/>
    <p:sldId id="348" r:id="rId32"/>
    <p:sldId id="349" r:id="rId33"/>
    <p:sldId id="416" r:id="rId34"/>
    <p:sldId id="435" r:id="rId35"/>
    <p:sldId id="436" r:id="rId36"/>
    <p:sldId id="437" r:id="rId37"/>
    <p:sldId id="438" r:id="rId38"/>
    <p:sldId id="439" r:id="rId39"/>
    <p:sldId id="417" r:id="rId40"/>
    <p:sldId id="418" r:id="rId41"/>
    <p:sldId id="419" r:id="rId42"/>
    <p:sldId id="420" r:id="rId43"/>
    <p:sldId id="421" r:id="rId44"/>
    <p:sldId id="422" r:id="rId45"/>
    <p:sldId id="423" r:id="rId46"/>
    <p:sldId id="425" r:id="rId47"/>
    <p:sldId id="426" r:id="rId48"/>
    <p:sldId id="353" r:id="rId49"/>
    <p:sldId id="350" r:id="rId50"/>
    <p:sldId id="351" r:id="rId51"/>
    <p:sldId id="354" r:id="rId52"/>
    <p:sldId id="355" r:id="rId53"/>
    <p:sldId id="356" r:id="rId54"/>
    <p:sldId id="357" r:id="rId55"/>
    <p:sldId id="358" r:id="rId56"/>
    <p:sldId id="359" r:id="rId57"/>
    <p:sldId id="360" r:id="rId58"/>
    <p:sldId id="361" r:id="rId59"/>
    <p:sldId id="362" r:id="rId60"/>
    <p:sldId id="363" r:id="rId61"/>
    <p:sldId id="364" r:id="rId62"/>
    <p:sldId id="365" r:id="rId63"/>
    <p:sldId id="366" r:id="rId64"/>
    <p:sldId id="400" r:id="rId65"/>
    <p:sldId id="367" r:id="rId66"/>
    <p:sldId id="368" r:id="rId67"/>
    <p:sldId id="369" r:id="rId68"/>
    <p:sldId id="401" r:id="rId69"/>
    <p:sldId id="370" r:id="rId70"/>
    <p:sldId id="429" r:id="rId71"/>
    <p:sldId id="371" r:id="rId72"/>
    <p:sldId id="372" r:id="rId73"/>
    <p:sldId id="373" r:id="rId74"/>
    <p:sldId id="374" r:id="rId75"/>
    <p:sldId id="430" r:id="rId76"/>
    <p:sldId id="424" r:id="rId77"/>
    <p:sldId id="402" r:id="rId78"/>
    <p:sldId id="375" r:id="rId79"/>
    <p:sldId id="376" r:id="rId80"/>
    <p:sldId id="377" r:id="rId81"/>
    <p:sldId id="378" r:id="rId82"/>
    <p:sldId id="379" r:id="rId83"/>
    <p:sldId id="380" r:id="rId84"/>
    <p:sldId id="381" r:id="rId85"/>
    <p:sldId id="382" r:id="rId86"/>
    <p:sldId id="403" r:id="rId87"/>
    <p:sldId id="383" r:id="rId88"/>
    <p:sldId id="384" r:id="rId89"/>
    <p:sldId id="385" r:id="rId90"/>
    <p:sldId id="386" r:id="rId91"/>
    <p:sldId id="387" r:id="rId92"/>
    <p:sldId id="388" r:id="rId93"/>
    <p:sldId id="389" r:id="rId94"/>
    <p:sldId id="390" r:id="rId95"/>
    <p:sldId id="404" r:id="rId96"/>
    <p:sldId id="391" r:id="rId97"/>
    <p:sldId id="392" r:id="rId98"/>
    <p:sldId id="393" r:id="rId99"/>
    <p:sldId id="394" r:id="rId100"/>
    <p:sldId id="395" r:id="rId101"/>
    <p:sldId id="396" r:id="rId102"/>
    <p:sldId id="397" r:id="rId103"/>
    <p:sldId id="398" r:id="rId104"/>
    <p:sldId id="399" r:id="rId105"/>
    <p:sldId id="405" r:id="rId106"/>
    <p:sldId id="406" r:id="rId107"/>
    <p:sldId id="407" r:id="rId108"/>
    <p:sldId id="408" r:id="rId109"/>
    <p:sldId id="409" r:id="rId110"/>
    <p:sldId id="410" r:id="rId111"/>
    <p:sldId id="411" r:id="rId112"/>
    <p:sldId id="412" r:id="rId113"/>
    <p:sldId id="311" r:id="rId114"/>
    <p:sldId id="312" r:id="rId11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72C"/>
    <a:srgbClr val="003A70"/>
    <a:srgbClr val="006298"/>
    <a:srgbClr val="0077C8"/>
    <a:srgbClr val="00B2A9"/>
    <a:srgbClr val="7725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2833802-FEF1-4C79-8D5D-14CF1EAF98D9}">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Stile 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Stile scuro 2 - Colore 1/Color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Stile chiaro 2 - Colore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5BE263C-DBD7-4A20-BB59-AAB30ACAA65A}" styleName="Stile medio 3 - Colore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52"/>
    <p:restoredTop sz="94624"/>
  </p:normalViewPr>
  <p:slideViewPr>
    <p:cSldViewPr snapToGrid="0">
      <p:cViewPr varScale="1">
        <p:scale>
          <a:sx n="125" d="100"/>
          <a:sy n="125" d="100"/>
        </p:scale>
        <p:origin x="168" y="22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3E04FC-0E64-1840-9C6A-42B85D5EA1CD}" type="datetimeFigureOut">
              <a:rPr lang="it-IT" smtClean="0"/>
              <a:t>05/05/25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3C4299-DFA9-814B-AD28-ECDE1FA0A815}" type="slidenum">
              <a:rPr lang="it-IT" smtClean="0"/>
              <a:t>‹N›</a:t>
            </a:fld>
            <a:endParaRPr lang="it-IT"/>
          </a:p>
        </p:txBody>
      </p:sp>
    </p:spTree>
    <p:extLst>
      <p:ext uri="{BB962C8B-B14F-4D97-AF65-F5344CB8AC3E}">
        <p14:creationId xmlns:p14="http://schemas.microsoft.com/office/powerpoint/2010/main" val="188186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2</a:t>
            </a:fld>
            <a:endParaRPr lang="it-IT"/>
          </a:p>
        </p:txBody>
      </p:sp>
    </p:spTree>
    <p:extLst>
      <p:ext uri="{BB962C8B-B14F-4D97-AF65-F5344CB8AC3E}">
        <p14:creationId xmlns:p14="http://schemas.microsoft.com/office/powerpoint/2010/main" val="2276837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11</a:t>
            </a:fld>
            <a:endParaRPr lang="it-IT"/>
          </a:p>
        </p:txBody>
      </p:sp>
    </p:spTree>
    <p:extLst>
      <p:ext uri="{BB962C8B-B14F-4D97-AF65-F5344CB8AC3E}">
        <p14:creationId xmlns:p14="http://schemas.microsoft.com/office/powerpoint/2010/main" val="383052364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101</a:t>
            </a:fld>
            <a:endParaRPr lang="it-IT"/>
          </a:p>
        </p:txBody>
      </p:sp>
    </p:spTree>
    <p:extLst>
      <p:ext uri="{BB962C8B-B14F-4D97-AF65-F5344CB8AC3E}">
        <p14:creationId xmlns:p14="http://schemas.microsoft.com/office/powerpoint/2010/main" val="301200442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102</a:t>
            </a:fld>
            <a:endParaRPr lang="it-IT"/>
          </a:p>
        </p:txBody>
      </p:sp>
    </p:spTree>
    <p:extLst>
      <p:ext uri="{BB962C8B-B14F-4D97-AF65-F5344CB8AC3E}">
        <p14:creationId xmlns:p14="http://schemas.microsoft.com/office/powerpoint/2010/main" val="150249125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103</a:t>
            </a:fld>
            <a:endParaRPr lang="it-IT"/>
          </a:p>
        </p:txBody>
      </p:sp>
    </p:spTree>
    <p:extLst>
      <p:ext uri="{BB962C8B-B14F-4D97-AF65-F5344CB8AC3E}">
        <p14:creationId xmlns:p14="http://schemas.microsoft.com/office/powerpoint/2010/main" val="344572616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104</a:t>
            </a:fld>
            <a:endParaRPr lang="it-IT"/>
          </a:p>
        </p:txBody>
      </p:sp>
    </p:spTree>
    <p:extLst>
      <p:ext uri="{BB962C8B-B14F-4D97-AF65-F5344CB8AC3E}">
        <p14:creationId xmlns:p14="http://schemas.microsoft.com/office/powerpoint/2010/main" val="134825602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105</a:t>
            </a:fld>
            <a:endParaRPr lang="it-IT"/>
          </a:p>
        </p:txBody>
      </p:sp>
    </p:spTree>
    <p:extLst>
      <p:ext uri="{BB962C8B-B14F-4D97-AF65-F5344CB8AC3E}">
        <p14:creationId xmlns:p14="http://schemas.microsoft.com/office/powerpoint/2010/main" val="185918918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106</a:t>
            </a:fld>
            <a:endParaRPr lang="it-IT"/>
          </a:p>
        </p:txBody>
      </p:sp>
    </p:spTree>
    <p:extLst>
      <p:ext uri="{BB962C8B-B14F-4D97-AF65-F5344CB8AC3E}">
        <p14:creationId xmlns:p14="http://schemas.microsoft.com/office/powerpoint/2010/main" val="24835119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107</a:t>
            </a:fld>
            <a:endParaRPr lang="it-IT"/>
          </a:p>
        </p:txBody>
      </p:sp>
    </p:spTree>
    <p:extLst>
      <p:ext uri="{BB962C8B-B14F-4D97-AF65-F5344CB8AC3E}">
        <p14:creationId xmlns:p14="http://schemas.microsoft.com/office/powerpoint/2010/main" val="61654620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108</a:t>
            </a:fld>
            <a:endParaRPr lang="it-IT"/>
          </a:p>
        </p:txBody>
      </p:sp>
    </p:spTree>
    <p:extLst>
      <p:ext uri="{BB962C8B-B14F-4D97-AF65-F5344CB8AC3E}">
        <p14:creationId xmlns:p14="http://schemas.microsoft.com/office/powerpoint/2010/main" val="126927878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109</a:t>
            </a:fld>
            <a:endParaRPr lang="it-IT"/>
          </a:p>
        </p:txBody>
      </p:sp>
    </p:spTree>
    <p:extLst>
      <p:ext uri="{BB962C8B-B14F-4D97-AF65-F5344CB8AC3E}">
        <p14:creationId xmlns:p14="http://schemas.microsoft.com/office/powerpoint/2010/main" val="350460459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110</a:t>
            </a:fld>
            <a:endParaRPr lang="it-IT"/>
          </a:p>
        </p:txBody>
      </p:sp>
    </p:spTree>
    <p:extLst>
      <p:ext uri="{BB962C8B-B14F-4D97-AF65-F5344CB8AC3E}">
        <p14:creationId xmlns:p14="http://schemas.microsoft.com/office/powerpoint/2010/main" val="974713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AABD9-D570-C3FB-4C3C-789BD71AA372}"/>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B4ADF973-E29D-BF83-FDE6-FE33D93461CD}"/>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5CF7558C-C967-9803-FDC9-FB004E390AAD}"/>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91B09E6E-4FD7-4115-D077-EEDFBC97AE95}"/>
              </a:ext>
            </a:extLst>
          </p:cNvPr>
          <p:cNvSpPr>
            <a:spLocks noGrp="1"/>
          </p:cNvSpPr>
          <p:nvPr>
            <p:ph type="sldNum" sz="quarter" idx="10"/>
          </p:nvPr>
        </p:nvSpPr>
        <p:spPr/>
        <p:txBody>
          <a:bodyPr/>
          <a:lstStyle/>
          <a:p>
            <a:fld id="{B73C4299-DFA9-814B-AD28-ECDE1FA0A815}" type="slidenum">
              <a:rPr lang="it-IT" smtClean="0"/>
              <a:t>12</a:t>
            </a:fld>
            <a:endParaRPr lang="it-IT"/>
          </a:p>
        </p:txBody>
      </p:sp>
    </p:spTree>
    <p:extLst>
      <p:ext uri="{BB962C8B-B14F-4D97-AF65-F5344CB8AC3E}">
        <p14:creationId xmlns:p14="http://schemas.microsoft.com/office/powerpoint/2010/main" val="50146534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111</a:t>
            </a:fld>
            <a:endParaRPr lang="it-IT"/>
          </a:p>
        </p:txBody>
      </p:sp>
    </p:spTree>
    <p:extLst>
      <p:ext uri="{BB962C8B-B14F-4D97-AF65-F5344CB8AC3E}">
        <p14:creationId xmlns:p14="http://schemas.microsoft.com/office/powerpoint/2010/main" val="365263447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112</a:t>
            </a:fld>
            <a:endParaRPr lang="it-IT"/>
          </a:p>
        </p:txBody>
      </p:sp>
    </p:spTree>
    <p:extLst>
      <p:ext uri="{BB962C8B-B14F-4D97-AF65-F5344CB8AC3E}">
        <p14:creationId xmlns:p14="http://schemas.microsoft.com/office/powerpoint/2010/main" val="799883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5333E-4258-FA58-E2DE-D8DFCE2C424D}"/>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F17B29BC-5723-3D02-8E1D-58B957316D5D}"/>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44C6047-3117-DE26-E1D5-5041EA1949F5}"/>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43860699-9026-F1F7-FE62-5C7EABFB908E}"/>
              </a:ext>
            </a:extLst>
          </p:cNvPr>
          <p:cNvSpPr>
            <a:spLocks noGrp="1"/>
          </p:cNvSpPr>
          <p:nvPr>
            <p:ph type="sldNum" sz="quarter" idx="10"/>
          </p:nvPr>
        </p:nvSpPr>
        <p:spPr/>
        <p:txBody>
          <a:bodyPr/>
          <a:lstStyle/>
          <a:p>
            <a:fld id="{B73C4299-DFA9-814B-AD28-ECDE1FA0A815}" type="slidenum">
              <a:rPr lang="it-IT" smtClean="0"/>
              <a:t>13</a:t>
            </a:fld>
            <a:endParaRPr lang="it-IT"/>
          </a:p>
        </p:txBody>
      </p:sp>
    </p:spTree>
    <p:extLst>
      <p:ext uri="{BB962C8B-B14F-4D97-AF65-F5344CB8AC3E}">
        <p14:creationId xmlns:p14="http://schemas.microsoft.com/office/powerpoint/2010/main" val="16895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14</a:t>
            </a:fld>
            <a:endParaRPr lang="it-IT"/>
          </a:p>
        </p:txBody>
      </p:sp>
    </p:spTree>
    <p:extLst>
      <p:ext uri="{BB962C8B-B14F-4D97-AF65-F5344CB8AC3E}">
        <p14:creationId xmlns:p14="http://schemas.microsoft.com/office/powerpoint/2010/main" val="2331378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15</a:t>
            </a:fld>
            <a:endParaRPr lang="it-IT"/>
          </a:p>
        </p:txBody>
      </p:sp>
    </p:spTree>
    <p:extLst>
      <p:ext uri="{BB962C8B-B14F-4D97-AF65-F5344CB8AC3E}">
        <p14:creationId xmlns:p14="http://schemas.microsoft.com/office/powerpoint/2010/main" val="954799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16</a:t>
            </a:fld>
            <a:endParaRPr lang="it-IT"/>
          </a:p>
        </p:txBody>
      </p:sp>
    </p:spTree>
    <p:extLst>
      <p:ext uri="{BB962C8B-B14F-4D97-AF65-F5344CB8AC3E}">
        <p14:creationId xmlns:p14="http://schemas.microsoft.com/office/powerpoint/2010/main" val="34953904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17</a:t>
            </a:fld>
            <a:endParaRPr lang="it-IT"/>
          </a:p>
        </p:txBody>
      </p:sp>
    </p:spTree>
    <p:extLst>
      <p:ext uri="{BB962C8B-B14F-4D97-AF65-F5344CB8AC3E}">
        <p14:creationId xmlns:p14="http://schemas.microsoft.com/office/powerpoint/2010/main" val="881546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8F976-A9C3-7804-D533-78EB95ABE5E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B145BDBC-E0A6-6E7E-246C-18840E3362F3}"/>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853895FB-6D71-C2D4-6241-363D3F06B128}"/>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43B7278F-7B4E-B278-E466-76652E888D0E}"/>
              </a:ext>
            </a:extLst>
          </p:cNvPr>
          <p:cNvSpPr>
            <a:spLocks noGrp="1"/>
          </p:cNvSpPr>
          <p:nvPr>
            <p:ph type="sldNum" sz="quarter" idx="10"/>
          </p:nvPr>
        </p:nvSpPr>
        <p:spPr/>
        <p:txBody>
          <a:bodyPr/>
          <a:lstStyle/>
          <a:p>
            <a:fld id="{B73C4299-DFA9-814B-AD28-ECDE1FA0A815}" type="slidenum">
              <a:rPr lang="it-IT" smtClean="0"/>
              <a:t>18</a:t>
            </a:fld>
            <a:endParaRPr lang="it-IT"/>
          </a:p>
        </p:txBody>
      </p:sp>
    </p:spTree>
    <p:extLst>
      <p:ext uri="{BB962C8B-B14F-4D97-AF65-F5344CB8AC3E}">
        <p14:creationId xmlns:p14="http://schemas.microsoft.com/office/powerpoint/2010/main" val="35075956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5869D0-FD7D-3E60-7357-62725B5A699D}"/>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BCCB68FF-8A36-477B-CD66-ABB9EE2FB790}"/>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375330A9-9F58-FE84-1064-48DA52609E42}"/>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17B26AAC-F8EC-91A5-4D95-1195B7CA3C4E}"/>
              </a:ext>
            </a:extLst>
          </p:cNvPr>
          <p:cNvSpPr>
            <a:spLocks noGrp="1"/>
          </p:cNvSpPr>
          <p:nvPr>
            <p:ph type="sldNum" sz="quarter" idx="10"/>
          </p:nvPr>
        </p:nvSpPr>
        <p:spPr/>
        <p:txBody>
          <a:bodyPr/>
          <a:lstStyle/>
          <a:p>
            <a:fld id="{B73C4299-DFA9-814B-AD28-ECDE1FA0A815}" type="slidenum">
              <a:rPr lang="it-IT" smtClean="0"/>
              <a:t>19</a:t>
            </a:fld>
            <a:endParaRPr lang="it-IT"/>
          </a:p>
        </p:txBody>
      </p:sp>
    </p:spTree>
    <p:extLst>
      <p:ext uri="{BB962C8B-B14F-4D97-AF65-F5344CB8AC3E}">
        <p14:creationId xmlns:p14="http://schemas.microsoft.com/office/powerpoint/2010/main" val="9739118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BE71D-1207-1A70-A01C-C88076D9185D}"/>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F9FE5B4E-0AE0-612E-94E5-68045DD430D4}"/>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D66CDBB4-58B8-0EB6-56F2-2CCA2E9E1146}"/>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2377E571-F4F6-1A4E-D9A5-19817A0AC32C}"/>
              </a:ext>
            </a:extLst>
          </p:cNvPr>
          <p:cNvSpPr>
            <a:spLocks noGrp="1"/>
          </p:cNvSpPr>
          <p:nvPr>
            <p:ph type="sldNum" sz="quarter" idx="10"/>
          </p:nvPr>
        </p:nvSpPr>
        <p:spPr/>
        <p:txBody>
          <a:bodyPr/>
          <a:lstStyle/>
          <a:p>
            <a:fld id="{B73C4299-DFA9-814B-AD28-ECDE1FA0A815}" type="slidenum">
              <a:rPr lang="it-IT" smtClean="0"/>
              <a:t>20</a:t>
            </a:fld>
            <a:endParaRPr lang="it-IT"/>
          </a:p>
        </p:txBody>
      </p:sp>
    </p:spTree>
    <p:extLst>
      <p:ext uri="{BB962C8B-B14F-4D97-AF65-F5344CB8AC3E}">
        <p14:creationId xmlns:p14="http://schemas.microsoft.com/office/powerpoint/2010/main" val="1108758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3</a:t>
            </a:fld>
            <a:endParaRPr lang="it-IT"/>
          </a:p>
        </p:txBody>
      </p:sp>
    </p:spTree>
    <p:extLst>
      <p:ext uri="{BB962C8B-B14F-4D97-AF65-F5344CB8AC3E}">
        <p14:creationId xmlns:p14="http://schemas.microsoft.com/office/powerpoint/2010/main" val="25455489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00AAB5-0235-208E-8DE9-74FADF59A235}"/>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8312D1C-61BB-9238-D411-593584073345}"/>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41AA2BFE-591B-8EC6-82B8-022E9E4679F1}"/>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F33B6CAE-5B71-A4A0-3FCA-2A16A3C99AB6}"/>
              </a:ext>
            </a:extLst>
          </p:cNvPr>
          <p:cNvSpPr>
            <a:spLocks noGrp="1"/>
          </p:cNvSpPr>
          <p:nvPr>
            <p:ph type="sldNum" sz="quarter" idx="10"/>
          </p:nvPr>
        </p:nvSpPr>
        <p:spPr/>
        <p:txBody>
          <a:bodyPr/>
          <a:lstStyle/>
          <a:p>
            <a:fld id="{B73C4299-DFA9-814B-AD28-ECDE1FA0A815}" type="slidenum">
              <a:rPr lang="it-IT" smtClean="0"/>
              <a:t>21</a:t>
            </a:fld>
            <a:endParaRPr lang="it-IT"/>
          </a:p>
        </p:txBody>
      </p:sp>
    </p:spTree>
    <p:extLst>
      <p:ext uri="{BB962C8B-B14F-4D97-AF65-F5344CB8AC3E}">
        <p14:creationId xmlns:p14="http://schemas.microsoft.com/office/powerpoint/2010/main" val="40054018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22</a:t>
            </a:fld>
            <a:endParaRPr lang="it-IT"/>
          </a:p>
        </p:txBody>
      </p:sp>
    </p:spTree>
    <p:extLst>
      <p:ext uri="{BB962C8B-B14F-4D97-AF65-F5344CB8AC3E}">
        <p14:creationId xmlns:p14="http://schemas.microsoft.com/office/powerpoint/2010/main" val="19452647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23</a:t>
            </a:fld>
            <a:endParaRPr lang="it-IT"/>
          </a:p>
        </p:txBody>
      </p:sp>
    </p:spTree>
    <p:extLst>
      <p:ext uri="{BB962C8B-B14F-4D97-AF65-F5344CB8AC3E}">
        <p14:creationId xmlns:p14="http://schemas.microsoft.com/office/powerpoint/2010/main" val="29787372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24</a:t>
            </a:fld>
            <a:endParaRPr lang="it-IT"/>
          </a:p>
        </p:txBody>
      </p:sp>
    </p:spTree>
    <p:extLst>
      <p:ext uri="{BB962C8B-B14F-4D97-AF65-F5344CB8AC3E}">
        <p14:creationId xmlns:p14="http://schemas.microsoft.com/office/powerpoint/2010/main" val="17161044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25</a:t>
            </a:fld>
            <a:endParaRPr lang="it-IT"/>
          </a:p>
        </p:txBody>
      </p:sp>
    </p:spTree>
    <p:extLst>
      <p:ext uri="{BB962C8B-B14F-4D97-AF65-F5344CB8AC3E}">
        <p14:creationId xmlns:p14="http://schemas.microsoft.com/office/powerpoint/2010/main" val="315402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26</a:t>
            </a:fld>
            <a:endParaRPr lang="it-IT"/>
          </a:p>
        </p:txBody>
      </p:sp>
    </p:spTree>
    <p:extLst>
      <p:ext uri="{BB962C8B-B14F-4D97-AF65-F5344CB8AC3E}">
        <p14:creationId xmlns:p14="http://schemas.microsoft.com/office/powerpoint/2010/main" val="4269335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27</a:t>
            </a:fld>
            <a:endParaRPr lang="it-IT"/>
          </a:p>
        </p:txBody>
      </p:sp>
    </p:spTree>
    <p:extLst>
      <p:ext uri="{BB962C8B-B14F-4D97-AF65-F5344CB8AC3E}">
        <p14:creationId xmlns:p14="http://schemas.microsoft.com/office/powerpoint/2010/main" val="7986435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28</a:t>
            </a:fld>
            <a:endParaRPr lang="it-IT"/>
          </a:p>
        </p:txBody>
      </p:sp>
    </p:spTree>
    <p:extLst>
      <p:ext uri="{BB962C8B-B14F-4D97-AF65-F5344CB8AC3E}">
        <p14:creationId xmlns:p14="http://schemas.microsoft.com/office/powerpoint/2010/main" val="36961937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29</a:t>
            </a:fld>
            <a:endParaRPr lang="it-IT"/>
          </a:p>
        </p:txBody>
      </p:sp>
    </p:spTree>
    <p:extLst>
      <p:ext uri="{BB962C8B-B14F-4D97-AF65-F5344CB8AC3E}">
        <p14:creationId xmlns:p14="http://schemas.microsoft.com/office/powerpoint/2010/main" val="27597107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30</a:t>
            </a:fld>
            <a:endParaRPr lang="it-IT"/>
          </a:p>
        </p:txBody>
      </p:sp>
    </p:spTree>
    <p:extLst>
      <p:ext uri="{BB962C8B-B14F-4D97-AF65-F5344CB8AC3E}">
        <p14:creationId xmlns:p14="http://schemas.microsoft.com/office/powerpoint/2010/main" val="1963160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4</a:t>
            </a:fld>
            <a:endParaRPr lang="it-IT"/>
          </a:p>
        </p:txBody>
      </p:sp>
    </p:spTree>
    <p:extLst>
      <p:ext uri="{BB962C8B-B14F-4D97-AF65-F5344CB8AC3E}">
        <p14:creationId xmlns:p14="http://schemas.microsoft.com/office/powerpoint/2010/main" val="25795653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31</a:t>
            </a:fld>
            <a:endParaRPr lang="it-IT"/>
          </a:p>
        </p:txBody>
      </p:sp>
    </p:spTree>
    <p:extLst>
      <p:ext uri="{BB962C8B-B14F-4D97-AF65-F5344CB8AC3E}">
        <p14:creationId xmlns:p14="http://schemas.microsoft.com/office/powerpoint/2010/main" val="24700310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32</a:t>
            </a:fld>
            <a:endParaRPr lang="it-IT"/>
          </a:p>
        </p:txBody>
      </p:sp>
    </p:spTree>
    <p:extLst>
      <p:ext uri="{BB962C8B-B14F-4D97-AF65-F5344CB8AC3E}">
        <p14:creationId xmlns:p14="http://schemas.microsoft.com/office/powerpoint/2010/main" val="27429355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33</a:t>
            </a:fld>
            <a:endParaRPr lang="it-IT"/>
          </a:p>
        </p:txBody>
      </p:sp>
    </p:spTree>
    <p:extLst>
      <p:ext uri="{BB962C8B-B14F-4D97-AF65-F5344CB8AC3E}">
        <p14:creationId xmlns:p14="http://schemas.microsoft.com/office/powerpoint/2010/main" val="28117694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37D09-8A18-0851-4FB2-22B47F9CB5E1}"/>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92AE4181-6D6E-008C-DF6B-D6E4E28DDA89}"/>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87812DFA-EFF3-8371-5C31-1E10F593FB7E}"/>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C7BEC9D9-1D46-12DE-03A5-A9A2383A9C0D}"/>
              </a:ext>
            </a:extLst>
          </p:cNvPr>
          <p:cNvSpPr>
            <a:spLocks noGrp="1"/>
          </p:cNvSpPr>
          <p:nvPr>
            <p:ph type="sldNum" sz="quarter" idx="10"/>
          </p:nvPr>
        </p:nvSpPr>
        <p:spPr/>
        <p:txBody>
          <a:bodyPr/>
          <a:lstStyle/>
          <a:p>
            <a:fld id="{B73C4299-DFA9-814B-AD28-ECDE1FA0A815}" type="slidenum">
              <a:rPr lang="it-IT" smtClean="0"/>
              <a:t>34</a:t>
            </a:fld>
            <a:endParaRPr lang="it-IT"/>
          </a:p>
        </p:txBody>
      </p:sp>
    </p:spTree>
    <p:extLst>
      <p:ext uri="{BB962C8B-B14F-4D97-AF65-F5344CB8AC3E}">
        <p14:creationId xmlns:p14="http://schemas.microsoft.com/office/powerpoint/2010/main" val="22036540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A0242-8A42-9C73-3365-53B8506FCE4A}"/>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F26AF27F-191E-FFA8-C8B5-E3A16DF5213C}"/>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CA8D7869-5269-8878-6E1A-226C115AF9E4}"/>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EB04A66B-ED37-F707-B258-96EF5E3D2562}"/>
              </a:ext>
            </a:extLst>
          </p:cNvPr>
          <p:cNvSpPr>
            <a:spLocks noGrp="1"/>
          </p:cNvSpPr>
          <p:nvPr>
            <p:ph type="sldNum" sz="quarter" idx="10"/>
          </p:nvPr>
        </p:nvSpPr>
        <p:spPr/>
        <p:txBody>
          <a:bodyPr/>
          <a:lstStyle/>
          <a:p>
            <a:fld id="{B73C4299-DFA9-814B-AD28-ECDE1FA0A815}" type="slidenum">
              <a:rPr lang="it-IT" smtClean="0"/>
              <a:t>35</a:t>
            </a:fld>
            <a:endParaRPr lang="it-IT"/>
          </a:p>
        </p:txBody>
      </p:sp>
    </p:spTree>
    <p:extLst>
      <p:ext uri="{BB962C8B-B14F-4D97-AF65-F5344CB8AC3E}">
        <p14:creationId xmlns:p14="http://schemas.microsoft.com/office/powerpoint/2010/main" val="7571748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C4AE1-5D00-35D6-A8E4-752ADED616F8}"/>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F77F9E46-E6DB-B7C0-579C-0E7470FAD7D1}"/>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263ED82A-181B-F557-89E0-143FF7590C4F}"/>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4941A4F4-A150-B2A4-AF36-60C4B4F6C4A0}"/>
              </a:ext>
            </a:extLst>
          </p:cNvPr>
          <p:cNvSpPr>
            <a:spLocks noGrp="1"/>
          </p:cNvSpPr>
          <p:nvPr>
            <p:ph type="sldNum" sz="quarter" idx="10"/>
          </p:nvPr>
        </p:nvSpPr>
        <p:spPr/>
        <p:txBody>
          <a:bodyPr/>
          <a:lstStyle/>
          <a:p>
            <a:fld id="{B73C4299-DFA9-814B-AD28-ECDE1FA0A815}" type="slidenum">
              <a:rPr lang="it-IT" smtClean="0"/>
              <a:t>36</a:t>
            </a:fld>
            <a:endParaRPr lang="it-IT"/>
          </a:p>
        </p:txBody>
      </p:sp>
    </p:spTree>
    <p:extLst>
      <p:ext uri="{BB962C8B-B14F-4D97-AF65-F5344CB8AC3E}">
        <p14:creationId xmlns:p14="http://schemas.microsoft.com/office/powerpoint/2010/main" val="6499702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038D13-8D0A-3E25-3E79-0BEACB4CF865}"/>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8D0AEF0C-93EE-2310-FDB0-BE1F4506ECED}"/>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F344936B-7C7C-89FF-A05F-69EFDC326D98}"/>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66B62CA3-87B9-05EA-7040-E6137FE4E15E}"/>
              </a:ext>
            </a:extLst>
          </p:cNvPr>
          <p:cNvSpPr>
            <a:spLocks noGrp="1"/>
          </p:cNvSpPr>
          <p:nvPr>
            <p:ph type="sldNum" sz="quarter" idx="10"/>
          </p:nvPr>
        </p:nvSpPr>
        <p:spPr/>
        <p:txBody>
          <a:bodyPr/>
          <a:lstStyle/>
          <a:p>
            <a:fld id="{B73C4299-DFA9-814B-AD28-ECDE1FA0A815}" type="slidenum">
              <a:rPr lang="it-IT" smtClean="0"/>
              <a:t>37</a:t>
            </a:fld>
            <a:endParaRPr lang="it-IT"/>
          </a:p>
        </p:txBody>
      </p:sp>
    </p:spTree>
    <p:extLst>
      <p:ext uri="{BB962C8B-B14F-4D97-AF65-F5344CB8AC3E}">
        <p14:creationId xmlns:p14="http://schemas.microsoft.com/office/powerpoint/2010/main" val="14775317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A759A-376D-0DBF-D4F8-B41EB6D957A7}"/>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408F3D54-073D-93D7-4F66-821B8D1EACA8}"/>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8475709B-07C6-A8C2-E946-8DF25450D55D}"/>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98E92899-0BFA-EBEC-211D-9D97DFA0AA0E}"/>
              </a:ext>
            </a:extLst>
          </p:cNvPr>
          <p:cNvSpPr>
            <a:spLocks noGrp="1"/>
          </p:cNvSpPr>
          <p:nvPr>
            <p:ph type="sldNum" sz="quarter" idx="10"/>
          </p:nvPr>
        </p:nvSpPr>
        <p:spPr/>
        <p:txBody>
          <a:bodyPr/>
          <a:lstStyle/>
          <a:p>
            <a:fld id="{B73C4299-DFA9-814B-AD28-ECDE1FA0A815}" type="slidenum">
              <a:rPr lang="it-IT" smtClean="0"/>
              <a:t>38</a:t>
            </a:fld>
            <a:endParaRPr lang="it-IT"/>
          </a:p>
        </p:txBody>
      </p:sp>
    </p:spTree>
    <p:extLst>
      <p:ext uri="{BB962C8B-B14F-4D97-AF65-F5344CB8AC3E}">
        <p14:creationId xmlns:p14="http://schemas.microsoft.com/office/powerpoint/2010/main" val="29119997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39</a:t>
            </a:fld>
            <a:endParaRPr lang="it-IT"/>
          </a:p>
        </p:txBody>
      </p:sp>
    </p:spTree>
    <p:extLst>
      <p:ext uri="{BB962C8B-B14F-4D97-AF65-F5344CB8AC3E}">
        <p14:creationId xmlns:p14="http://schemas.microsoft.com/office/powerpoint/2010/main" val="16101299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40</a:t>
            </a:fld>
            <a:endParaRPr lang="it-IT"/>
          </a:p>
        </p:txBody>
      </p:sp>
    </p:spTree>
    <p:extLst>
      <p:ext uri="{BB962C8B-B14F-4D97-AF65-F5344CB8AC3E}">
        <p14:creationId xmlns:p14="http://schemas.microsoft.com/office/powerpoint/2010/main" val="554887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5</a:t>
            </a:fld>
            <a:endParaRPr lang="it-IT"/>
          </a:p>
        </p:txBody>
      </p:sp>
    </p:spTree>
    <p:extLst>
      <p:ext uri="{BB962C8B-B14F-4D97-AF65-F5344CB8AC3E}">
        <p14:creationId xmlns:p14="http://schemas.microsoft.com/office/powerpoint/2010/main" val="2309165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41</a:t>
            </a:fld>
            <a:endParaRPr lang="it-IT"/>
          </a:p>
        </p:txBody>
      </p:sp>
    </p:spTree>
    <p:extLst>
      <p:ext uri="{BB962C8B-B14F-4D97-AF65-F5344CB8AC3E}">
        <p14:creationId xmlns:p14="http://schemas.microsoft.com/office/powerpoint/2010/main" val="14524328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42</a:t>
            </a:fld>
            <a:endParaRPr lang="it-IT"/>
          </a:p>
        </p:txBody>
      </p:sp>
    </p:spTree>
    <p:extLst>
      <p:ext uri="{BB962C8B-B14F-4D97-AF65-F5344CB8AC3E}">
        <p14:creationId xmlns:p14="http://schemas.microsoft.com/office/powerpoint/2010/main" val="2339341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43</a:t>
            </a:fld>
            <a:endParaRPr lang="it-IT"/>
          </a:p>
        </p:txBody>
      </p:sp>
    </p:spTree>
    <p:extLst>
      <p:ext uri="{BB962C8B-B14F-4D97-AF65-F5344CB8AC3E}">
        <p14:creationId xmlns:p14="http://schemas.microsoft.com/office/powerpoint/2010/main" val="3950248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44</a:t>
            </a:fld>
            <a:endParaRPr lang="it-IT"/>
          </a:p>
        </p:txBody>
      </p:sp>
    </p:spTree>
    <p:extLst>
      <p:ext uri="{BB962C8B-B14F-4D97-AF65-F5344CB8AC3E}">
        <p14:creationId xmlns:p14="http://schemas.microsoft.com/office/powerpoint/2010/main" val="29094552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45</a:t>
            </a:fld>
            <a:endParaRPr lang="it-IT"/>
          </a:p>
        </p:txBody>
      </p:sp>
    </p:spTree>
    <p:extLst>
      <p:ext uri="{BB962C8B-B14F-4D97-AF65-F5344CB8AC3E}">
        <p14:creationId xmlns:p14="http://schemas.microsoft.com/office/powerpoint/2010/main" val="2648892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46</a:t>
            </a:fld>
            <a:endParaRPr lang="it-IT"/>
          </a:p>
        </p:txBody>
      </p:sp>
    </p:spTree>
    <p:extLst>
      <p:ext uri="{BB962C8B-B14F-4D97-AF65-F5344CB8AC3E}">
        <p14:creationId xmlns:p14="http://schemas.microsoft.com/office/powerpoint/2010/main" val="24701042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47</a:t>
            </a:fld>
            <a:endParaRPr lang="it-IT"/>
          </a:p>
        </p:txBody>
      </p:sp>
    </p:spTree>
    <p:extLst>
      <p:ext uri="{BB962C8B-B14F-4D97-AF65-F5344CB8AC3E}">
        <p14:creationId xmlns:p14="http://schemas.microsoft.com/office/powerpoint/2010/main" val="362743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48</a:t>
            </a:fld>
            <a:endParaRPr lang="it-IT"/>
          </a:p>
        </p:txBody>
      </p:sp>
    </p:spTree>
    <p:extLst>
      <p:ext uri="{BB962C8B-B14F-4D97-AF65-F5344CB8AC3E}">
        <p14:creationId xmlns:p14="http://schemas.microsoft.com/office/powerpoint/2010/main" val="4145153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49</a:t>
            </a:fld>
            <a:endParaRPr lang="it-IT"/>
          </a:p>
        </p:txBody>
      </p:sp>
    </p:spTree>
    <p:extLst>
      <p:ext uri="{BB962C8B-B14F-4D97-AF65-F5344CB8AC3E}">
        <p14:creationId xmlns:p14="http://schemas.microsoft.com/office/powerpoint/2010/main" val="24940908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50</a:t>
            </a:fld>
            <a:endParaRPr lang="it-IT"/>
          </a:p>
        </p:txBody>
      </p:sp>
    </p:spTree>
    <p:extLst>
      <p:ext uri="{BB962C8B-B14F-4D97-AF65-F5344CB8AC3E}">
        <p14:creationId xmlns:p14="http://schemas.microsoft.com/office/powerpoint/2010/main" val="1705985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6</a:t>
            </a:fld>
            <a:endParaRPr lang="it-IT"/>
          </a:p>
        </p:txBody>
      </p:sp>
    </p:spTree>
    <p:extLst>
      <p:ext uri="{BB962C8B-B14F-4D97-AF65-F5344CB8AC3E}">
        <p14:creationId xmlns:p14="http://schemas.microsoft.com/office/powerpoint/2010/main" val="25176072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51</a:t>
            </a:fld>
            <a:endParaRPr lang="it-IT"/>
          </a:p>
        </p:txBody>
      </p:sp>
    </p:spTree>
    <p:extLst>
      <p:ext uri="{BB962C8B-B14F-4D97-AF65-F5344CB8AC3E}">
        <p14:creationId xmlns:p14="http://schemas.microsoft.com/office/powerpoint/2010/main" val="27621025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52</a:t>
            </a:fld>
            <a:endParaRPr lang="it-IT"/>
          </a:p>
        </p:txBody>
      </p:sp>
    </p:spTree>
    <p:extLst>
      <p:ext uri="{BB962C8B-B14F-4D97-AF65-F5344CB8AC3E}">
        <p14:creationId xmlns:p14="http://schemas.microsoft.com/office/powerpoint/2010/main" val="34876238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53</a:t>
            </a:fld>
            <a:endParaRPr lang="it-IT"/>
          </a:p>
        </p:txBody>
      </p:sp>
    </p:spTree>
    <p:extLst>
      <p:ext uri="{BB962C8B-B14F-4D97-AF65-F5344CB8AC3E}">
        <p14:creationId xmlns:p14="http://schemas.microsoft.com/office/powerpoint/2010/main" val="28931999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54</a:t>
            </a:fld>
            <a:endParaRPr lang="it-IT"/>
          </a:p>
        </p:txBody>
      </p:sp>
    </p:spTree>
    <p:extLst>
      <p:ext uri="{BB962C8B-B14F-4D97-AF65-F5344CB8AC3E}">
        <p14:creationId xmlns:p14="http://schemas.microsoft.com/office/powerpoint/2010/main" val="33031978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55</a:t>
            </a:fld>
            <a:endParaRPr lang="it-IT"/>
          </a:p>
        </p:txBody>
      </p:sp>
    </p:spTree>
    <p:extLst>
      <p:ext uri="{BB962C8B-B14F-4D97-AF65-F5344CB8AC3E}">
        <p14:creationId xmlns:p14="http://schemas.microsoft.com/office/powerpoint/2010/main" val="6207771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56</a:t>
            </a:fld>
            <a:endParaRPr lang="it-IT"/>
          </a:p>
        </p:txBody>
      </p:sp>
    </p:spTree>
    <p:extLst>
      <p:ext uri="{BB962C8B-B14F-4D97-AF65-F5344CB8AC3E}">
        <p14:creationId xmlns:p14="http://schemas.microsoft.com/office/powerpoint/2010/main" val="101294329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57</a:t>
            </a:fld>
            <a:endParaRPr lang="it-IT"/>
          </a:p>
        </p:txBody>
      </p:sp>
    </p:spTree>
    <p:extLst>
      <p:ext uri="{BB962C8B-B14F-4D97-AF65-F5344CB8AC3E}">
        <p14:creationId xmlns:p14="http://schemas.microsoft.com/office/powerpoint/2010/main" val="274050412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58</a:t>
            </a:fld>
            <a:endParaRPr lang="it-IT"/>
          </a:p>
        </p:txBody>
      </p:sp>
    </p:spTree>
    <p:extLst>
      <p:ext uri="{BB962C8B-B14F-4D97-AF65-F5344CB8AC3E}">
        <p14:creationId xmlns:p14="http://schemas.microsoft.com/office/powerpoint/2010/main" val="325553458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59</a:t>
            </a:fld>
            <a:endParaRPr lang="it-IT"/>
          </a:p>
        </p:txBody>
      </p:sp>
    </p:spTree>
    <p:extLst>
      <p:ext uri="{BB962C8B-B14F-4D97-AF65-F5344CB8AC3E}">
        <p14:creationId xmlns:p14="http://schemas.microsoft.com/office/powerpoint/2010/main" val="305379811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60</a:t>
            </a:fld>
            <a:endParaRPr lang="it-IT"/>
          </a:p>
        </p:txBody>
      </p:sp>
    </p:spTree>
    <p:extLst>
      <p:ext uri="{BB962C8B-B14F-4D97-AF65-F5344CB8AC3E}">
        <p14:creationId xmlns:p14="http://schemas.microsoft.com/office/powerpoint/2010/main" val="3190897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7</a:t>
            </a:fld>
            <a:endParaRPr lang="it-IT"/>
          </a:p>
        </p:txBody>
      </p:sp>
    </p:spTree>
    <p:extLst>
      <p:ext uri="{BB962C8B-B14F-4D97-AF65-F5344CB8AC3E}">
        <p14:creationId xmlns:p14="http://schemas.microsoft.com/office/powerpoint/2010/main" val="19400582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61</a:t>
            </a:fld>
            <a:endParaRPr lang="it-IT"/>
          </a:p>
        </p:txBody>
      </p:sp>
    </p:spTree>
    <p:extLst>
      <p:ext uri="{BB962C8B-B14F-4D97-AF65-F5344CB8AC3E}">
        <p14:creationId xmlns:p14="http://schemas.microsoft.com/office/powerpoint/2010/main" val="77960476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62</a:t>
            </a:fld>
            <a:endParaRPr lang="it-IT"/>
          </a:p>
        </p:txBody>
      </p:sp>
    </p:spTree>
    <p:extLst>
      <p:ext uri="{BB962C8B-B14F-4D97-AF65-F5344CB8AC3E}">
        <p14:creationId xmlns:p14="http://schemas.microsoft.com/office/powerpoint/2010/main" val="327162112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63</a:t>
            </a:fld>
            <a:endParaRPr lang="it-IT"/>
          </a:p>
        </p:txBody>
      </p:sp>
    </p:spTree>
    <p:extLst>
      <p:ext uri="{BB962C8B-B14F-4D97-AF65-F5344CB8AC3E}">
        <p14:creationId xmlns:p14="http://schemas.microsoft.com/office/powerpoint/2010/main" val="352437581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64</a:t>
            </a:fld>
            <a:endParaRPr lang="it-IT"/>
          </a:p>
        </p:txBody>
      </p:sp>
    </p:spTree>
    <p:extLst>
      <p:ext uri="{BB962C8B-B14F-4D97-AF65-F5344CB8AC3E}">
        <p14:creationId xmlns:p14="http://schemas.microsoft.com/office/powerpoint/2010/main" val="3512455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65</a:t>
            </a:fld>
            <a:endParaRPr lang="it-IT"/>
          </a:p>
        </p:txBody>
      </p:sp>
    </p:spTree>
    <p:extLst>
      <p:ext uri="{BB962C8B-B14F-4D97-AF65-F5344CB8AC3E}">
        <p14:creationId xmlns:p14="http://schemas.microsoft.com/office/powerpoint/2010/main" val="373931333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66</a:t>
            </a:fld>
            <a:endParaRPr lang="it-IT"/>
          </a:p>
        </p:txBody>
      </p:sp>
    </p:spTree>
    <p:extLst>
      <p:ext uri="{BB962C8B-B14F-4D97-AF65-F5344CB8AC3E}">
        <p14:creationId xmlns:p14="http://schemas.microsoft.com/office/powerpoint/2010/main" val="401934147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67</a:t>
            </a:fld>
            <a:endParaRPr lang="it-IT"/>
          </a:p>
        </p:txBody>
      </p:sp>
    </p:spTree>
    <p:extLst>
      <p:ext uri="{BB962C8B-B14F-4D97-AF65-F5344CB8AC3E}">
        <p14:creationId xmlns:p14="http://schemas.microsoft.com/office/powerpoint/2010/main" val="5277530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68</a:t>
            </a:fld>
            <a:endParaRPr lang="it-IT"/>
          </a:p>
        </p:txBody>
      </p:sp>
    </p:spTree>
    <p:extLst>
      <p:ext uri="{BB962C8B-B14F-4D97-AF65-F5344CB8AC3E}">
        <p14:creationId xmlns:p14="http://schemas.microsoft.com/office/powerpoint/2010/main" val="237663410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69</a:t>
            </a:fld>
            <a:endParaRPr lang="it-IT"/>
          </a:p>
        </p:txBody>
      </p:sp>
    </p:spTree>
    <p:extLst>
      <p:ext uri="{BB962C8B-B14F-4D97-AF65-F5344CB8AC3E}">
        <p14:creationId xmlns:p14="http://schemas.microsoft.com/office/powerpoint/2010/main" val="135346284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70</a:t>
            </a:fld>
            <a:endParaRPr lang="it-IT"/>
          </a:p>
        </p:txBody>
      </p:sp>
    </p:spTree>
    <p:extLst>
      <p:ext uri="{BB962C8B-B14F-4D97-AF65-F5344CB8AC3E}">
        <p14:creationId xmlns:p14="http://schemas.microsoft.com/office/powerpoint/2010/main" val="4198342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8</a:t>
            </a:fld>
            <a:endParaRPr lang="it-IT"/>
          </a:p>
        </p:txBody>
      </p:sp>
    </p:spTree>
    <p:extLst>
      <p:ext uri="{BB962C8B-B14F-4D97-AF65-F5344CB8AC3E}">
        <p14:creationId xmlns:p14="http://schemas.microsoft.com/office/powerpoint/2010/main" val="179658294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71</a:t>
            </a:fld>
            <a:endParaRPr lang="it-IT"/>
          </a:p>
        </p:txBody>
      </p:sp>
    </p:spTree>
    <p:extLst>
      <p:ext uri="{BB962C8B-B14F-4D97-AF65-F5344CB8AC3E}">
        <p14:creationId xmlns:p14="http://schemas.microsoft.com/office/powerpoint/2010/main" val="403098216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72</a:t>
            </a:fld>
            <a:endParaRPr lang="it-IT"/>
          </a:p>
        </p:txBody>
      </p:sp>
    </p:spTree>
    <p:extLst>
      <p:ext uri="{BB962C8B-B14F-4D97-AF65-F5344CB8AC3E}">
        <p14:creationId xmlns:p14="http://schemas.microsoft.com/office/powerpoint/2010/main" val="3042475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73</a:t>
            </a:fld>
            <a:endParaRPr lang="it-IT"/>
          </a:p>
        </p:txBody>
      </p:sp>
    </p:spTree>
    <p:extLst>
      <p:ext uri="{BB962C8B-B14F-4D97-AF65-F5344CB8AC3E}">
        <p14:creationId xmlns:p14="http://schemas.microsoft.com/office/powerpoint/2010/main" val="205279602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74</a:t>
            </a:fld>
            <a:endParaRPr lang="it-IT"/>
          </a:p>
        </p:txBody>
      </p:sp>
    </p:spTree>
    <p:extLst>
      <p:ext uri="{BB962C8B-B14F-4D97-AF65-F5344CB8AC3E}">
        <p14:creationId xmlns:p14="http://schemas.microsoft.com/office/powerpoint/2010/main" val="172763135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75</a:t>
            </a:fld>
            <a:endParaRPr lang="it-IT"/>
          </a:p>
        </p:txBody>
      </p:sp>
    </p:spTree>
    <p:extLst>
      <p:ext uri="{BB962C8B-B14F-4D97-AF65-F5344CB8AC3E}">
        <p14:creationId xmlns:p14="http://schemas.microsoft.com/office/powerpoint/2010/main" val="110925760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76</a:t>
            </a:fld>
            <a:endParaRPr lang="it-IT"/>
          </a:p>
        </p:txBody>
      </p:sp>
    </p:spTree>
    <p:extLst>
      <p:ext uri="{BB962C8B-B14F-4D97-AF65-F5344CB8AC3E}">
        <p14:creationId xmlns:p14="http://schemas.microsoft.com/office/powerpoint/2010/main" val="254036464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77</a:t>
            </a:fld>
            <a:endParaRPr lang="it-IT"/>
          </a:p>
        </p:txBody>
      </p:sp>
    </p:spTree>
    <p:extLst>
      <p:ext uri="{BB962C8B-B14F-4D97-AF65-F5344CB8AC3E}">
        <p14:creationId xmlns:p14="http://schemas.microsoft.com/office/powerpoint/2010/main" val="280267119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78</a:t>
            </a:fld>
            <a:endParaRPr lang="it-IT"/>
          </a:p>
        </p:txBody>
      </p:sp>
    </p:spTree>
    <p:extLst>
      <p:ext uri="{BB962C8B-B14F-4D97-AF65-F5344CB8AC3E}">
        <p14:creationId xmlns:p14="http://schemas.microsoft.com/office/powerpoint/2010/main" val="231431074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79</a:t>
            </a:fld>
            <a:endParaRPr lang="it-IT"/>
          </a:p>
        </p:txBody>
      </p:sp>
    </p:spTree>
    <p:extLst>
      <p:ext uri="{BB962C8B-B14F-4D97-AF65-F5344CB8AC3E}">
        <p14:creationId xmlns:p14="http://schemas.microsoft.com/office/powerpoint/2010/main" val="196726742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80</a:t>
            </a:fld>
            <a:endParaRPr lang="it-IT"/>
          </a:p>
        </p:txBody>
      </p:sp>
    </p:spTree>
    <p:extLst>
      <p:ext uri="{BB962C8B-B14F-4D97-AF65-F5344CB8AC3E}">
        <p14:creationId xmlns:p14="http://schemas.microsoft.com/office/powerpoint/2010/main" val="3124459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9</a:t>
            </a:fld>
            <a:endParaRPr lang="it-IT"/>
          </a:p>
        </p:txBody>
      </p:sp>
    </p:spTree>
    <p:extLst>
      <p:ext uri="{BB962C8B-B14F-4D97-AF65-F5344CB8AC3E}">
        <p14:creationId xmlns:p14="http://schemas.microsoft.com/office/powerpoint/2010/main" val="349721738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81</a:t>
            </a:fld>
            <a:endParaRPr lang="it-IT"/>
          </a:p>
        </p:txBody>
      </p:sp>
    </p:spTree>
    <p:extLst>
      <p:ext uri="{BB962C8B-B14F-4D97-AF65-F5344CB8AC3E}">
        <p14:creationId xmlns:p14="http://schemas.microsoft.com/office/powerpoint/2010/main" val="282265507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82</a:t>
            </a:fld>
            <a:endParaRPr lang="it-IT"/>
          </a:p>
        </p:txBody>
      </p:sp>
    </p:spTree>
    <p:extLst>
      <p:ext uri="{BB962C8B-B14F-4D97-AF65-F5344CB8AC3E}">
        <p14:creationId xmlns:p14="http://schemas.microsoft.com/office/powerpoint/2010/main" val="162301144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83</a:t>
            </a:fld>
            <a:endParaRPr lang="it-IT"/>
          </a:p>
        </p:txBody>
      </p:sp>
    </p:spTree>
    <p:extLst>
      <p:ext uri="{BB962C8B-B14F-4D97-AF65-F5344CB8AC3E}">
        <p14:creationId xmlns:p14="http://schemas.microsoft.com/office/powerpoint/2010/main" val="248436974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84</a:t>
            </a:fld>
            <a:endParaRPr lang="it-IT"/>
          </a:p>
        </p:txBody>
      </p:sp>
    </p:spTree>
    <p:extLst>
      <p:ext uri="{BB962C8B-B14F-4D97-AF65-F5344CB8AC3E}">
        <p14:creationId xmlns:p14="http://schemas.microsoft.com/office/powerpoint/2010/main" val="93805967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85</a:t>
            </a:fld>
            <a:endParaRPr lang="it-IT"/>
          </a:p>
        </p:txBody>
      </p:sp>
    </p:spTree>
    <p:extLst>
      <p:ext uri="{BB962C8B-B14F-4D97-AF65-F5344CB8AC3E}">
        <p14:creationId xmlns:p14="http://schemas.microsoft.com/office/powerpoint/2010/main" val="207178577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86</a:t>
            </a:fld>
            <a:endParaRPr lang="it-IT"/>
          </a:p>
        </p:txBody>
      </p:sp>
    </p:spTree>
    <p:extLst>
      <p:ext uri="{BB962C8B-B14F-4D97-AF65-F5344CB8AC3E}">
        <p14:creationId xmlns:p14="http://schemas.microsoft.com/office/powerpoint/2010/main" val="12143868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87</a:t>
            </a:fld>
            <a:endParaRPr lang="it-IT"/>
          </a:p>
        </p:txBody>
      </p:sp>
    </p:spTree>
    <p:extLst>
      <p:ext uri="{BB962C8B-B14F-4D97-AF65-F5344CB8AC3E}">
        <p14:creationId xmlns:p14="http://schemas.microsoft.com/office/powerpoint/2010/main" val="132155415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88</a:t>
            </a:fld>
            <a:endParaRPr lang="it-IT"/>
          </a:p>
        </p:txBody>
      </p:sp>
    </p:spTree>
    <p:extLst>
      <p:ext uri="{BB962C8B-B14F-4D97-AF65-F5344CB8AC3E}">
        <p14:creationId xmlns:p14="http://schemas.microsoft.com/office/powerpoint/2010/main" val="194070242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89</a:t>
            </a:fld>
            <a:endParaRPr lang="it-IT"/>
          </a:p>
        </p:txBody>
      </p:sp>
    </p:spTree>
    <p:extLst>
      <p:ext uri="{BB962C8B-B14F-4D97-AF65-F5344CB8AC3E}">
        <p14:creationId xmlns:p14="http://schemas.microsoft.com/office/powerpoint/2010/main" val="221308719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90</a:t>
            </a:fld>
            <a:endParaRPr lang="it-IT"/>
          </a:p>
        </p:txBody>
      </p:sp>
    </p:spTree>
    <p:extLst>
      <p:ext uri="{BB962C8B-B14F-4D97-AF65-F5344CB8AC3E}">
        <p14:creationId xmlns:p14="http://schemas.microsoft.com/office/powerpoint/2010/main" val="1821170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10</a:t>
            </a:fld>
            <a:endParaRPr lang="it-IT"/>
          </a:p>
        </p:txBody>
      </p:sp>
    </p:spTree>
    <p:extLst>
      <p:ext uri="{BB962C8B-B14F-4D97-AF65-F5344CB8AC3E}">
        <p14:creationId xmlns:p14="http://schemas.microsoft.com/office/powerpoint/2010/main" val="151557301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91</a:t>
            </a:fld>
            <a:endParaRPr lang="it-IT"/>
          </a:p>
        </p:txBody>
      </p:sp>
    </p:spTree>
    <p:extLst>
      <p:ext uri="{BB962C8B-B14F-4D97-AF65-F5344CB8AC3E}">
        <p14:creationId xmlns:p14="http://schemas.microsoft.com/office/powerpoint/2010/main" val="398743958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92</a:t>
            </a:fld>
            <a:endParaRPr lang="it-IT"/>
          </a:p>
        </p:txBody>
      </p:sp>
    </p:spTree>
    <p:extLst>
      <p:ext uri="{BB962C8B-B14F-4D97-AF65-F5344CB8AC3E}">
        <p14:creationId xmlns:p14="http://schemas.microsoft.com/office/powerpoint/2010/main" val="230389519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93</a:t>
            </a:fld>
            <a:endParaRPr lang="it-IT"/>
          </a:p>
        </p:txBody>
      </p:sp>
    </p:spTree>
    <p:extLst>
      <p:ext uri="{BB962C8B-B14F-4D97-AF65-F5344CB8AC3E}">
        <p14:creationId xmlns:p14="http://schemas.microsoft.com/office/powerpoint/2010/main" val="228295268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94</a:t>
            </a:fld>
            <a:endParaRPr lang="it-IT"/>
          </a:p>
        </p:txBody>
      </p:sp>
    </p:spTree>
    <p:extLst>
      <p:ext uri="{BB962C8B-B14F-4D97-AF65-F5344CB8AC3E}">
        <p14:creationId xmlns:p14="http://schemas.microsoft.com/office/powerpoint/2010/main" val="303924708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95</a:t>
            </a:fld>
            <a:endParaRPr lang="it-IT"/>
          </a:p>
        </p:txBody>
      </p:sp>
    </p:spTree>
    <p:extLst>
      <p:ext uri="{BB962C8B-B14F-4D97-AF65-F5344CB8AC3E}">
        <p14:creationId xmlns:p14="http://schemas.microsoft.com/office/powerpoint/2010/main" val="66018909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96</a:t>
            </a:fld>
            <a:endParaRPr lang="it-IT"/>
          </a:p>
        </p:txBody>
      </p:sp>
    </p:spTree>
    <p:extLst>
      <p:ext uri="{BB962C8B-B14F-4D97-AF65-F5344CB8AC3E}">
        <p14:creationId xmlns:p14="http://schemas.microsoft.com/office/powerpoint/2010/main" val="74305681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97</a:t>
            </a:fld>
            <a:endParaRPr lang="it-IT"/>
          </a:p>
        </p:txBody>
      </p:sp>
    </p:spTree>
    <p:extLst>
      <p:ext uri="{BB962C8B-B14F-4D97-AF65-F5344CB8AC3E}">
        <p14:creationId xmlns:p14="http://schemas.microsoft.com/office/powerpoint/2010/main" val="172824874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98</a:t>
            </a:fld>
            <a:endParaRPr lang="it-IT"/>
          </a:p>
        </p:txBody>
      </p:sp>
    </p:spTree>
    <p:extLst>
      <p:ext uri="{BB962C8B-B14F-4D97-AF65-F5344CB8AC3E}">
        <p14:creationId xmlns:p14="http://schemas.microsoft.com/office/powerpoint/2010/main" val="93073093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99</a:t>
            </a:fld>
            <a:endParaRPr lang="it-IT"/>
          </a:p>
        </p:txBody>
      </p:sp>
    </p:spTree>
    <p:extLst>
      <p:ext uri="{BB962C8B-B14F-4D97-AF65-F5344CB8AC3E}">
        <p14:creationId xmlns:p14="http://schemas.microsoft.com/office/powerpoint/2010/main" val="13004671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3C4299-DFA9-814B-AD28-ECDE1FA0A815}" type="slidenum">
              <a:rPr lang="it-IT" smtClean="0"/>
              <a:t>100</a:t>
            </a:fld>
            <a:endParaRPr lang="it-IT"/>
          </a:p>
        </p:txBody>
      </p:sp>
    </p:spTree>
    <p:extLst>
      <p:ext uri="{BB962C8B-B14F-4D97-AF65-F5344CB8AC3E}">
        <p14:creationId xmlns:p14="http://schemas.microsoft.com/office/powerpoint/2010/main" val="504656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pertina testo - Bianca">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A8276201-F128-4A9F-9C00-B3F93A5B939B}"/>
              </a:ext>
            </a:extLst>
          </p:cNvPr>
          <p:cNvPicPr>
            <a:picLocks noChangeAspect="1"/>
          </p:cNvPicPr>
          <p:nvPr userDrawn="1"/>
        </p:nvPicPr>
        <p:blipFill>
          <a:blip r:embed="rId2"/>
          <a:stretch>
            <a:fillRect/>
          </a:stretch>
        </p:blipFill>
        <p:spPr>
          <a:xfrm>
            <a:off x="9950244" y="245807"/>
            <a:ext cx="1912693" cy="1572659"/>
          </a:xfrm>
          <a:prstGeom prst="rect">
            <a:avLst/>
          </a:prstGeom>
        </p:spPr>
      </p:pic>
      <p:sp>
        <p:nvSpPr>
          <p:cNvPr id="2" name="Titolo 1">
            <a:extLst>
              <a:ext uri="{FF2B5EF4-FFF2-40B4-BE49-F238E27FC236}">
                <a16:creationId xmlns:a16="http://schemas.microsoft.com/office/drawing/2014/main" id="{53BB0A04-BBE7-D343-BF4A-4CC426B845C4}"/>
              </a:ext>
            </a:extLst>
          </p:cNvPr>
          <p:cNvSpPr>
            <a:spLocks noGrp="1"/>
          </p:cNvSpPr>
          <p:nvPr>
            <p:ph type="ctrTitle"/>
          </p:nvPr>
        </p:nvSpPr>
        <p:spPr>
          <a:xfrm>
            <a:off x="506353" y="1966782"/>
            <a:ext cx="11189995" cy="547200"/>
          </a:xfrm>
        </p:spPr>
        <p:txBody>
          <a:bodyPr lIns="0" tIns="0" rIns="0" bIns="0" anchor="t" anchorCtr="0">
            <a:spAutoFit/>
          </a:bodyPr>
          <a:lstStyle>
            <a:lvl1pPr algn="l">
              <a:defRPr sz="3800" b="1" i="0">
                <a:solidFill>
                  <a:srgbClr val="003A70"/>
                </a:solidFill>
                <a:latin typeface="Luiss Sans" pitchFamily="2" charset="0"/>
              </a:defRPr>
            </a:lvl1pPr>
          </a:lstStyle>
          <a:p>
            <a:r>
              <a:rPr lang="it-IT"/>
              <a:t>Fare clic per modificare lo stile del titolo dello schema</a:t>
            </a:r>
          </a:p>
        </p:txBody>
      </p:sp>
      <p:sp>
        <p:nvSpPr>
          <p:cNvPr id="3" name="Sottotitolo 2">
            <a:extLst>
              <a:ext uri="{FF2B5EF4-FFF2-40B4-BE49-F238E27FC236}">
                <a16:creationId xmlns:a16="http://schemas.microsoft.com/office/drawing/2014/main" id="{E0679AF4-40BB-0349-820B-505BF6BB121D}"/>
              </a:ext>
            </a:extLst>
          </p:cNvPr>
          <p:cNvSpPr>
            <a:spLocks noGrp="1"/>
          </p:cNvSpPr>
          <p:nvPr>
            <p:ph type="subTitle" idx="1"/>
          </p:nvPr>
        </p:nvSpPr>
        <p:spPr>
          <a:xfrm>
            <a:off x="498261" y="2537649"/>
            <a:ext cx="11189994" cy="619850"/>
          </a:xfrm>
        </p:spPr>
        <p:txBody>
          <a:bodyPr lIns="0" tIns="0" rIns="0" bIns="0" anchor="t">
            <a:spAutoFit/>
          </a:bodyPr>
          <a:lstStyle>
            <a:lvl1pPr marL="0" indent="0" algn="l">
              <a:buNone/>
              <a:defRPr sz="3800">
                <a:solidFill>
                  <a:srgbClr val="003A70"/>
                </a:solidFill>
                <a:latin typeface="Luiss Sans"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B71A5510-EE32-3446-8828-82083C2039E6}"/>
              </a:ext>
            </a:extLst>
          </p:cNvPr>
          <p:cNvSpPr>
            <a:spLocks noGrp="1"/>
          </p:cNvSpPr>
          <p:nvPr>
            <p:ph type="dt" sz="half" idx="10"/>
          </p:nvPr>
        </p:nvSpPr>
        <p:spPr>
          <a:xfrm>
            <a:off x="522271" y="4186002"/>
            <a:ext cx="5565913" cy="547200"/>
          </a:xfrm>
          <a:prstGeom prst="rect">
            <a:avLst/>
          </a:prstGeom>
        </p:spPr>
        <p:txBody>
          <a:bodyPr lIns="0" tIns="0" rIns="0" bIns="0" anchor="b"/>
          <a:lstStyle>
            <a:lvl1pPr algn="l">
              <a:defRPr sz="2200" b="1" i="0">
                <a:solidFill>
                  <a:srgbClr val="003A70"/>
                </a:solidFill>
                <a:latin typeface="Luiss Sans" pitchFamily="2" charset="0"/>
              </a:defRPr>
            </a:lvl1pPr>
          </a:lstStyle>
          <a:p>
            <a:fld id="{90A97C65-1B54-DB47-A604-7DF0E350DE20}" type="datetime4">
              <a:rPr lang="it-IT" smtClean="0"/>
              <a:pPr/>
              <a:t>5 maggio 2025</a:t>
            </a:fld>
            <a:endParaRPr lang="it-IT"/>
          </a:p>
        </p:txBody>
      </p:sp>
      <p:pic>
        <p:nvPicPr>
          <p:cNvPr id="33" name="Immagine 32">
            <a:extLst>
              <a:ext uri="{FF2B5EF4-FFF2-40B4-BE49-F238E27FC236}">
                <a16:creationId xmlns:a16="http://schemas.microsoft.com/office/drawing/2014/main" id="{5A46FEDB-F263-2844-BBB8-16B9F5DF9874}"/>
              </a:ext>
            </a:extLst>
          </p:cNvPr>
          <p:cNvPicPr>
            <a:picLocks noChangeAspect="1"/>
          </p:cNvPicPr>
          <p:nvPr userDrawn="1"/>
        </p:nvPicPr>
        <p:blipFill>
          <a:blip r:embed="rId3"/>
          <a:stretch>
            <a:fillRect/>
          </a:stretch>
        </p:blipFill>
        <p:spPr>
          <a:xfrm>
            <a:off x="530086" y="564745"/>
            <a:ext cx="1229574" cy="956079"/>
          </a:xfrm>
          <a:prstGeom prst="rect">
            <a:avLst/>
          </a:prstGeom>
        </p:spPr>
      </p:pic>
      <p:sp>
        <p:nvSpPr>
          <p:cNvPr id="15" name="Rettangolo 14">
            <a:extLst>
              <a:ext uri="{FF2B5EF4-FFF2-40B4-BE49-F238E27FC236}">
                <a16:creationId xmlns:a16="http://schemas.microsoft.com/office/drawing/2014/main" id="{CEAB5DDE-506B-7848-A9CE-C5555942F1E7}"/>
              </a:ext>
            </a:extLst>
          </p:cNvPr>
          <p:cNvSpPr/>
          <p:nvPr userDrawn="1"/>
        </p:nvSpPr>
        <p:spPr>
          <a:xfrm>
            <a:off x="0" y="5761705"/>
            <a:ext cx="12192000" cy="1096295"/>
          </a:xfrm>
          <a:prstGeom prst="rect">
            <a:avLst/>
          </a:prstGeom>
          <a:blipFill>
            <a:blip r:embed="rId4"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6088557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864" userDrawn="1">
          <p15:clr>
            <a:srgbClr val="FBAE40"/>
          </p15:clr>
        </p15:guide>
        <p15:guide id="5" orient="horz" pos="3517" userDrawn="1">
          <p15:clr>
            <a:srgbClr val="FBAE40"/>
          </p15:clr>
        </p15:guide>
        <p15:guide id="7" orient="horz" pos="2742" userDrawn="1">
          <p15:clr>
            <a:srgbClr val="FBAE40"/>
          </p15:clr>
        </p15:guide>
        <p15:guide id="8" orient="horz" pos="1091" userDrawn="1">
          <p15:clr>
            <a:srgbClr val="FBAE40"/>
          </p15:clr>
        </p15:guide>
        <p15:guide id="10" pos="5011" userDrawn="1">
          <p15:clr>
            <a:srgbClr val="FBAE40"/>
          </p15:clr>
        </p15:guide>
        <p15:guide id="11" pos="467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soria - colore personalizzato 4">
    <p:bg>
      <p:bgPr>
        <a:solidFill>
          <a:schemeClr val="accent5"/>
        </a:solidFill>
        <a:effectLst/>
      </p:bgPr>
    </p:bg>
    <p:spTree>
      <p:nvGrpSpPr>
        <p:cNvPr id="1" name=""/>
        <p:cNvGrpSpPr/>
        <p:nvPr/>
      </p:nvGrpSpPr>
      <p:grpSpPr>
        <a:xfrm>
          <a:off x="0" y="0"/>
          <a:ext cx="0" cy="0"/>
          <a:chOff x="0" y="0"/>
          <a:chExt cx="0" cy="0"/>
        </a:xfrm>
      </p:grpSpPr>
      <p:sp>
        <p:nvSpPr>
          <p:cNvPr id="55" name="Titolo 1">
            <a:extLst>
              <a:ext uri="{FF2B5EF4-FFF2-40B4-BE49-F238E27FC236}">
                <a16:creationId xmlns:a16="http://schemas.microsoft.com/office/drawing/2014/main" id="{05532EBB-7867-C448-AF61-F5F387DFCB7C}"/>
              </a:ext>
            </a:extLst>
          </p:cNvPr>
          <p:cNvSpPr>
            <a:spLocks noGrp="1"/>
          </p:cNvSpPr>
          <p:nvPr>
            <p:ph type="title"/>
          </p:nvPr>
        </p:nvSpPr>
        <p:spPr>
          <a:xfrm>
            <a:off x="419101" y="1672315"/>
            <a:ext cx="11242812" cy="1084810"/>
          </a:xfrm>
        </p:spPr>
        <p:txBody>
          <a:bodyPr anchor="t">
            <a:noAutofit/>
          </a:bodyPr>
          <a:lstStyle>
            <a:lvl1pPr>
              <a:defRPr sz="3800" b="1" i="0">
                <a:solidFill>
                  <a:schemeClr val="bg1"/>
                </a:solidFill>
                <a:latin typeface="Luiss Sans" pitchFamily="2" charset="0"/>
                <a:ea typeface="Luiss Sans" pitchFamily="2" charset="0"/>
                <a:cs typeface="Luiss Sans" pitchFamily="2" charset="0"/>
              </a:defRPr>
            </a:lvl1pPr>
          </a:lstStyle>
          <a:p>
            <a:r>
              <a:rPr lang="it-IT"/>
              <a:t>Fare clic per modificare lo stile del titolo dello schema</a:t>
            </a:r>
          </a:p>
        </p:txBody>
      </p:sp>
      <p:sp>
        <p:nvSpPr>
          <p:cNvPr id="56" name="Segnaposto testo 2">
            <a:extLst>
              <a:ext uri="{FF2B5EF4-FFF2-40B4-BE49-F238E27FC236}">
                <a16:creationId xmlns:a16="http://schemas.microsoft.com/office/drawing/2014/main" id="{322F0BCE-FF4B-A640-BDCF-4E622AB36FD8}"/>
              </a:ext>
            </a:extLst>
          </p:cNvPr>
          <p:cNvSpPr>
            <a:spLocks noGrp="1"/>
          </p:cNvSpPr>
          <p:nvPr>
            <p:ph type="body" idx="1"/>
          </p:nvPr>
        </p:nvSpPr>
        <p:spPr>
          <a:xfrm>
            <a:off x="419101" y="2757124"/>
            <a:ext cx="11242812" cy="1443521"/>
          </a:xfrm>
        </p:spPr>
        <p:txBody>
          <a:bodyPr anchor="t">
            <a:normAutofit/>
          </a:bodyPr>
          <a:lstStyle>
            <a:lvl1pPr marL="0" indent="0">
              <a:buNone/>
              <a:defRPr sz="3800" b="0" i="0">
                <a:solidFill>
                  <a:schemeClr val="bg1"/>
                </a:solidFill>
                <a:latin typeface="Luiss Sans" pitchFamily="2" charset="0"/>
                <a:ea typeface="Luiss Sans" pitchFamily="2" charset="0"/>
                <a:cs typeface="Luiss Sans"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it-IT"/>
              <a:t>Modifica gli stili del testo dello schema</a:t>
            </a:r>
          </a:p>
        </p:txBody>
      </p:sp>
      <p:sp>
        <p:nvSpPr>
          <p:cNvPr id="6" name="Segnaposto testo 4">
            <a:extLst>
              <a:ext uri="{FF2B5EF4-FFF2-40B4-BE49-F238E27FC236}">
                <a16:creationId xmlns:a16="http://schemas.microsoft.com/office/drawing/2014/main" id="{F874D3C3-FDDD-5D44-A31B-A62420705CEA}"/>
              </a:ext>
            </a:extLst>
          </p:cNvPr>
          <p:cNvSpPr>
            <a:spLocks noGrp="1"/>
          </p:cNvSpPr>
          <p:nvPr>
            <p:ph type="body" sz="quarter" idx="10" hasCustomPrompt="1"/>
          </p:nvPr>
        </p:nvSpPr>
        <p:spPr>
          <a:xfrm>
            <a:off x="443164" y="5051834"/>
            <a:ext cx="1892300" cy="1490662"/>
          </a:xfrm>
        </p:spPr>
        <p:txBody>
          <a:bodyPr/>
          <a:lstStyle>
            <a:lvl1pPr>
              <a:defRPr sz="9600" b="1">
                <a:solidFill>
                  <a:schemeClr val="accent1"/>
                </a:solidFill>
              </a:defRPr>
            </a:lvl1pPr>
          </a:lstStyle>
          <a:p>
            <a:r>
              <a:rPr lang="it-IT"/>
              <a:t>00</a:t>
            </a:r>
          </a:p>
        </p:txBody>
      </p:sp>
    </p:spTree>
    <p:extLst>
      <p:ext uri="{BB962C8B-B14F-4D97-AF65-F5344CB8AC3E}">
        <p14:creationId xmlns:p14="http://schemas.microsoft.com/office/powerpoint/2010/main" val="158314715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soria - colore personalizzato 5">
    <p:bg>
      <p:bgPr>
        <a:solidFill>
          <a:schemeClr val="accent6"/>
        </a:solidFill>
        <a:effectLst/>
      </p:bgPr>
    </p:bg>
    <p:spTree>
      <p:nvGrpSpPr>
        <p:cNvPr id="1" name=""/>
        <p:cNvGrpSpPr/>
        <p:nvPr/>
      </p:nvGrpSpPr>
      <p:grpSpPr>
        <a:xfrm>
          <a:off x="0" y="0"/>
          <a:ext cx="0" cy="0"/>
          <a:chOff x="0" y="0"/>
          <a:chExt cx="0" cy="0"/>
        </a:xfrm>
      </p:grpSpPr>
      <p:sp>
        <p:nvSpPr>
          <p:cNvPr id="55" name="Titolo 1">
            <a:extLst>
              <a:ext uri="{FF2B5EF4-FFF2-40B4-BE49-F238E27FC236}">
                <a16:creationId xmlns:a16="http://schemas.microsoft.com/office/drawing/2014/main" id="{05532EBB-7867-C448-AF61-F5F387DFCB7C}"/>
              </a:ext>
            </a:extLst>
          </p:cNvPr>
          <p:cNvSpPr>
            <a:spLocks noGrp="1"/>
          </p:cNvSpPr>
          <p:nvPr>
            <p:ph type="title"/>
          </p:nvPr>
        </p:nvSpPr>
        <p:spPr>
          <a:xfrm>
            <a:off x="419101" y="1672315"/>
            <a:ext cx="11242812" cy="1084810"/>
          </a:xfrm>
        </p:spPr>
        <p:txBody>
          <a:bodyPr anchor="t">
            <a:noAutofit/>
          </a:bodyPr>
          <a:lstStyle>
            <a:lvl1pPr>
              <a:defRPr sz="3800" b="1" i="0">
                <a:solidFill>
                  <a:schemeClr val="bg1"/>
                </a:solidFill>
                <a:latin typeface="Luiss Sans" pitchFamily="2" charset="0"/>
                <a:ea typeface="Luiss Sans" pitchFamily="2" charset="0"/>
                <a:cs typeface="Luiss Sans" pitchFamily="2" charset="0"/>
              </a:defRPr>
            </a:lvl1pPr>
          </a:lstStyle>
          <a:p>
            <a:r>
              <a:rPr lang="it-IT"/>
              <a:t>Fare clic per modificare lo stile del titolo dello schema</a:t>
            </a:r>
          </a:p>
        </p:txBody>
      </p:sp>
      <p:sp>
        <p:nvSpPr>
          <p:cNvPr id="56" name="Segnaposto testo 2">
            <a:extLst>
              <a:ext uri="{FF2B5EF4-FFF2-40B4-BE49-F238E27FC236}">
                <a16:creationId xmlns:a16="http://schemas.microsoft.com/office/drawing/2014/main" id="{322F0BCE-FF4B-A640-BDCF-4E622AB36FD8}"/>
              </a:ext>
            </a:extLst>
          </p:cNvPr>
          <p:cNvSpPr>
            <a:spLocks noGrp="1"/>
          </p:cNvSpPr>
          <p:nvPr>
            <p:ph type="body" idx="1"/>
          </p:nvPr>
        </p:nvSpPr>
        <p:spPr>
          <a:xfrm>
            <a:off x="419101" y="2757124"/>
            <a:ext cx="11242812" cy="1443521"/>
          </a:xfrm>
        </p:spPr>
        <p:txBody>
          <a:bodyPr anchor="t">
            <a:normAutofit/>
          </a:bodyPr>
          <a:lstStyle>
            <a:lvl1pPr marL="0" indent="0">
              <a:buNone/>
              <a:defRPr sz="3800" b="0" i="0">
                <a:solidFill>
                  <a:schemeClr val="bg1"/>
                </a:solidFill>
                <a:latin typeface="Luiss Sans" pitchFamily="2" charset="0"/>
                <a:ea typeface="Luiss Sans" pitchFamily="2" charset="0"/>
                <a:cs typeface="Luiss Sans"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it-IT"/>
              <a:t>Modifica gli stili del testo dello schema</a:t>
            </a:r>
          </a:p>
        </p:txBody>
      </p:sp>
      <p:sp>
        <p:nvSpPr>
          <p:cNvPr id="6" name="Segnaposto testo 4">
            <a:extLst>
              <a:ext uri="{FF2B5EF4-FFF2-40B4-BE49-F238E27FC236}">
                <a16:creationId xmlns:a16="http://schemas.microsoft.com/office/drawing/2014/main" id="{D59F5ED0-0EDA-E94C-98CC-65C70E301F1A}"/>
              </a:ext>
            </a:extLst>
          </p:cNvPr>
          <p:cNvSpPr>
            <a:spLocks noGrp="1"/>
          </p:cNvSpPr>
          <p:nvPr>
            <p:ph type="body" sz="quarter" idx="10" hasCustomPrompt="1"/>
          </p:nvPr>
        </p:nvSpPr>
        <p:spPr>
          <a:xfrm>
            <a:off x="443164" y="5051834"/>
            <a:ext cx="1892300" cy="1490662"/>
          </a:xfrm>
        </p:spPr>
        <p:txBody>
          <a:bodyPr/>
          <a:lstStyle>
            <a:lvl1pPr>
              <a:defRPr sz="9600" b="1">
                <a:solidFill>
                  <a:schemeClr val="accent1"/>
                </a:solidFill>
              </a:defRPr>
            </a:lvl1pPr>
          </a:lstStyle>
          <a:p>
            <a:r>
              <a:rPr lang="it-IT"/>
              <a:t>00</a:t>
            </a:r>
          </a:p>
        </p:txBody>
      </p:sp>
    </p:spTree>
    <p:extLst>
      <p:ext uri="{BB962C8B-B14F-4D97-AF65-F5344CB8AC3E}">
        <p14:creationId xmlns:p14="http://schemas.microsoft.com/office/powerpoint/2010/main" val="58554969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interna">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32322D5-CD07-334E-AC52-C62261E6AA20}"/>
              </a:ext>
            </a:extLst>
          </p:cNvPr>
          <p:cNvSpPr>
            <a:spLocks noGrp="1"/>
          </p:cNvSpPr>
          <p:nvPr>
            <p:ph idx="1" hasCustomPrompt="1"/>
          </p:nvPr>
        </p:nvSpPr>
        <p:spPr>
          <a:xfrm>
            <a:off x="419100" y="1536970"/>
            <a:ext cx="11222038" cy="4339955"/>
          </a:xfrm>
        </p:spPr>
        <p:txBody>
          <a:bodyPr>
            <a:normAutofit/>
          </a:bodyPr>
          <a:lstStyle>
            <a:lvl1pPr marL="457200" indent="-457200">
              <a:buFont typeface="Arial" panose="020B0604020202020204" pitchFamily="34" charset="0"/>
              <a:buChar char="•"/>
              <a:defRPr sz="3200">
                <a:solidFill>
                  <a:schemeClr val="tx1">
                    <a:lumMod val="65000"/>
                    <a:lumOff val="35000"/>
                  </a:schemeClr>
                </a:solidFill>
                <a:latin typeface="Luiss Sans" pitchFamily="2" charset="0"/>
                <a:cs typeface="Calibri" panose="020F0502020204030204" pitchFamily="34" charset="0"/>
              </a:defRPr>
            </a:lvl1pPr>
            <a:lvl2pPr>
              <a:defRPr sz="2800">
                <a:solidFill>
                  <a:schemeClr val="tx1">
                    <a:lumMod val="65000"/>
                    <a:lumOff val="35000"/>
                  </a:schemeClr>
                </a:solidFill>
              </a:defRPr>
            </a:lvl2pPr>
            <a:lvl3pPr>
              <a:defRPr sz="2400">
                <a:solidFill>
                  <a:schemeClr val="tx1">
                    <a:lumMod val="65000"/>
                    <a:lumOff val="35000"/>
                  </a:schemeClr>
                </a:solidFill>
              </a:defRPr>
            </a:lvl3pPr>
          </a:lstStyle>
          <a:p>
            <a:r>
              <a:rPr lang="it-IT"/>
              <a:t>Modifica gli stili del testo dello schema</a:t>
            </a:r>
          </a:p>
          <a:p>
            <a:pPr lvl="1"/>
            <a:r>
              <a:rPr lang="it-IT"/>
              <a:t>Secondo livello</a:t>
            </a:r>
          </a:p>
          <a:p>
            <a:pPr lvl="2"/>
            <a:r>
              <a:rPr lang="it-IT"/>
              <a:t>Terzo livello</a:t>
            </a:r>
          </a:p>
          <a:p>
            <a:pPr lvl="2"/>
            <a:r>
              <a:rPr lang="it-IT"/>
              <a:t>Quarto livello
Quinto livello</a:t>
            </a:r>
          </a:p>
        </p:txBody>
      </p:sp>
      <p:sp>
        <p:nvSpPr>
          <p:cNvPr id="5" name="Segnaposto piè di pagina 4">
            <a:extLst>
              <a:ext uri="{FF2B5EF4-FFF2-40B4-BE49-F238E27FC236}">
                <a16:creationId xmlns:a16="http://schemas.microsoft.com/office/drawing/2014/main" id="{E4602E30-BCD6-B540-9A70-A2109E6F85DD}"/>
              </a:ext>
            </a:extLst>
          </p:cNvPr>
          <p:cNvSpPr>
            <a:spLocks noGrp="1"/>
          </p:cNvSpPr>
          <p:nvPr>
            <p:ph type="ftr" sz="quarter" idx="11"/>
          </p:nvPr>
        </p:nvSpPr>
        <p:spPr>
          <a:xfrm>
            <a:off x="2965076" y="6224587"/>
            <a:ext cx="7769412" cy="365125"/>
          </a:xfrm>
        </p:spPr>
        <p:txBody>
          <a:bodyPr/>
          <a:lstStyle/>
          <a:p>
            <a:r>
              <a:rPr lang="it-IT"/>
              <a:t>Titolo della Presentazione/Sezione</a:t>
            </a:r>
          </a:p>
        </p:txBody>
      </p:sp>
      <p:sp>
        <p:nvSpPr>
          <p:cNvPr id="6" name="Segnaposto numero diapositiva 5">
            <a:extLst>
              <a:ext uri="{FF2B5EF4-FFF2-40B4-BE49-F238E27FC236}">
                <a16:creationId xmlns:a16="http://schemas.microsoft.com/office/drawing/2014/main" id="{5A169FEF-6CA0-6C4F-867F-1AC8C991C2FE}"/>
              </a:ext>
            </a:extLst>
          </p:cNvPr>
          <p:cNvSpPr>
            <a:spLocks noGrp="1"/>
          </p:cNvSpPr>
          <p:nvPr>
            <p:ph type="sldNum" sz="quarter" idx="12"/>
          </p:nvPr>
        </p:nvSpPr>
        <p:spPr>
          <a:xfrm>
            <a:off x="10896600" y="6224587"/>
            <a:ext cx="858838" cy="365125"/>
          </a:xfrm>
        </p:spPr>
        <p:txBody>
          <a:bodyPr/>
          <a:lstStyle/>
          <a:p>
            <a:fld id="{DD589A36-170F-7348-BCDB-23CF9D860473}" type="slidenum">
              <a:rPr lang="it-IT" smtClean="0"/>
              <a:t>‹N›</a:t>
            </a:fld>
            <a:endParaRPr lang="it-IT"/>
          </a:p>
        </p:txBody>
      </p:sp>
      <p:pic>
        <p:nvPicPr>
          <p:cNvPr id="10" name="Immagine 9">
            <a:extLst>
              <a:ext uri="{FF2B5EF4-FFF2-40B4-BE49-F238E27FC236}">
                <a16:creationId xmlns:a16="http://schemas.microsoft.com/office/drawing/2014/main" id="{92718396-3089-494E-88E4-C2C6CC04371E}"/>
              </a:ext>
            </a:extLst>
          </p:cNvPr>
          <p:cNvPicPr>
            <a:picLocks noChangeAspect="1"/>
          </p:cNvPicPr>
          <p:nvPr userDrawn="1"/>
        </p:nvPicPr>
        <p:blipFill>
          <a:blip r:embed="rId2"/>
          <a:stretch>
            <a:fillRect/>
          </a:stretch>
        </p:blipFill>
        <p:spPr>
          <a:xfrm>
            <a:off x="539416" y="6115911"/>
            <a:ext cx="609335" cy="473800"/>
          </a:xfrm>
          <a:prstGeom prst="rect">
            <a:avLst/>
          </a:prstGeom>
        </p:spPr>
      </p:pic>
      <p:sp>
        <p:nvSpPr>
          <p:cNvPr id="4" name="Titolo 3">
            <a:extLst>
              <a:ext uri="{FF2B5EF4-FFF2-40B4-BE49-F238E27FC236}">
                <a16:creationId xmlns:a16="http://schemas.microsoft.com/office/drawing/2014/main" id="{E7493D31-5FC3-A949-9B80-FA53C787FDE0}"/>
              </a:ext>
            </a:extLst>
          </p:cNvPr>
          <p:cNvSpPr>
            <a:spLocks noGrp="1"/>
          </p:cNvSpPr>
          <p:nvPr>
            <p:ph type="title"/>
          </p:nvPr>
        </p:nvSpPr>
        <p:spPr/>
        <p:txBody>
          <a:bodyPr/>
          <a:lstStyle>
            <a:lvl1pPr>
              <a:defRPr sz="2800"/>
            </a:lvl1pPr>
          </a:lstStyle>
          <a:p>
            <a:r>
              <a:rPr lang="it-IT"/>
              <a:t>Fare clic per modificare lo stile del titolo dello schema</a:t>
            </a:r>
          </a:p>
        </p:txBody>
      </p:sp>
    </p:spTree>
    <p:extLst>
      <p:ext uri="{BB962C8B-B14F-4D97-AF65-F5344CB8AC3E}">
        <p14:creationId xmlns:p14="http://schemas.microsoft.com/office/powerpoint/2010/main" val="4202160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Slide interna a due colon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CF852A-D30A-CC4D-BB28-885647985C0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A87984D-29CE-3442-8C11-C7B68CA421BA}"/>
              </a:ext>
            </a:extLst>
          </p:cNvPr>
          <p:cNvSpPr>
            <a:spLocks noGrp="1"/>
          </p:cNvSpPr>
          <p:nvPr>
            <p:ph sz="half" idx="1"/>
          </p:nvPr>
        </p:nvSpPr>
        <p:spPr>
          <a:xfrm>
            <a:off x="419099" y="1528003"/>
            <a:ext cx="5359131" cy="4351338"/>
          </a:xfrm>
        </p:spPr>
        <p:txBody>
          <a:bodyPr>
            <a:normAutofit/>
          </a:bodyPr>
          <a:lstStyle>
            <a:lvl1pPr>
              <a:defRPr sz="3200">
                <a:solidFill>
                  <a:schemeClr val="tx1">
                    <a:lumMod val="65000"/>
                    <a:lumOff val="35000"/>
                  </a:schemeClr>
                </a:solidFill>
                <a:latin typeface="Luiss Sans" pitchFamily="2" charset="0"/>
                <a:cs typeface="Calibri" panose="020F0502020204030204" pitchFamily="34" charset="0"/>
              </a:defRPr>
            </a:lvl1p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6020D039-24D7-3D4C-AC12-8A561B0819C2}"/>
              </a:ext>
            </a:extLst>
          </p:cNvPr>
          <p:cNvSpPr>
            <a:spLocks noGrp="1"/>
          </p:cNvSpPr>
          <p:nvPr>
            <p:ph sz="half" idx="2"/>
          </p:nvPr>
        </p:nvSpPr>
        <p:spPr>
          <a:xfrm>
            <a:off x="6030118" y="1534556"/>
            <a:ext cx="5611019" cy="4351338"/>
          </a:xfrm>
        </p:spPr>
        <p:txBody>
          <a:bodyPr>
            <a:normAutofit/>
          </a:bodyPr>
          <a:lstStyle>
            <a:lvl1pPr>
              <a:defRPr sz="3200">
                <a:solidFill>
                  <a:schemeClr val="tx1">
                    <a:lumMod val="65000"/>
                    <a:lumOff val="35000"/>
                  </a:schemeClr>
                </a:solidFill>
                <a:latin typeface="Luiss Sans" pitchFamily="2" charset="0"/>
                <a:cs typeface="Calibri" panose="020F0502020204030204" pitchFamily="34" charset="0"/>
              </a:defRPr>
            </a:lvl1pPr>
          </a:lstStyle>
          <a:p>
            <a:r>
              <a:rPr lang="it-IT"/>
              <a:t>Modifica gli stili del testo dello schema
Secondo livello
Terzo livello
Quarto livello
Quinto livello</a:t>
            </a:r>
          </a:p>
        </p:txBody>
      </p:sp>
      <p:sp>
        <p:nvSpPr>
          <p:cNvPr id="6" name="Segnaposto piè di pagina 5">
            <a:extLst>
              <a:ext uri="{FF2B5EF4-FFF2-40B4-BE49-F238E27FC236}">
                <a16:creationId xmlns:a16="http://schemas.microsoft.com/office/drawing/2014/main" id="{85DAFAF3-5C89-784D-BB84-8D0F087F1544}"/>
              </a:ext>
            </a:extLst>
          </p:cNvPr>
          <p:cNvSpPr>
            <a:spLocks noGrp="1"/>
          </p:cNvSpPr>
          <p:nvPr>
            <p:ph type="ftr" sz="quarter" idx="11"/>
          </p:nvPr>
        </p:nvSpPr>
        <p:spPr/>
        <p:txBody>
          <a:bodyPr/>
          <a:lstStyle/>
          <a:p>
            <a:r>
              <a:rPr lang="it-IT"/>
              <a:t>Titolo della Presentazione/Sezione</a:t>
            </a:r>
          </a:p>
        </p:txBody>
      </p:sp>
      <p:sp>
        <p:nvSpPr>
          <p:cNvPr id="7" name="Segnaposto numero diapositiva 6">
            <a:extLst>
              <a:ext uri="{FF2B5EF4-FFF2-40B4-BE49-F238E27FC236}">
                <a16:creationId xmlns:a16="http://schemas.microsoft.com/office/drawing/2014/main" id="{DC1EA764-7BE2-C542-B147-FEDB2B2C1681}"/>
              </a:ext>
            </a:extLst>
          </p:cNvPr>
          <p:cNvSpPr>
            <a:spLocks noGrp="1"/>
          </p:cNvSpPr>
          <p:nvPr>
            <p:ph type="sldNum" sz="quarter" idx="12"/>
          </p:nvPr>
        </p:nvSpPr>
        <p:spPr/>
        <p:txBody>
          <a:bodyPr/>
          <a:lstStyle/>
          <a:p>
            <a:fld id="{DD589A36-170F-7348-BCDB-23CF9D860473}" type="slidenum">
              <a:rPr lang="it-IT" smtClean="0"/>
              <a:t>‹N›</a:t>
            </a:fld>
            <a:endParaRPr lang="it-IT"/>
          </a:p>
        </p:txBody>
      </p:sp>
      <p:pic>
        <p:nvPicPr>
          <p:cNvPr id="8" name="Immagine 7">
            <a:extLst>
              <a:ext uri="{FF2B5EF4-FFF2-40B4-BE49-F238E27FC236}">
                <a16:creationId xmlns:a16="http://schemas.microsoft.com/office/drawing/2014/main" id="{83E19471-6113-BC4E-BB26-50046C77424C}"/>
              </a:ext>
            </a:extLst>
          </p:cNvPr>
          <p:cNvPicPr>
            <a:picLocks noChangeAspect="1"/>
          </p:cNvPicPr>
          <p:nvPr userDrawn="1"/>
        </p:nvPicPr>
        <p:blipFill>
          <a:blip r:embed="rId2"/>
          <a:stretch>
            <a:fillRect/>
          </a:stretch>
        </p:blipFill>
        <p:spPr>
          <a:xfrm>
            <a:off x="539416" y="6115911"/>
            <a:ext cx="609335" cy="473800"/>
          </a:xfrm>
          <a:prstGeom prst="rect">
            <a:avLst/>
          </a:prstGeom>
        </p:spPr>
      </p:pic>
    </p:spTree>
    <p:extLst>
      <p:ext uri="{BB962C8B-B14F-4D97-AF65-F5344CB8AC3E}">
        <p14:creationId xmlns:p14="http://schemas.microsoft.com/office/powerpoint/2010/main" val="3326382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lide interna Blu">
    <p:bg>
      <p:bgPr>
        <a:solidFill>
          <a:srgbClr val="003A70"/>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2522AE-B4DE-BE46-8DCD-711FCF7BB205}"/>
              </a:ext>
            </a:extLst>
          </p:cNvPr>
          <p:cNvSpPr>
            <a:spLocks noGrp="1"/>
          </p:cNvSpPr>
          <p:nvPr>
            <p:ph type="title"/>
          </p:nvPr>
        </p:nvSpPr>
        <p:spPr/>
        <p:txBody>
          <a:bodyPr/>
          <a:lstStyle>
            <a:lvl1pPr>
              <a:defRPr sz="2600" b="0">
                <a:solidFill>
                  <a:schemeClr val="bg1"/>
                </a:solidFill>
                <a:latin typeface="Luiss Sans" pitchFamily="2" charset="0"/>
              </a:defRPr>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32322D5-CD07-334E-AC52-C62261E6AA20}"/>
              </a:ext>
            </a:extLst>
          </p:cNvPr>
          <p:cNvSpPr>
            <a:spLocks noGrp="1"/>
          </p:cNvSpPr>
          <p:nvPr>
            <p:ph idx="1"/>
          </p:nvPr>
        </p:nvSpPr>
        <p:spPr>
          <a:xfrm>
            <a:off x="419100" y="1536971"/>
            <a:ext cx="11222038" cy="4214874"/>
          </a:xfrm>
        </p:spPr>
        <p:txBody>
          <a:bodyPr>
            <a:normAutofit/>
          </a:bodyPr>
          <a:lstStyle>
            <a:lvl1pPr>
              <a:lnSpc>
                <a:spcPct val="100000"/>
              </a:lnSpc>
              <a:defRPr sz="3200">
                <a:solidFill>
                  <a:schemeClr val="bg1"/>
                </a:solidFill>
                <a:latin typeface="Luiss Sans" pitchFamily="2" charset="0"/>
                <a:cs typeface="Calibri" panose="020F0502020204030204" pitchFamily="34" charset="0"/>
              </a:defRPr>
            </a:lvl1pPr>
          </a:lstStyle>
          <a:p>
            <a:r>
              <a:rPr lang="it-IT"/>
              <a:t>Modifica gli stili del testo dello schema
Secondo livello
Terzo livello
Quarto livello
Quinto livello</a:t>
            </a:r>
          </a:p>
        </p:txBody>
      </p:sp>
      <p:sp>
        <p:nvSpPr>
          <p:cNvPr id="5" name="Segnaposto piè di pagina 4">
            <a:extLst>
              <a:ext uri="{FF2B5EF4-FFF2-40B4-BE49-F238E27FC236}">
                <a16:creationId xmlns:a16="http://schemas.microsoft.com/office/drawing/2014/main" id="{E4602E30-BCD6-B540-9A70-A2109E6F85DD}"/>
              </a:ext>
            </a:extLst>
          </p:cNvPr>
          <p:cNvSpPr>
            <a:spLocks noGrp="1"/>
          </p:cNvSpPr>
          <p:nvPr>
            <p:ph type="ftr" sz="quarter" idx="11"/>
          </p:nvPr>
        </p:nvSpPr>
        <p:spPr>
          <a:xfrm>
            <a:off x="2877671" y="6224587"/>
            <a:ext cx="7853081" cy="365125"/>
          </a:xfrm>
        </p:spPr>
        <p:txBody>
          <a:bodyPr/>
          <a:lstStyle>
            <a:lvl1pPr>
              <a:defRPr>
                <a:solidFill>
                  <a:schemeClr val="bg1"/>
                </a:solidFill>
                <a:latin typeface="Luiss Sans" pitchFamily="2" charset="0"/>
              </a:defRPr>
            </a:lvl1pPr>
          </a:lstStyle>
          <a:p>
            <a:r>
              <a:rPr lang="it-IT"/>
              <a:t>Titolo della Presentazione/Sezione</a:t>
            </a:r>
          </a:p>
        </p:txBody>
      </p:sp>
      <p:sp>
        <p:nvSpPr>
          <p:cNvPr id="6" name="Segnaposto numero diapositiva 5">
            <a:extLst>
              <a:ext uri="{FF2B5EF4-FFF2-40B4-BE49-F238E27FC236}">
                <a16:creationId xmlns:a16="http://schemas.microsoft.com/office/drawing/2014/main" id="{5A169FEF-6CA0-6C4F-867F-1AC8C991C2FE}"/>
              </a:ext>
            </a:extLst>
          </p:cNvPr>
          <p:cNvSpPr>
            <a:spLocks noGrp="1"/>
          </p:cNvSpPr>
          <p:nvPr>
            <p:ph type="sldNum" sz="quarter" idx="12"/>
          </p:nvPr>
        </p:nvSpPr>
        <p:spPr>
          <a:xfrm>
            <a:off x="10896600" y="6224587"/>
            <a:ext cx="858838" cy="365125"/>
          </a:xfrm>
        </p:spPr>
        <p:txBody>
          <a:bodyPr/>
          <a:lstStyle>
            <a:lvl1pPr>
              <a:defRPr>
                <a:solidFill>
                  <a:schemeClr val="bg1"/>
                </a:solidFill>
                <a:latin typeface="Luiss Sans" pitchFamily="2" charset="0"/>
              </a:defRPr>
            </a:lvl1pPr>
          </a:lstStyle>
          <a:p>
            <a:fld id="{DD589A36-170F-7348-BCDB-23CF9D860473}" type="slidenum">
              <a:rPr lang="it-IT" smtClean="0"/>
              <a:pPr/>
              <a:t>‹N›</a:t>
            </a:fld>
            <a:endParaRPr lang="it-IT"/>
          </a:p>
        </p:txBody>
      </p:sp>
      <p:pic>
        <p:nvPicPr>
          <p:cNvPr id="9" name="Immagine 8">
            <a:extLst>
              <a:ext uri="{FF2B5EF4-FFF2-40B4-BE49-F238E27FC236}">
                <a16:creationId xmlns:a16="http://schemas.microsoft.com/office/drawing/2014/main" id="{B5998D15-64BF-DF41-865D-5D64791718E1}"/>
              </a:ext>
            </a:extLst>
          </p:cNvPr>
          <p:cNvPicPr>
            <a:picLocks noChangeAspect="1"/>
          </p:cNvPicPr>
          <p:nvPr userDrawn="1"/>
        </p:nvPicPr>
        <p:blipFill>
          <a:blip r:embed="rId2"/>
          <a:stretch>
            <a:fillRect/>
          </a:stretch>
        </p:blipFill>
        <p:spPr>
          <a:xfrm>
            <a:off x="539416" y="6115911"/>
            <a:ext cx="609334" cy="473800"/>
          </a:xfrm>
          <a:prstGeom prst="rect">
            <a:avLst/>
          </a:prstGeom>
        </p:spPr>
      </p:pic>
    </p:spTree>
    <p:extLst>
      <p:ext uri="{BB962C8B-B14F-4D97-AF65-F5344CB8AC3E}">
        <p14:creationId xmlns:p14="http://schemas.microsoft.com/office/powerpoint/2010/main" val="24035845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ingraziamenti">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699A7F5F-D308-4324-80BC-1ABE3F1FBFE4}"/>
              </a:ext>
            </a:extLst>
          </p:cNvPr>
          <p:cNvPicPr>
            <a:picLocks noChangeAspect="1"/>
          </p:cNvPicPr>
          <p:nvPr userDrawn="1"/>
        </p:nvPicPr>
        <p:blipFill>
          <a:blip r:embed="rId2"/>
          <a:stretch>
            <a:fillRect/>
          </a:stretch>
        </p:blipFill>
        <p:spPr>
          <a:xfrm>
            <a:off x="9950244" y="4996740"/>
            <a:ext cx="1912693" cy="1572659"/>
          </a:xfrm>
          <a:prstGeom prst="rect">
            <a:avLst/>
          </a:prstGeom>
        </p:spPr>
      </p:pic>
      <p:sp>
        <p:nvSpPr>
          <p:cNvPr id="2" name="Titolo 1">
            <a:extLst>
              <a:ext uri="{FF2B5EF4-FFF2-40B4-BE49-F238E27FC236}">
                <a16:creationId xmlns:a16="http://schemas.microsoft.com/office/drawing/2014/main" id="{53BB0A04-BBE7-D343-BF4A-4CC426B845C4}"/>
              </a:ext>
            </a:extLst>
          </p:cNvPr>
          <p:cNvSpPr>
            <a:spLocks noGrp="1"/>
          </p:cNvSpPr>
          <p:nvPr>
            <p:ph type="ctrTitle"/>
          </p:nvPr>
        </p:nvSpPr>
        <p:spPr>
          <a:xfrm>
            <a:off x="506353" y="2946626"/>
            <a:ext cx="11189995" cy="547200"/>
          </a:xfrm>
        </p:spPr>
        <p:txBody>
          <a:bodyPr lIns="0" tIns="0" rIns="0" bIns="0" anchor="t" anchorCtr="0">
            <a:spAutoFit/>
          </a:bodyPr>
          <a:lstStyle>
            <a:lvl1pPr algn="l">
              <a:defRPr sz="3800" b="0" i="0">
                <a:solidFill>
                  <a:srgbClr val="003A70"/>
                </a:solidFill>
                <a:latin typeface="Luiss Sans" pitchFamily="2" charset="0"/>
              </a:defRPr>
            </a:lvl1pPr>
          </a:lstStyle>
          <a:p>
            <a:endParaRPr lang="it-IT"/>
          </a:p>
        </p:txBody>
      </p:sp>
      <p:pic>
        <p:nvPicPr>
          <p:cNvPr id="8" name="Immagine 7">
            <a:extLst>
              <a:ext uri="{FF2B5EF4-FFF2-40B4-BE49-F238E27FC236}">
                <a16:creationId xmlns:a16="http://schemas.microsoft.com/office/drawing/2014/main" id="{ACDCAE34-9B0B-7846-B12B-0C530751E1A8}"/>
              </a:ext>
            </a:extLst>
          </p:cNvPr>
          <p:cNvPicPr>
            <a:picLocks noChangeAspect="1"/>
          </p:cNvPicPr>
          <p:nvPr userDrawn="1"/>
        </p:nvPicPr>
        <p:blipFill>
          <a:blip r:embed="rId3"/>
          <a:stretch>
            <a:fillRect/>
          </a:stretch>
        </p:blipFill>
        <p:spPr>
          <a:xfrm>
            <a:off x="530086" y="5306079"/>
            <a:ext cx="1229574" cy="956079"/>
          </a:xfrm>
          <a:prstGeom prst="rect">
            <a:avLst/>
          </a:prstGeom>
        </p:spPr>
      </p:pic>
    </p:spTree>
    <p:extLst>
      <p:ext uri="{BB962C8B-B14F-4D97-AF65-F5344CB8AC3E}">
        <p14:creationId xmlns:p14="http://schemas.microsoft.com/office/powerpoint/2010/main" val="25136242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864">
          <p15:clr>
            <a:srgbClr val="FBAE40"/>
          </p15:clr>
        </p15:guide>
        <p15:guide id="5" orient="horz" pos="3517">
          <p15:clr>
            <a:srgbClr val="FBAE40"/>
          </p15:clr>
        </p15:guide>
        <p15:guide id="7" orient="horz" pos="2742">
          <p15:clr>
            <a:srgbClr val="FBAE40"/>
          </p15:clr>
        </p15:guide>
        <p15:guide id="8" orient="horz" pos="1091">
          <p15:clr>
            <a:srgbClr val="FBAE40"/>
          </p15:clr>
        </p15:guide>
        <p15:guide id="10" pos="5011">
          <p15:clr>
            <a:srgbClr val="FBAE40"/>
          </p15:clr>
        </p15:guide>
        <p15:guide id="11" pos="467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 immagine">
    <p:spTree>
      <p:nvGrpSpPr>
        <p:cNvPr id="1" name=""/>
        <p:cNvGrpSpPr/>
        <p:nvPr/>
      </p:nvGrpSpPr>
      <p:grpSpPr>
        <a:xfrm>
          <a:off x="0" y="0"/>
          <a:ext cx="0" cy="0"/>
          <a:chOff x="0" y="0"/>
          <a:chExt cx="0" cy="0"/>
        </a:xfrm>
      </p:grpSpPr>
      <p:sp>
        <p:nvSpPr>
          <p:cNvPr id="10" name="Segnaposto immagine 9">
            <a:extLst>
              <a:ext uri="{FF2B5EF4-FFF2-40B4-BE49-F238E27FC236}">
                <a16:creationId xmlns:a16="http://schemas.microsoft.com/office/drawing/2014/main" id="{0D9461D8-08BF-204F-8ABB-496B7A5229D5}"/>
              </a:ext>
            </a:extLst>
          </p:cNvPr>
          <p:cNvSpPr>
            <a:spLocks noGrp="1"/>
          </p:cNvSpPr>
          <p:nvPr>
            <p:ph type="pic" sz="quarter" idx="10"/>
          </p:nvPr>
        </p:nvSpPr>
        <p:spPr>
          <a:xfrm>
            <a:off x="542925" y="549275"/>
            <a:ext cx="11098213" cy="5770563"/>
          </a:xfrm>
        </p:spPr>
        <p:txBody>
          <a:bodyPr/>
          <a:lstStyle>
            <a:lvl1pPr marL="0" indent="0" algn="ctr">
              <a:buNone/>
              <a:defRPr/>
            </a:lvl1pPr>
          </a:lstStyle>
          <a:p>
            <a:endParaRPr lang="it-IT"/>
          </a:p>
        </p:txBody>
      </p:sp>
    </p:spTree>
    <p:extLst>
      <p:ext uri="{BB962C8B-B14F-4D97-AF65-F5344CB8AC3E}">
        <p14:creationId xmlns:p14="http://schemas.microsoft.com/office/powerpoint/2010/main" val="984877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pertina testo - Blu">
    <p:bg>
      <p:bgPr>
        <a:solidFill>
          <a:srgbClr val="003A70"/>
        </a:solidFill>
        <a:effectLst/>
      </p:bgPr>
    </p:bg>
    <p:spTree>
      <p:nvGrpSpPr>
        <p:cNvPr id="1" name=""/>
        <p:cNvGrpSpPr/>
        <p:nvPr/>
      </p:nvGrpSpPr>
      <p:grpSpPr>
        <a:xfrm>
          <a:off x="0" y="0"/>
          <a:ext cx="0" cy="0"/>
          <a:chOff x="0" y="0"/>
          <a:chExt cx="0" cy="0"/>
        </a:xfrm>
      </p:grpSpPr>
      <p:pic>
        <p:nvPicPr>
          <p:cNvPr id="21" name="Immagine 20" descr="Immagine che contiene disegnando&#10;&#10;Descrizione generata con affidabilità molto elevata">
            <a:extLst>
              <a:ext uri="{FF2B5EF4-FFF2-40B4-BE49-F238E27FC236}">
                <a16:creationId xmlns:a16="http://schemas.microsoft.com/office/drawing/2014/main" id="{94006B57-26D8-4547-8BF4-7E53E6ABB50C}"/>
              </a:ext>
            </a:extLst>
          </p:cNvPr>
          <p:cNvPicPr>
            <a:picLocks noChangeAspect="1"/>
          </p:cNvPicPr>
          <p:nvPr userDrawn="1"/>
        </p:nvPicPr>
        <p:blipFill>
          <a:blip r:embed="rId2"/>
          <a:stretch>
            <a:fillRect/>
          </a:stretch>
        </p:blipFill>
        <p:spPr>
          <a:xfrm>
            <a:off x="9773265" y="206478"/>
            <a:ext cx="2261556" cy="1632485"/>
          </a:xfrm>
          <a:prstGeom prst="rect">
            <a:avLst/>
          </a:prstGeom>
        </p:spPr>
      </p:pic>
      <p:grpSp>
        <p:nvGrpSpPr>
          <p:cNvPr id="81" name="Gruppo 80">
            <a:extLst>
              <a:ext uri="{FF2B5EF4-FFF2-40B4-BE49-F238E27FC236}">
                <a16:creationId xmlns:a16="http://schemas.microsoft.com/office/drawing/2014/main" id="{A4C5C7EC-083B-CD48-A862-19F4ED944048}"/>
              </a:ext>
            </a:extLst>
          </p:cNvPr>
          <p:cNvGrpSpPr/>
          <p:nvPr userDrawn="1"/>
        </p:nvGrpSpPr>
        <p:grpSpPr>
          <a:xfrm>
            <a:off x="1060174" y="6138000"/>
            <a:ext cx="10071652" cy="720000"/>
            <a:chOff x="1060174" y="6138000"/>
            <a:chExt cx="10071652" cy="720000"/>
          </a:xfrm>
          <a:solidFill>
            <a:srgbClr val="003A70"/>
          </a:solidFill>
        </p:grpSpPr>
        <p:sp>
          <p:nvSpPr>
            <p:cNvPr id="56" name="Rettangolo 55">
              <a:extLst>
                <a:ext uri="{FF2B5EF4-FFF2-40B4-BE49-F238E27FC236}">
                  <a16:creationId xmlns:a16="http://schemas.microsoft.com/office/drawing/2014/main" id="{0C028009-61B6-504A-86BF-75FC39DE243E}"/>
                </a:ext>
              </a:extLst>
            </p:cNvPr>
            <p:cNvSpPr/>
            <p:nvPr userDrawn="1"/>
          </p:nvSpPr>
          <p:spPr>
            <a:xfrm>
              <a:off x="1060174"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8" name="Rettangolo 57">
              <a:extLst>
                <a:ext uri="{FF2B5EF4-FFF2-40B4-BE49-F238E27FC236}">
                  <a16:creationId xmlns:a16="http://schemas.microsoft.com/office/drawing/2014/main" id="{359FF146-AD7A-8345-996B-F028DF33A537}"/>
                </a:ext>
              </a:extLst>
            </p:cNvPr>
            <p:cNvSpPr/>
            <p:nvPr userDrawn="1"/>
          </p:nvSpPr>
          <p:spPr>
            <a:xfrm>
              <a:off x="2120348"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Rettangolo 59">
              <a:extLst>
                <a:ext uri="{FF2B5EF4-FFF2-40B4-BE49-F238E27FC236}">
                  <a16:creationId xmlns:a16="http://schemas.microsoft.com/office/drawing/2014/main" id="{C3BE867D-189E-E140-90A2-9C373B76323D}"/>
                </a:ext>
              </a:extLst>
            </p:cNvPr>
            <p:cNvSpPr/>
            <p:nvPr userDrawn="1"/>
          </p:nvSpPr>
          <p:spPr>
            <a:xfrm>
              <a:off x="3180522"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2" name="Rettangolo 61">
              <a:extLst>
                <a:ext uri="{FF2B5EF4-FFF2-40B4-BE49-F238E27FC236}">
                  <a16:creationId xmlns:a16="http://schemas.microsoft.com/office/drawing/2014/main" id="{B3968CAB-E9C9-C448-BAED-1164B67B83D6}"/>
                </a:ext>
              </a:extLst>
            </p:cNvPr>
            <p:cNvSpPr/>
            <p:nvPr userDrawn="1"/>
          </p:nvSpPr>
          <p:spPr>
            <a:xfrm>
              <a:off x="4240696"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4" name="Rettangolo 63">
              <a:extLst>
                <a:ext uri="{FF2B5EF4-FFF2-40B4-BE49-F238E27FC236}">
                  <a16:creationId xmlns:a16="http://schemas.microsoft.com/office/drawing/2014/main" id="{DD7E810C-6698-4141-AE4D-FED7B888FB8E}"/>
                </a:ext>
              </a:extLst>
            </p:cNvPr>
            <p:cNvSpPr/>
            <p:nvPr userDrawn="1"/>
          </p:nvSpPr>
          <p:spPr>
            <a:xfrm>
              <a:off x="5300870"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6" name="Rettangolo 65">
              <a:extLst>
                <a:ext uri="{FF2B5EF4-FFF2-40B4-BE49-F238E27FC236}">
                  <a16:creationId xmlns:a16="http://schemas.microsoft.com/office/drawing/2014/main" id="{9B0258DC-87FE-6E48-B377-3E2FDBC08326}"/>
                </a:ext>
              </a:extLst>
            </p:cNvPr>
            <p:cNvSpPr/>
            <p:nvPr userDrawn="1"/>
          </p:nvSpPr>
          <p:spPr>
            <a:xfrm>
              <a:off x="6361043"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8" name="Rettangolo 67">
              <a:extLst>
                <a:ext uri="{FF2B5EF4-FFF2-40B4-BE49-F238E27FC236}">
                  <a16:creationId xmlns:a16="http://schemas.microsoft.com/office/drawing/2014/main" id="{922BA846-4255-384A-97F0-52FD5A3C3965}"/>
                </a:ext>
              </a:extLst>
            </p:cNvPr>
            <p:cNvSpPr/>
            <p:nvPr userDrawn="1"/>
          </p:nvSpPr>
          <p:spPr>
            <a:xfrm>
              <a:off x="7421217"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0" name="Rettangolo 69">
              <a:extLst>
                <a:ext uri="{FF2B5EF4-FFF2-40B4-BE49-F238E27FC236}">
                  <a16:creationId xmlns:a16="http://schemas.microsoft.com/office/drawing/2014/main" id="{D2E5825D-0B98-D043-890F-554D5B9AF97E}"/>
                </a:ext>
              </a:extLst>
            </p:cNvPr>
            <p:cNvSpPr/>
            <p:nvPr userDrawn="1"/>
          </p:nvSpPr>
          <p:spPr>
            <a:xfrm>
              <a:off x="8481391"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Rettangolo 71">
              <a:extLst>
                <a:ext uri="{FF2B5EF4-FFF2-40B4-BE49-F238E27FC236}">
                  <a16:creationId xmlns:a16="http://schemas.microsoft.com/office/drawing/2014/main" id="{888D3338-3950-944B-84B7-796D95024907}"/>
                </a:ext>
              </a:extLst>
            </p:cNvPr>
            <p:cNvSpPr/>
            <p:nvPr userDrawn="1"/>
          </p:nvSpPr>
          <p:spPr>
            <a:xfrm>
              <a:off x="9541565"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4" name="Rettangolo 73">
              <a:extLst>
                <a:ext uri="{FF2B5EF4-FFF2-40B4-BE49-F238E27FC236}">
                  <a16:creationId xmlns:a16="http://schemas.microsoft.com/office/drawing/2014/main" id="{CE370570-6F3F-4D47-9CB5-970BC89BA15D}"/>
                </a:ext>
              </a:extLst>
            </p:cNvPr>
            <p:cNvSpPr/>
            <p:nvPr userDrawn="1"/>
          </p:nvSpPr>
          <p:spPr>
            <a:xfrm>
              <a:off x="10601739"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34" name="Titolo 1">
            <a:extLst>
              <a:ext uri="{FF2B5EF4-FFF2-40B4-BE49-F238E27FC236}">
                <a16:creationId xmlns:a16="http://schemas.microsoft.com/office/drawing/2014/main" id="{D8DEF125-2684-F549-A1D1-5B171756926A}"/>
              </a:ext>
            </a:extLst>
          </p:cNvPr>
          <p:cNvSpPr>
            <a:spLocks noGrp="1"/>
          </p:cNvSpPr>
          <p:nvPr>
            <p:ph type="ctrTitle"/>
          </p:nvPr>
        </p:nvSpPr>
        <p:spPr>
          <a:xfrm>
            <a:off x="506353" y="1966782"/>
            <a:ext cx="11189995" cy="547200"/>
          </a:xfrm>
        </p:spPr>
        <p:txBody>
          <a:bodyPr lIns="0" tIns="0" rIns="0" bIns="0" anchor="t" anchorCtr="0">
            <a:spAutoFit/>
          </a:bodyPr>
          <a:lstStyle>
            <a:lvl1pPr algn="l">
              <a:defRPr sz="3800" b="1" i="0">
                <a:solidFill>
                  <a:schemeClr val="bg1"/>
                </a:solidFill>
                <a:latin typeface="Luiss Sans" pitchFamily="2" charset="0"/>
              </a:defRPr>
            </a:lvl1pPr>
          </a:lstStyle>
          <a:p>
            <a:r>
              <a:rPr lang="it-IT"/>
              <a:t>Fare clic per modificare lo stile del titolo dello schema</a:t>
            </a:r>
          </a:p>
        </p:txBody>
      </p:sp>
      <p:sp>
        <p:nvSpPr>
          <p:cNvPr id="35" name="Sottotitolo 2">
            <a:extLst>
              <a:ext uri="{FF2B5EF4-FFF2-40B4-BE49-F238E27FC236}">
                <a16:creationId xmlns:a16="http://schemas.microsoft.com/office/drawing/2014/main" id="{3A2264A0-87FD-5146-8918-63226D4FBD42}"/>
              </a:ext>
            </a:extLst>
          </p:cNvPr>
          <p:cNvSpPr>
            <a:spLocks noGrp="1"/>
          </p:cNvSpPr>
          <p:nvPr>
            <p:ph type="subTitle" idx="1"/>
          </p:nvPr>
        </p:nvSpPr>
        <p:spPr>
          <a:xfrm>
            <a:off x="498261" y="2537649"/>
            <a:ext cx="11189994" cy="1254318"/>
          </a:xfrm>
        </p:spPr>
        <p:txBody>
          <a:bodyPr lIns="0" tIns="0" rIns="0" bIns="0" anchor="t">
            <a:spAutoFit/>
          </a:bodyPr>
          <a:lstStyle>
            <a:lvl1pPr marL="0" indent="0" algn="l">
              <a:buNone/>
              <a:defRPr sz="3800">
                <a:solidFill>
                  <a:schemeClr val="bg1"/>
                </a:solidFill>
                <a:latin typeface="Luiss Sans"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36" name="Segnaposto data 3">
            <a:extLst>
              <a:ext uri="{FF2B5EF4-FFF2-40B4-BE49-F238E27FC236}">
                <a16:creationId xmlns:a16="http://schemas.microsoft.com/office/drawing/2014/main" id="{720D5565-CDC8-9E4B-BB30-72E13B258D10}"/>
              </a:ext>
            </a:extLst>
          </p:cNvPr>
          <p:cNvSpPr>
            <a:spLocks noGrp="1"/>
          </p:cNvSpPr>
          <p:nvPr>
            <p:ph type="dt" sz="half" idx="10"/>
          </p:nvPr>
        </p:nvSpPr>
        <p:spPr>
          <a:xfrm>
            <a:off x="522271" y="4186002"/>
            <a:ext cx="5565913" cy="547200"/>
          </a:xfrm>
          <a:prstGeom prst="rect">
            <a:avLst/>
          </a:prstGeom>
        </p:spPr>
        <p:txBody>
          <a:bodyPr lIns="0" tIns="0" rIns="0" bIns="0" anchor="b"/>
          <a:lstStyle>
            <a:lvl1pPr algn="l">
              <a:defRPr sz="2200" b="1" i="0">
                <a:solidFill>
                  <a:schemeClr val="bg1"/>
                </a:solidFill>
                <a:latin typeface="Luiss Sans" pitchFamily="2" charset="0"/>
              </a:defRPr>
            </a:lvl1pPr>
          </a:lstStyle>
          <a:p>
            <a:fld id="{90A97C65-1B54-DB47-A604-7DF0E350DE20}" type="datetime4">
              <a:rPr lang="it-IT" smtClean="0"/>
              <a:pPr/>
              <a:t>5 maggio 2025</a:t>
            </a:fld>
            <a:endParaRPr lang="it-IT"/>
          </a:p>
        </p:txBody>
      </p:sp>
      <p:pic>
        <p:nvPicPr>
          <p:cNvPr id="37" name="Immagine 36">
            <a:extLst>
              <a:ext uri="{FF2B5EF4-FFF2-40B4-BE49-F238E27FC236}">
                <a16:creationId xmlns:a16="http://schemas.microsoft.com/office/drawing/2014/main" id="{9B6CC315-0E4A-A245-B067-31EAE6FB1723}"/>
              </a:ext>
            </a:extLst>
          </p:cNvPr>
          <p:cNvPicPr>
            <a:picLocks noChangeAspect="1"/>
          </p:cNvPicPr>
          <p:nvPr userDrawn="1"/>
        </p:nvPicPr>
        <p:blipFill>
          <a:blip r:embed="rId3"/>
          <a:stretch>
            <a:fillRect/>
          </a:stretch>
        </p:blipFill>
        <p:spPr>
          <a:xfrm>
            <a:off x="530087" y="564745"/>
            <a:ext cx="1229572" cy="956079"/>
          </a:xfrm>
          <a:prstGeom prst="rect">
            <a:avLst/>
          </a:prstGeom>
        </p:spPr>
      </p:pic>
      <p:sp>
        <p:nvSpPr>
          <p:cNvPr id="38" name="Rettangolo 37">
            <a:extLst>
              <a:ext uri="{FF2B5EF4-FFF2-40B4-BE49-F238E27FC236}">
                <a16:creationId xmlns:a16="http://schemas.microsoft.com/office/drawing/2014/main" id="{819DEF03-8588-8343-B63C-5547498DA624}"/>
              </a:ext>
            </a:extLst>
          </p:cNvPr>
          <p:cNvSpPr/>
          <p:nvPr userDrawn="1"/>
        </p:nvSpPr>
        <p:spPr>
          <a:xfrm>
            <a:off x="0" y="5761705"/>
            <a:ext cx="12192000" cy="1096295"/>
          </a:xfrm>
          <a:prstGeom prst="rect">
            <a:avLst/>
          </a:prstGeom>
          <a:blipFill>
            <a:blip r:embed="rId4"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4337629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864">
          <p15:clr>
            <a:srgbClr val="FBAE40"/>
          </p15:clr>
        </p15:guide>
        <p15:guide id="5" orient="horz" pos="3517">
          <p15:clr>
            <a:srgbClr val="FBAE40"/>
          </p15:clr>
        </p15:guide>
        <p15:guide id="7" orient="horz" pos="2742">
          <p15:clr>
            <a:srgbClr val="FBAE40"/>
          </p15:clr>
        </p15:guide>
        <p15:guide id="8" orient="horz" pos="1091">
          <p15:clr>
            <a:srgbClr val="FBAE40"/>
          </p15:clr>
        </p15:guide>
        <p15:guide id="10" pos="5011">
          <p15:clr>
            <a:srgbClr val="FBAE40"/>
          </p15:clr>
        </p15:guide>
        <p15:guide id="11" pos="467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pertina testo e foto - Bianco">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E7149901-4811-42EB-9BB4-7E3DC7ED46FF}"/>
              </a:ext>
            </a:extLst>
          </p:cNvPr>
          <p:cNvPicPr>
            <a:picLocks noChangeAspect="1"/>
          </p:cNvPicPr>
          <p:nvPr userDrawn="1"/>
        </p:nvPicPr>
        <p:blipFill>
          <a:blip r:embed="rId2"/>
          <a:stretch>
            <a:fillRect/>
          </a:stretch>
        </p:blipFill>
        <p:spPr>
          <a:xfrm>
            <a:off x="9950244" y="245807"/>
            <a:ext cx="1912693" cy="1572659"/>
          </a:xfrm>
          <a:prstGeom prst="rect">
            <a:avLst/>
          </a:prstGeom>
        </p:spPr>
      </p:pic>
      <p:sp>
        <p:nvSpPr>
          <p:cNvPr id="33" name="Titolo 1">
            <a:extLst>
              <a:ext uri="{FF2B5EF4-FFF2-40B4-BE49-F238E27FC236}">
                <a16:creationId xmlns:a16="http://schemas.microsoft.com/office/drawing/2014/main" id="{C3CB6212-0FA8-E546-AAB7-4EC62EC97232}"/>
              </a:ext>
            </a:extLst>
          </p:cNvPr>
          <p:cNvSpPr>
            <a:spLocks noGrp="1"/>
          </p:cNvSpPr>
          <p:nvPr>
            <p:ph type="ctrTitle"/>
          </p:nvPr>
        </p:nvSpPr>
        <p:spPr>
          <a:xfrm>
            <a:off x="506353" y="1966782"/>
            <a:ext cx="6921715" cy="1052596"/>
          </a:xfrm>
        </p:spPr>
        <p:txBody>
          <a:bodyPr wrap="square" lIns="0" tIns="0" rIns="0" bIns="0" anchor="t" anchorCtr="0">
            <a:spAutoFit/>
          </a:bodyPr>
          <a:lstStyle>
            <a:lvl1pPr algn="l">
              <a:defRPr sz="3800" b="1" i="0">
                <a:solidFill>
                  <a:srgbClr val="003A70"/>
                </a:solidFill>
                <a:latin typeface="Luiss Sans" pitchFamily="2" charset="0"/>
              </a:defRPr>
            </a:lvl1pPr>
          </a:lstStyle>
          <a:p>
            <a:r>
              <a:rPr lang="it-IT"/>
              <a:t>Fare clic per modificare lo stile del titolo dello schema</a:t>
            </a:r>
          </a:p>
        </p:txBody>
      </p:sp>
      <p:sp>
        <p:nvSpPr>
          <p:cNvPr id="35" name="Sottotitolo 2">
            <a:extLst>
              <a:ext uri="{FF2B5EF4-FFF2-40B4-BE49-F238E27FC236}">
                <a16:creationId xmlns:a16="http://schemas.microsoft.com/office/drawing/2014/main" id="{75506104-2F64-7543-8B4D-8D2B0EF97A45}"/>
              </a:ext>
            </a:extLst>
          </p:cNvPr>
          <p:cNvSpPr>
            <a:spLocks noGrp="1"/>
          </p:cNvSpPr>
          <p:nvPr>
            <p:ph type="subTitle" idx="1"/>
          </p:nvPr>
        </p:nvSpPr>
        <p:spPr>
          <a:xfrm>
            <a:off x="498261" y="3189796"/>
            <a:ext cx="6921714" cy="1254318"/>
          </a:xfrm>
        </p:spPr>
        <p:txBody>
          <a:bodyPr wrap="square" lIns="0" tIns="0" rIns="0" bIns="0" anchor="t">
            <a:spAutoFit/>
          </a:bodyPr>
          <a:lstStyle>
            <a:lvl1pPr marL="0" indent="0" algn="l">
              <a:buNone/>
              <a:defRPr sz="3800">
                <a:solidFill>
                  <a:srgbClr val="003A70"/>
                </a:solidFill>
                <a:latin typeface="Luiss Sans"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37" name="Segnaposto data 3">
            <a:extLst>
              <a:ext uri="{FF2B5EF4-FFF2-40B4-BE49-F238E27FC236}">
                <a16:creationId xmlns:a16="http://schemas.microsoft.com/office/drawing/2014/main" id="{AA95D27A-1DA0-5244-87D8-AB0396104770}"/>
              </a:ext>
            </a:extLst>
          </p:cNvPr>
          <p:cNvSpPr>
            <a:spLocks noGrp="1"/>
          </p:cNvSpPr>
          <p:nvPr>
            <p:ph type="dt" sz="half" idx="10"/>
          </p:nvPr>
        </p:nvSpPr>
        <p:spPr>
          <a:xfrm>
            <a:off x="522271" y="4818211"/>
            <a:ext cx="5565913" cy="547200"/>
          </a:xfrm>
          <a:prstGeom prst="rect">
            <a:avLst/>
          </a:prstGeom>
        </p:spPr>
        <p:txBody>
          <a:bodyPr lIns="0" tIns="0" rIns="0" bIns="0" anchor="b"/>
          <a:lstStyle>
            <a:lvl1pPr algn="l">
              <a:defRPr sz="2200" b="1" i="0">
                <a:solidFill>
                  <a:srgbClr val="003A70"/>
                </a:solidFill>
                <a:latin typeface="Luiss Sans" pitchFamily="2" charset="0"/>
              </a:defRPr>
            </a:lvl1pPr>
          </a:lstStyle>
          <a:p>
            <a:fld id="{90A97C65-1B54-DB47-A604-7DF0E350DE20}" type="datetime4">
              <a:rPr lang="it-IT" smtClean="0"/>
              <a:pPr/>
              <a:t>5 maggio 2025</a:t>
            </a:fld>
            <a:endParaRPr lang="it-IT"/>
          </a:p>
        </p:txBody>
      </p:sp>
      <p:sp>
        <p:nvSpPr>
          <p:cNvPr id="43" name="Rettangolo 42">
            <a:extLst>
              <a:ext uri="{FF2B5EF4-FFF2-40B4-BE49-F238E27FC236}">
                <a16:creationId xmlns:a16="http://schemas.microsoft.com/office/drawing/2014/main" id="{F8974FFB-6795-F349-912D-D36F46904FD7}"/>
              </a:ext>
            </a:extLst>
          </p:cNvPr>
          <p:cNvSpPr/>
          <p:nvPr userDrawn="1"/>
        </p:nvSpPr>
        <p:spPr>
          <a:xfrm>
            <a:off x="0" y="6208295"/>
            <a:ext cx="12192000" cy="649705"/>
          </a:xfrm>
          <a:prstGeom prst="rect">
            <a:avLst/>
          </a:prstGeom>
          <a:blipFill>
            <a:blip r:embed="rId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Segnaposto immagine 5">
            <a:extLst>
              <a:ext uri="{FF2B5EF4-FFF2-40B4-BE49-F238E27FC236}">
                <a16:creationId xmlns:a16="http://schemas.microsoft.com/office/drawing/2014/main" id="{5C471894-EA22-2E44-B5B8-B1D3225A75EB}"/>
              </a:ext>
            </a:extLst>
          </p:cNvPr>
          <p:cNvSpPr>
            <a:spLocks noGrp="1"/>
          </p:cNvSpPr>
          <p:nvPr>
            <p:ph type="pic" sz="quarter" idx="13" hasCustomPrompt="1"/>
          </p:nvPr>
        </p:nvSpPr>
        <p:spPr>
          <a:xfrm>
            <a:off x="8365067" y="1949116"/>
            <a:ext cx="3278053" cy="3405806"/>
          </a:xfrm>
          <a:noFill/>
        </p:spPr>
        <p:txBody>
          <a:bodyPr>
            <a:normAutofit/>
          </a:bodyPr>
          <a:lstStyle>
            <a:lvl1pPr marL="0" indent="0">
              <a:buNone/>
              <a:defRPr sz="1500">
                <a:solidFill>
                  <a:schemeClr val="bg1">
                    <a:lumMod val="50000"/>
                  </a:schemeClr>
                </a:solidFill>
              </a:defRPr>
            </a:lvl1pPr>
          </a:lstStyle>
          <a:p>
            <a:r>
              <a:rPr lang="it-IT"/>
              <a:t>Immagine</a:t>
            </a:r>
          </a:p>
        </p:txBody>
      </p:sp>
      <p:pic>
        <p:nvPicPr>
          <p:cNvPr id="9" name="Immagine 8">
            <a:extLst>
              <a:ext uri="{FF2B5EF4-FFF2-40B4-BE49-F238E27FC236}">
                <a16:creationId xmlns:a16="http://schemas.microsoft.com/office/drawing/2014/main" id="{123A4B60-C2DB-3944-8C1E-0BE71BB67202}"/>
              </a:ext>
            </a:extLst>
          </p:cNvPr>
          <p:cNvPicPr>
            <a:picLocks noChangeAspect="1"/>
          </p:cNvPicPr>
          <p:nvPr userDrawn="1"/>
        </p:nvPicPr>
        <p:blipFill>
          <a:blip r:embed="rId4"/>
          <a:stretch>
            <a:fillRect/>
          </a:stretch>
        </p:blipFill>
        <p:spPr>
          <a:xfrm>
            <a:off x="530086" y="564745"/>
            <a:ext cx="1229574" cy="956079"/>
          </a:xfrm>
          <a:prstGeom prst="rect">
            <a:avLst/>
          </a:prstGeom>
        </p:spPr>
      </p:pic>
    </p:spTree>
    <p:extLst>
      <p:ext uri="{BB962C8B-B14F-4D97-AF65-F5344CB8AC3E}">
        <p14:creationId xmlns:p14="http://schemas.microsoft.com/office/powerpoint/2010/main" val="11611371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864">
          <p15:clr>
            <a:srgbClr val="FBAE40"/>
          </p15:clr>
        </p15:guide>
        <p15:guide id="5" orient="horz" pos="3517">
          <p15:clr>
            <a:srgbClr val="FBAE40"/>
          </p15:clr>
        </p15:guide>
        <p15:guide id="7" orient="horz" pos="2742">
          <p15:clr>
            <a:srgbClr val="FBAE40"/>
          </p15:clr>
        </p15:guide>
        <p15:guide id="8" orient="horz" pos="1091">
          <p15:clr>
            <a:srgbClr val="FBAE40"/>
          </p15:clr>
        </p15:guide>
        <p15:guide id="9" pos="7680" userDrawn="1">
          <p15:clr>
            <a:srgbClr val="FBAE40"/>
          </p15:clr>
        </p15:guide>
        <p15:guide id="10" pos="5011">
          <p15:clr>
            <a:srgbClr val="FBAE40"/>
          </p15:clr>
        </p15:guide>
        <p15:guide id="11" pos="467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pertina testo e foto + partner - Bianco">
    <p:spTree>
      <p:nvGrpSpPr>
        <p:cNvPr id="1" name=""/>
        <p:cNvGrpSpPr/>
        <p:nvPr/>
      </p:nvGrpSpPr>
      <p:grpSpPr>
        <a:xfrm>
          <a:off x="0" y="0"/>
          <a:ext cx="0" cy="0"/>
          <a:chOff x="0" y="0"/>
          <a:chExt cx="0" cy="0"/>
        </a:xfrm>
      </p:grpSpPr>
      <p:pic>
        <p:nvPicPr>
          <p:cNvPr id="12" name="Immagine 11">
            <a:extLst>
              <a:ext uri="{FF2B5EF4-FFF2-40B4-BE49-F238E27FC236}">
                <a16:creationId xmlns:a16="http://schemas.microsoft.com/office/drawing/2014/main" id="{9671F4A7-D291-4DE0-BF1D-9FA4533D5441}"/>
              </a:ext>
            </a:extLst>
          </p:cNvPr>
          <p:cNvPicPr>
            <a:picLocks noChangeAspect="1"/>
          </p:cNvPicPr>
          <p:nvPr userDrawn="1"/>
        </p:nvPicPr>
        <p:blipFill>
          <a:blip r:embed="rId2"/>
          <a:stretch>
            <a:fillRect/>
          </a:stretch>
        </p:blipFill>
        <p:spPr>
          <a:xfrm>
            <a:off x="9950244" y="245807"/>
            <a:ext cx="1912693" cy="1572659"/>
          </a:xfrm>
          <a:prstGeom prst="rect">
            <a:avLst/>
          </a:prstGeom>
        </p:spPr>
      </p:pic>
      <p:sp>
        <p:nvSpPr>
          <p:cNvPr id="36" name="Segnaposto immagine 5">
            <a:extLst>
              <a:ext uri="{FF2B5EF4-FFF2-40B4-BE49-F238E27FC236}">
                <a16:creationId xmlns:a16="http://schemas.microsoft.com/office/drawing/2014/main" id="{5441D381-F275-1742-880C-884CF2AA04CC}"/>
              </a:ext>
            </a:extLst>
          </p:cNvPr>
          <p:cNvSpPr>
            <a:spLocks noGrp="1"/>
          </p:cNvSpPr>
          <p:nvPr>
            <p:ph type="pic" sz="quarter" idx="15" hasCustomPrompt="1"/>
          </p:nvPr>
        </p:nvSpPr>
        <p:spPr>
          <a:xfrm>
            <a:off x="5829852" y="4818211"/>
            <a:ext cx="1590123" cy="547200"/>
          </a:xfrm>
          <a:noFill/>
        </p:spPr>
        <p:txBody>
          <a:bodyPr lIns="36000" tIns="0" rIns="36000" bIns="0">
            <a:normAutofit/>
          </a:bodyPr>
          <a:lstStyle>
            <a:lvl1pPr marL="0" indent="0">
              <a:spcBef>
                <a:spcPts val="0"/>
              </a:spcBef>
              <a:buNone/>
              <a:defRPr sz="1500">
                <a:solidFill>
                  <a:schemeClr val="bg1">
                    <a:lumMod val="50000"/>
                  </a:schemeClr>
                </a:solidFill>
              </a:defRPr>
            </a:lvl1pPr>
          </a:lstStyle>
          <a:p>
            <a:r>
              <a:rPr lang="it-IT"/>
              <a:t>Eventuale</a:t>
            </a:r>
            <a:br>
              <a:rPr lang="it-IT"/>
            </a:br>
            <a:r>
              <a:rPr lang="it-IT"/>
              <a:t>Logo Partner</a:t>
            </a:r>
          </a:p>
        </p:txBody>
      </p:sp>
      <p:sp>
        <p:nvSpPr>
          <p:cNvPr id="40" name="Titolo 1">
            <a:extLst>
              <a:ext uri="{FF2B5EF4-FFF2-40B4-BE49-F238E27FC236}">
                <a16:creationId xmlns:a16="http://schemas.microsoft.com/office/drawing/2014/main" id="{45B1919E-737B-4949-A8CF-048430979B3C}"/>
              </a:ext>
            </a:extLst>
          </p:cNvPr>
          <p:cNvSpPr>
            <a:spLocks noGrp="1"/>
          </p:cNvSpPr>
          <p:nvPr>
            <p:ph type="ctrTitle"/>
          </p:nvPr>
        </p:nvSpPr>
        <p:spPr>
          <a:xfrm>
            <a:off x="506353" y="1966782"/>
            <a:ext cx="6921715" cy="1052596"/>
          </a:xfrm>
        </p:spPr>
        <p:txBody>
          <a:bodyPr wrap="square" lIns="0" tIns="0" rIns="0" bIns="0" anchor="t" anchorCtr="0">
            <a:spAutoFit/>
          </a:bodyPr>
          <a:lstStyle>
            <a:lvl1pPr algn="l">
              <a:defRPr sz="3800" b="1" i="0">
                <a:solidFill>
                  <a:srgbClr val="003A70"/>
                </a:solidFill>
                <a:latin typeface="Luiss Sans" pitchFamily="2" charset="0"/>
              </a:defRPr>
            </a:lvl1pPr>
          </a:lstStyle>
          <a:p>
            <a:r>
              <a:rPr lang="it-IT"/>
              <a:t>Fare clic per modificare lo stile del titolo dello schema</a:t>
            </a:r>
          </a:p>
        </p:txBody>
      </p:sp>
      <p:sp>
        <p:nvSpPr>
          <p:cNvPr id="41" name="Sottotitolo 2">
            <a:extLst>
              <a:ext uri="{FF2B5EF4-FFF2-40B4-BE49-F238E27FC236}">
                <a16:creationId xmlns:a16="http://schemas.microsoft.com/office/drawing/2014/main" id="{E57582A5-CC99-B64A-83C2-4BF602A39067}"/>
              </a:ext>
            </a:extLst>
          </p:cNvPr>
          <p:cNvSpPr>
            <a:spLocks noGrp="1"/>
          </p:cNvSpPr>
          <p:nvPr>
            <p:ph type="subTitle" idx="1"/>
          </p:nvPr>
        </p:nvSpPr>
        <p:spPr>
          <a:xfrm>
            <a:off x="498261" y="3189796"/>
            <a:ext cx="6921714" cy="1254318"/>
          </a:xfrm>
        </p:spPr>
        <p:txBody>
          <a:bodyPr wrap="square" lIns="0" tIns="0" rIns="0" bIns="0" anchor="t">
            <a:spAutoFit/>
          </a:bodyPr>
          <a:lstStyle>
            <a:lvl1pPr marL="0" indent="0" algn="l">
              <a:buNone/>
              <a:defRPr sz="3800">
                <a:solidFill>
                  <a:srgbClr val="003A70"/>
                </a:solidFill>
                <a:latin typeface="Luiss Sans"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3" name="Segnaposto data 3">
            <a:extLst>
              <a:ext uri="{FF2B5EF4-FFF2-40B4-BE49-F238E27FC236}">
                <a16:creationId xmlns:a16="http://schemas.microsoft.com/office/drawing/2014/main" id="{A3F4688E-1DAA-AD48-A46A-61AA13139EDB}"/>
              </a:ext>
            </a:extLst>
          </p:cNvPr>
          <p:cNvSpPr>
            <a:spLocks noGrp="1"/>
          </p:cNvSpPr>
          <p:nvPr>
            <p:ph type="dt" sz="half" idx="10"/>
          </p:nvPr>
        </p:nvSpPr>
        <p:spPr>
          <a:xfrm>
            <a:off x="522272" y="4818211"/>
            <a:ext cx="4219062" cy="547200"/>
          </a:xfrm>
          <a:prstGeom prst="rect">
            <a:avLst/>
          </a:prstGeom>
        </p:spPr>
        <p:txBody>
          <a:bodyPr lIns="0" tIns="0" rIns="0" bIns="0" anchor="b"/>
          <a:lstStyle>
            <a:lvl1pPr algn="l">
              <a:defRPr sz="2200" b="1" i="0">
                <a:solidFill>
                  <a:srgbClr val="003A70"/>
                </a:solidFill>
                <a:latin typeface="Luiss Sans" pitchFamily="2" charset="0"/>
              </a:defRPr>
            </a:lvl1pPr>
          </a:lstStyle>
          <a:p>
            <a:fld id="{90A97C65-1B54-DB47-A604-7DF0E350DE20}" type="datetime4">
              <a:rPr lang="it-IT" smtClean="0"/>
              <a:pPr/>
              <a:t>5 maggio 2025</a:t>
            </a:fld>
            <a:endParaRPr lang="it-IT"/>
          </a:p>
        </p:txBody>
      </p:sp>
      <p:sp>
        <p:nvSpPr>
          <p:cNvPr id="44" name="Rettangolo 43">
            <a:extLst>
              <a:ext uri="{FF2B5EF4-FFF2-40B4-BE49-F238E27FC236}">
                <a16:creationId xmlns:a16="http://schemas.microsoft.com/office/drawing/2014/main" id="{CAC3213B-2A34-014F-BA29-AD30BD64202B}"/>
              </a:ext>
            </a:extLst>
          </p:cNvPr>
          <p:cNvSpPr/>
          <p:nvPr userDrawn="1"/>
        </p:nvSpPr>
        <p:spPr>
          <a:xfrm>
            <a:off x="0" y="6208295"/>
            <a:ext cx="12192000" cy="649705"/>
          </a:xfrm>
          <a:prstGeom prst="rect">
            <a:avLst/>
          </a:prstGeom>
          <a:blipFill>
            <a:blip r:embed="rId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7" name="Segnaposto immagine 5">
            <a:extLst>
              <a:ext uri="{FF2B5EF4-FFF2-40B4-BE49-F238E27FC236}">
                <a16:creationId xmlns:a16="http://schemas.microsoft.com/office/drawing/2014/main" id="{4074B329-6038-0D4F-9F45-50FBE8D6392F}"/>
              </a:ext>
            </a:extLst>
          </p:cNvPr>
          <p:cNvSpPr>
            <a:spLocks noGrp="1"/>
          </p:cNvSpPr>
          <p:nvPr>
            <p:ph type="pic" sz="quarter" idx="13" hasCustomPrompt="1"/>
          </p:nvPr>
        </p:nvSpPr>
        <p:spPr>
          <a:xfrm>
            <a:off x="8365067" y="1949116"/>
            <a:ext cx="3278053" cy="3405806"/>
          </a:xfrm>
          <a:noFill/>
        </p:spPr>
        <p:txBody>
          <a:bodyPr>
            <a:normAutofit/>
          </a:bodyPr>
          <a:lstStyle>
            <a:lvl1pPr marL="0" indent="0">
              <a:buNone/>
              <a:defRPr sz="1500">
                <a:solidFill>
                  <a:schemeClr val="bg1">
                    <a:lumMod val="50000"/>
                  </a:schemeClr>
                </a:solidFill>
              </a:defRPr>
            </a:lvl1pPr>
          </a:lstStyle>
          <a:p>
            <a:r>
              <a:rPr lang="it-IT"/>
              <a:t>Immagine</a:t>
            </a:r>
          </a:p>
        </p:txBody>
      </p:sp>
      <p:pic>
        <p:nvPicPr>
          <p:cNvPr id="10" name="Immagine 9">
            <a:extLst>
              <a:ext uri="{FF2B5EF4-FFF2-40B4-BE49-F238E27FC236}">
                <a16:creationId xmlns:a16="http://schemas.microsoft.com/office/drawing/2014/main" id="{9574D29E-BE9A-024E-8A0D-DA204AD753B6}"/>
              </a:ext>
            </a:extLst>
          </p:cNvPr>
          <p:cNvPicPr>
            <a:picLocks noChangeAspect="1"/>
          </p:cNvPicPr>
          <p:nvPr userDrawn="1"/>
        </p:nvPicPr>
        <p:blipFill>
          <a:blip r:embed="rId4"/>
          <a:stretch>
            <a:fillRect/>
          </a:stretch>
        </p:blipFill>
        <p:spPr>
          <a:xfrm>
            <a:off x="530086" y="564745"/>
            <a:ext cx="1229574" cy="956079"/>
          </a:xfrm>
          <a:prstGeom prst="rect">
            <a:avLst/>
          </a:prstGeom>
        </p:spPr>
      </p:pic>
    </p:spTree>
    <p:extLst>
      <p:ext uri="{BB962C8B-B14F-4D97-AF65-F5344CB8AC3E}">
        <p14:creationId xmlns:p14="http://schemas.microsoft.com/office/powerpoint/2010/main" val="16337631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864">
          <p15:clr>
            <a:srgbClr val="FBAE40"/>
          </p15:clr>
        </p15:guide>
        <p15:guide id="5" orient="horz" pos="3517">
          <p15:clr>
            <a:srgbClr val="FBAE40"/>
          </p15:clr>
        </p15:guide>
        <p15:guide id="7" orient="horz" pos="2742">
          <p15:clr>
            <a:srgbClr val="FBAE40"/>
          </p15:clr>
        </p15:guide>
        <p15:guide id="8" orient="horz" pos="1091">
          <p15:clr>
            <a:srgbClr val="FBAE40"/>
          </p15:clr>
        </p15:guide>
        <p15:guide id="10" pos="5011">
          <p15:clr>
            <a:srgbClr val="FBAE40"/>
          </p15:clr>
        </p15:guide>
        <p15:guide id="11" pos="4674">
          <p15:clr>
            <a:srgbClr val="FBAE40"/>
          </p15:clr>
        </p15:guide>
        <p15:guide id="12" orient="horz" pos="61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soria - Bianca">
    <p:spTree>
      <p:nvGrpSpPr>
        <p:cNvPr id="1" name=""/>
        <p:cNvGrpSpPr/>
        <p:nvPr/>
      </p:nvGrpSpPr>
      <p:grpSpPr>
        <a:xfrm>
          <a:off x="0" y="0"/>
          <a:ext cx="0" cy="0"/>
          <a:chOff x="0" y="0"/>
          <a:chExt cx="0" cy="0"/>
        </a:xfrm>
      </p:grpSpPr>
      <p:sp>
        <p:nvSpPr>
          <p:cNvPr id="55" name="Titolo 1">
            <a:extLst>
              <a:ext uri="{FF2B5EF4-FFF2-40B4-BE49-F238E27FC236}">
                <a16:creationId xmlns:a16="http://schemas.microsoft.com/office/drawing/2014/main" id="{05532EBB-7867-C448-AF61-F5F387DFCB7C}"/>
              </a:ext>
            </a:extLst>
          </p:cNvPr>
          <p:cNvSpPr>
            <a:spLocks noGrp="1"/>
          </p:cNvSpPr>
          <p:nvPr>
            <p:ph type="title"/>
          </p:nvPr>
        </p:nvSpPr>
        <p:spPr>
          <a:xfrm>
            <a:off x="419101" y="1672315"/>
            <a:ext cx="11242812" cy="1084810"/>
          </a:xfrm>
        </p:spPr>
        <p:txBody>
          <a:bodyPr anchor="t">
            <a:noAutofit/>
          </a:bodyPr>
          <a:lstStyle>
            <a:lvl1pPr>
              <a:defRPr sz="3800" b="1" i="0">
                <a:solidFill>
                  <a:srgbClr val="003A70"/>
                </a:solidFill>
                <a:latin typeface="Luiss Sans" pitchFamily="2" charset="0"/>
                <a:ea typeface="Luiss Sans" pitchFamily="2" charset="0"/>
                <a:cs typeface="Luiss Sans" pitchFamily="2" charset="0"/>
              </a:defRPr>
            </a:lvl1pPr>
          </a:lstStyle>
          <a:p>
            <a:r>
              <a:rPr lang="it-IT"/>
              <a:t>Fare clic per modificare lo stile del titolo dello schema</a:t>
            </a:r>
          </a:p>
        </p:txBody>
      </p:sp>
      <p:sp>
        <p:nvSpPr>
          <p:cNvPr id="56" name="Segnaposto testo 2">
            <a:extLst>
              <a:ext uri="{FF2B5EF4-FFF2-40B4-BE49-F238E27FC236}">
                <a16:creationId xmlns:a16="http://schemas.microsoft.com/office/drawing/2014/main" id="{322F0BCE-FF4B-A640-BDCF-4E622AB36FD8}"/>
              </a:ext>
            </a:extLst>
          </p:cNvPr>
          <p:cNvSpPr>
            <a:spLocks noGrp="1"/>
          </p:cNvSpPr>
          <p:nvPr>
            <p:ph type="body" idx="1"/>
          </p:nvPr>
        </p:nvSpPr>
        <p:spPr>
          <a:xfrm>
            <a:off x="419101" y="2757124"/>
            <a:ext cx="11242812" cy="1443521"/>
          </a:xfrm>
        </p:spPr>
        <p:txBody>
          <a:bodyPr anchor="t">
            <a:normAutofit/>
          </a:bodyPr>
          <a:lstStyle>
            <a:lvl1pPr marL="0" indent="0">
              <a:buNone/>
              <a:defRPr sz="3800" b="0" i="0">
                <a:solidFill>
                  <a:srgbClr val="003A70"/>
                </a:solidFill>
                <a:latin typeface="Luiss Sans" pitchFamily="2" charset="0"/>
                <a:ea typeface="Luiss Sans" pitchFamily="2" charset="0"/>
                <a:cs typeface="Luiss Sans"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it-IT"/>
              <a:t>Modifica gli stili del testo dello schema</a:t>
            </a:r>
          </a:p>
        </p:txBody>
      </p:sp>
      <p:sp>
        <p:nvSpPr>
          <p:cNvPr id="53" name="Segnaposto testo 4">
            <a:extLst>
              <a:ext uri="{FF2B5EF4-FFF2-40B4-BE49-F238E27FC236}">
                <a16:creationId xmlns:a16="http://schemas.microsoft.com/office/drawing/2014/main" id="{BF66FE7A-DB7A-5846-B05A-77A8BC905A37}"/>
              </a:ext>
            </a:extLst>
          </p:cNvPr>
          <p:cNvSpPr>
            <a:spLocks noGrp="1"/>
          </p:cNvSpPr>
          <p:nvPr>
            <p:ph type="body" sz="quarter" idx="10" hasCustomPrompt="1"/>
          </p:nvPr>
        </p:nvSpPr>
        <p:spPr>
          <a:xfrm>
            <a:off x="443164" y="5051834"/>
            <a:ext cx="1892300" cy="1490662"/>
          </a:xfrm>
        </p:spPr>
        <p:txBody>
          <a:bodyPr/>
          <a:lstStyle>
            <a:lvl1pPr>
              <a:defRPr sz="9600" b="1">
                <a:solidFill>
                  <a:schemeClr val="accent2"/>
                </a:solidFill>
              </a:defRPr>
            </a:lvl1pPr>
          </a:lstStyle>
          <a:p>
            <a:r>
              <a:rPr lang="it-IT"/>
              <a:t>00</a:t>
            </a:r>
          </a:p>
        </p:txBody>
      </p:sp>
    </p:spTree>
    <p:extLst>
      <p:ext uri="{BB962C8B-B14F-4D97-AF65-F5344CB8AC3E}">
        <p14:creationId xmlns:p14="http://schemas.microsoft.com/office/powerpoint/2010/main" val="27742324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soria - Blu">
    <p:bg>
      <p:bgPr>
        <a:solidFill>
          <a:srgbClr val="003A70"/>
        </a:solidFill>
        <a:effectLst/>
      </p:bgPr>
    </p:bg>
    <p:spTree>
      <p:nvGrpSpPr>
        <p:cNvPr id="1" name=""/>
        <p:cNvGrpSpPr/>
        <p:nvPr/>
      </p:nvGrpSpPr>
      <p:grpSpPr>
        <a:xfrm>
          <a:off x="0" y="0"/>
          <a:ext cx="0" cy="0"/>
          <a:chOff x="0" y="0"/>
          <a:chExt cx="0" cy="0"/>
        </a:xfrm>
      </p:grpSpPr>
      <p:grpSp>
        <p:nvGrpSpPr>
          <p:cNvPr id="7" name="Gruppo 6"/>
          <p:cNvGrpSpPr/>
          <p:nvPr userDrawn="1"/>
        </p:nvGrpSpPr>
        <p:grpSpPr>
          <a:xfrm>
            <a:off x="0" y="6138000"/>
            <a:ext cx="12192000" cy="720000"/>
            <a:chOff x="0" y="6138000"/>
            <a:chExt cx="12192000" cy="720000"/>
          </a:xfrm>
          <a:solidFill>
            <a:srgbClr val="003A70"/>
          </a:solidFill>
        </p:grpSpPr>
        <p:sp>
          <p:nvSpPr>
            <p:cNvPr id="43" name="Rettangolo 42">
              <a:extLst>
                <a:ext uri="{FF2B5EF4-FFF2-40B4-BE49-F238E27FC236}">
                  <a16:creationId xmlns:a16="http://schemas.microsoft.com/office/drawing/2014/main" id="{0C028009-61B6-504A-86BF-75FC39DE243E}"/>
                </a:ext>
              </a:extLst>
            </p:cNvPr>
            <p:cNvSpPr/>
            <p:nvPr userDrawn="1"/>
          </p:nvSpPr>
          <p:spPr>
            <a:xfrm>
              <a:off x="1060174"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Rettangolo 43">
              <a:extLst>
                <a:ext uri="{FF2B5EF4-FFF2-40B4-BE49-F238E27FC236}">
                  <a16:creationId xmlns:a16="http://schemas.microsoft.com/office/drawing/2014/main" id="{359FF146-AD7A-8345-996B-F028DF33A537}"/>
                </a:ext>
              </a:extLst>
            </p:cNvPr>
            <p:cNvSpPr/>
            <p:nvPr userDrawn="1"/>
          </p:nvSpPr>
          <p:spPr>
            <a:xfrm>
              <a:off x="2120348"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Rettangolo 44">
              <a:extLst>
                <a:ext uri="{FF2B5EF4-FFF2-40B4-BE49-F238E27FC236}">
                  <a16:creationId xmlns:a16="http://schemas.microsoft.com/office/drawing/2014/main" id="{C3BE867D-189E-E140-90A2-9C373B76323D}"/>
                </a:ext>
              </a:extLst>
            </p:cNvPr>
            <p:cNvSpPr/>
            <p:nvPr userDrawn="1"/>
          </p:nvSpPr>
          <p:spPr>
            <a:xfrm>
              <a:off x="3180522"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6" name="Rettangolo 45">
              <a:extLst>
                <a:ext uri="{FF2B5EF4-FFF2-40B4-BE49-F238E27FC236}">
                  <a16:creationId xmlns:a16="http://schemas.microsoft.com/office/drawing/2014/main" id="{B3968CAB-E9C9-C448-BAED-1164B67B83D6}"/>
                </a:ext>
              </a:extLst>
            </p:cNvPr>
            <p:cNvSpPr/>
            <p:nvPr userDrawn="1"/>
          </p:nvSpPr>
          <p:spPr>
            <a:xfrm>
              <a:off x="4240696"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7" name="Rettangolo 46">
              <a:extLst>
                <a:ext uri="{FF2B5EF4-FFF2-40B4-BE49-F238E27FC236}">
                  <a16:creationId xmlns:a16="http://schemas.microsoft.com/office/drawing/2014/main" id="{DD7E810C-6698-4141-AE4D-FED7B888FB8E}"/>
                </a:ext>
              </a:extLst>
            </p:cNvPr>
            <p:cNvSpPr/>
            <p:nvPr userDrawn="1"/>
          </p:nvSpPr>
          <p:spPr>
            <a:xfrm>
              <a:off x="5300870"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8" name="Rettangolo 47">
              <a:extLst>
                <a:ext uri="{FF2B5EF4-FFF2-40B4-BE49-F238E27FC236}">
                  <a16:creationId xmlns:a16="http://schemas.microsoft.com/office/drawing/2014/main" id="{9B0258DC-87FE-6E48-B377-3E2FDBC08326}"/>
                </a:ext>
              </a:extLst>
            </p:cNvPr>
            <p:cNvSpPr/>
            <p:nvPr userDrawn="1"/>
          </p:nvSpPr>
          <p:spPr>
            <a:xfrm>
              <a:off x="6361043"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9" name="Rettangolo 48">
              <a:extLst>
                <a:ext uri="{FF2B5EF4-FFF2-40B4-BE49-F238E27FC236}">
                  <a16:creationId xmlns:a16="http://schemas.microsoft.com/office/drawing/2014/main" id="{922BA846-4255-384A-97F0-52FD5A3C3965}"/>
                </a:ext>
              </a:extLst>
            </p:cNvPr>
            <p:cNvSpPr/>
            <p:nvPr userDrawn="1"/>
          </p:nvSpPr>
          <p:spPr>
            <a:xfrm>
              <a:off x="7421217"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0" name="Rettangolo 49">
              <a:extLst>
                <a:ext uri="{FF2B5EF4-FFF2-40B4-BE49-F238E27FC236}">
                  <a16:creationId xmlns:a16="http://schemas.microsoft.com/office/drawing/2014/main" id="{D2E5825D-0B98-D043-890F-554D5B9AF97E}"/>
                </a:ext>
              </a:extLst>
            </p:cNvPr>
            <p:cNvSpPr/>
            <p:nvPr userDrawn="1"/>
          </p:nvSpPr>
          <p:spPr>
            <a:xfrm>
              <a:off x="8481391"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Rettangolo 50">
              <a:extLst>
                <a:ext uri="{FF2B5EF4-FFF2-40B4-BE49-F238E27FC236}">
                  <a16:creationId xmlns:a16="http://schemas.microsoft.com/office/drawing/2014/main" id="{888D3338-3950-944B-84B7-796D95024907}"/>
                </a:ext>
              </a:extLst>
            </p:cNvPr>
            <p:cNvSpPr/>
            <p:nvPr userDrawn="1"/>
          </p:nvSpPr>
          <p:spPr>
            <a:xfrm>
              <a:off x="9541565"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Rettangolo 51">
              <a:extLst>
                <a:ext uri="{FF2B5EF4-FFF2-40B4-BE49-F238E27FC236}">
                  <a16:creationId xmlns:a16="http://schemas.microsoft.com/office/drawing/2014/main" id="{CE370570-6F3F-4D47-9CB5-970BC89BA15D}"/>
                </a:ext>
              </a:extLst>
            </p:cNvPr>
            <p:cNvSpPr/>
            <p:nvPr userDrawn="1"/>
          </p:nvSpPr>
          <p:spPr>
            <a:xfrm>
              <a:off x="10601739"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3" name="Rettangolo 52">
              <a:extLst>
                <a:ext uri="{FF2B5EF4-FFF2-40B4-BE49-F238E27FC236}">
                  <a16:creationId xmlns:a16="http://schemas.microsoft.com/office/drawing/2014/main" id="{CE370570-6F3F-4D47-9CB5-970BC89BA15D}"/>
                </a:ext>
              </a:extLst>
            </p:cNvPr>
            <p:cNvSpPr/>
            <p:nvPr userDrawn="1"/>
          </p:nvSpPr>
          <p:spPr>
            <a:xfrm>
              <a:off x="11661913"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4" name="Rettangolo 53">
              <a:extLst>
                <a:ext uri="{FF2B5EF4-FFF2-40B4-BE49-F238E27FC236}">
                  <a16:creationId xmlns:a16="http://schemas.microsoft.com/office/drawing/2014/main" id="{0C028009-61B6-504A-86BF-75FC39DE243E}"/>
                </a:ext>
              </a:extLst>
            </p:cNvPr>
            <p:cNvSpPr/>
            <p:nvPr userDrawn="1"/>
          </p:nvSpPr>
          <p:spPr>
            <a:xfrm>
              <a:off x="0"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55" name="Titolo 1">
            <a:extLst>
              <a:ext uri="{FF2B5EF4-FFF2-40B4-BE49-F238E27FC236}">
                <a16:creationId xmlns:a16="http://schemas.microsoft.com/office/drawing/2014/main" id="{05532EBB-7867-C448-AF61-F5F387DFCB7C}"/>
              </a:ext>
            </a:extLst>
          </p:cNvPr>
          <p:cNvSpPr>
            <a:spLocks noGrp="1"/>
          </p:cNvSpPr>
          <p:nvPr>
            <p:ph type="title"/>
          </p:nvPr>
        </p:nvSpPr>
        <p:spPr>
          <a:xfrm>
            <a:off x="419101" y="1672315"/>
            <a:ext cx="11242812" cy="1084810"/>
          </a:xfrm>
        </p:spPr>
        <p:txBody>
          <a:bodyPr anchor="t">
            <a:noAutofit/>
          </a:bodyPr>
          <a:lstStyle>
            <a:lvl1pPr>
              <a:defRPr sz="3800" b="1" i="0">
                <a:solidFill>
                  <a:schemeClr val="bg1"/>
                </a:solidFill>
                <a:latin typeface="Luiss Sans" pitchFamily="2" charset="0"/>
                <a:ea typeface="Luiss Sans" pitchFamily="2" charset="0"/>
                <a:cs typeface="Luiss Sans" pitchFamily="2" charset="0"/>
              </a:defRPr>
            </a:lvl1pPr>
          </a:lstStyle>
          <a:p>
            <a:r>
              <a:rPr lang="it-IT"/>
              <a:t>Fare clic per modificare lo stile del titolo dello schema</a:t>
            </a:r>
          </a:p>
        </p:txBody>
      </p:sp>
      <p:sp>
        <p:nvSpPr>
          <p:cNvPr id="56" name="Segnaposto testo 2">
            <a:extLst>
              <a:ext uri="{FF2B5EF4-FFF2-40B4-BE49-F238E27FC236}">
                <a16:creationId xmlns:a16="http://schemas.microsoft.com/office/drawing/2014/main" id="{322F0BCE-FF4B-A640-BDCF-4E622AB36FD8}"/>
              </a:ext>
            </a:extLst>
          </p:cNvPr>
          <p:cNvSpPr>
            <a:spLocks noGrp="1"/>
          </p:cNvSpPr>
          <p:nvPr>
            <p:ph type="body" idx="1"/>
          </p:nvPr>
        </p:nvSpPr>
        <p:spPr>
          <a:xfrm>
            <a:off x="419101" y="2757124"/>
            <a:ext cx="11242812" cy="1443521"/>
          </a:xfrm>
        </p:spPr>
        <p:txBody>
          <a:bodyPr anchor="t">
            <a:normAutofit/>
          </a:bodyPr>
          <a:lstStyle>
            <a:lvl1pPr marL="0" indent="0">
              <a:buNone/>
              <a:defRPr sz="3800" b="0" i="0">
                <a:solidFill>
                  <a:schemeClr val="bg1"/>
                </a:solidFill>
                <a:latin typeface="Luiss Sans" pitchFamily="2" charset="0"/>
                <a:ea typeface="Luiss Sans" pitchFamily="2" charset="0"/>
                <a:cs typeface="Luiss Sans"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it-IT"/>
              <a:t>Modifica gli stili del testo dello schema</a:t>
            </a:r>
          </a:p>
        </p:txBody>
      </p:sp>
      <p:sp>
        <p:nvSpPr>
          <p:cNvPr id="5" name="Segnaposto testo 4">
            <a:extLst>
              <a:ext uri="{FF2B5EF4-FFF2-40B4-BE49-F238E27FC236}">
                <a16:creationId xmlns:a16="http://schemas.microsoft.com/office/drawing/2014/main" id="{D8A58544-D3CB-EE4C-BC93-2F603D395625}"/>
              </a:ext>
            </a:extLst>
          </p:cNvPr>
          <p:cNvSpPr>
            <a:spLocks noGrp="1"/>
          </p:cNvSpPr>
          <p:nvPr>
            <p:ph type="body" sz="quarter" idx="10" hasCustomPrompt="1"/>
          </p:nvPr>
        </p:nvSpPr>
        <p:spPr>
          <a:xfrm>
            <a:off x="443164" y="5051834"/>
            <a:ext cx="1892300" cy="1490662"/>
          </a:xfrm>
        </p:spPr>
        <p:txBody>
          <a:bodyPr/>
          <a:lstStyle>
            <a:lvl1pPr>
              <a:defRPr sz="9600" b="1">
                <a:solidFill>
                  <a:schemeClr val="accent2"/>
                </a:solidFill>
              </a:defRPr>
            </a:lvl1pPr>
          </a:lstStyle>
          <a:p>
            <a:r>
              <a:rPr lang="it-IT"/>
              <a:t>00</a:t>
            </a:r>
          </a:p>
        </p:txBody>
      </p:sp>
    </p:spTree>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soria - colore personalizzato 1">
    <p:bg>
      <p:bgPr>
        <a:solidFill>
          <a:schemeClr val="accent2"/>
        </a:solidFill>
        <a:effectLst/>
      </p:bgPr>
    </p:bg>
    <p:spTree>
      <p:nvGrpSpPr>
        <p:cNvPr id="1" name=""/>
        <p:cNvGrpSpPr/>
        <p:nvPr/>
      </p:nvGrpSpPr>
      <p:grpSpPr>
        <a:xfrm>
          <a:off x="0" y="0"/>
          <a:ext cx="0" cy="0"/>
          <a:chOff x="0" y="0"/>
          <a:chExt cx="0" cy="0"/>
        </a:xfrm>
      </p:grpSpPr>
      <p:sp>
        <p:nvSpPr>
          <p:cNvPr id="55" name="Titolo 1">
            <a:extLst>
              <a:ext uri="{FF2B5EF4-FFF2-40B4-BE49-F238E27FC236}">
                <a16:creationId xmlns:a16="http://schemas.microsoft.com/office/drawing/2014/main" id="{05532EBB-7867-C448-AF61-F5F387DFCB7C}"/>
              </a:ext>
            </a:extLst>
          </p:cNvPr>
          <p:cNvSpPr>
            <a:spLocks noGrp="1"/>
          </p:cNvSpPr>
          <p:nvPr>
            <p:ph type="title"/>
          </p:nvPr>
        </p:nvSpPr>
        <p:spPr>
          <a:xfrm>
            <a:off x="419101" y="1672315"/>
            <a:ext cx="11242812" cy="1084810"/>
          </a:xfrm>
        </p:spPr>
        <p:txBody>
          <a:bodyPr anchor="t">
            <a:noAutofit/>
          </a:bodyPr>
          <a:lstStyle>
            <a:lvl1pPr>
              <a:defRPr sz="3800" b="1" i="0">
                <a:solidFill>
                  <a:schemeClr val="bg1"/>
                </a:solidFill>
                <a:latin typeface="Luiss Sans" pitchFamily="2" charset="0"/>
                <a:ea typeface="Luiss Sans" pitchFamily="2" charset="0"/>
                <a:cs typeface="Luiss Sans" pitchFamily="2" charset="0"/>
              </a:defRPr>
            </a:lvl1pPr>
          </a:lstStyle>
          <a:p>
            <a:r>
              <a:rPr lang="it-IT"/>
              <a:t>Fare clic per modificare lo stile del titolo dello schema</a:t>
            </a:r>
          </a:p>
        </p:txBody>
      </p:sp>
      <p:sp>
        <p:nvSpPr>
          <p:cNvPr id="56" name="Segnaposto testo 2">
            <a:extLst>
              <a:ext uri="{FF2B5EF4-FFF2-40B4-BE49-F238E27FC236}">
                <a16:creationId xmlns:a16="http://schemas.microsoft.com/office/drawing/2014/main" id="{322F0BCE-FF4B-A640-BDCF-4E622AB36FD8}"/>
              </a:ext>
            </a:extLst>
          </p:cNvPr>
          <p:cNvSpPr>
            <a:spLocks noGrp="1"/>
          </p:cNvSpPr>
          <p:nvPr>
            <p:ph type="body" idx="1"/>
          </p:nvPr>
        </p:nvSpPr>
        <p:spPr>
          <a:xfrm>
            <a:off x="419101" y="2757124"/>
            <a:ext cx="11242812" cy="1443521"/>
          </a:xfrm>
        </p:spPr>
        <p:txBody>
          <a:bodyPr anchor="t">
            <a:normAutofit/>
          </a:bodyPr>
          <a:lstStyle>
            <a:lvl1pPr marL="0" indent="0">
              <a:buNone/>
              <a:defRPr sz="3800" b="0" i="0">
                <a:solidFill>
                  <a:schemeClr val="bg1"/>
                </a:solidFill>
                <a:latin typeface="Luiss Sans" pitchFamily="2" charset="0"/>
                <a:ea typeface="Luiss Sans" pitchFamily="2" charset="0"/>
                <a:cs typeface="Luiss Sans"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it-IT"/>
              <a:t>Modifica gli stili del testo dello schema</a:t>
            </a:r>
          </a:p>
        </p:txBody>
      </p:sp>
      <p:sp>
        <p:nvSpPr>
          <p:cNvPr id="58" name="Segnaposto testo 4">
            <a:extLst>
              <a:ext uri="{FF2B5EF4-FFF2-40B4-BE49-F238E27FC236}">
                <a16:creationId xmlns:a16="http://schemas.microsoft.com/office/drawing/2014/main" id="{D98B88A7-2ECF-F74F-AA59-126E06E92090}"/>
              </a:ext>
            </a:extLst>
          </p:cNvPr>
          <p:cNvSpPr>
            <a:spLocks noGrp="1"/>
          </p:cNvSpPr>
          <p:nvPr>
            <p:ph type="body" sz="quarter" idx="10" hasCustomPrompt="1"/>
          </p:nvPr>
        </p:nvSpPr>
        <p:spPr>
          <a:xfrm>
            <a:off x="443164" y="5051834"/>
            <a:ext cx="1892300" cy="1490662"/>
          </a:xfrm>
        </p:spPr>
        <p:txBody>
          <a:bodyPr/>
          <a:lstStyle>
            <a:lvl1pPr>
              <a:defRPr sz="9600" b="1">
                <a:solidFill>
                  <a:schemeClr val="accent1"/>
                </a:solidFill>
              </a:defRPr>
            </a:lvl1pPr>
          </a:lstStyle>
          <a:p>
            <a:r>
              <a:rPr lang="it-IT"/>
              <a:t>00</a:t>
            </a:r>
          </a:p>
        </p:txBody>
      </p:sp>
    </p:spTree>
    <p:extLst>
      <p:ext uri="{BB962C8B-B14F-4D97-AF65-F5344CB8AC3E}">
        <p14:creationId xmlns:p14="http://schemas.microsoft.com/office/powerpoint/2010/main" val="371679425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soria - colore personalizzato 2">
    <p:bg>
      <p:bgPr>
        <a:solidFill>
          <a:schemeClr val="accent3"/>
        </a:solidFill>
        <a:effectLst/>
      </p:bgPr>
    </p:bg>
    <p:spTree>
      <p:nvGrpSpPr>
        <p:cNvPr id="1" name=""/>
        <p:cNvGrpSpPr/>
        <p:nvPr/>
      </p:nvGrpSpPr>
      <p:grpSpPr>
        <a:xfrm>
          <a:off x="0" y="0"/>
          <a:ext cx="0" cy="0"/>
          <a:chOff x="0" y="0"/>
          <a:chExt cx="0" cy="0"/>
        </a:xfrm>
      </p:grpSpPr>
      <p:sp>
        <p:nvSpPr>
          <p:cNvPr id="55" name="Titolo 1">
            <a:extLst>
              <a:ext uri="{FF2B5EF4-FFF2-40B4-BE49-F238E27FC236}">
                <a16:creationId xmlns:a16="http://schemas.microsoft.com/office/drawing/2014/main" id="{05532EBB-7867-C448-AF61-F5F387DFCB7C}"/>
              </a:ext>
            </a:extLst>
          </p:cNvPr>
          <p:cNvSpPr>
            <a:spLocks noGrp="1"/>
          </p:cNvSpPr>
          <p:nvPr>
            <p:ph type="title"/>
          </p:nvPr>
        </p:nvSpPr>
        <p:spPr>
          <a:xfrm>
            <a:off x="419101" y="1672315"/>
            <a:ext cx="11242812" cy="1084810"/>
          </a:xfrm>
        </p:spPr>
        <p:txBody>
          <a:bodyPr anchor="t">
            <a:noAutofit/>
          </a:bodyPr>
          <a:lstStyle>
            <a:lvl1pPr>
              <a:defRPr sz="3800" b="1" i="0">
                <a:solidFill>
                  <a:schemeClr val="bg1"/>
                </a:solidFill>
                <a:latin typeface="Luiss Sans" pitchFamily="2" charset="0"/>
                <a:ea typeface="Luiss Sans" pitchFamily="2" charset="0"/>
                <a:cs typeface="Luiss Sans" pitchFamily="2" charset="0"/>
              </a:defRPr>
            </a:lvl1pPr>
          </a:lstStyle>
          <a:p>
            <a:r>
              <a:rPr lang="it-IT"/>
              <a:t>Fare clic per modificare lo stile del titolo dello schema</a:t>
            </a:r>
          </a:p>
        </p:txBody>
      </p:sp>
      <p:sp>
        <p:nvSpPr>
          <p:cNvPr id="56" name="Segnaposto testo 2">
            <a:extLst>
              <a:ext uri="{FF2B5EF4-FFF2-40B4-BE49-F238E27FC236}">
                <a16:creationId xmlns:a16="http://schemas.microsoft.com/office/drawing/2014/main" id="{322F0BCE-FF4B-A640-BDCF-4E622AB36FD8}"/>
              </a:ext>
            </a:extLst>
          </p:cNvPr>
          <p:cNvSpPr>
            <a:spLocks noGrp="1"/>
          </p:cNvSpPr>
          <p:nvPr>
            <p:ph type="body" idx="1"/>
          </p:nvPr>
        </p:nvSpPr>
        <p:spPr>
          <a:xfrm>
            <a:off x="419101" y="2757124"/>
            <a:ext cx="11242812" cy="1443521"/>
          </a:xfrm>
        </p:spPr>
        <p:txBody>
          <a:bodyPr anchor="t">
            <a:normAutofit/>
          </a:bodyPr>
          <a:lstStyle>
            <a:lvl1pPr marL="0" indent="0">
              <a:buNone/>
              <a:defRPr sz="3800" b="0" i="0">
                <a:solidFill>
                  <a:schemeClr val="bg1"/>
                </a:solidFill>
                <a:latin typeface="Luiss Sans" pitchFamily="2" charset="0"/>
                <a:ea typeface="Luiss Sans" pitchFamily="2" charset="0"/>
                <a:cs typeface="Luiss Sans"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it-IT"/>
              <a:t>Modifica gli stili del testo dello schema</a:t>
            </a:r>
          </a:p>
        </p:txBody>
      </p:sp>
      <p:sp>
        <p:nvSpPr>
          <p:cNvPr id="57" name="Segnaposto testo 4">
            <a:extLst>
              <a:ext uri="{FF2B5EF4-FFF2-40B4-BE49-F238E27FC236}">
                <a16:creationId xmlns:a16="http://schemas.microsoft.com/office/drawing/2014/main" id="{26C2CB0E-5981-9048-AF71-43F6283BF151}"/>
              </a:ext>
            </a:extLst>
          </p:cNvPr>
          <p:cNvSpPr>
            <a:spLocks noGrp="1"/>
          </p:cNvSpPr>
          <p:nvPr>
            <p:ph type="body" sz="quarter" idx="10" hasCustomPrompt="1"/>
          </p:nvPr>
        </p:nvSpPr>
        <p:spPr>
          <a:xfrm>
            <a:off x="443164" y="5051834"/>
            <a:ext cx="1892300" cy="1490662"/>
          </a:xfrm>
        </p:spPr>
        <p:txBody>
          <a:bodyPr/>
          <a:lstStyle>
            <a:lvl1pPr>
              <a:defRPr sz="9600" b="1">
                <a:solidFill>
                  <a:schemeClr val="accent1"/>
                </a:solidFill>
              </a:defRPr>
            </a:lvl1pPr>
          </a:lstStyle>
          <a:p>
            <a:r>
              <a:rPr lang="it-IT"/>
              <a:t>00</a:t>
            </a:r>
          </a:p>
        </p:txBody>
      </p:sp>
    </p:spTree>
    <p:extLst>
      <p:ext uri="{BB962C8B-B14F-4D97-AF65-F5344CB8AC3E}">
        <p14:creationId xmlns:p14="http://schemas.microsoft.com/office/powerpoint/2010/main" val="371413428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Divisoria - colore personalizzato 3">
    <p:bg>
      <p:bgPr>
        <a:solidFill>
          <a:schemeClr val="accent4"/>
        </a:solidFill>
        <a:effectLst/>
      </p:bgPr>
    </p:bg>
    <p:spTree>
      <p:nvGrpSpPr>
        <p:cNvPr id="1" name=""/>
        <p:cNvGrpSpPr/>
        <p:nvPr/>
      </p:nvGrpSpPr>
      <p:grpSpPr>
        <a:xfrm>
          <a:off x="0" y="0"/>
          <a:ext cx="0" cy="0"/>
          <a:chOff x="0" y="0"/>
          <a:chExt cx="0" cy="0"/>
        </a:xfrm>
      </p:grpSpPr>
      <p:sp>
        <p:nvSpPr>
          <p:cNvPr id="55" name="Titolo 1">
            <a:extLst>
              <a:ext uri="{FF2B5EF4-FFF2-40B4-BE49-F238E27FC236}">
                <a16:creationId xmlns:a16="http://schemas.microsoft.com/office/drawing/2014/main" id="{05532EBB-7867-C448-AF61-F5F387DFCB7C}"/>
              </a:ext>
            </a:extLst>
          </p:cNvPr>
          <p:cNvSpPr>
            <a:spLocks noGrp="1"/>
          </p:cNvSpPr>
          <p:nvPr>
            <p:ph type="title"/>
          </p:nvPr>
        </p:nvSpPr>
        <p:spPr>
          <a:xfrm>
            <a:off x="419101" y="1672315"/>
            <a:ext cx="11242812" cy="1084810"/>
          </a:xfrm>
        </p:spPr>
        <p:txBody>
          <a:bodyPr anchor="t">
            <a:noAutofit/>
          </a:bodyPr>
          <a:lstStyle>
            <a:lvl1pPr>
              <a:defRPr sz="3800" b="1" i="0">
                <a:solidFill>
                  <a:schemeClr val="bg1"/>
                </a:solidFill>
                <a:latin typeface="Luiss Sans" pitchFamily="2" charset="0"/>
                <a:ea typeface="Luiss Sans" pitchFamily="2" charset="0"/>
                <a:cs typeface="Luiss Sans" pitchFamily="2" charset="0"/>
              </a:defRPr>
            </a:lvl1pPr>
          </a:lstStyle>
          <a:p>
            <a:r>
              <a:rPr lang="it-IT"/>
              <a:t>Fare clic per modificare lo stile del titolo dello schema</a:t>
            </a:r>
          </a:p>
        </p:txBody>
      </p:sp>
      <p:sp>
        <p:nvSpPr>
          <p:cNvPr id="56" name="Segnaposto testo 2">
            <a:extLst>
              <a:ext uri="{FF2B5EF4-FFF2-40B4-BE49-F238E27FC236}">
                <a16:creationId xmlns:a16="http://schemas.microsoft.com/office/drawing/2014/main" id="{322F0BCE-FF4B-A640-BDCF-4E622AB36FD8}"/>
              </a:ext>
            </a:extLst>
          </p:cNvPr>
          <p:cNvSpPr>
            <a:spLocks noGrp="1"/>
          </p:cNvSpPr>
          <p:nvPr>
            <p:ph type="body" idx="1"/>
          </p:nvPr>
        </p:nvSpPr>
        <p:spPr>
          <a:xfrm>
            <a:off x="419101" y="2757124"/>
            <a:ext cx="11242812" cy="1443521"/>
          </a:xfrm>
        </p:spPr>
        <p:txBody>
          <a:bodyPr anchor="t">
            <a:normAutofit/>
          </a:bodyPr>
          <a:lstStyle>
            <a:lvl1pPr marL="0" indent="0">
              <a:buNone/>
              <a:defRPr sz="3800" b="0" i="0">
                <a:solidFill>
                  <a:schemeClr val="bg1"/>
                </a:solidFill>
                <a:latin typeface="Luiss Sans" pitchFamily="2" charset="0"/>
                <a:ea typeface="Luiss Sans" pitchFamily="2" charset="0"/>
                <a:cs typeface="Luiss Sans"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it-IT"/>
              <a:t>Modifica gli stili del testo dello schema</a:t>
            </a:r>
          </a:p>
        </p:txBody>
      </p:sp>
      <p:sp>
        <p:nvSpPr>
          <p:cNvPr id="57" name="Segnaposto testo 4">
            <a:extLst>
              <a:ext uri="{FF2B5EF4-FFF2-40B4-BE49-F238E27FC236}">
                <a16:creationId xmlns:a16="http://schemas.microsoft.com/office/drawing/2014/main" id="{26C2CB0E-5981-9048-AF71-43F6283BF151}"/>
              </a:ext>
            </a:extLst>
          </p:cNvPr>
          <p:cNvSpPr>
            <a:spLocks noGrp="1"/>
          </p:cNvSpPr>
          <p:nvPr>
            <p:ph type="body" sz="quarter" idx="10" hasCustomPrompt="1"/>
          </p:nvPr>
        </p:nvSpPr>
        <p:spPr>
          <a:xfrm>
            <a:off x="443164" y="5051834"/>
            <a:ext cx="1892300" cy="1490662"/>
          </a:xfrm>
        </p:spPr>
        <p:txBody>
          <a:bodyPr/>
          <a:lstStyle>
            <a:lvl1pPr>
              <a:defRPr sz="9600" b="1">
                <a:solidFill>
                  <a:schemeClr val="accent1"/>
                </a:solidFill>
              </a:defRPr>
            </a:lvl1pPr>
          </a:lstStyle>
          <a:p>
            <a:r>
              <a:rPr lang="it-IT"/>
              <a:t>00</a:t>
            </a:r>
          </a:p>
        </p:txBody>
      </p:sp>
    </p:spTree>
    <p:extLst>
      <p:ext uri="{BB962C8B-B14F-4D97-AF65-F5344CB8AC3E}">
        <p14:creationId xmlns:p14="http://schemas.microsoft.com/office/powerpoint/2010/main" val="332199201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F49B507-8551-CC47-91BD-DBB3E40CD605}"/>
              </a:ext>
            </a:extLst>
          </p:cNvPr>
          <p:cNvSpPr>
            <a:spLocks noGrp="1"/>
          </p:cNvSpPr>
          <p:nvPr>
            <p:ph type="title"/>
          </p:nvPr>
        </p:nvSpPr>
        <p:spPr>
          <a:xfrm>
            <a:off x="419100" y="365125"/>
            <a:ext cx="11222038" cy="993775"/>
          </a:xfrm>
          <a:prstGeom prst="rect">
            <a:avLst/>
          </a:prstGeom>
        </p:spPr>
        <p:txBody>
          <a:bodyPr vert="horz" lIns="91440" tIns="45720" rIns="91440" bIns="45720" rtlCol="0" anchor="t">
            <a:no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B3411DEE-4AD8-E74D-AEA0-F1709A493D7D}"/>
              </a:ext>
            </a:extLst>
          </p:cNvPr>
          <p:cNvSpPr>
            <a:spLocks noGrp="1"/>
          </p:cNvSpPr>
          <p:nvPr>
            <p:ph type="body" idx="1"/>
          </p:nvPr>
        </p:nvSpPr>
        <p:spPr>
          <a:xfrm>
            <a:off x="419911" y="1532404"/>
            <a:ext cx="11222038" cy="4344521"/>
          </a:xfrm>
          <a:prstGeom prst="rect">
            <a:avLst/>
          </a:prstGeom>
        </p:spPr>
        <p:txBody>
          <a:bodyPr vert="horz" lIns="91440" tIns="45720" rIns="91440" bIns="45720" rtlCol="0" anchor="ctr">
            <a:noAutofit/>
          </a:bodyPr>
          <a:lstStyle/>
          <a:p>
            <a:r>
              <a:rPr lang="it-IT"/>
              <a:t>Modifica gli stili del testo dello schema
Secondo livello
Terzo livello
Quarto livello
Quinto livello</a:t>
            </a:r>
          </a:p>
        </p:txBody>
      </p:sp>
      <p:sp>
        <p:nvSpPr>
          <p:cNvPr id="5" name="Segnaposto piè di pagina 4">
            <a:extLst>
              <a:ext uri="{FF2B5EF4-FFF2-40B4-BE49-F238E27FC236}">
                <a16:creationId xmlns:a16="http://schemas.microsoft.com/office/drawing/2014/main" id="{9E383537-6367-1443-9D86-622943D14FE7}"/>
              </a:ext>
            </a:extLst>
          </p:cNvPr>
          <p:cNvSpPr>
            <a:spLocks noGrp="1"/>
          </p:cNvSpPr>
          <p:nvPr>
            <p:ph type="ftr" sz="quarter" idx="3"/>
          </p:nvPr>
        </p:nvSpPr>
        <p:spPr>
          <a:xfrm>
            <a:off x="2991971" y="6224587"/>
            <a:ext cx="7742517" cy="365125"/>
          </a:xfrm>
          <a:prstGeom prst="rect">
            <a:avLst/>
          </a:prstGeom>
        </p:spPr>
        <p:txBody>
          <a:bodyPr vert="horz" lIns="72000" tIns="0" rIns="72000" bIns="0" rtlCol="0" anchor="b"/>
          <a:lstStyle>
            <a:lvl1pPr algn="r">
              <a:defRPr sz="1400" b="1" i="0">
                <a:solidFill>
                  <a:srgbClr val="003A70"/>
                </a:solidFill>
                <a:latin typeface="Luiss Sans" pitchFamily="2" charset="0"/>
                <a:ea typeface="Luiss Sans" pitchFamily="2" charset="0"/>
                <a:cs typeface="Luiss Sans" pitchFamily="2" charset="0"/>
              </a:defRPr>
            </a:lvl1pPr>
          </a:lstStyle>
          <a:p>
            <a:r>
              <a:rPr lang="it-IT"/>
              <a:t>Titolo della Presentazione/Sezione</a:t>
            </a:r>
          </a:p>
        </p:txBody>
      </p:sp>
      <p:sp>
        <p:nvSpPr>
          <p:cNvPr id="6" name="Segnaposto numero diapositiva 5">
            <a:extLst>
              <a:ext uri="{FF2B5EF4-FFF2-40B4-BE49-F238E27FC236}">
                <a16:creationId xmlns:a16="http://schemas.microsoft.com/office/drawing/2014/main" id="{7EC8A305-BBBD-9C45-8197-11A6CAC5920F}"/>
              </a:ext>
            </a:extLst>
          </p:cNvPr>
          <p:cNvSpPr>
            <a:spLocks noGrp="1"/>
          </p:cNvSpPr>
          <p:nvPr>
            <p:ph type="sldNum" sz="quarter" idx="4"/>
          </p:nvPr>
        </p:nvSpPr>
        <p:spPr>
          <a:xfrm>
            <a:off x="10896600" y="6224587"/>
            <a:ext cx="858838" cy="365125"/>
          </a:xfrm>
          <a:prstGeom prst="rect">
            <a:avLst/>
          </a:prstGeom>
        </p:spPr>
        <p:txBody>
          <a:bodyPr vert="horz" lIns="72000" tIns="0" rIns="72000" bIns="0" rtlCol="0" anchor="b"/>
          <a:lstStyle>
            <a:lvl1pPr algn="r">
              <a:defRPr sz="1400" b="0" i="0">
                <a:solidFill>
                  <a:srgbClr val="003A70"/>
                </a:solidFill>
                <a:latin typeface="Luiss Sans" pitchFamily="2" charset="0"/>
                <a:ea typeface="Luiss Sans" pitchFamily="2" charset="0"/>
                <a:cs typeface="Luiss Sans" pitchFamily="2" charset="0"/>
              </a:defRPr>
            </a:lvl1pPr>
          </a:lstStyle>
          <a:p>
            <a:fld id="{DD589A36-170F-7348-BCDB-23CF9D860473}" type="slidenum">
              <a:rPr lang="it-IT" smtClean="0"/>
              <a:pPr/>
              <a:t>‹N›</a:t>
            </a:fld>
            <a:endParaRPr lang="it-IT"/>
          </a:p>
        </p:txBody>
      </p:sp>
    </p:spTree>
    <p:extLst>
      <p:ext uri="{BB962C8B-B14F-4D97-AF65-F5344CB8AC3E}">
        <p14:creationId xmlns:p14="http://schemas.microsoft.com/office/powerpoint/2010/main" val="1549252500"/>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660" r:id="rId3"/>
    <p:sldLayoutId id="2147483661" r:id="rId4"/>
    <p:sldLayoutId id="2147483651" r:id="rId5"/>
    <p:sldLayoutId id="2147483664" r:id="rId6"/>
    <p:sldLayoutId id="2147483665" r:id="rId7"/>
    <p:sldLayoutId id="2147483666" r:id="rId8"/>
    <p:sldLayoutId id="2147483672" r:id="rId9"/>
    <p:sldLayoutId id="2147483671" r:id="rId10"/>
    <p:sldLayoutId id="2147483670" r:id="rId11"/>
    <p:sldLayoutId id="2147483650" r:id="rId12"/>
    <p:sldLayoutId id="2147483652" r:id="rId13"/>
    <p:sldLayoutId id="2147483667" r:id="rId14"/>
    <p:sldLayoutId id="2147483673" r:id="rId15"/>
    <p:sldLayoutId id="2147483668" r:id="rId16"/>
  </p:sldLayoutIdLst>
  <p:hf hdr="0"/>
  <p:txStyles>
    <p:titleStyle>
      <a:lvl1pPr algn="l" defTabSz="914400" rtl="0" eaLnBrk="1" latinLnBrk="0" hangingPunct="1">
        <a:lnSpc>
          <a:spcPct val="90000"/>
        </a:lnSpc>
        <a:spcBef>
          <a:spcPct val="0"/>
        </a:spcBef>
        <a:buNone/>
        <a:defRPr sz="2600" b="0" i="0" kern="1200">
          <a:solidFill>
            <a:srgbClr val="003A70"/>
          </a:solidFill>
          <a:latin typeface="Luiss Sans" pitchFamily="2" charset="0"/>
          <a:ea typeface="Luiss Sans" pitchFamily="2" charset="0"/>
          <a:cs typeface="Luiss Sans" pitchFamily="2" charset="0"/>
        </a:defRPr>
      </a:lvl1pPr>
    </p:titleStyle>
    <p:bodyStyle>
      <a:lvl1pPr marL="0" indent="0" algn="l" defTabSz="914400" rtl="0" eaLnBrk="1" latinLnBrk="0" hangingPunct="1">
        <a:lnSpc>
          <a:spcPct val="110000"/>
        </a:lnSpc>
        <a:spcBef>
          <a:spcPts val="1800"/>
        </a:spcBef>
        <a:buFont typeface="Arial" panose="020B0604020202020204" pitchFamily="34" charset="0"/>
        <a:buNone/>
        <a:defRPr sz="3200" b="0" i="0" kern="1200">
          <a:solidFill>
            <a:schemeClr val="tx1">
              <a:lumMod val="65000"/>
              <a:lumOff val="35000"/>
            </a:schemeClr>
          </a:solidFill>
          <a:latin typeface="Luiss Sans" pitchFamily="2" charset="0"/>
          <a:ea typeface="Luiss Sans" pitchFamily="2" charset="0"/>
          <a:cs typeface="Luiss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6709" userDrawn="1">
          <p15:clr>
            <a:srgbClr val="F26B43"/>
          </p15:clr>
        </p15:guide>
        <p15:guide id="7" orient="horz" pos="346" userDrawn="1">
          <p15:clr>
            <a:srgbClr val="F26B43"/>
          </p15:clr>
        </p15:guide>
        <p15:guide id="8" orient="horz" pos="3981" userDrawn="1">
          <p15:clr>
            <a:srgbClr val="F26B43"/>
          </p15:clr>
        </p15:guide>
        <p15:guide id="9" orient="horz" pos="300" userDrawn="1">
          <p15:clr>
            <a:srgbClr val="F26B43"/>
          </p15:clr>
        </p15:guide>
        <p15:guide id="10" orient="horz" pos="958" userDrawn="1">
          <p15:clr>
            <a:srgbClr val="F26B43"/>
          </p15:clr>
        </p15:guide>
        <p15:guide id="11" orient="horz" pos="3702" userDrawn="1">
          <p15:clr>
            <a:srgbClr val="F26B43"/>
          </p15:clr>
        </p15:guide>
        <p15:guide id="12" pos="734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8" Type="http://schemas.openxmlformats.org/officeDocument/2006/relationships/hyperlink" Target="https://en.logodownload.org/credit-suisse-logo/" TargetMode="External"/><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hyperlink" Target="https://www.britannica.com/topic/flag-of-Switzerland" TargetMode="External"/><Relationship Id="rId5" Type="http://schemas.openxmlformats.org/officeDocument/2006/relationships/image" Target="../media/image11.jp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8" Type="http://schemas.openxmlformats.org/officeDocument/2006/relationships/hyperlink" Target="https://en.wikipedia.org/wiki/British_nationalism" TargetMode="External"/><Relationship Id="rId13" Type="http://schemas.openxmlformats.org/officeDocument/2006/relationships/image" Target="../media/image23.svg"/><Relationship Id="rId3" Type="http://schemas.openxmlformats.org/officeDocument/2006/relationships/image" Target="../media/image16.jpeg"/><Relationship Id="rId7" Type="http://schemas.openxmlformats.org/officeDocument/2006/relationships/image" Target="../media/image19.png"/><Relationship Id="rId12"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hyperlink" Target="http://public-domain-image.com/flags-of-the-world-public-domain-images-pictures/flag-of-lithuania.jpg.html" TargetMode="External"/><Relationship Id="rId11" Type="http://schemas.openxmlformats.org/officeDocument/2006/relationships/image" Target="../media/image21.png"/><Relationship Id="rId5" Type="http://schemas.openxmlformats.org/officeDocument/2006/relationships/image" Target="../media/image18.jpg"/><Relationship Id="rId10" Type="http://schemas.openxmlformats.org/officeDocument/2006/relationships/hyperlink" Target="https://www.britannica.com/topic/flag-of-the-United-States-of-America" TargetMode="External"/><Relationship Id="rId4" Type="http://schemas.openxmlformats.org/officeDocument/2006/relationships/image" Target="../media/image17.jpeg"/><Relationship Id="rId9" Type="http://schemas.openxmlformats.org/officeDocument/2006/relationships/image" Target="../media/image20.jpg"/><Relationship Id="rId14" Type="http://schemas.openxmlformats.org/officeDocument/2006/relationships/hyperlink" Target="https://svgsilh.com/image/3416597.html"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12.xml"/><Relationship Id="rId6" Type="http://schemas.openxmlformats.org/officeDocument/2006/relationships/hyperlink" Target="https://en.wikipedia.org/wiki/Flag_of_Italy" TargetMode="External"/><Relationship Id="rId5" Type="http://schemas.openxmlformats.org/officeDocument/2006/relationships/image" Target="../media/image25.png"/><Relationship Id="rId4" Type="http://schemas.openxmlformats.org/officeDocument/2006/relationships/hyperlink" Target="https://pixabay.com/de/flagge-gro%C3%9Fbritannien-k%C3%B6nigin-land-159070/"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hyperlink" Target="http://fab.academany.org/2019/labs/cept/students/karan-tanna/week19.html" TargetMode="External"/><Relationship Id="rId2" Type="http://schemas.openxmlformats.org/officeDocument/2006/relationships/notesSlide" Target="../notesSlides/notesSlide66.xml"/><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png"/></Relationships>
</file>

<file path=ppt/slides/_rels/slide6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hyperlink" Target="http://fab.academany.org/2019/labs/cept/students/karan-tanna/week19.html" TargetMode="External"/><Relationship Id="rId2" Type="http://schemas.openxmlformats.org/officeDocument/2006/relationships/notesSlide" Target="../notesSlides/notesSlide67.xml"/><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8.xml"/><Relationship Id="rId1" Type="http://schemas.openxmlformats.org/officeDocument/2006/relationships/slideLayout" Target="../slideLayouts/slideLayout12.xml"/><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257B1DF6-28FF-4348-ABF9-3B98FB74050D}"/>
              </a:ext>
            </a:extLst>
          </p:cNvPr>
          <p:cNvSpPr>
            <a:spLocks noGrp="1"/>
          </p:cNvSpPr>
          <p:nvPr>
            <p:ph type="ctrTitle"/>
          </p:nvPr>
        </p:nvSpPr>
        <p:spPr>
          <a:xfrm>
            <a:off x="506353" y="1966782"/>
            <a:ext cx="6921715" cy="1052596"/>
          </a:xfrm>
        </p:spPr>
        <p:txBody>
          <a:bodyPr/>
          <a:lstStyle/>
          <a:p>
            <a:r>
              <a:rPr lang="it-IT"/>
              <a:t>Master in diritto tributario, contabilità e pianificazione fiscale</a:t>
            </a:r>
          </a:p>
        </p:txBody>
      </p:sp>
      <p:sp>
        <p:nvSpPr>
          <p:cNvPr id="32" name="Sottotitolo 31">
            <a:extLst>
              <a:ext uri="{FF2B5EF4-FFF2-40B4-BE49-F238E27FC236}">
                <a16:creationId xmlns:a16="http://schemas.microsoft.com/office/drawing/2014/main" id="{3C62B572-1DA8-B74D-B0A1-DD09748F504D}"/>
              </a:ext>
            </a:extLst>
          </p:cNvPr>
          <p:cNvSpPr>
            <a:spLocks noGrp="1"/>
          </p:cNvSpPr>
          <p:nvPr>
            <p:ph type="subTitle" idx="1"/>
          </p:nvPr>
        </p:nvSpPr>
        <p:spPr>
          <a:xfrm>
            <a:off x="498261" y="3189796"/>
            <a:ext cx="6921714" cy="1056315"/>
          </a:xfrm>
        </p:spPr>
        <p:txBody>
          <a:bodyPr/>
          <a:lstStyle/>
          <a:p>
            <a:r>
              <a:rPr lang="it-IT" sz="3200"/>
              <a:t>L’armonizzazione fiscale dell’imposizione diretta e le direttive in materia</a:t>
            </a:r>
          </a:p>
        </p:txBody>
      </p:sp>
      <p:sp>
        <p:nvSpPr>
          <p:cNvPr id="2" name="Segnaposto data 1">
            <a:extLst>
              <a:ext uri="{FF2B5EF4-FFF2-40B4-BE49-F238E27FC236}">
                <a16:creationId xmlns:a16="http://schemas.microsoft.com/office/drawing/2014/main" id="{62DE6C82-5BE3-4E43-802C-B3DD90DBAB51}"/>
              </a:ext>
            </a:extLst>
          </p:cNvPr>
          <p:cNvSpPr>
            <a:spLocks noGrp="1"/>
          </p:cNvSpPr>
          <p:nvPr>
            <p:ph type="dt" sz="half" idx="10"/>
          </p:nvPr>
        </p:nvSpPr>
        <p:spPr/>
        <p:txBody>
          <a:bodyPr/>
          <a:lstStyle/>
          <a:p>
            <a:fld id="{EE33963A-5F1C-9E44-A101-09D5145AB554}" type="datetime4">
              <a:rPr lang="it-IT" smtClean="0"/>
              <a:pPr/>
              <a:t>5 maggio 2025</a:t>
            </a:fld>
            <a:endParaRPr lang="it-IT"/>
          </a:p>
        </p:txBody>
      </p:sp>
      <p:pic>
        <p:nvPicPr>
          <p:cNvPr id="23" name="Segnaposto immagine 22">
            <a:extLst>
              <a:ext uri="{FF2B5EF4-FFF2-40B4-BE49-F238E27FC236}">
                <a16:creationId xmlns:a16="http://schemas.microsoft.com/office/drawing/2014/main" id="{CEAAFF17-FDDC-A548-8998-A02A6B681C98}"/>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562564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a:t>I casi di «successo»</a:t>
            </a:r>
            <a:endParaRPr lang="it-IT"/>
          </a:p>
        </p:txBody>
      </p:sp>
      <p:sp>
        <p:nvSpPr>
          <p:cNvPr id="38" name="Segnaposto testo 37">
            <a:extLst>
              <a:ext uri="{FF2B5EF4-FFF2-40B4-BE49-F238E27FC236}">
                <a16:creationId xmlns:a16="http://schemas.microsoft.com/office/drawing/2014/main" id="{D7506231-5CF1-204D-AEA6-D5094E4CBD13}"/>
              </a:ext>
            </a:extLst>
          </p:cNvPr>
          <p:cNvSpPr>
            <a:spLocks noGrp="1"/>
          </p:cNvSpPr>
          <p:nvPr>
            <p:ph idx="1"/>
          </p:nvPr>
        </p:nvSpPr>
        <p:spPr/>
        <p:txBody>
          <a:bodyPr>
            <a:normAutofit fontScale="85000" lnSpcReduction="20000"/>
          </a:bodyPr>
          <a:lstStyle/>
          <a:p>
            <a:pPr marL="685063" indent="-685063">
              <a:buFont typeface="+mj-lt"/>
              <a:buAutoNum type="arabicPeriod"/>
            </a:pPr>
            <a:r>
              <a:rPr lang="it-IT" dirty="0"/>
              <a:t>Direttiva «</a:t>
            </a:r>
            <a:r>
              <a:rPr lang="it-IT" b="1" dirty="0"/>
              <a:t>Madre- Figlia</a:t>
            </a:r>
            <a:r>
              <a:rPr lang="it-IT" dirty="0"/>
              <a:t>»:</a:t>
            </a:r>
          </a:p>
          <a:p>
            <a:pPr lvl="1">
              <a:lnSpc>
                <a:spcPct val="110000"/>
              </a:lnSpc>
            </a:pPr>
            <a:r>
              <a:rPr lang="it-IT" dirty="0"/>
              <a:t>Direttiva 2011/96/UE, che ha sostituito la 1990/435/CEE e successive modifiche;</a:t>
            </a:r>
          </a:p>
          <a:p>
            <a:pPr lvl="2">
              <a:lnSpc>
                <a:spcPct val="110000"/>
              </a:lnSpc>
            </a:pPr>
            <a:r>
              <a:rPr lang="it-IT" dirty="0"/>
              <a:t>Direttiva 2015/121/UE ha introdotto norme anti-elusive </a:t>
            </a:r>
            <a:r>
              <a:rPr lang="it-IT" i="1" dirty="0"/>
              <a:t>ad hoc</a:t>
            </a:r>
            <a:r>
              <a:rPr lang="it-IT" dirty="0"/>
              <a:t>;</a:t>
            </a:r>
          </a:p>
          <a:p>
            <a:pPr marL="685063" indent="-685063">
              <a:buFont typeface="+mj-lt"/>
              <a:buAutoNum type="arabicPeriod"/>
            </a:pPr>
            <a:r>
              <a:rPr lang="it-IT" dirty="0"/>
              <a:t>Direttiva «</a:t>
            </a:r>
            <a:r>
              <a:rPr lang="it-IT" b="1" dirty="0"/>
              <a:t>Interessi e Canoni</a:t>
            </a:r>
            <a:r>
              <a:rPr lang="it-IT" dirty="0"/>
              <a:t>»:</a:t>
            </a:r>
          </a:p>
          <a:p>
            <a:pPr lvl="1">
              <a:lnSpc>
                <a:spcPct val="110000"/>
              </a:lnSpc>
            </a:pPr>
            <a:r>
              <a:rPr lang="it-IT" dirty="0"/>
              <a:t>Direttiva 2003/49/CE, in attesa di adeguamento;</a:t>
            </a:r>
          </a:p>
          <a:p>
            <a:pPr marL="685063" indent="-685063">
              <a:buFont typeface="+mj-lt"/>
              <a:buAutoNum type="arabicPeriod"/>
            </a:pPr>
            <a:r>
              <a:rPr lang="it-IT" dirty="0"/>
              <a:t>Direttiva «</a:t>
            </a:r>
            <a:r>
              <a:rPr lang="it-IT" b="1" dirty="0"/>
              <a:t>Operazioni straordinarie</a:t>
            </a:r>
            <a:r>
              <a:rPr lang="it-IT" dirty="0"/>
              <a:t>»:</a:t>
            </a:r>
          </a:p>
          <a:p>
            <a:pPr lvl="1">
              <a:lnSpc>
                <a:spcPct val="110000"/>
              </a:lnSpc>
            </a:pPr>
            <a:r>
              <a:rPr lang="it-IT" dirty="0"/>
              <a:t>Direttiva 2009/133/CE, che ha sostituito la 1990/434/CEE</a:t>
            </a:r>
          </a:p>
          <a:p>
            <a:pPr marL="685063" indent="-685063">
              <a:buFont typeface="+mj-lt"/>
              <a:buAutoNum type="arabicPeriod"/>
            </a:pPr>
            <a:r>
              <a:rPr lang="it-IT" dirty="0"/>
              <a:t>Un laboratorio giurisprudenziale (fino al 2016): la </a:t>
            </a:r>
            <a:r>
              <a:rPr lang="it-IT" b="1" dirty="0"/>
              <a:t>tassazione di «uscita»</a:t>
            </a:r>
            <a:r>
              <a:rPr lang="it-IT" dirty="0"/>
              <a:t> (cd. «</a:t>
            </a:r>
            <a:r>
              <a:rPr lang="it-IT" i="1" dirty="0"/>
              <a:t>Exit </a:t>
            </a:r>
            <a:r>
              <a:rPr lang="it-IT" i="1" dirty="0" err="1"/>
              <a:t>taxation</a:t>
            </a:r>
            <a:r>
              <a:rPr lang="it-IT" dirty="0"/>
              <a:t>») e in entrata («</a:t>
            </a:r>
            <a:r>
              <a:rPr lang="it-IT" i="1" dirty="0"/>
              <a:t>Inbound </a:t>
            </a:r>
            <a:r>
              <a:rPr lang="it-IT" i="1" dirty="0" err="1"/>
              <a:t>taxation</a:t>
            </a:r>
            <a:r>
              <a:rPr lang="it-IT" dirty="0"/>
              <a:t>»). </a:t>
            </a:r>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10</a:t>
            </a:fld>
            <a:endParaRPr lang="it-IT"/>
          </a:p>
        </p:txBody>
      </p:sp>
    </p:spTree>
    <p:extLst>
      <p:ext uri="{BB962C8B-B14F-4D97-AF65-F5344CB8AC3E}">
        <p14:creationId xmlns:p14="http://schemas.microsoft.com/office/powerpoint/2010/main" val="116435059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a:t>L’incidenza in Italia</a:t>
            </a:r>
            <a:endParaRPr lang="it-IT"/>
          </a:p>
        </p:txBody>
      </p:sp>
      <p:sp>
        <p:nvSpPr>
          <p:cNvPr id="38" name="Segnaposto testo 37">
            <a:extLst>
              <a:ext uri="{FF2B5EF4-FFF2-40B4-BE49-F238E27FC236}">
                <a16:creationId xmlns:a16="http://schemas.microsoft.com/office/drawing/2014/main" id="{D7506231-5CF1-204D-AEA6-D5094E4CBD13}"/>
              </a:ext>
            </a:extLst>
          </p:cNvPr>
          <p:cNvSpPr>
            <a:spLocks noGrp="1"/>
          </p:cNvSpPr>
          <p:nvPr>
            <p:ph idx="1"/>
          </p:nvPr>
        </p:nvSpPr>
        <p:spPr/>
        <p:txBody>
          <a:bodyPr>
            <a:normAutofit/>
          </a:bodyPr>
          <a:lstStyle/>
          <a:p>
            <a:pPr>
              <a:lnSpc>
                <a:spcPct val="100000"/>
              </a:lnSpc>
            </a:pPr>
            <a:r>
              <a:rPr lang="it-IT" sz="2800"/>
              <a:t>Il punto di partenza, la legge delega (l. 23, 11 marzo 2014):</a:t>
            </a:r>
          </a:p>
          <a:p>
            <a:pPr lvl="1">
              <a:lnSpc>
                <a:spcPct val="100000"/>
              </a:lnSpc>
            </a:pPr>
            <a:r>
              <a:rPr lang="it-IT" sz="2400"/>
              <a:t>Articolo 12 (Razionalizzazione della determinazione del reddito di impresa …):</a:t>
            </a:r>
          </a:p>
          <a:p>
            <a:pPr lvl="2">
              <a:lnSpc>
                <a:spcPct val="100000"/>
              </a:lnSpc>
            </a:pPr>
            <a:r>
              <a:rPr lang="it-IT" sz="2000"/>
              <a:t>Il Governo è delegato … in </a:t>
            </a:r>
            <a:r>
              <a:rPr lang="it-IT" sz="2000" b="1" u="sng"/>
              <a:t>applicazione delle raccomandazioni degli organismi internazionali</a:t>
            </a:r>
            <a:r>
              <a:rPr lang="it-IT" sz="2000"/>
              <a:t> e dell’Unione europea, secondo i seguenti criteri direttivi …</a:t>
            </a:r>
          </a:p>
          <a:p>
            <a:pPr lvl="2">
              <a:lnSpc>
                <a:spcPct val="100000"/>
              </a:lnSpc>
            </a:pPr>
            <a:r>
              <a:rPr lang="it-IT" sz="2000"/>
              <a:t>… </a:t>
            </a:r>
            <a:r>
              <a:rPr lang="it-IT" sz="2000" i="1"/>
              <a:t>Omissis</a:t>
            </a:r>
            <a:r>
              <a:rPr lang="it-IT" sz="2000"/>
              <a:t> …</a:t>
            </a:r>
          </a:p>
          <a:p>
            <a:pPr>
              <a:lnSpc>
                <a:spcPct val="100000"/>
              </a:lnSpc>
            </a:pPr>
            <a:r>
              <a:rPr lang="it-IT" sz="2800"/>
              <a:t>Sviluppo per «osmosi» dell’ordinamento italiano alla luce dei criteri OCSE.</a:t>
            </a:r>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100</a:t>
            </a:fld>
            <a:endParaRPr lang="it-IT"/>
          </a:p>
        </p:txBody>
      </p:sp>
    </p:spTree>
    <p:extLst>
      <p:ext uri="{BB962C8B-B14F-4D97-AF65-F5344CB8AC3E}">
        <p14:creationId xmlns:p14="http://schemas.microsoft.com/office/powerpoint/2010/main" val="179952865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a:t>Un caso concreto</a:t>
            </a:r>
            <a:endParaRPr lang="it-IT"/>
          </a:p>
        </p:txBody>
      </p:sp>
      <p:sp>
        <p:nvSpPr>
          <p:cNvPr id="38" name="Segnaposto testo 37">
            <a:extLst>
              <a:ext uri="{FF2B5EF4-FFF2-40B4-BE49-F238E27FC236}">
                <a16:creationId xmlns:a16="http://schemas.microsoft.com/office/drawing/2014/main" id="{D7506231-5CF1-204D-AEA6-D5094E4CBD13}"/>
              </a:ext>
            </a:extLst>
          </p:cNvPr>
          <p:cNvSpPr>
            <a:spLocks noGrp="1"/>
          </p:cNvSpPr>
          <p:nvPr>
            <p:ph idx="1"/>
          </p:nvPr>
        </p:nvSpPr>
        <p:spPr/>
        <p:txBody>
          <a:bodyPr>
            <a:normAutofit/>
          </a:bodyPr>
          <a:lstStyle/>
          <a:p>
            <a:pPr>
              <a:lnSpc>
                <a:spcPct val="100000"/>
              </a:lnSpc>
            </a:pPr>
            <a:r>
              <a:rPr lang="it-IT" sz="2400"/>
              <a:t>L’influenza delle linee guida OCSE nell’evoluzione della giurisprudenza di legittimità (caso </a:t>
            </a:r>
            <a:r>
              <a:rPr lang="it-IT" sz="2400" i="1" err="1"/>
              <a:t>Rentcar</a:t>
            </a:r>
            <a:r>
              <a:rPr lang="it-IT" sz="2400" i="1"/>
              <a:t> </a:t>
            </a:r>
            <a:r>
              <a:rPr lang="it-IT" sz="2400" i="1" err="1"/>
              <a:t>Chartering</a:t>
            </a:r>
            <a:r>
              <a:rPr lang="it-IT" sz="2400" i="1"/>
              <a:t> </a:t>
            </a:r>
            <a:r>
              <a:rPr lang="it-IT" sz="2400" i="1" err="1"/>
              <a:t>GmbH</a:t>
            </a:r>
            <a:r>
              <a:rPr lang="it-IT" sz="2400"/>
              <a:t>);</a:t>
            </a:r>
          </a:p>
          <a:p>
            <a:pPr>
              <a:lnSpc>
                <a:spcPct val="100000"/>
              </a:lnSpc>
            </a:pPr>
            <a:r>
              <a:rPr lang="it-IT" sz="2400"/>
              <a:t>Cassazione (III) n. 41947 del 2 luglio 2014;</a:t>
            </a:r>
          </a:p>
          <a:p>
            <a:pPr lvl="1">
              <a:lnSpc>
                <a:spcPct val="100000"/>
              </a:lnSpc>
            </a:pPr>
            <a:r>
              <a:rPr lang="it-IT" sz="2000"/>
              <a:t>In tema di IVA la nozione di stabile organizzazione </a:t>
            </a:r>
            <a:r>
              <a:rPr lang="it-IT" sz="2000" u="sng"/>
              <a:t>va desunta dall’art. 5 del Modello OCSE</a:t>
            </a:r>
            <a:r>
              <a:rPr lang="it-IT" sz="2000"/>
              <a:t> … e dal suo commentario, integrata con i requisiti prescritti dalla direttiva … (</a:t>
            </a:r>
            <a:r>
              <a:rPr lang="it-IT" sz="2000" i="1"/>
              <a:t>!</a:t>
            </a:r>
            <a:r>
              <a:rPr lang="it-IT" sz="2000"/>
              <a:t>)</a:t>
            </a:r>
          </a:p>
          <a:p>
            <a:pPr lvl="1">
              <a:lnSpc>
                <a:spcPct val="100000"/>
              </a:lnSpc>
            </a:pPr>
            <a:r>
              <a:rPr lang="it-IT" sz="2000"/>
              <a:t>Rilevanza delle </a:t>
            </a:r>
            <a:r>
              <a:rPr lang="it-IT" sz="2000" u="sng"/>
              <a:t>variazioni del Commentario</a:t>
            </a:r>
            <a:r>
              <a:rPr lang="it-IT" sz="2000"/>
              <a:t> per le quali non sia stata formulata riserva da parte dell’Italia.</a:t>
            </a:r>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101</a:t>
            </a:fld>
            <a:endParaRPr lang="it-IT"/>
          </a:p>
        </p:txBody>
      </p:sp>
    </p:spTree>
    <p:extLst>
      <p:ext uri="{BB962C8B-B14F-4D97-AF65-F5344CB8AC3E}">
        <p14:creationId xmlns:p14="http://schemas.microsoft.com/office/powerpoint/2010/main" val="18024231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a:t>La casistica che conferma l’influenza OCSE</a:t>
            </a:r>
            <a:endParaRPr lang="it-IT"/>
          </a:p>
        </p:txBody>
      </p:sp>
      <p:sp>
        <p:nvSpPr>
          <p:cNvPr id="38" name="Segnaposto testo 37">
            <a:extLst>
              <a:ext uri="{FF2B5EF4-FFF2-40B4-BE49-F238E27FC236}">
                <a16:creationId xmlns:a16="http://schemas.microsoft.com/office/drawing/2014/main" id="{D7506231-5CF1-204D-AEA6-D5094E4CBD13}"/>
              </a:ext>
            </a:extLst>
          </p:cNvPr>
          <p:cNvSpPr>
            <a:spLocks noGrp="1"/>
          </p:cNvSpPr>
          <p:nvPr>
            <p:ph idx="1"/>
          </p:nvPr>
        </p:nvSpPr>
        <p:spPr/>
        <p:txBody>
          <a:bodyPr>
            <a:normAutofit/>
          </a:bodyPr>
          <a:lstStyle/>
          <a:p>
            <a:pPr>
              <a:lnSpc>
                <a:spcPct val="100000"/>
              </a:lnSpc>
            </a:pPr>
            <a:r>
              <a:rPr lang="it-IT" sz="2800"/>
              <a:t>Ipotesi più recenti della «contaminazione» del rapporto BEPS dell’OCSE possono comprendere ad esempio:</a:t>
            </a:r>
          </a:p>
          <a:p>
            <a:pPr marL="1217889" lvl="1" indent="-608945">
              <a:lnSpc>
                <a:spcPct val="100000"/>
              </a:lnSpc>
              <a:buFont typeface="+mj-lt"/>
              <a:buAutoNum type="arabicPeriod"/>
            </a:pPr>
            <a:r>
              <a:rPr lang="it-IT" sz="2400" b="1"/>
              <a:t>Disciplina del </a:t>
            </a:r>
            <a:r>
              <a:rPr lang="it-IT" sz="2400" b="1" i="1" err="1"/>
              <a:t>Patent</a:t>
            </a:r>
            <a:r>
              <a:rPr lang="it-IT" sz="2400" b="1" i="1"/>
              <a:t> Box (ascesa e declino)</a:t>
            </a:r>
            <a:r>
              <a:rPr lang="it-IT" sz="2400" b="1"/>
              <a:t>;</a:t>
            </a:r>
          </a:p>
          <a:p>
            <a:pPr lvl="2">
              <a:lnSpc>
                <a:spcPct val="100000"/>
              </a:lnSpc>
            </a:pPr>
            <a:r>
              <a:rPr lang="it-IT" sz="2000"/>
              <a:t>Rinvio ai </a:t>
            </a:r>
            <a:r>
              <a:rPr lang="it-IT" sz="2000" i="1" err="1"/>
              <a:t>consideranda</a:t>
            </a:r>
            <a:r>
              <a:rPr lang="it-IT" sz="2000"/>
              <a:t> del Decreto ministeriale di attuazione del regime;</a:t>
            </a:r>
          </a:p>
          <a:p>
            <a:pPr marL="1217889" lvl="1" indent="-608945">
              <a:lnSpc>
                <a:spcPct val="100000"/>
              </a:lnSpc>
              <a:buFont typeface="+mj-lt"/>
              <a:buAutoNum type="arabicPeriod"/>
            </a:pPr>
            <a:r>
              <a:rPr lang="it-IT" sz="2400" b="1"/>
              <a:t>Disciplina del calcolo del reddito attribuibile alla stabile organizzazione residente;</a:t>
            </a:r>
          </a:p>
          <a:p>
            <a:pPr lvl="2">
              <a:lnSpc>
                <a:spcPct val="100000"/>
              </a:lnSpc>
            </a:pPr>
            <a:r>
              <a:rPr lang="it-IT" sz="2000"/>
              <a:t>Il problema del fondo di dotazione e della sua «Perimetrazione» al fine del calcolo del reddito imponibile in Italia;</a:t>
            </a:r>
          </a:p>
          <a:p>
            <a:pPr marL="1217889" lvl="1" indent="-608945">
              <a:lnSpc>
                <a:spcPct val="100000"/>
              </a:lnSpc>
              <a:buFont typeface="+mj-lt"/>
              <a:buAutoNum type="arabicPeriod"/>
            </a:pPr>
            <a:r>
              <a:rPr lang="it-IT" sz="2400" b="1"/>
              <a:t>Effettività della tassazione (contrasto al salto d’imposta).</a:t>
            </a:r>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102</a:t>
            </a:fld>
            <a:endParaRPr lang="it-IT"/>
          </a:p>
        </p:txBody>
      </p:sp>
    </p:spTree>
    <p:extLst>
      <p:ext uri="{BB962C8B-B14F-4D97-AF65-F5344CB8AC3E}">
        <p14:creationId xmlns:p14="http://schemas.microsoft.com/office/powerpoint/2010/main" val="117079098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a:t>La tutela della tassazione effettiva</a:t>
            </a:r>
            <a:endParaRPr lang="it-IT"/>
          </a:p>
        </p:txBody>
      </p:sp>
      <p:sp>
        <p:nvSpPr>
          <p:cNvPr id="38" name="Segnaposto testo 37">
            <a:extLst>
              <a:ext uri="{FF2B5EF4-FFF2-40B4-BE49-F238E27FC236}">
                <a16:creationId xmlns:a16="http://schemas.microsoft.com/office/drawing/2014/main" id="{D7506231-5CF1-204D-AEA6-D5094E4CBD13}"/>
              </a:ext>
            </a:extLst>
          </p:cNvPr>
          <p:cNvSpPr>
            <a:spLocks noGrp="1"/>
          </p:cNvSpPr>
          <p:nvPr>
            <p:ph idx="1"/>
          </p:nvPr>
        </p:nvSpPr>
        <p:spPr/>
        <p:txBody>
          <a:bodyPr>
            <a:normAutofit lnSpcReduction="10000"/>
          </a:bodyPr>
          <a:lstStyle/>
          <a:p>
            <a:r>
              <a:rPr lang="it-IT" sz="2800"/>
              <a:t>Espresso contrasto al salto d’imposta (Azione 6);</a:t>
            </a:r>
          </a:p>
          <a:p>
            <a:r>
              <a:rPr lang="it-IT" sz="2800"/>
              <a:t>Convenzioni ispirate al Modello OCSE finalizzate a garantire un effettivo assoggettamento ad imposta;</a:t>
            </a:r>
          </a:p>
          <a:p>
            <a:pPr lvl="1">
              <a:lnSpc>
                <a:spcPct val="110000"/>
              </a:lnSpc>
            </a:pPr>
            <a:r>
              <a:rPr lang="it-IT" sz="2400"/>
              <a:t>Rivisitazione del conflitto fra residenza e sede;</a:t>
            </a:r>
          </a:p>
          <a:p>
            <a:r>
              <a:rPr lang="it-IT" sz="2800"/>
              <a:t>Sistema dei prezzi di trasferimento ispira il luogo il cui si crea il valore (Azioni 8, 9 e 10);</a:t>
            </a:r>
          </a:p>
          <a:p>
            <a:pPr lvl="1">
              <a:lnSpc>
                <a:spcPct val="110000"/>
              </a:lnSpc>
            </a:pPr>
            <a:r>
              <a:rPr lang="it-IT" sz="2400"/>
              <a:t>La </a:t>
            </a:r>
            <a:r>
              <a:rPr lang="it-IT" sz="2400" i="1" err="1"/>
              <a:t>legal</a:t>
            </a:r>
            <a:r>
              <a:rPr lang="it-IT" sz="2400" i="1"/>
              <a:t> </a:t>
            </a:r>
            <a:r>
              <a:rPr lang="it-IT" sz="2400" i="1" err="1"/>
              <a:t>ownership</a:t>
            </a:r>
            <a:r>
              <a:rPr lang="it-IT" sz="2400"/>
              <a:t> dell’</a:t>
            </a:r>
            <a:r>
              <a:rPr lang="it-IT" sz="2400" i="1" err="1"/>
              <a:t>intangible</a:t>
            </a:r>
            <a:r>
              <a:rPr lang="it-IT" sz="2400"/>
              <a:t> può non essere sufficiente ad allocare una quota dei proventi;</a:t>
            </a:r>
          </a:p>
          <a:p>
            <a:pPr lvl="2">
              <a:lnSpc>
                <a:spcPct val="110000"/>
              </a:lnSpc>
            </a:pPr>
            <a:r>
              <a:rPr lang="it-IT" sz="2000"/>
              <a:t>Necessità di raccordo con il sistema dei </a:t>
            </a:r>
            <a:r>
              <a:rPr lang="it-IT" sz="2000" i="1"/>
              <a:t>Boxes</a:t>
            </a:r>
            <a:r>
              <a:rPr lang="it-IT" sz="2000"/>
              <a:t>. </a:t>
            </a:r>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103</a:t>
            </a:fld>
            <a:endParaRPr lang="it-IT"/>
          </a:p>
        </p:txBody>
      </p:sp>
    </p:spTree>
    <p:extLst>
      <p:ext uri="{BB962C8B-B14F-4D97-AF65-F5344CB8AC3E}">
        <p14:creationId xmlns:p14="http://schemas.microsoft.com/office/powerpoint/2010/main" val="354472319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a:t>L’impatto sulla fiscalità diretta UE</a:t>
            </a:r>
            <a:endParaRPr lang="it-IT"/>
          </a:p>
        </p:txBody>
      </p:sp>
      <p:sp>
        <p:nvSpPr>
          <p:cNvPr id="38" name="Segnaposto testo 37">
            <a:extLst>
              <a:ext uri="{FF2B5EF4-FFF2-40B4-BE49-F238E27FC236}">
                <a16:creationId xmlns:a16="http://schemas.microsoft.com/office/drawing/2014/main" id="{D7506231-5CF1-204D-AEA6-D5094E4CBD13}"/>
              </a:ext>
            </a:extLst>
          </p:cNvPr>
          <p:cNvSpPr>
            <a:spLocks noGrp="1"/>
          </p:cNvSpPr>
          <p:nvPr>
            <p:ph idx="1"/>
          </p:nvPr>
        </p:nvSpPr>
        <p:spPr/>
        <p:txBody>
          <a:bodyPr>
            <a:normAutofit lnSpcReduction="10000"/>
          </a:bodyPr>
          <a:lstStyle/>
          <a:p>
            <a:pPr>
              <a:lnSpc>
                <a:spcPct val="120000"/>
              </a:lnSpc>
            </a:pPr>
            <a:r>
              <a:rPr lang="it-IT" sz="2400" b="1"/>
              <a:t>Incidenza</a:t>
            </a:r>
            <a:r>
              <a:rPr lang="it-IT" sz="2400"/>
              <a:t>:</a:t>
            </a:r>
          </a:p>
          <a:p>
            <a:pPr lvl="1">
              <a:lnSpc>
                <a:spcPct val="120000"/>
              </a:lnSpc>
            </a:pPr>
            <a:r>
              <a:rPr lang="it-IT" sz="2000"/>
              <a:t>Immediata;</a:t>
            </a:r>
          </a:p>
          <a:p>
            <a:pPr lvl="1">
              <a:lnSpc>
                <a:spcPct val="120000"/>
              </a:lnSpc>
            </a:pPr>
            <a:r>
              <a:rPr lang="it-IT" sz="2000"/>
              <a:t>Diretta;</a:t>
            </a:r>
          </a:p>
          <a:p>
            <a:pPr lvl="1">
              <a:lnSpc>
                <a:spcPct val="120000"/>
              </a:lnSpc>
            </a:pPr>
            <a:r>
              <a:rPr lang="it-IT" sz="2000"/>
              <a:t>Importante / </a:t>
            </a:r>
            <a:r>
              <a:rPr lang="it-IT" sz="2000" i="1"/>
              <a:t>Comprehensive</a:t>
            </a:r>
            <a:r>
              <a:rPr lang="it-IT" sz="2000"/>
              <a:t>;</a:t>
            </a:r>
          </a:p>
          <a:p>
            <a:pPr>
              <a:lnSpc>
                <a:spcPct val="120000"/>
              </a:lnSpc>
            </a:pPr>
            <a:r>
              <a:rPr lang="it-IT" sz="2400" b="1"/>
              <a:t>Attuazione</a:t>
            </a:r>
            <a:r>
              <a:rPr lang="it-IT" sz="2400"/>
              <a:t> negli Stati membri:</a:t>
            </a:r>
          </a:p>
          <a:p>
            <a:pPr lvl="1">
              <a:lnSpc>
                <a:spcPct val="120000"/>
              </a:lnSpc>
            </a:pPr>
            <a:r>
              <a:rPr lang="it-IT" sz="2000"/>
              <a:t>Scaglionata negli anni (fino al 2020) e con variazioni sulla base delle circostanze concrete;</a:t>
            </a:r>
          </a:p>
          <a:p>
            <a:pPr>
              <a:lnSpc>
                <a:spcPct val="120000"/>
              </a:lnSpc>
            </a:pPr>
            <a:r>
              <a:rPr lang="it-IT" sz="2400" b="1"/>
              <a:t>Novità</a:t>
            </a:r>
            <a:r>
              <a:rPr lang="it-IT" sz="2400"/>
              <a:t>:</a:t>
            </a:r>
          </a:p>
          <a:p>
            <a:pPr lvl="1">
              <a:lnSpc>
                <a:spcPct val="120000"/>
              </a:lnSpc>
            </a:pPr>
            <a:r>
              <a:rPr lang="it-IT" sz="2000"/>
              <a:t>Approccio </a:t>
            </a:r>
            <a:r>
              <a:rPr lang="it-IT" sz="2000" i="1"/>
              <a:t>de </a:t>
            </a:r>
            <a:r>
              <a:rPr lang="it-IT" sz="2000" i="1" err="1"/>
              <a:t>minimis</a:t>
            </a:r>
            <a:r>
              <a:rPr lang="it-IT" sz="2000"/>
              <a:t> alle misure di contrasto applicabili alla fiscalità diretta delle persone giuridiche.</a:t>
            </a:r>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104</a:t>
            </a:fld>
            <a:endParaRPr lang="it-IT"/>
          </a:p>
        </p:txBody>
      </p:sp>
    </p:spTree>
    <p:extLst>
      <p:ext uri="{BB962C8B-B14F-4D97-AF65-F5344CB8AC3E}">
        <p14:creationId xmlns:p14="http://schemas.microsoft.com/office/powerpoint/2010/main" val="86333254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a:t>I fondamentali della direttiva</a:t>
            </a:r>
            <a:endParaRPr lang="it-IT"/>
          </a:p>
        </p:txBody>
      </p:sp>
      <p:sp>
        <p:nvSpPr>
          <p:cNvPr id="38" name="Segnaposto testo 37">
            <a:extLst>
              <a:ext uri="{FF2B5EF4-FFF2-40B4-BE49-F238E27FC236}">
                <a16:creationId xmlns:a16="http://schemas.microsoft.com/office/drawing/2014/main" id="{D7506231-5CF1-204D-AEA6-D5094E4CBD13}"/>
              </a:ext>
            </a:extLst>
          </p:cNvPr>
          <p:cNvSpPr>
            <a:spLocks noGrp="1"/>
          </p:cNvSpPr>
          <p:nvPr>
            <p:ph idx="1"/>
          </p:nvPr>
        </p:nvSpPr>
        <p:spPr/>
        <p:txBody>
          <a:bodyPr>
            <a:normAutofit fontScale="85000" lnSpcReduction="10000"/>
          </a:bodyPr>
          <a:lstStyle/>
          <a:p>
            <a:pPr>
              <a:lnSpc>
                <a:spcPct val="120000"/>
              </a:lnSpc>
            </a:pPr>
            <a:r>
              <a:rPr lang="it-IT" b="1"/>
              <a:t>Direttiva anti elusione 2016/1164 del 12 luglio 2016;</a:t>
            </a:r>
          </a:p>
          <a:p>
            <a:pPr lvl="1">
              <a:lnSpc>
                <a:spcPct val="120000"/>
              </a:lnSpc>
            </a:pPr>
            <a:r>
              <a:rPr lang="it-IT"/>
              <a:t>Articolo 1: la direttiva si applica a tutti i contribuenti che sono soggetti all’imposta sulle società in uno o più Stati membri, comprese le stabili organizzazioni situate in uno o più Stati membri di entità residenti a fini fiscali in un paese terzo;</a:t>
            </a:r>
          </a:p>
          <a:p>
            <a:pPr lvl="2">
              <a:lnSpc>
                <a:spcPct val="120000"/>
              </a:lnSpc>
            </a:pPr>
            <a:r>
              <a:rPr lang="it-IT"/>
              <a:t>Correlazione immediata alla soggettività passiva ai fini delle imposte dirette;</a:t>
            </a:r>
          </a:p>
          <a:p>
            <a:pPr lvl="2">
              <a:lnSpc>
                <a:spcPct val="120000"/>
              </a:lnSpc>
            </a:pPr>
            <a:r>
              <a:rPr lang="it-IT"/>
              <a:t>Estensione a tutti i soggetti che, incorporati o meno, operano all’interno dell’UE.</a:t>
            </a:r>
          </a:p>
          <a:p>
            <a:pPr lvl="1">
              <a:lnSpc>
                <a:spcPct val="120000"/>
              </a:lnSpc>
            </a:pPr>
            <a:r>
              <a:rPr lang="it-IT"/>
              <a:t>Articolo 3: La direttiva non pregiudica l’applicazione di disposizioni nazionali o convenzionali intese a salvaguardare un livello di protezione più elevato delle basi imponibili nazionali per l'imposta sulle società.</a:t>
            </a:r>
          </a:p>
          <a:p>
            <a:pPr lvl="1">
              <a:lnSpc>
                <a:spcPct val="120000"/>
              </a:lnSpc>
            </a:pPr>
            <a:r>
              <a:rPr lang="it-IT" b="1"/>
              <a:t>In Italia attuazione con D.lgs. 142 del 28 novembre 2018.</a:t>
            </a:r>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105</a:t>
            </a:fld>
            <a:endParaRPr lang="it-IT"/>
          </a:p>
        </p:txBody>
      </p:sp>
    </p:spTree>
    <p:extLst>
      <p:ext uri="{BB962C8B-B14F-4D97-AF65-F5344CB8AC3E}">
        <p14:creationId xmlns:p14="http://schemas.microsoft.com/office/powerpoint/2010/main" val="409519186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a:t>Le aree di intervento dell’UE</a:t>
            </a:r>
            <a:endParaRPr lang="it-IT"/>
          </a:p>
        </p:txBody>
      </p:sp>
      <p:sp>
        <p:nvSpPr>
          <p:cNvPr id="38" name="Segnaposto testo 37">
            <a:extLst>
              <a:ext uri="{FF2B5EF4-FFF2-40B4-BE49-F238E27FC236}">
                <a16:creationId xmlns:a16="http://schemas.microsoft.com/office/drawing/2014/main" id="{D7506231-5CF1-204D-AEA6-D5094E4CBD13}"/>
              </a:ext>
            </a:extLst>
          </p:cNvPr>
          <p:cNvSpPr>
            <a:spLocks noGrp="1"/>
          </p:cNvSpPr>
          <p:nvPr>
            <p:ph idx="1"/>
          </p:nvPr>
        </p:nvSpPr>
        <p:spPr/>
        <p:txBody>
          <a:bodyPr>
            <a:normAutofit/>
          </a:bodyPr>
          <a:lstStyle/>
          <a:p>
            <a:r>
              <a:rPr lang="it-IT" sz="2400"/>
              <a:t>Deducibilità degli interessi passivi (art. 4);</a:t>
            </a:r>
          </a:p>
          <a:p>
            <a:r>
              <a:rPr lang="it-IT" sz="2400"/>
              <a:t>Disciplina della tassazione di uscita (cd. «</a:t>
            </a:r>
            <a:r>
              <a:rPr lang="it-IT" sz="2400" i="1"/>
              <a:t>Exit </a:t>
            </a:r>
            <a:r>
              <a:rPr lang="it-IT" sz="2400" i="1" err="1"/>
              <a:t>Taxation</a:t>
            </a:r>
            <a:r>
              <a:rPr lang="it-IT" sz="2400"/>
              <a:t>») (art. 5);</a:t>
            </a:r>
          </a:p>
          <a:p>
            <a:r>
              <a:rPr lang="it-IT" sz="2400"/>
              <a:t>GAAR (Norma generale anti abuso) (art. 6);</a:t>
            </a:r>
          </a:p>
          <a:p>
            <a:pPr lvl="1"/>
            <a:r>
              <a:rPr lang="it-IT" sz="2000"/>
              <a:t>Necessità di raccordo con l’art. 10 bis l. 212/00;</a:t>
            </a:r>
          </a:p>
          <a:p>
            <a:r>
              <a:rPr lang="it-IT" sz="2400"/>
              <a:t>Disciplina sulle società controllate estere (artt. 7 e 8);</a:t>
            </a:r>
          </a:p>
          <a:p>
            <a:r>
              <a:rPr lang="it-IT" sz="2400"/>
              <a:t>Disciplina di contrasto agli strumento finanziari cd. «ibridi» (art. 9).</a:t>
            </a:r>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106</a:t>
            </a:fld>
            <a:endParaRPr lang="it-IT"/>
          </a:p>
        </p:txBody>
      </p:sp>
    </p:spTree>
    <p:extLst>
      <p:ext uri="{BB962C8B-B14F-4D97-AF65-F5344CB8AC3E}">
        <p14:creationId xmlns:p14="http://schemas.microsoft.com/office/powerpoint/2010/main" val="368735962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a:t>Gli strumenti finanziari ibridi</a:t>
            </a:r>
            <a:endParaRPr lang="it-IT"/>
          </a:p>
        </p:txBody>
      </p:sp>
      <p:sp>
        <p:nvSpPr>
          <p:cNvPr id="38" name="Segnaposto testo 37">
            <a:extLst>
              <a:ext uri="{FF2B5EF4-FFF2-40B4-BE49-F238E27FC236}">
                <a16:creationId xmlns:a16="http://schemas.microsoft.com/office/drawing/2014/main" id="{D7506231-5CF1-204D-AEA6-D5094E4CBD13}"/>
              </a:ext>
            </a:extLst>
          </p:cNvPr>
          <p:cNvSpPr>
            <a:spLocks noGrp="1"/>
          </p:cNvSpPr>
          <p:nvPr>
            <p:ph idx="1"/>
          </p:nvPr>
        </p:nvSpPr>
        <p:spPr/>
        <p:txBody>
          <a:bodyPr>
            <a:normAutofit/>
          </a:bodyPr>
          <a:lstStyle/>
          <a:p>
            <a:pPr>
              <a:lnSpc>
                <a:spcPct val="100000"/>
              </a:lnSpc>
            </a:pPr>
            <a:r>
              <a:rPr lang="it-IT" sz="2400"/>
              <a:t>Un focus sugli ibridi:</a:t>
            </a:r>
          </a:p>
          <a:p>
            <a:pPr marL="1065653" lvl="1" indent="-685063">
              <a:lnSpc>
                <a:spcPct val="100000"/>
              </a:lnSpc>
              <a:buFont typeface="+mj-lt"/>
              <a:buAutoNum type="arabicPeriod"/>
            </a:pPr>
            <a:r>
              <a:rPr lang="it-IT" sz="2000"/>
              <a:t>Nella misura in cui un disallineamento da ibridi determini una doppia deduzione, </a:t>
            </a:r>
            <a:r>
              <a:rPr lang="it-IT" sz="2000" b="1"/>
              <a:t>la deduzione si applica unicamente nello Stato membro in cui detto pagamento ha origine</a:t>
            </a:r>
            <a:r>
              <a:rPr lang="it-IT" sz="2000"/>
              <a:t>; </a:t>
            </a:r>
          </a:p>
          <a:p>
            <a:pPr marL="1065653" lvl="1" indent="-685063">
              <a:lnSpc>
                <a:spcPct val="100000"/>
              </a:lnSpc>
              <a:buFont typeface="+mj-lt"/>
              <a:buAutoNum type="arabicPeriod"/>
            </a:pPr>
            <a:r>
              <a:rPr lang="it-IT" sz="2000"/>
              <a:t>Nella misura in cui un disallineamento da ibridi determini una deduzione senza inclusione, lo Stato membro del contribuente nega la deduzione di detto pagamento.</a:t>
            </a:r>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107</a:t>
            </a:fld>
            <a:endParaRPr lang="it-IT"/>
          </a:p>
        </p:txBody>
      </p:sp>
    </p:spTree>
    <p:extLst>
      <p:ext uri="{BB962C8B-B14F-4D97-AF65-F5344CB8AC3E}">
        <p14:creationId xmlns:p14="http://schemas.microsoft.com/office/powerpoint/2010/main" val="280571312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a:t>La «GAAR» europea</a:t>
            </a:r>
            <a:endParaRPr lang="it-IT"/>
          </a:p>
        </p:txBody>
      </p:sp>
      <p:sp>
        <p:nvSpPr>
          <p:cNvPr id="38" name="Segnaposto testo 37">
            <a:extLst>
              <a:ext uri="{FF2B5EF4-FFF2-40B4-BE49-F238E27FC236}">
                <a16:creationId xmlns:a16="http://schemas.microsoft.com/office/drawing/2014/main" id="{D7506231-5CF1-204D-AEA6-D5094E4CBD13}"/>
              </a:ext>
            </a:extLst>
          </p:cNvPr>
          <p:cNvSpPr>
            <a:spLocks noGrp="1"/>
          </p:cNvSpPr>
          <p:nvPr>
            <p:ph idx="1"/>
          </p:nvPr>
        </p:nvSpPr>
        <p:spPr/>
        <p:txBody>
          <a:bodyPr>
            <a:normAutofit/>
          </a:bodyPr>
          <a:lstStyle/>
          <a:p>
            <a:pPr marL="685063" indent="-685063">
              <a:buFont typeface="+mj-lt"/>
              <a:buAutoNum type="arabicPeriod"/>
            </a:pPr>
            <a:r>
              <a:rPr lang="it-IT" sz="2400"/>
              <a:t>Ai fini del calcolo dell'imposta dovuta sulle società, gli Stati membri ignorano una costruzione o una serie di costruzioni che, essendo stata posta in essere </a:t>
            </a:r>
            <a:r>
              <a:rPr lang="it-IT" sz="2400" b="1"/>
              <a:t>allo scopo principale o a uno degli scopi principali di ottenere un vantaggio fiscale</a:t>
            </a:r>
            <a:r>
              <a:rPr lang="it-IT" sz="2400"/>
              <a:t> che è in contrasto con l'oggetto o la finalità del diritto fiscale applicabile, non è genuina avendo riguardo a tutti i fatti e le circostanze pertinenti. Una costruzione può comprendere più di una fase o parte. </a:t>
            </a:r>
          </a:p>
          <a:p>
            <a:pPr marL="913663" lvl="1" indent="-685063"/>
            <a:r>
              <a:rPr lang="it-IT" sz="2000"/>
              <a:t>Rinvio alla lezione che farete con il Prof. Pistone.</a:t>
            </a:r>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108</a:t>
            </a:fld>
            <a:endParaRPr lang="it-IT"/>
          </a:p>
        </p:txBody>
      </p:sp>
    </p:spTree>
    <p:extLst>
      <p:ext uri="{BB962C8B-B14F-4D97-AF65-F5344CB8AC3E}">
        <p14:creationId xmlns:p14="http://schemas.microsoft.com/office/powerpoint/2010/main" val="105442667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a:t>La «GAAR» europea: segue</a:t>
            </a:r>
            <a:endParaRPr lang="it-IT"/>
          </a:p>
        </p:txBody>
      </p:sp>
      <p:sp>
        <p:nvSpPr>
          <p:cNvPr id="38" name="Segnaposto testo 37">
            <a:extLst>
              <a:ext uri="{FF2B5EF4-FFF2-40B4-BE49-F238E27FC236}">
                <a16:creationId xmlns:a16="http://schemas.microsoft.com/office/drawing/2014/main" id="{D7506231-5CF1-204D-AEA6-D5094E4CBD13}"/>
              </a:ext>
            </a:extLst>
          </p:cNvPr>
          <p:cNvSpPr>
            <a:spLocks noGrp="1"/>
          </p:cNvSpPr>
          <p:nvPr>
            <p:ph idx="1"/>
          </p:nvPr>
        </p:nvSpPr>
        <p:spPr/>
        <p:txBody>
          <a:bodyPr>
            <a:normAutofit/>
          </a:bodyPr>
          <a:lstStyle/>
          <a:p>
            <a:pPr marL="685063" indent="-685063">
              <a:buFont typeface="+mj-lt"/>
              <a:buAutoNum type="arabicPeriod" startAt="2"/>
            </a:pPr>
            <a:r>
              <a:rPr lang="it-IT" sz="2000"/>
              <a:t>Ai fini del § 1, una costruzione o una serie di costruzioni è considerata non genuina nella misura in cui </a:t>
            </a:r>
            <a:r>
              <a:rPr lang="it-IT" sz="2000" b="1"/>
              <a:t>non sia stata posta in essere per valide ragioni commerciali che rispecchiano la realtà economica</a:t>
            </a:r>
            <a:r>
              <a:rPr lang="it-IT" sz="2000"/>
              <a:t>. </a:t>
            </a:r>
          </a:p>
          <a:p>
            <a:pPr marL="685063" indent="-685063">
              <a:buFont typeface="+mj-lt"/>
              <a:buAutoNum type="arabicPeriod" startAt="2"/>
            </a:pPr>
            <a:r>
              <a:rPr lang="it-IT" sz="2000"/>
              <a:t>Quando le costruzioni o una serie di costruzioni sono ignorate a norma del § 1, l'imposta dovuta è calcolata </a:t>
            </a:r>
            <a:r>
              <a:rPr lang="it-IT" sz="2000" b="1"/>
              <a:t>in conformità del diritto nazionale</a:t>
            </a:r>
            <a:r>
              <a:rPr lang="it-IT" sz="2000"/>
              <a:t>.</a:t>
            </a:r>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109</a:t>
            </a:fld>
            <a:endParaRPr lang="it-IT"/>
          </a:p>
        </p:txBody>
      </p:sp>
    </p:spTree>
    <p:extLst>
      <p:ext uri="{BB962C8B-B14F-4D97-AF65-F5344CB8AC3E}">
        <p14:creationId xmlns:p14="http://schemas.microsoft.com/office/powerpoint/2010/main" val="386433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a:t>Comprendere la </a:t>
            </a:r>
            <a:r>
              <a:rPr lang="it-IT" b="1" i="1"/>
              <a:t>ratio</a:t>
            </a:r>
            <a:r>
              <a:rPr lang="it-IT" b="1"/>
              <a:t> delle scelte</a:t>
            </a:r>
            <a:endParaRPr lang="it-IT"/>
          </a:p>
        </p:txBody>
      </p:sp>
      <p:sp>
        <p:nvSpPr>
          <p:cNvPr id="38" name="Segnaposto testo 37">
            <a:extLst>
              <a:ext uri="{FF2B5EF4-FFF2-40B4-BE49-F238E27FC236}">
                <a16:creationId xmlns:a16="http://schemas.microsoft.com/office/drawing/2014/main" id="{D7506231-5CF1-204D-AEA6-D5094E4CBD13}"/>
              </a:ext>
            </a:extLst>
          </p:cNvPr>
          <p:cNvSpPr>
            <a:spLocks noGrp="1"/>
          </p:cNvSpPr>
          <p:nvPr>
            <p:ph idx="1"/>
          </p:nvPr>
        </p:nvSpPr>
        <p:spPr/>
        <p:txBody>
          <a:bodyPr>
            <a:normAutofit/>
          </a:bodyPr>
          <a:lstStyle/>
          <a:p>
            <a:r>
              <a:rPr lang="it-IT" sz="2400" b="1"/>
              <a:t>Inadeguatezza dell’impianto di matrice convenzionale</a:t>
            </a:r>
            <a:r>
              <a:rPr lang="it-IT" sz="2400"/>
              <a:t>;</a:t>
            </a:r>
          </a:p>
          <a:p>
            <a:r>
              <a:rPr lang="it-IT" sz="2400"/>
              <a:t>Le Convenzioni contro le doppie imposizioni sono ontologicamente inidonee ad assicurare il funzionamento del mercato comune in ragione dell’</a:t>
            </a:r>
            <a:r>
              <a:rPr lang="it-IT" sz="2400" u="sng"/>
              <a:t>approccio «bilaterale» adottato</a:t>
            </a:r>
            <a:r>
              <a:rPr lang="it-IT" sz="2400"/>
              <a:t>;</a:t>
            </a:r>
          </a:p>
          <a:p>
            <a:r>
              <a:rPr lang="it-IT" sz="2400"/>
              <a:t>Necessità:</a:t>
            </a:r>
          </a:p>
          <a:p>
            <a:pPr marL="1217889" lvl="1" indent="-608945">
              <a:buFont typeface="+mj-lt"/>
              <a:buAutoNum type="arabicPeriod"/>
            </a:pPr>
            <a:r>
              <a:rPr lang="it-IT" sz="2000"/>
              <a:t>Di un quadro normativo </a:t>
            </a:r>
            <a:r>
              <a:rPr lang="it-IT" sz="2000" b="1"/>
              <a:t>uniforme</a:t>
            </a:r>
            <a:r>
              <a:rPr lang="it-IT" sz="2000"/>
              <a:t>;</a:t>
            </a:r>
          </a:p>
          <a:p>
            <a:pPr marL="1217889" lvl="1" indent="-608945">
              <a:buFont typeface="+mj-lt"/>
              <a:buAutoNum type="arabicPeriod"/>
            </a:pPr>
            <a:r>
              <a:rPr lang="it-IT" sz="2000"/>
              <a:t>… che sia </a:t>
            </a:r>
            <a:r>
              <a:rPr lang="it-IT" sz="2000" b="1"/>
              <a:t>coerente</a:t>
            </a:r>
            <a:r>
              <a:rPr lang="it-IT" sz="2000"/>
              <a:t> con l’impianto OCSE preservando le specificità del diritto UE.</a:t>
            </a:r>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11</a:t>
            </a:fld>
            <a:endParaRPr lang="it-IT"/>
          </a:p>
        </p:txBody>
      </p:sp>
    </p:spTree>
    <p:extLst>
      <p:ext uri="{BB962C8B-B14F-4D97-AF65-F5344CB8AC3E}">
        <p14:creationId xmlns:p14="http://schemas.microsoft.com/office/powerpoint/2010/main" val="348013012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a:t>Rapporto fra direttiva anti-abuso e le convenzioni contro le doppie imposizioni</a:t>
            </a:r>
            <a:endParaRPr lang="it-IT"/>
          </a:p>
        </p:txBody>
      </p:sp>
      <p:sp>
        <p:nvSpPr>
          <p:cNvPr id="38" name="Segnaposto testo 37">
            <a:extLst>
              <a:ext uri="{FF2B5EF4-FFF2-40B4-BE49-F238E27FC236}">
                <a16:creationId xmlns:a16="http://schemas.microsoft.com/office/drawing/2014/main" id="{D7506231-5CF1-204D-AEA6-D5094E4CBD13}"/>
              </a:ext>
            </a:extLst>
          </p:cNvPr>
          <p:cNvSpPr>
            <a:spLocks noGrp="1"/>
          </p:cNvSpPr>
          <p:nvPr>
            <p:ph idx="1"/>
          </p:nvPr>
        </p:nvSpPr>
        <p:spPr/>
        <p:txBody>
          <a:bodyPr>
            <a:normAutofit/>
          </a:bodyPr>
          <a:lstStyle/>
          <a:p>
            <a:r>
              <a:rPr lang="it-IT" sz="2400"/>
              <a:t>Rinvio alla lezione del Master dedicata all’argomento;</a:t>
            </a:r>
          </a:p>
          <a:p>
            <a:r>
              <a:rPr lang="it-IT" sz="2400"/>
              <a:t>Necessità di tenere conto:</a:t>
            </a:r>
          </a:p>
          <a:p>
            <a:pPr lvl="1"/>
            <a:r>
              <a:rPr lang="it-IT" sz="2000"/>
              <a:t>Primato del diritto UE rispetto a quello nazionale;</a:t>
            </a:r>
          </a:p>
          <a:p>
            <a:pPr lvl="1"/>
            <a:r>
              <a:rPr lang="it-IT" sz="2000"/>
              <a:t>Possibilità di </a:t>
            </a:r>
            <a:r>
              <a:rPr lang="it-IT" sz="2000" i="1" err="1"/>
              <a:t>Treaty</a:t>
            </a:r>
            <a:r>
              <a:rPr lang="it-IT" sz="2000" i="1"/>
              <a:t> </a:t>
            </a:r>
            <a:r>
              <a:rPr lang="it-IT" sz="2000" i="1" err="1"/>
              <a:t>override</a:t>
            </a:r>
            <a:r>
              <a:rPr lang="it-IT" sz="2000"/>
              <a:t> guidato dall’applicazione di clausole anti abuso;</a:t>
            </a:r>
          </a:p>
          <a:p>
            <a:pPr lvl="1"/>
            <a:r>
              <a:rPr lang="it-IT" sz="2000"/>
              <a:t>Approccio europeo ispirato al </a:t>
            </a:r>
            <a:r>
              <a:rPr lang="it-IT" sz="2000" i="1"/>
              <a:t>ring-</a:t>
            </a:r>
            <a:r>
              <a:rPr lang="it-IT" sz="2000" i="1" err="1"/>
              <a:t>fencing</a:t>
            </a:r>
            <a:r>
              <a:rPr lang="it-IT" sz="2000"/>
              <a:t> nei confronti dei paesi terzi;</a:t>
            </a:r>
          </a:p>
          <a:p>
            <a:pPr lvl="1"/>
            <a:r>
              <a:rPr lang="it-IT" sz="2000"/>
              <a:t>Impatto rilevante per i Paesi in uscita dallo spazio economico europeo (vedi caso «</a:t>
            </a:r>
            <a:r>
              <a:rPr lang="it-IT" sz="2000" err="1"/>
              <a:t>Brexit</a:t>
            </a:r>
            <a:r>
              <a:rPr lang="it-IT" sz="2000"/>
              <a:t>»).</a:t>
            </a:r>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110</a:t>
            </a:fld>
            <a:endParaRPr lang="it-IT"/>
          </a:p>
        </p:txBody>
      </p:sp>
    </p:spTree>
    <p:extLst>
      <p:ext uri="{BB962C8B-B14F-4D97-AF65-F5344CB8AC3E}">
        <p14:creationId xmlns:p14="http://schemas.microsoft.com/office/powerpoint/2010/main" val="192590501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a:t>Un «</a:t>
            </a:r>
            <a:r>
              <a:rPr lang="it-IT" b="1" err="1"/>
              <a:t>controlimite</a:t>
            </a:r>
            <a:r>
              <a:rPr lang="it-IT" b="1"/>
              <a:t>» alle norme anti-abuso ?</a:t>
            </a:r>
            <a:endParaRPr lang="it-IT"/>
          </a:p>
        </p:txBody>
      </p:sp>
      <p:sp>
        <p:nvSpPr>
          <p:cNvPr id="38" name="Segnaposto testo 37">
            <a:extLst>
              <a:ext uri="{FF2B5EF4-FFF2-40B4-BE49-F238E27FC236}">
                <a16:creationId xmlns:a16="http://schemas.microsoft.com/office/drawing/2014/main" id="{D7506231-5CF1-204D-AEA6-D5094E4CBD13}"/>
              </a:ext>
            </a:extLst>
          </p:cNvPr>
          <p:cNvSpPr>
            <a:spLocks noGrp="1"/>
          </p:cNvSpPr>
          <p:nvPr>
            <p:ph idx="1"/>
          </p:nvPr>
        </p:nvSpPr>
        <p:spPr/>
        <p:txBody>
          <a:bodyPr>
            <a:normAutofit/>
          </a:bodyPr>
          <a:lstStyle/>
          <a:p>
            <a:pPr>
              <a:lnSpc>
                <a:spcPct val="120000"/>
              </a:lnSpc>
            </a:pPr>
            <a:r>
              <a:rPr lang="it-IT" sz="2400" dirty="0"/>
              <a:t>Cassazione n. 33234 del 21 dicembre 2018 «chiude» il contenzioso cd. «Dolce &amp; Gabbana» della CTR Lombardia n.87 del 28 giugno 2011;</a:t>
            </a:r>
          </a:p>
          <a:p>
            <a:pPr>
              <a:lnSpc>
                <a:spcPct val="120000"/>
              </a:lnSpc>
            </a:pPr>
            <a:r>
              <a:rPr lang="it-IT" sz="2400" dirty="0"/>
              <a:t>In sintesi: il gruppo aveva costituito una controllata esterovestita sulla quale canalizzare canoni per sfruttamento di marchio (con parziale disallineamento da valore normale);</a:t>
            </a:r>
          </a:p>
          <a:p>
            <a:pPr lvl="1">
              <a:lnSpc>
                <a:spcPct val="120000"/>
              </a:lnSpc>
            </a:pPr>
            <a:r>
              <a:rPr lang="it-IT" sz="2000" dirty="0"/>
              <a:t>Caso che verosimilmente tratterete nelle prossime lezioni;</a:t>
            </a:r>
          </a:p>
          <a:p>
            <a:pPr lvl="1">
              <a:lnSpc>
                <a:spcPct val="120000"/>
              </a:lnSpc>
            </a:pPr>
            <a:r>
              <a:rPr lang="it-IT" sz="2000" dirty="0"/>
              <a:t>Caro la cui ratio può essere applicata anche ai finanziamenti infragruppo effettuati all’interno dell’Unione europea;</a:t>
            </a:r>
          </a:p>
          <a:p>
            <a:pPr lvl="1">
              <a:lnSpc>
                <a:spcPct val="120000"/>
              </a:lnSpc>
            </a:pPr>
            <a:r>
              <a:rPr lang="it-IT" sz="2000" dirty="0"/>
              <a:t>Una breve sintesi del caso concreto …</a:t>
            </a:r>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111</a:t>
            </a:fld>
            <a:endParaRPr lang="it-IT"/>
          </a:p>
        </p:txBody>
      </p:sp>
    </p:spTree>
    <p:extLst>
      <p:ext uri="{BB962C8B-B14F-4D97-AF65-F5344CB8AC3E}">
        <p14:creationId xmlns:p14="http://schemas.microsoft.com/office/powerpoint/2010/main" val="95449933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a:t>La sintesi della Suprema Corte</a:t>
            </a:r>
            <a:endParaRPr lang="it-IT"/>
          </a:p>
        </p:txBody>
      </p:sp>
      <p:sp>
        <p:nvSpPr>
          <p:cNvPr id="38" name="Segnaposto testo 37">
            <a:extLst>
              <a:ext uri="{FF2B5EF4-FFF2-40B4-BE49-F238E27FC236}">
                <a16:creationId xmlns:a16="http://schemas.microsoft.com/office/drawing/2014/main" id="{D7506231-5CF1-204D-AEA6-D5094E4CBD13}"/>
              </a:ext>
            </a:extLst>
          </p:cNvPr>
          <p:cNvSpPr>
            <a:spLocks noGrp="1"/>
          </p:cNvSpPr>
          <p:nvPr>
            <p:ph idx="1"/>
          </p:nvPr>
        </p:nvSpPr>
        <p:spPr/>
        <p:txBody>
          <a:bodyPr>
            <a:normAutofit lnSpcReduction="10000"/>
          </a:bodyPr>
          <a:lstStyle/>
          <a:p>
            <a:pPr>
              <a:lnSpc>
                <a:spcPct val="120000"/>
              </a:lnSpc>
            </a:pPr>
            <a:r>
              <a:rPr lang="it-IT" sz="2400"/>
              <a:t>La contribuente he esercitato il diritto alla libertà di stabilimento garantita dal trattato UE,</a:t>
            </a:r>
          </a:p>
          <a:p>
            <a:pPr>
              <a:lnSpc>
                <a:spcPct val="120000"/>
              </a:lnSpc>
            </a:pPr>
            <a:r>
              <a:rPr lang="it-IT" sz="2400"/>
              <a:t>La costruzione lussemburghese (la </a:t>
            </a:r>
            <a:r>
              <a:rPr lang="it-IT" sz="2400" err="1"/>
              <a:t>GaDo</a:t>
            </a:r>
            <a:r>
              <a:rPr lang="it-IT" sz="2400"/>
              <a:t>) non era puramente artificiosa, in quanto sussisteva un minimo «corredo umano e tecnico» per la sua operatività;</a:t>
            </a:r>
          </a:p>
          <a:p>
            <a:pPr>
              <a:lnSpc>
                <a:spcPct val="120000"/>
              </a:lnSpc>
            </a:pPr>
            <a:r>
              <a:rPr lang="it-IT" sz="2400"/>
              <a:t>Nelle ipotesi di controllo d una società nei confronti di un’altra </a:t>
            </a:r>
            <a:r>
              <a:rPr lang="it-IT" sz="2400" b="1"/>
              <a:t>il test della «sede effettiva» è sempre discutibile perché naturalmente la «sede effettiva» di una controllata tende a coincidere con quella della controllante</a:t>
            </a:r>
            <a:r>
              <a:rPr lang="it-IT" sz="2400"/>
              <a:t>;</a:t>
            </a:r>
          </a:p>
          <a:p>
            <a:pPr lvl="1">
              <a:lnSpc>
                <a:spcPct val="120000"/>
              </a:lnSpc>
            </a:pPr>
            <a:r>
              <a:rPr lang="it-IT" sz="2000"/>
              <a:t>Le conclusioni sarebbero state le stesse se il flusso transfrontaliero fosse stato di interessi (passivi) e non di canoni.</a:t>
            </a:r>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112</a:t>
            </a:fld>
            <a:endParaRPr lang="it-IT"/>
          </a:p>
        </p:txBody>
      </p:sp>
    </p:spTree>
    <p:extLst>
      <p:ext uri="{BB962C8B-B14F-4D97-AF65-F5344CB8AC3E}">
        <p14:creationId xmlns:p14="http://schemas.microsoft.com/office/powerpoint/2010/main" val="143610640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3A28B49-ABFC-234E-BB42-C992E8E88F9D}"/>
              </a:ext>
            </a:extLst>
          </p:cNvPr>
          <p:cNvSpPr>
            <a:spLocks noGrp="1"/>
          </p:cNvSpPr>
          <p:nvPr>
            <p:ph type="ctrTitle"/>
          </p:nvPr>
        </p:nvSpPr>
        <p:spPr>
          <a:xfrm>
            <a:off x="506353" y="2946626"/>
            <a:ext cx="11189995" cy="1301895"/>
          </a:xfrm>
        </p:spPr>
        <p:txBody>
          <a:bodyPr/>
          <a:lstStyle/>
          <a:p>
            <a:r>
              <a:rPr lang="it-IT" sz="3200" b="0"/>
              <a:t>Grazie dell’attenzione</a:t>
            </a:r>
            <a:br>
              <a:rPr lang="it-IT" b="0"/>
            </a:br>
            <a:br>
              <a:rPr lang="it-IT" b="0"/>
            </a:br>
            <a:r>
              <a:rPr lang="it-IT" sz="2400" b="0" err="1"/>
              <a:t>marco.greggi@unife.it</a:t>
            </a:r>
            <a:endParaRPr lang="it-IT" sz="2400" b="0"/>
          </a:p>
        </p:txBody>
      </p:sp>
    </p:spTree>
    <p:extLst>
      <p:ext uri="{BB962C8B-B14F-4D97-AF65-F5344CB8AC3E}">
        <p14:creationId xmlns:p14="http://schemas.microsoft.com/office/powerpoint/2010/main" val="2015189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immagine 3">
            <a:extLst>
              <a:ext uri="{FF2B5EF4-FFF2-40B4-BE49-F238E27FC236}">
                <a16:creationId xmlns:a16="http://schemas.microsoft.com/office/drawing/2014/main" id="{8E4B2E81-3A89-CF4A-8CEE-23D2875607FB}"/>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478369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2FAB1-B076-D205-1C72-4302802A0731}"/>
            </a:ext>
          </a:extLst>
        </p:cNvPr>
        <p:cNvGrpSpPr/>
        <p:nvPr/>
      </p:nvGrpSpPr>
      <p:grpSpPr>
        <a:xfrm>
          <a:off x="0" y="0"/>
          <a:ext cx="0" cy="0"/>
          <a:chOff x="0" y="0"/>
          <a:chExt cx="0" cy="0"/>
        </a:xfrm>
      </p:grpSpPr>
      <p:sp>
        <p:nvSpPr>
          <p:cNvPr id="47" name="Titolo 46">
            <a:extLst>
              <a:ext uri="{FF2B5EF4-FFF2-40B4-BE49-F238E27FC236}">
                <a16:creationId xmlns:a16="http://schemas.microsoft.com/office/drawing/2014/main" id="{4C861CAA-E1D0-52B6-E805-4FB7DB629F2B}"/>
              </a:ext>
            </a:extLst>
          </p:cNvPr>
          <p:cNvSpPr>
            <a:spLocks noGrp="1"/>
          </p:cNvSpPr>
          <p:nvPr>
            <p:ph type="title"/>
          </p:nvPr>
        </p:nvSpPr>
        <p:spPr>
          <a:xfrm>
            <a:off x="419100" y="365125"/>
            <a:ext cx="11222038" cy="993775"/>
          </a:xfrm>
        </p:spPr>
        <p:txBody>
          <a:bodyPr/>
          <a:lstStyle/>
          <a:p>
            <a:r>
              <a:rPr lang="it-IT" b="1" dirty="0"/>
              <a:t>Le libertà fondamentali aiutano …</a:t>
            </a:r>
            <a:endParaRPr lang="it-IT" dirty="0"/>
          </a:p>
        </p:txBody>
      </p:sp>
      <p:sp>
        <p:nvSpPr>
          <p:cNvPr id="38" name="Segnaposto testo 37">
            <a:extLst>
              <a:ext uri="{FF2B5EF4-FFF2-40B4-BE49-F238E27FC236}">
                <a16:creationId xmlns:a16="http://schemas.microsoft.com/office/drawing/2014/main" id="{4BAE63C9-1C9A-91DC-F047-CE5AF4AA2D0F}"/>
              </a:ext>
            </a:extLst>
          </p:cNvPr>
          <p:cNvSpPr>
            <a:spLocks noGrp="1"/>
          </p:cNvSpPr>
          <p:nvPr>
            <p:ph idx="1"/>
          </p:nvPr>
        </p:nvSpPr>
        <p:spPr>
          <a:xfrm>
            <a:off x="419100" y="1536971"/>
            <a:ext cx="11222038" cy="835840"/>
          </a:xfrm>
        </p:spPr>
        <p:txBody>
          <a:bodyPr>
            <a:normAutofit/>
          </a:bodyPr>
          <a:lstStyle/>
          <a:p>
            <a:r>
              <a:rPr lang="it-IT" sz="2400" dirty="0"/>
              <a:t>Corte di giustizia UE C-601/23 del 19 dicembre 2024 «Credit Suisse»</a:t>
            </a:r>
            <a:endParaRPr lang="it-IT" sz="2000" dirty="0"/>
          </a:p>
        </p:txBody>
      </p:sp>
      <p:sp>
        <p:nvSpPr>
          <p:cNvPr id="6" name="Segnaposto piè di pagina 5">
            <a:extLst>
              <a:ext uri="{FF2B5EF4-FFF2-40B4-BE49-F238E27FC236}">
                <a16:creationId xmlns:a16="http://schemas.microsoft.com/office/drawing/2014/main" id="{0D9DE331-1BA7-78F5-4950-B168564602DC}"/>
              </a:ext>
            </a:extLst>
          </p:cNvPr>
          <p:cNvSpPr>
            <a:spLocks noGrp="1"/>
          </p:cNvSpPr>
          <p:nvPr>
            <p:ph type="ftr" sz="quarter" idx="11"/>
          </p:nvPr>
        </p:nvSpPr>
        <p:spPr/>
        <p:txBody>
          <a:bodyPr/>
          <a:lstStyle/>
          <a:p>
            <a:r>
              <a:rPr lang="it-IT"/>
              <a:t>L’armonizzazione fiscale e l’imposizione diretta</a:t>
            </a:r>
          </a:p>
        </p:txBody>
      </p:sp>
      <p:sp>
        <p:nvSpPr>
          <p:cNvPr id="7" name="Segnaposto numero diapositiva 6">
            <a:extLst>
              <a:ext uri="{FF2B5EF4-FFF2-40B4-BE49-F238E27FC236}">
                <a16:creationId xmlns:a16="http://schemas.microsoft.com/office/drawing/2014/main" id="{49EDB026-1CFA-92C8-E81D-F27137333297}"/>
              </a:ext>
            </a:extLst>
          </p:cNvPr>
          <p:cNvSpPr>
            <a:spLocks noGrp="1"/>
          </p:cNvSpPr>
          <p:nvPr>
            <p:ph type="sldNum" sz="quarter" idx="12"/>
          </p:nvPr>
        </p:nvSpPr>
        <p:spPr/>
        <p:txBody>
          <a:bodyPr/>
          <a:lstStyle/>
          <a:p>
            <a:fld id="{DD589A36-170F-7348-BCDB-23CF9D860473}" type="slidenum">
              <a:rPr lang="it-IT" smtClean="0"/>
              <a:pPr/>
              <a:t>12</a:t>
            </a:fld>
            <a:endParaRPr lang="it-IT"/>
          </a:p>
        </p:txBody>
      </p:sp>
      <p:cxnSp>
        <p:nvCxnSpPr>
          <p:cNvPr id="3" name="Connettore 1 2">
            <a:extLst>
              <a:ext uri="{FF2B5EF4-FFF2-40B4-BE49-F238E27FC236}">
                <a16:creationId xmlns:a16="http://schemas.microsoft.com/office/drawing/2014/main" id="{1C85002E-9FC7-6458-6BCA-12F542A1DA36}"/>
              </a:ext>
            </a:extLst>
          </p:cNvPr>
          <p:cNvCxnSpPr/>
          <p:nvPr/>
        </p:nvCxnSpPr>
        <p:spPr>
          <a:xfrm flipH="1">
            <a:off x="4056111" y="3339858"/>
            <a:ext cx="1284790" cy="3067291"/>
          </a:xfrm>
          <a:prstGeom prst="line">
            <a:avLst/>
          </a:prstGeom>
        </p:spPr>
        <p:style>
          <a:lnRef idx="1">
            <a:schemeClr val="accent1"/>
          </a:lnRef>
          <a:fillRef idx="0">
            <a:schemeClr val="accent1"/>
          </a:fillRef>
          <a:effectRef idx="0">
            <a:schemeClr val="accent1"/>
          </a:effectRef>
          <a:fontRef idx="minor">
            <a:schemeClr val="tx1"/>
          </a:fontRef>
        </p:style>
      </p:cxnSp>
      <p:pic>
        <p:nvPicPr>
          <p:cNvPr id="4" name="Immagine 3">
            <a:extLst>
              <a:ext uri="{FF2B5EF4-FFF2-40B4-BE49-F238E27FC236}">
                <a16:creationId xmlns:a16="http://schemas.microsoft.com/office/drawing/2014/main" id="{7323C725-ED49-A636-4AFF-2507CC177602}"/>
              </a:ext>
            </a:extLst>
          </p:cNvPr>
          <p:cNvPicPr>
            <a:picLocks noChangeAspect="1"/>
          </p:cNvPicPr>
          <p:nvPr/>
        </p:nvPicPr>
        <p:blipFill>
          <a:blip r:embed="rId3"/>
          <a:stretch>
            <a:fillRect/>
          </a:stretch>
        </p:blipFill>
        <p:spPr>
          <a:xfrm>
            <a:off x="1991140" y="3588152"/>
            <a:ext cx="1077950" cy="603652"/>
          </a:xfrm>
          <a:prstGeom prst="rect">
            <a:avLst/>
          </a:prstGeom>
        </p:spPr>
      </p:pic>
      <p:pic>
        <p:nvPicPr>
          <p:cNvPr id="5" name="Immagine 4">
            <a:extLst>
              <a:ext uri="{FF2B5EF4-FFF2-40B4-BE49-F238E27FC236}">
                <a16:creationId xmlns:a16="http://schemas.microsoft.com/office/drawing/2014/main" id="{E0539285-3AB4-0DF7-230F-571F28E0FF64}"/>
              </a:ext>
            </a:extLst>
          </p:cNvPr>
          <p:cNvPicPr>
            <a:picLocks noChangeAspect="1"/>
          </p:cNvPicPr>
          <p:nvPr/>
        </p:nvPicPr>
        <p:blipFill>
          <a:blip r:embed="rId4"/>
          <a:stretch>
            <a:fillRect/>
          </a:stretch>
        </p:blipFill>
        <p:spPr>
          <a:xfrm>
            <a:off x="1265762" y="3588152"/>
            <a:ext cx="601361" cy="621406"/>
          </a:xfrm>
          <a:prstGeom prst="rect">
            <a:avLst/>
          </a:prstGeom>
        </p:spPr>
      </p:pic>
      <p:sp>
        <p:nvSpPr>
          <p:cNvPr id="8" name="Ovale 7">
            <a:extLst>
              <a:ext uri="{FF2B5EF4-FFF2-40B4-BE49-F238E27FC236}">
                <a16:creationId xmlns:a16="http://schemas.microsoft.com/office/drawing/2014/main" id="{B7E2E0B8-E4E5-ED7A-67D4-C0515AD1DC24}"/>
              </a:ext>
            </a:extLst>
          </p:cNvPr>
          <p:cNvSpPr/>
          <p:nvPr/>
        </p:nvSpPr>
        <p:spPr>
          <a:xfrm>
            <a:off x="2743200" y="4450465"/>
            <a:ext cx="1030147" cy="98963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e 8">
            <a:extLst>
              <a:ext uri="{FF2B5EF4-FFF2-40B4-BE49-F238E27FC236}">
                <a16:creationId xmlns:a16="http://schemas.microsoft.com/office/drawing/2014/main" id="{AC07AAD5-1101-7196-97C5-F827F7347FBB}"/>
              </a:ext>
            </a:extLst>
          </p:cNvPr>
          <p:cNvSpPr/>
          <p:nvPr/>
        </p:nvSpPr>
        <p:spPr>
          <a:xfrm>
            <a:off x="6096000" y="4378685"/>
            <a:ext cx="1030147" cy="98963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Arco 9">
            <a:extLst>
              <a:ext uri="{FF2B5EF4-FFF2-40B4-BE49-F238E27FC236}">
                <a16:creationId xmlns:a16="http://schemas.microsoft.com/office/drawing/2014/main" id="{CEC0BAC5-F2F7-3F86-8F73-EE9F4ED1D120}"/>
              </a:ext>
            </a:extLst>
          </p:cNvPr>
          <p:cNvSpPr/>
          <p:nvPr/>
        </p:nvSpPr>
        <p:spPr>
          <a:xfrm rot="8295530">
            <a:off x="3012658" y="2579658"/>
            <a:ext cx="4285730" cy="3025227"/>
          </a:xfrm>
          <a:prstGeom prst="arc">
            <a:avLst/>
          </a:prstGeom>
          <a:ln w="57150">
            <a:solidFill>
              <a:srgbClr val="FFC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1" name="CasellaDiTesto 10">
            <a:extLst>
              <a:ext uri="{FF2B5EF4-FFF2-40B4-BE49-F238E27FC236}">
                <a16:creationId xmlns:a16="http://schemas.microsoft.com/office/drawing/2014/main" id="{71FF3701-897B-96BB-95F6-572D16A516B0}"/>
              </a:ext>
            </a:extLst>
          </p:cNvPr>
          <p:cNvSpPr txBox="1"/>
          <p:nvPr/>
        </p:nvSpPr>
        <p:spPr>
          <a:xfrm rot="21293908">
            <a:off x="4262889" y="5901415"/>
            <a:ext cx="1071127" cy="369332"/>
          </a:xfrm>
          <a:prstGeom prst="rect">
            <a:avLst/>
          </a:prstGeom>
          <a:noFill/>
        </p:spPr>
        <p:txBody>
          <a:bodyPr wrap="none" rtlCol="0">
            <a:spAutoFit/>
          </a:bodyPr>
          <a:lstStyle/>
          <a:p>
            <a:r>
              <a:rPr lang="it-IT" dirty="0"/>
              <a:t>Dividendi</a:t>
            </a:r>
          </a:p>
        </p:txBody>
      </p:sp>
      <p:sp>
        <p:nvSpPr>
          <p:cNvPr id="12" name="Freccia sinistra 11">
            <a:extLst>
              <a:ext uri="{FF2B5EF4-FFF2-40B4-BE49-F238E27FC236}">
                <a16:creationId xmlns:a16="http://schemas.microsoft.com/office/drawing/2014/main" id="{592B0015-77DB-C984-AA9E-8BE605B4D0C4}"/>
              </a:ext>
            </a:extLst>
          </p:cNvPr>
          <p:cNvSpPr/>
          <p:nvPr/>
        </p:nvSpPr>
        <p:spPr>
          <a:xfrm>
            <a:off x="4056111" y="4839939"/>
            <a:ext cx="1484684" cy="184634"/>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a:extLst>
              <a:ext uri="{FF2B5EF4-FFF2-40B4-BE49-F238E27FC236}">
                <a16:creationId xmlns:a16="http://schemas.microsoft.com/office/drawing/2014/main" id="{AF9193A7-D32F-C5C1-229D-509367398AD7}"/>
              </a:ext>
            </a:extLst>
          </p:cNvPr>
          <p:cNvSpPr txBox="1"/>
          <p:nvPr/>
        </p:nvSpPr>
        <p:spPr>
          <a:xfrm>
            <a:off x="4144445" y="4507602"/>
            <a:ext cx="1565429" cy="369332"/>
          </a:xfrm>
          <a:prstGeom prst="rect">
            <a:avLst/>
          </a:prstGeom>
          <a:noFill/>
        </p:spPr>
        <p:txBody>
          <a:bodyPr wrap="none" rtlCol="0">
            <a:spAutoFit/>
          </a:bodyPr>
          <a:lstStyle/>
          <a:p>
            <a:r>
              <a:rPr lang="it-IT" dirty="0"/>
              <a:t>Partecipazione</a:t>
            </a:r>
          </a:p>
        </p:txBody>
      </p:sp>
      <p:pic>
        <p:nvPicPr>
          <p:cNvPr id="15" name="Immagine 14" descr="Immagine che contiene simbolo, rosso&#10;&#10;Il contenuto generato dall'IA potrebbe non essere corretto.">
            <a:extLst>
              <a:ext uri="{FF2B5EF4-FFF2-40B4-BE49-F238E27FC236}">
                <a16:creationId xmlns:a16="http://schemas.microsoft.com/office/drawing/2014/main" id="{61CFAB6C-D306-B1FA-CA89-8FCB1FA53728}"/>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7354535" y="3514193"/>
            <a:ext cx="784506" cy="784506"/>
          </a:xfrm>
          <a:prstGeom prst="rect">
            <a:avLst/>
          </a:prstGeom>
        </p:spPr>
      </p:pic>
      <p:pic>
        <p:nvPicPr>
          <p:cNvPr id="17" name="Immagine 16" descr="Immagine che contiene Elementi grafici, Carattere, schermata, grafica&#10;&#10;Il contenuto generato dall'IA potrebbe non essere corretto.">
            <a:extLst>
              <a:ext uri="{FF2B5EF4-FFF2-40B4-BE49-F238E27FC236}">
                <a16:creationId xmlns:a16="http://schemas.microsoft.com/office/drawing/2014/main" id="{A12FB522-AB28-50B1-7C36-B3DFB81B6153}"/>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6094556" y="4548830"/>
            <a:ext cx="1782501" cy="1782501"/>
          </a:xfrm>
          <a:prstGeom prst="rect">
            <a:avLst/>
          </a:prstGeom>
        </p:spPr>
      </p:pic>
    </p:spTree>
    <p:extLst>
      <p:ext uri="{BB962C8B-B14F-4D97-AF65-F5344CB8AC3E}">
        <p14:creationId xmlns:p14="http://schemas.microsoft.com/office/powerpoint/2010/main" val="3430799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99C4E4-BC6C-B699-DCE6-EA4540A73136}"/>
            </a:ext>
          </a:extLst>
        </p:cNvPr>
        <p:cNvGrpSpPr/>
        <p:nvPr/>
      </p:nvGrpSpPr>
      <p:grpSpPr>
        <a:xfrm>
          <a:off x="0" y="0"/>
          <a:ext cx="0" cy="0"/>
          <a:chOff x="0" y="0"/>
          <a:chExt cx="0" cy="0"/>
        </a:xfrm>
      </p:grpSpPr>
      <p:sp>
        <p:nvSpPr>
          <p:cNvPr id="47" name="Titolo 46">
            <a:extLst>
              <a:ext uri="{FF2B5EF4-FFF2-40B4-BE49-F238E27FC236}">
                <a16:creationId xmlns:a16="http://schemas.microsoft.com/office/drawing/2014/main" id="{F111D471-455D-4379-CD4E-E8CA4DC33CF6}"/>
              </a:ext>
            </a:extLst>
          </p:cNvPr>
          <p:cNvSpPr>
            <a:spLocks noGrp="1"/>
          </p:cNvSpPr>
          <p:nvPr>
            <p:ph type="title"/>
          </p:nvPr>
        </p:nvSpPr>
        <p:spPr>
          <a:xfrm>
            <a:off x="419100" y="365125"/>
            <a:ext cx="11222038" cy="993775"/>
          </a:xfrm>
        </p:spPr>
        <p:txBody>
          <a:bodyPr/>
          <a:lstStyle/>
          <a:p>
            <a:r>
              <a:rPr lang="it-IT" b="1" dirty="0"/>
              <a:t>La pronuncia della Corte</a:t>
            </a:r>
            <a:endParaRPr lang="it-IT" dirty="0"/>
          </a:p>
        </p:txBody>
      </p:sp>
      <p:sp>
        <p:nvSpPr>
          <p:cNvPr id="38" name="Segnaposto testo 37">
            <a:extLst>
              <a:ext uri="{FF2B5EF4-FFF2-40B4-BE49-F238E27FC236}">
                <a16:creationId xmlns:a16="http://schemas.microsoft.com/office/drawing/2014/main" id="{1F66FF23-46AC-0881-38E3-1A07DF21E104}"/>
              </a:ext>
            </a:extLst>
          </p:cNvPr>
          <p:cNvSpPr>
            <a:spLocks noGrp="1"/>
          </p:cNvSpPr>
          <p:nvPr>
            <p:ph idx="1"/>
          </p:nvPr>
        </p:nvSpPr>
        <p:spPr/>
        <p:txBody>
          <a:bodyPr>
            <a:normAutofit/>
          </a:bodyPr>
          <a:lstStyle/>
          <a:p>
            <a:r>
              <a:rPr lang="it-IT" sz="2400" dirty="0"/>
              <a:t>L’articolo 63 TFUE deve essere interpretato nel senso che </a:t>
            </a:r>
            <a:r>
              <a:rPr lang="it-IT" sz="2400" b="1" dirty="0"/>
              <a:t>osta</a:t>
            </a:r>
            <a:r>
              <a:rPr lang="it-IT" sz="2400" dirty="0"/>
              <a:t> ad una normativa applicabile in uno Stato membro in forza della quale i dividendi distribuiti da una società stabilita in un territorio fiscalmente autonomo dello Stato membro in parola sono oggetto di una </a:t>
            </a:r>
            <a:r>
              <a:rPr lang="it-IT" sz="2400" b="1" dirty="0"/>
              <a:t>ritenuta alla fonte </a:t>
            </a:r>
            <a:r>
              <a:rPr lang="it-IT" sz="2400" dirty="0"/>
              <a:t>che, qualora detti dividendi siano percepiti da una società residente, assoggettata all’imposta sulle società in tale territorio fiscalmente autonomo, </a:t>
            </a:r>
            <a:r>
              <a:rPr lang="it-IT" sz="2400" b="1" dirty="0"/>
              <a:t>equivale ad un acconto su tale imposta e viene interamente rimborsata se quest’ultima società conclude il corrispondente esercizio fiscale con un risultato in perdita</a:t>
            </a:r>
            <a:r>
              <a:rPr lang="it-IT" sz="2400" dirty="0"/>
              <a:t>, mentre </a:t>
            </a:r>
            <a:r>
              <a:rPr lang="it-IT" sz="2400" b="1" u="sng" dirty="0"/>
              <a:t>non è previsto alcun rimborso qualora detti dividendi siano percepiti da una società non residente</a:t>
            </a:r>
            <a:r>
              <a:rPr lang="it-IT" sz="2400" b="1" dirty="0"/>
              <a:t> </a:t>
            </a:r>
            <a:r>
              <a:rPr lang="it-IT" sz="2400" dirty="0"/>
              <a:t>in una medesima situazione.</a:t>
            </a:r>
            <a:endParaRPr lang="it-IT" sz="2000" dirty="0"/>
          </a:p>
        </p:txBody>
      </p:sp>
      <p:sp>
        <p:nvSpPr>
          <p:cNvPr id="6" name="Segnaposto piè di pagina 5">
            <a:extLst>
              <a:ext uri="{FF2B5EF4-FFF2-40B4-BE49-F238E27FC236}">
                <a16:creationId xmlns:a16="http://schemas.microsoft.com/office/drawing/2014/main" id="{FE550165-B09C-297C-1E97-4B5688B161E6}"/>
              </a:ext>
            </a:extLst>
          </p:cNvPr>
          <p:cNvSpPr>
            <a:spLocks noGrp="1"/>
          </p:cNvSpPr>
          <p:nvPr>
            <p:ph type="ftr" sz="quarter" idx="11"/>
          </p:nvPr>
        </p:nvSpPr>
        <p:spPr/>
        <p:txBody>
          <a:bodyPr/>
          <a:lstStyle/>
          <a:p>
            <a:r>
              <a:rPr lang="it-IT"/>
              <a:t>L’armonizzazione fiscale e l’imposizione diretta</a:t>
            </a:r>
          </a:p>
        </p:txBody>
      </p:sp>
      <p:sp>
        <p:nvSpPr>
          <p:cNvPr id="7" name="Segnaposto numero diapositiva 6">
            <a:extLst>
              <a:ext uri="{FF2B5EF4-FFF2-40B4-BE49-F238E27FC236}">
                <a16:creationId xmlns:a16="http://schemas.microsoft.com/office/drawing/2014/main" id="{C4C98DA7-7AF0-B5B1-148C-9E0B77F0B51B}"/>
              </a:ext>
            </a:extLst>
          </p:cNvPr>
          <p:cNvSpPr>
            <a:spLocks noGrp="1"/>
          </p:cNvSpPr>
          <p:nvPr>
            <p:ph type="sldNum" sz="quarter" idx="12"/>
          </p:nvPr>
        </p:nvSpPr>
        <p:spPr/>
        <p:txBody>
          <a:bodyPr/>
          <a:lstStyle/>
          <a:p>
            <a:fld id="{DD589A36-170F-7348-BCDB-23CF9D860473}" type="slidenum">
              <a:rPr lang="it-IT" smtClean="0"/>
              <a:pPr/>
              <a:t>13</a:t>
            </a:fld>
            <a:endParaRPr lang="it-IT"/>
          </a:p>
        </p:txBody>
      </p:sp>
    </p:spTree>
    <p:extLst>
      <p:ext uri="{BB962C8B-B14F-4D97-AF65-F5344CB8AC3E}">
        <p14:creationId xmlns:p14="http://schemas.microsoft.com/office/powerpoint/2010/main" val="2133642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dirty="0"/>
              <a:t>Programma del pomeriggio</a:t>
            </a:r>
            <a:endParaRPr lang="it-IT" dirty="0"/>
          </a:p>
        </p:txBody>
      </p:sp>
      <p:sp>
        <p:nvSpPr>
          <p:cNvPr id="38" name="Segnaposto testo 37">
            <a:extLst>
              <a:ext uri="{FF2B5EF4-FFF2-40B4-BE49-F238E27FC236}">
                <a16:creationId xmlns:a16="http://schemas.microsoft.com/office/drawing/2014/main" id="{D7506231-5CF1-204D-AEA6-D5094E4CBD13}"/>
              </a:ext>
            </a:extLst>
          </p:cNvPr>
          <p:cNvSpPr>
            <a:spLocks noGrp="1"/>
          </p:cNvSpPr>
          <p:nvPr>
            <p:ph idx="1"/>
          </p:nvPr>
        </p:nvSpPr>
        <p:spPr/>
        <p:txBody>
          <a:bodyPr>
            <a:normAutofit/>
          </a:bodyPr>
          <a:lstStyle/>
          <a:p>
            <a:pPr marL="457200" indent="-457200">
              <a:buFont typeface="Arial" panose="020B0604020202020204" pitchFamily="34" charset="0"/>
              <a:buChar char="•"/>
            </a:pPr>
            <a:r>
              <a:rPr lang="it-IT" sz="2000" dirty="0"/>
              <a:t>Il quadro generale dell’intervento UE;</a:t>
            </a:r>
          </a:p>
          <a:p>
            <a:pPr marL="457200" indent="-457200">
              <a:buFont typeface="Arial" panose="020B0604020202020204" pitchFamily="34" charset="0"/>
              <a:buChar char="•"/>
            </a:pPr>
            <a:r>
              <a:rPr lang="it-IT" sz="2000" dirty="0"/>
              <a:t>La tassazione dei dividendi;</a:t>
            </a:r>
          </a:p>
          <a:p>
            <a:pPr marL="457200" indent="-457200">
              <a:buFont typeface="Arial" panose="020B0604020202020204" pitchFamily="34" charset="0"/>
              <a:buChar char="•"/>
            </a:pPr>
            <a:r>
              <a:rPr lang="it-IT" sz="2000" dirty="0"/>
              <a:t>La tassazione di interessi e canoni;</a:t>
            </a:r>
          </a:p>
          <a:p>
            <a:pPr marL="457200" indent="-457200">
              <a:buFont typeface="Arial" panose="020B0604020202020204" pitchFamily="34" charset="0"/>
              <a:buChar char="•"/>
            </a:pPr>
            <a:r>
              <a:rPr lang="it-IT" sz="2000" dirty="0"/>
              <a:t>Le operazioni straordinarie;</a:t>
            </a:r>
          </a:p>
          <a:p>
            <a:pPr marL="457200" indent="-457200">
              <a:buFont typeface="Arial" panose="020B0604020202020204" pitchFamily="34" charset="0"/>
              <a:buChar char="•"/>
            </a:pPr>
            <a:r>
              <a:rPr lang="it-IT" sz="2000" dirty="0"/>
              <a:t>I prezzi di trasferimento e </a:t>
            </a:r>
            <a:r>
              <a:rPr lang="it-IT" sz="2000" i="1" dirty="0"/>
              <a:t>correlative </a:t>
            </a:r>
            <a:r>
              <a:rPr lang="it-IT" sz="2000" i="1" dirty="0" err="1"/>
              <a:t>adjustments</a:t>
            </a:r>
            <a:r>
              <a:rPr lang="it-IT" sz="2000" i="1" dirty="0"/>
              <a:t> </a:t>
            </a:r>
            <a:r>
              <a:rPr lang="it-IT" sz="2000" dirty="0"/>
              <a:t>(cenni minimali e rinvio);</a:t>
            </a:r>
          </a:p>
          <a:p>
            <a:r>
              <a:rPr lang="it-IT" sz="2000" dirty="0"/>
              <a:t>Contrasto all’elusione fiscale internazionale</a:t>
            </a:r>
            <a:r>
              <a:rPr lang="it-IT" sz="2000" i="1" dirty="0"/>
              <a:t> </a:t>
            </a:r>
            <a:r>
              <a:rPr lang="it-IT" sz="2000" dirty="0"/>
              <a:t>(cenni minimali e rinvio).</a:t>
            </a:r>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14</a:t>
            </a:fld>
            <a:endParaRPr lang="it-IT"/>
          </a:p>
        </p:txBody>
      </p:sp>
      <p:sp>
        <p:nvSpPr>
          <p:cNvPr id="2" name="Freccia giù 1">
            <a:extLst>
              <a:ext uri="{FF2B5EF4-FFF2-40B4-BE49-F238E27FC236}">
                <a16:creationId xmlns:a16="http://schemas.microsoft.com/office/drawing/2014/main" id="{3F84A632-638B-444C-BC76-9F5DE5724253}"/>
              </a:ext>
            </a:extLst>
          </p:cNvPr>
          <p:cNvSpPr/>
          <p:nvPr/>
        </p:nvSpPr>
        <p:spPr>
          <a:xfrm rot="5400000">
            <a:off x="4124750" y="2444506"/>
            <a:ext cx="377073" cy="8839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550557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a:t>Linee strategiche della direttiva</a:t>
            </a:r>
            <a:endParaRPr lang="it-IT"/>
          </a:p>
        </p:txBody>
      </p:sp>
      <p:sp>
        <p:nvSpPr>
          <p:cNvPr id="38" name="Segnaposto testo 37">
            <a:extLst>
              <a:ext uri="{FF2B5EF4-FFF2-40B4-BE49-F238E27FC236}">
                <a16:creationId xmlns:a16="http://schemas.microsoft.com/office/drawing/2014/main" id="{D7506231-5CF1-204D-AEA6-D5094E4CBD13}"/>
              </a:ext>
            </a:extLst>
          </p:cNvPr>
          <p:cNvSpPr>
            <a:spLocks noGrp="1"/>
          </p:cNvSpPr>
          <p:nvPr>
            <p:ph idx="1"/>
          </p:nvPr>
        </p:nvSpPr>
        <p:spPr/>
        <p:txBody>
          <a:bodyPr>
            <a:normAutofit fontScale="92500" lnSpcReduction="10000"/>
          </a:bodyPr>
          <a:lstStyle/>
          <a:p>
            <a:r>
              <a:rPr lang="it-IT"/>
              <a:t>Tutelare i </a:t>
            </a:r>
            <a:r>
              <a:rPr lang="it-IT" u="sng"/>
              <a:t>raggruppamenti transfrontalieri</a:t>
            </a:r>
            <a:r>
              <a:rPr lang="it-IT"/>
              <a:t> di imprese che operano in Europa;</a:t>
            </a:r>
          </a:p>
          <a:p>
            <a:r>
              <a:rPr lang="it-IT"/>
              <a:t>I raggruppamenti di imprese </a:t>
            </a:r>
            <a:r>
              <a:rPr lang="it-IT" b="1"/>
              <a:t>valorizzano</a:t>
            </a:r>
            <a:r>
              <a:rPr lang="it-IT"/>
              <a:t> il mercato comune e </a:t>
            </a:r>
            <a:r>
              <a:rPr lang="it-IT" b="1"/>
              <a:t>rafforzano</a:t>
            </a:r>
            <a:r>
              <a:rPr lang="it-IT"/>
              <a:t> la posizione europea nel quadro internazionale;</a:t>
            </a:r>
          </a:p>
          <a:p>
            <a:r>
              <a:rPr lang="it-IT"/>
              <a:t>Per questo motivi la direttiva:</a:t>
            </a:r>
          </a:p>
          <a:p>
            <a:pPr marL="1217889" lvl="1" indent="-608945">
              <a:lnSpc>
                <a:spcPct val="110000"/>
              </a:lnSpc>
              <a:buFont typeface="+mj-lt"/>
              <a:buAutoNum type="arabicPeriod"/>
            </a:pPr>
            <a:r>
              <a:rPr lang="it-IT" b="1" u="sng"/>
              <a:t>Rimuove</a:t>
            </a:r>
            <a:r>
              <a:rPr lang="it-IT"/>
              <a:t> la tassazione alla fonte dei dividendi «</a:t>
            </a:r>
            <a:r>
              <a:rPr lang="it-IT" i="1" err="1"/>
              <a:t>outbound</a:t>
            </a:r>
            <a:r>
              <a:rPr lang="it-IT"/>
              <a:t>»;</a:t>
            </a:r>
          </a:p>
          <a:p>
            <a:pPr marL="1217889" lvl="1" indent="-608945">
              <a:lnSpc>
                <a:spcPct val="110000"/>
              </a:lnSpc>
              <a:buFont typeface="+mj-lt"/>
              <a:buAutoNum type="arabicPeriod"/>
            </a:pPr>
            <a:r>
              <a:rPr lang="it-IT" b="1" u="sng"/>
              <a:t>Promuove</a:t>
            </a:r>
            <a:r>
              <a:rPr lang="it-IT"/>
              <a:t> la rimozione della doppia imposizione economica sulla società «</a:t>
            </a:r>
            <a:r>
              <a:rPr lang="it-IT" i="1" err="1"/>
              <a:t>parent</a:t>
            </a:r>
            <a:r>
              <a:rPr lang="it-IT"/>
              <a:t>».</a:t>
            </a:r>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15</a:t>
            </a:fld>
            <a:endParaRPr lang="it-IT"/>
          </a:p>
        </p:txBody>
      </p:sp>
    </p:spTree>
    <p:extLst>
      <p:ext uri="{BB962C8B-B14F-4D97-AF65-F5344CB8AC3E}">
        <p14:creationId xmlns:p14="http://schemas.microsoft.com/office/powerpoint/2010/main" val="4115575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a:t>Un primo inquadramento … per domande</a:t>
            </a:r>
            <a:endParaRPr lang="it-IT"/>
          </a:p>
        </p:txBody>
      </p:sp>
      <p:sp>
        <p:nvSpPr>
          <p:cNvPr id="38" name="Segnaposto testo 37">
            <a:extLst>
              <a:ext uri="{FF2B5EF4-FFF2-40B4-BE49-F238E27FC236}">
                <a16:creationId xmlns:a16="http://schemas.microsoft.com/office/drawing/2014/main" id="{D7506231-5CF1-204D-AEA6-D5094E4CBD13}"/>
              </a:ext>
            </a:extLst>
          </p:cNvPr>
          <p:cNvSpPr>
            <a:spLocks noGrp="1"/>
          </p:cNvSpPr>
          <p:nvPr>
            <p:ph idx="1"/>
          </p:nvPr>
        </p:nvSpPr>
        <p:spPr/>
        <p:txBody>
          <a:bodyPr>
            <a:normAutofit fontScale="70000" lnSpcReduction="20000"/>
          </a:bodyPr>
          <a:lstStyle/>
          <a:p>
            <a:pPr marL="685063" indent="-685063">
              <a:buFont typeface="+mj-lt"/>
              <a:buAutoNum type="arabicPeriod"/>
            </a:pPr>
            <a:r>
              <a:rPr lang="it-IT" b="1"/>
              <a:t>Chi ?</a:t>
            </a:r>
          </a:p>
          <a:p>
            <a:pPr lvl="1"/>
            <a:r>
              <a:rPr lang="it-IT"/>
              <a:t>A chi trova applicazione la direttiva: le società interessate e il ruolo delle stabili organizzazioni;</a:t>
            </a:r>
          </a:p>
          <a:p>
            <a:pPr marL="685063" indent="-685063">
              <a:buFont typeface="+mj-lt"/>
              <a:buAutoNum type="arabicPeriod"/>
            </a:pPr>
            <a:r>
              <a:rPr lang="it-IT" b="1"/>
              <a:t>Con chi ?</a:t>
            </a:r>
          </a:p>
          <a:p>
            <a:pPr lvl="1"/>
            <a:r>
              <a:rPr lang="it-IT"/>
              <a:t>Quali sono i requisiti di partecipazione e lo «</a:t>
            </a:r>
            <a:r>
              <a:rPr lang="it-IT" i="1"/>
              <a:t>holding </a:t>
            </a:r>
            <a:r>
              <a:rPr lang="it-IT" i="1" err="1"/>
              <a:t>period</a:t>
            </a:r>
            <a:r>
              <a:rPr lang="it-IT"/>
              <a:t>» per beneficiare della direttiva; </a:t>
            </a:r>
          </a:p>
          <a:p>
            <a:pPr marL="685063" indent="-685063">
              <a:buFont typeface="+mj-lt"/>
              <a:buAutoNum type="arabicPeriod"/>
            </a:pPr>
            <a:r>
              <a:rPr lang="it-IT" b="1"/>
              <a:t>Cosa ?</a:t>
            </a:r>
          </a:p>
          <a:p>
            <a:pPr lvl="1"/>
            <a:r>
              <a:rPr lang="it-IT"/>
              <a:t>A quali utili partecipativi trova applicazione;</a:t>
            </a:r>
          </a:p>
          <a:p>
            <a:pPr marL="685063" indent="-685063">
              <a:buFont typeface="+mj-lt"/>
              <a:buAutoNum type="arabicPeriod"/>
            </a:pPr>
            <a:r>
              <a:rPr lang="it-IT" b="1"/>
              <a:t>Dove ?</a:t>
            </a:r>
          </a:p>
          <a:p>
            <a:pPr lvl="1"/>
            <a:r>
              <a:rPr lang="it-IT"/>
              <a:t>L’importanza della residenza fiscale e le conseguenze di una residenza duale;</a:t>
            </a:r>
          </a:p>
          <a:p>
            <a:pPr marL="685063" indent="-685063">
              <a:buFont typeface="+mj-lt"/>
              <a:buAutoNum type="arabicPeriod"/>
            </a:pPr>
            <a:r>
              <a:rPr lang="it-IT" b="1"/>
              <a:t>Come ?</a:t>
            </a:r>
          </a:p>
          <a:p>
            <a:pPr lvl="1"/>
            <a:r>
              <a:rPr lang="it-IT"/>
              <a:t>Come viene rimossa la doppia imposizione al flusso </a:t>
            </a:r>
            <a:r>
              <a:rPr lang="it-IT" i="1"/>
              <a:t>cross </a:t>
            </a:r>
            <a:r>
              <a:rPr lang="it-IT" i="1" err="1"/>
              <a:t>border</a:t>
            </a:r>
            <a:r>
              <a:rPr lang="it-IT"/>
              <a:t> di utili, il contrasto all’elusione fiscale.</a:t>
            </a:r>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16</a:t>
            </a:fld>
            <a:endParaRPr lang="it-IT"/>
          </a:p>
        </p:txBody>
      </p:sp>
    </p:spTree>
    <p:extLst>
      <p:ext uri="{BB962C8B-B14F-4D97-AF65-F5344CB8AC3E}">
        <p14:creationId xmlns:p14="http://schemas.microsoft.com/office/powerpoint/2010/main" val="2664719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a:t>1. Chi ?</a:t>
            </a:r>
            <a:endParaRPr lang="it-IT"/>
          </a:p>
        </p:txBody>
      </p:sp>
      <p:sp>
        <p:nvSpPr>
          <p:cNvPr id="38" name="Segnaposto testo 37">
            <a:extLst>
              <a:ext uri="{FF2B5EF4-FFF2-40B4-BE49-F238E27FC236}">
                <a16:creationId xmlns:a16="http://schemas.microsoft.com/office/drawing/2014/main" id="{D7506231-5CF1-204D-AEA6-D5094E4CBD13}"/>
              </a:ext>
            </a:extLst>
          </p:cNvPr>
          <p:cNvSpPr>
            <a:spLocks noGrp="1"/>
          </p:cNvSpPr>
          <p:nvPr>
            <p:ph idx="1"/>
          </p:nvPr>
        </p:nvSpPr>
        <p:spPr/>
        <p:txBody>
          <a:bodyPr>
            <a:normAutofit/>
          </a:bodyPr>
          <a:lstStyle/>
          <a:p>
            <a:pPr>
              <a:lnSpc>
                <a:spcPct val="100000"/>
              </a:lnSpc>
            </a:pPr>
            <a:r>
              <a:rPr lang="it-IT" sz="2400"/>
              <a:t>Art. 2, </a:t>
            </a:r>
            <a:r>
              <a:rPr lang="it-IT" sz="2400" err="1"/>
              <a:t>lett</a:t>
            </a:r>
            <a:r>
              <a:rPr lang="it-IT" sz="2400"/>
              <a:t>. (a) punto (i). Forma giuridica tipizzata dalla direttiva: Allegato I, Parte A:</a:t>
            </a:r>
          </a:p>
          <a:p>
            <a:pPr lvl="1">
              <a:lnSpc>
                <a:spcPct val="100000"/>
              </a:lnSpc>
            </a:pPr>
            <a:r>
              <a:rPr lang="it-IT" sz="2000" u="sng"/>
              <a:t>Domicilio fiscale</a:t>
            </a:r>
            <a:r>
              <a:rPr lang="it-IT" sz="2000"/>
              <a:t> in uno Stato membro dell’UE e, ai sensi di una Convenzione conclusa con uno Stato terzo, domicilio fiscale non localizzato fuori dell’Unione;</a:t>
            </a:r>
          </a:p>
          <a:p>
            <a:pPr lvl="1">
              <a:lnSpc>
                <a:spcPct val="100000"/>
              </a:lnSpc>
            </a:pPr>
            <a:r>
              <a:rPr lang="it-IT" sz="2000" u="sng"/>
              <a:t>Assoggettamento</a:t>
            </a:r>
            <a:r>
              <a:rPr lang="it-IT" sz="2000"/>
              <a:t> ad una delle imposte elencate nell’Allegato I, Parte B, o a qualsiasi altra imposta che le venga a sostituire, </a:t>
            </a:r>
            <a:r>
              <a:rPr lang="it-IT" sz="2000" i="1"/>
              <a:t>senza possibilità di opzione e senza esenzione</a:t>
            </a:r>
            <a:r>
              <a:rPr lang="it-IT" sz="2000"/>
              <a:t> (effettivo assoggettamento ad imposta);</a:t>
            </a:r>
          </a:p>
          <a:p>
            <a:pPr lvl="1">
              <a:lnSpc>
                <a:spcPct val="100000"/>
              </a:lnSpc>
            </a:pPr>
            <a:r>
              <a:rPr lang="it-IT" sz="2000" u="sng"/>
              <a:t>Stabile organizzazione</a:t>
            </a:r>
            <a:r>
              <a:rPr lang="it-IT" sz="2000"/>
              <a:t> di una delle società sopra rubricate equiparata ai fini del regime di tutela del diritto UE;</a:t>
            </a:r>
          </a:p>
          <a:p>
            <a:pPr lvl="2">
              <a:lnSpc>
                <a:spcPct val="100000"/>
              </a:lnSpc>
            </a:pPr>
            <a:r>
              <a:rPr lang="it-IT" sz="1600"/>
              <a:t>Definizione di stabile organizzazione e rinvio alla lezione dedicata.</a:t>
            </a:r>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17</a:t>
            </a:fld>
            <a:endParaRPr lang="it-IT"/>
          </a:p>
        </p:txBody>
      </p:sp>
    </p:spTree>
    <p:extLst>
      <p:ext uri="{BB962C8B-B14F-4D97-AF65-F5344CB8AC3E}">
        <p14:creationId xmlns:p14="http://schemas.microsoft.com/office/powerpoint/2010/main" val="4142172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8661A-45C5-4D0D-B423-0A5A6E956E45}"/>
            </a:ext>
          </a:extLst>
        </p:cNvPr>
        <p:cNvGrpSpPr/>
        <p:nvPr/>
      </p:nvGrpSpPr>
      <p:grpSpPr>
        <a:xfrm>
          <a:off x="0" y="0"/>
          <a:ext cx="0" cy="0"/>
          <a:chOff x="0" y="0"/>
          <a:chExt cx="0" cy="0"/>
        </a:xfrm>
      </p:grpSpPr>
      <p:sp>
        <p:nvSpPr>
          <p:cNvPr id="47" name="Titolo 46">
            <a:extLst>
              <a:ext uri="{FF2B5EF4-FFF2-40B4-BE49-F238E27FC236}">
                <a16:creationId xmlns:a16="http://schemas.microsoft.com/office/drawing/2014/main" id="{DD9B5AF9-E346-BC5D-39C3-01C8B63846C9}"/>
              </a:ext>
            </a:extLst>
          </p:cNvPr>
          <p:cNvSpPr>
            <a:spLocks noGrp="1"/>
          </p:cNvSpPr>
          <p:nvPr>
            <p:ph type="title"/>
          </p:nvPr>
        </p:nvSpPr>
        <p:spPr>
          <a:xfrm>
            <a:off x="419100" y="365125"/>
            <a:ext cx="11222038" cy="993775"/>
          </a:xfrm>
        </p:spPr>
        <p:txBody>
          <a:bodyPr/>
          <a:lstStyle/>
          <a:p>
            <a:r>
              <a:rPr lang="it-IT" b="1" dirty="0"/>
              <a:t>Quale imposta ?</a:t>
            </a:r>
            <a:endParaRPr lang="it-IT" dirty="0"/>
          </a:p>
        </p:txBody>
      </p:sp>
      <p:sp>
        <p:nvSpPr>
          <p:cNvPr id="38" name="Segnaposto testo 37">
            <a:extLst>
              <a:ext uri="{FF2B5EF4-FFF2-40B4-BE49-F238E27FC236}">
                <a16:creationId xmlns:a16="http://schemas.microsoft.com/office/drawing/2014/main" id="{82D2AE5A-6AAD-0A7C-D827-107B3F08E7B0}"/>
              </a:ext>
            </a:extLst>
          </p:cNvPr>
          <p:cNvSpPr>
            <a:spLocks noGrp="1"/>
          </p:cNvSpPr>
          <p:nvPr>
            <p:ph idx="1"/>
          </p:nvPr>
        </p:nvSpPr>
        <p:spPr/>
        <p:txBody>
          <a:bodyPr>
            <a:normAutofit/>
          </a:bodyPr>
          <a:lstStyle/>
          <a:p>
            <a:r>
              <a:rPr lang="it-IT" sz="2800" dirty="0"/>
              <a:t>Art. 2, lett. (a), iii della direttiva 2011/96/UE impone l’assoggettamento ad imposta prevista all’Allegato I, parte B, alla Direttiva:</a:t>
            </a:r>
          </a:p>
          <a:p>
            <a:pPr lvl="1"/>
            <a:r>
              <a:rPr lang="it-IT" sz="1600" dirty="0"/>
              <a:t>…</a:t>
            </a:r>
          </a:p>
          <a:p>
            <a:pPr lvl="1"/>
            <a:r>
              <a:rPr lang="it-IT" sz="1600" dirty="0"/>
              <a:t>IRES;</a:t>
            </a:r>
          </a:p>
          <a:p>
            <a:pPr lvl="1"/>
            <a:r>
              <a:rPr lang="it-IT" sz="1600" dirty="0"/>
              <a:t>…	</a:t>
            </a:r>
          </a:p>
          <a:p>
            <a:r>
              <a:rPr lang="it-IT" sz="2800" dirty="0"/>
              <a:t>Sicuramente l’imposta sul reddito delle società in Italia, ma … l’IRAP ?</a:t>
            </a:r>
          </a:p>
        </p:txBody>
      </p:sp>
      <p:sp>
        <p:nvSpPr>
          <p:cNvPr id="6" name="Segnaposto piè di pagina 5">
            <a:extLst>
              <a:ext uri="{FF2B5EF4-FFF2-40B4-BE49-F238E27FC236}">
                <a16:creationId xmlns:a16="http://schemas.microsoft.com/office/drawing/2014/main" id="{A595960F-A7EE-D14C-F464-00D10CEF5172}"/>
              </a:ext>
            </a:extLst>
          </p:cNvPr>
          <p:cNvSpPr>
            <a:spLocks noGrp="1"/>
          </p:cNvSpPr>
          <p:nvPr>
            <p:ph type="ftr" sz="quarter" idx="11"/>
          </p:nvPr>
        </p:nvSpPr>
        <p:spPr/>
        <p:txBody>
          <a:bodyPr/>
          <a:lstStyle/>
          <a:p>
            <a:r>
              <a:rPr lang="it-IT"/>
              <a:t>L’armonizzazione fiscale e l’imposizione diretta</a:t>
            </a:r>
          </a:p>
        </p:txBody>
      </p:sp>
      <p:sp>
        <p:nvSpPr>
          <p:cNvPr id="7" name="Segnaposto numero diapositiva 6">
            <a:extLst>
              <a:ext uri="{FF2B5EF4-FFF2-40B4-BE49-F238E27FC236}">
                <a16:creationId xmlns:a16="http://schemas.microsoft.com/office/drawing/2014/main" id="{EF572B4F-F1CF-5FC3-E06D-03815B0E18B1}"/>
              </a:ext>
            </a:extLst>
          </p:cNvPr>
          <p:cNvSpPr>
            <a:spLocks noGrp="1"/>
          </p:cNvSpPr>
          <p:nvPr>
            <p:ph type="sldNum" sz="quarter" idx="12"/>
          </p:nvPr>
        </p:nvSpPr>
        <p:spPr/>
        <p:txBody>
          <a:bodyPr/>
          <a:lstStyle/>
          <a:p>
            <a:fld id="{DD589A36-170F-7348-BCDB-23CF9D860473}" type="slidenum">
              <a:rPr lang="it-IT" smtClean="0"/>
              <a:pPr/>
              <a:t>18</a:t>
            </a:fld>
            <a:endParaRPr lang="it-IT"/>
          </a:p>
        </p:txBody>
      </p:sp>
    </p:spTree>
    <p:extLst>
      <p:ext uri="{BB962C8B-B14F-4D97-AF65-F5344CB8AC3E}">
        <p14:creationId xmlns:p14="http://schemas.microsoft.com/office/powerpoint/2010/main" val="248446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978B29-2A06-AC62-0F7E-963DA1A4FC40}"/>
            </a:ext>
          </a:extLst>
        </p:cNvPr>
        <p:cNvGrpSpPr/>
        <p:nvPr/>
      </p:nvGrpSpPr>
      <p:grpSpPr>
        <a:xfrm>
          <a:off x="0" y="0"/>
          <a:ext cx="0" cy="0"/>
          <a:chOff x="0" y="0"/>
          <a:chExt cx="0" cy="0"/>
        </a:xfrm>
      </p:grpSpPr>
      <p:sp>
        <p:nvSpPr>
          <p:cNvPr id="47" name="Titolo 46">
            <a:extLst>
              <a:ext uri="{FF2B5EF4-FFF2-40B4-BE49-F238E27FC236}">
                <a16:creationId xmlns:a16="http://schemas.microsoft.com/office/drawing/2014/main" id="{E7B6C982-5A9C-57C6-0169-18AB010B1E5D}"/>
              </a:ext>
            </a:extLst>
          </p:cNvPr>
          <p:cNvSpPr>
            <a:spLocks noGrp="1"/>
          </p:cNvSpPr>
          <p:nvPr>
            <p:ph type="title"/>
          </p:nvPr>
        </p:nvSpPr>
        <p:spPr>
          <a:xfrm>
            <a:off x="419100" y="365125"/>
            <a:ext cx="11222038" cy="993775"/>
          </a:xfrm>
        </p:spPr>
        <p:txBody>
          <a:bodyPr/>
          <a:lstStyle/>
          <a:p>
            <a:r>
              <a:rPr lang="it-IT" b="1" dirty="0"/>
              <a:t>Il caso Banca Mediolanum C-92/24 e C-9/24</a:t>
            </a:r>
            <a:br>
              <a:rPr lang="it-IT" b="1" dirty="0"/>
            </a:br>
            <a:r>
              <a:rPr lang="it-IT" b="1" dirty="0"/>
              <a:t>Conclusioni dell’Avvocato generale il 27 marzo 2025</a:t>
            </a:r>
            <a:endParaRPr lang="it-IT" dirty="0"/>
          </a:p>
        </p:txBody>
      </p:sp>
      <p:sp>
        <p:nvSpPr>
          <p:cNvPr id="38" name="Segnaposto testo 37">
            <a:extLst>
              <a:ext uri="{FF2B5EF4-FFF2-40B4-BE49-F238E27FC236}">
                <a16:creationId xmlns:a16="http://schemas.microsoft.com/office/drawing/2014/main" id="{4B453ADE-0157-9B92-BFC6-3987E6F9AD98}"/>
              </a:ext>
            </a:extLst>
          </p:cNvPr>
          <p:cNvSpPr>
            <a:spLocks noGrp="1"/>
          </p:cNvSpPr>
          <p:nvPr>
            <p:ph idx="1"/>
          </p:nvPr>
        </p:nvSpPr>
        <p:spPr/>
        <p:txBody>
          <a:bodyPr>
            <a:normAutofit/>
          </a:bodyPr>
          <a:lstStyle/>
          <a:p>
            <a:r>
              <a:rPr lang="it-IT" sz="2800" dirty="0"/>
              <a:t>IRAP è precedente alla direttiva 2011/96;</a:t>
            </a:r>
          </a:p>
          <a:p>
            <a:r>
              <a:rPr lang="it-IT" sz="2800" dirty="0"/>
              <a:t>Nel caso de quo i dividendi incassati concorrono al 50% alla base imponibile;</a:t>
            </a:r>
          </a:p>
          <a:p>
            <a:r>
              <a:rPr lang="it-IT" sz="2800" dirty="0"/>
              <a:t>Il Precedente «Banca di Cremona» (C-475/03) ha già chiarito che l’IRAP non è equiparabile all’IVA.</a:t>
            </a:r>
            <a:endParaRPr lang="it-IT" sz="2000" dirty="0"/>
          </a:p>
        </p:txBody>
      </p:sp>
      <p:sp>
        <p:nvSpPr>
          <p:cNvPr id="6" name="Segnaposto piè di pagina 5">
            <a:extLst>
              <a:ext uri="{FF2B5EF4-FFF2-40B4-BE49-F238E27FC236}">
                <a16:creationId xmlns:a16="http://schemas.microsoft.com/office/drawing/2014/main" id="{1F0BC92D-1733-50A7-1372-07B85CF04493}"/>
              </a:ext>
            </a:extLst>
          </p:cNvPr>
          <p:cNvSpPr>
            <a:spLocks noGrp="1"/>
          </p:cNvSpPr>
          <p:nvPr>
            <p:ph type="ftr" sz="quarter" idx="11"/>
          </p:nvPr>
        </p:nvSpPr>
        <p:spPr/>
        <p:txBody>
          <a:bodyPr/>
          <a:lstStyle/>
          <a:p>
            <a:r>
              <a:rPr lang="it-IT"/>
              <a:t>L’armonizzazione fiscale e l’imposizione diretta</a:t>
            </a:r>
          </a:p>
        </p:txBody>
      </p:sp>
      <p:sp>
        <p:nvSpPr>
          <p:cNvPr id="7" name="Segnaposto numero diapositiva 6">
            <a:extLst>
              <a:ext uri="{FF2B5EF4-FFF2-40B4-BE49-F238E27FC236}">
                <a16:creationId xmlns:a16="http://schemas.microsoft.com/office/drawing/2014/main" id="{DAD01FB3-0E47-B3B9-19B2-0B0DE13B4055}"/>
              </a:ext>
            </a:extLst>
          </p:cNvPr>
          <p:cNvSpPr>
            <a:spLocks noGrp="1"/>
          </p:cNvSpPr>
          <p:nvPr>
            <p:ph type="sldNum" sz="quarter" idx="12"/>
          </p:nvPr>
        </p:nvSpPr>
        <p:spPr/>
        <p:txBody>
          <a:bodyPr/>
          <a:lstStyle/>
          <a:p>
            <a:fld id="{DD589A36-170F-7348-BCDB-23CF9D860473}" type="slidenum">
              <a:rPr lang="it-IT" smtClean="0"/>
              <a:pPr/>
              <a:t>19</a:t>
            </a:fld>
            <a:endParaRPr lang="it-IT"/>
          </a:p>
        </p:txBody>
      </p:sp>
    </p:spTree>
    <p:extLst>
      <p:ext uri="{BB962C8B-B14F-4D97-AF65-F5344CB8AC3E}">
        <p14:creationId xmlns:p14="http://schemas.microsoft.com/office/powerpoint/2010/main" val="3707202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dirty="0"/>
              <a:t>Programma del pomeriggio insieme</a:t>
            </a:r>
            <a:endParaRPr lang="it-IT" dirty="0"/>
          </a:p>
        </p:txBody>
      </p:sp>
      <p:sp>
        <p:nvSpPr>
          <p:cNvPr id="38" name="Segnaposto testo 37">
            <a:extLst>
              <a:ext uri="{FF2B5EF4-FFF2-40B4-BE49-F238E27FC236}">
                <a16:creationId xmlns:a16="http://schemas.microsoft.com/office/drawing/2014/main" id="{D7506231-5CF1-204D-AEA6-D5094E4CBD13}"/>
              </a:ext>
            </a:extLst>
          </p:cNvPr>
          <p:cNvSpPr>
            <a:spLocks noGrp="1"/>
          </p:cNvSpPr>
          <p:nvPr>
            <p:ph idx="1"/>
          </p:nvPr>
        </p:nvSpPr>
        <p:spPr/>
        <p:txBody>
          <a:bodyPr>
            <a:normAutofit/>
          </a:bodyPr>
          <a:lstStyle/>
          <a:p>
            <a:pPr marL="457200" indent="-457200">
              <a:buFont typeface="Arial" panose="020B0604020202020204" pitchFamily="34" charset="0"/>
              <a:buChar char="•"/>
            </a:pPr>
            <a:r>
              <a:rPr lang="it-IT" sz="2000"/>
              <a:t>Il quadro generale dell’intervento UE;</a:t>
            </a:r>
          </a:p>
          <a:p>
            <a:pPr marL="457200" indent="-457200">
              <a:buFont typeface="Arial" panose="020B0604020202020204" pitchFamily="34" charset="0"/>
              <a:buChar char="•"/>
            </a:pPr>
            <a:r>
              <a:rPr lang="it-IT" sz="2000"/>
              <a:t>La tassazione dei dividendi;</a:t>
            </a:r>
          </a:p>
          <a:p>
            <a:pPr marL="457200" indent="-457200">
              <a:buFont typeface="Arial" panose="020B0604020202020204" pitchFamily="34" charset="0"/>
              <a:buChar char="•"/>
            </a:pPr>
            <a:r>
              <a:rPr lang="it-IT" sz="2000"/>
              <a:t>La tassazione di interessi e canoni;</a:t>
            </a:r>
          </a:p>
          <a:p>
            <a:pPr marL="457200" indent="-457200">
              <a:buFont typeface="Arial" panose="020B0604020202020204" pitchFamily="34" charset="0"/>
              <a:buChar char="•"/>
            </a:pPr>
            <a:r>
              <a:rPr lang="it-IT" sz="2000"/>
              <a:t>Le operazioni straordinarie;</a:t>
            </a:r>
          </a:p>
          <a:p>
            <a:pPr marL="457200" indent="-457200">
              <a:buFont typeface="Arial" panose="020B0604020202020204" pitchFamily="34" charset="0"/>
              <a:buChar char="•"/>
            </a:pPr>
            <a:r>
              <a:rPr lang="it-IT" sz="2000"/>
              <a:t>I prezzi di trasferimento e correlative </a:t>
            </a:r>
            <a:r>
              <a:rPr lang="it-IT" sz="2000" i="1" err="1"/>
              <a:t>adjustments</a:t>
            </a:r>
            <a:r>
              <a:rPr lang="it-IT" sz="2000"/>
              <a:t> (cenni);</a:t>
            </a:r>
          </a:p>
          <a:p>
            <a:pPr marL="457200" indent="-457200">
              <a:buFont typeface="Arial" panose="020B0604020202020204" pitchFamily="34" charset="0"/>
              <a:buChar char="•"/>
            </a:pPr>
            <a:r>
              <a:rPr lang="it-IT" sz="2000"/>
              <a:t>Contrasto all’elusione fiscale internazionale.</a:t>
            </a:r>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2</a:t>
            </a:fld>
            <a:endParaRPr lang="it-IT"/>
          </a:p>
        </p:txBody>
      </p:sp>
      <p:sp>
        <p:nvSpPr>
          <p:cNvPr id="9" name="Freccia giù 8">
            <a:extLst>
              <a:ext uri="{FF2B5EF4-FFF2-40B4-BE49-F238E27FC236}">
                <a16:creationId xmlns:a16="http://schemas.microsoft.com/office/drawing/2014/main" id="{AF40B6C1-89CB-7246-9E71-7155C693AA9A}"/>
              </a:ext>
            </a:extLst>
          </p:cNvPr>
          <p:cNvSpPr/>
          <p:nvPr/>
        </p:nvSpPr>
        <p:spPr>
          <a:xfrm rot="5400000">
            <a:off x="5106400" y="1872993"/>
            <a:ext cx="377073" cy="8839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430844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1868D-8F69-5C59-6BF7-6BACFC28B2F4}"/>
            </a:ext>
          </a:extLst>
        </p:cNvPr>
        <p:cNvGrpSpPr/>
        <p:nvPr/>
      </p:nvGrpSpPr>
      <p:grpSpPr>
        <a:xfrm>
          <a:off x="0" y="0"/>
          <a:ext cx="0" cy="0"/>
          <a:chOff x="0" y="0"/>
          <a:chExt cx="0" cy="0"/>
        </a:xfrm>
      </p:grpSpPr>
      <p:sp>
        <p:nvSpPr>
          <p:cNvPr id="47" name="Titolo 46">
            <a:extLst>
              <a:ext uri="{FF2B5EF4-FFF2-40B4-BE49-F238E27FC236}">
                <a16:creationId xmlns:a16="http://schemas.microsoft.com/office/drawing/2014/main" id="{6A4B74AD-F8CE-3039-799C-651386DCEFCF}"/>
              </a:ext>
            </a:extLst>
          </p:cNvPr>
          <p:cNvSpPr>
            <a:spLocks noGrp="1"/>
          </p:cNvSpPr>
          <p:nvPr>
            <p:ph type="title"/>
          </p:nvPr>
        </p:nvSpPr>
        <p:spPr>
          <a:xfrm>
            <a:off x="419100" y="365125"/>
            <a:ext cx="11222038" cy="993775"/>
          </a:xfrm>
        </p:spPr>
        <p:txBody>
          <a:bodyPr/>
          <a:lstStyle/>
          <a:p>
            <a:r>
              <a:rPr lang="it-IT" b="1" dirty="0"/>
              <a:t>Segue …</a:t>
            </a:r>
            <a:endParaRPr lang="it-IT" dirty="0"/>
          </a:p>
        </p:txBody>
      </p:sp>
      <p:sp>
        <p:nvSpPr>
          <p:cNvPr id="38" name="Segnaposto testo 37">
            <a:extLst>
              <a:ext uri="{FF2B5EF4-FFF2-40B4-BE49-F238E27FC236}">
                <a16:creationId xmlns:a16="http://schemas.microsoft.com/office/drawing/2014/main" id="{EC0D60D8-1FE2-106D-BB7B-94929F840BB7}"/>
              </a:ext>
            </a:extLst>
          </p:cNvPr>
          <p:cNvSpPr>
            <a:spLocks noGrp="1"/>
          </p:cNvSpPr>
          <p:nvPr>
            <p:ph idx="1"/>
          </p:nvPr>
        </p:nvSpPr>
        <p:spPr/>
        <p:txBody>
          <a:bodyPr>
            <a:normAutofit/>
          </a:bodyPr>
          <a:lstStyle/>
          <a:p>
            <a:r>
              <a:rPr lang="it-IT" sz="2800" dirty="0"/>
              <a:t>Quale la ratio della direttiva:</a:t>
            </a:r>
          </a:p>
          <a:p>
            <a:pPr lvl="1"/>
            <a:r>
              <a:rPr lang="it-IT" sz="2400" dirty="0"/>
              <a:t>Rimuovere la doppia imposizione sul reddito ?</a:t>
            </a:r>
          </a:p>
          <a:p>
            <a:pPr lvl="1"/>
            <a:r>
              <a:rPr lang="it-IT" sz="2400" dirty="0"/>
              <a:t>Rimuovere la doppia imposizione sui dividendi tout court ?</a:t>
            </a:r>
          </a:p>
          <a:p>
            <a:r>
              <a:rPr lang="it-IT" sz="2800" dirty="0"/>
              <a:t>Art. 4 d.lgs. 446/97 individua l’imponibile nel «valore della produzione netta …»);</a:t>
            </a:r>
          </a:p>
          <a:p>
            <a:r>
              <a:rPr lang="it-IT" sz="2800" dirty="0"/>
              <a:t>Gli «altri» casi di incompatibilità (come la </a:t>
            </a:r>
            <a:r>
              <a:rPr lang="it-IT" sz="2800" i="1" dirty="0" err="1"/>
              <a:t>Fairness</a:t>
            </a:r>
            <a:r>
              <a:rPr lang="it-IT" sz="2800" i="1" dirty="0"/>
              <a:t> Tax</a:t>
            </a:r>
            <a:r>
              <a:rPr lang="it-IT" sz="2800" dirty="0"/>
              <a:t> belga, C-68/15) riguardavano più che altro il </a:t>
            </a:r>
            <a:r>
              <a:rPr lang="it-IT" sz="2800" i="1" dirty="0"/>
              <a:t>timing</a:t>
            </a:r>
            <a:r>
              <a:rPr lang="it-IT" sz="2800" dirty="0"/>
              <a:t>. </a:t>
            </a:r>
            <a:endParaRPr lang="it-IT" sz="2000" dirty="0"/>
          </a:p>
        </p:txBody>
      </p:sp>
      <p:sp>
        <p:nvSpPr>
          <p:cNvPr id="6" name="Segnaposto piè di pagina 5">
            <a:extLst>
              <a:ext uri="{FF2B5EF4-FFF2-40B4-BE49-F238E27FC236}">
                <a16:creationId xmlns:a16="http://schemas.microsoft.com/office/drawing/2014/main" id="{84047B6D-86D4-0E1F-F8F8-8004134C0840}"/>
              </a:ext>
            </a:extLst>
          </p:cNvPr>
          <p:cNvSpPr>
            <a:spLocks noGrp="1"/>
          </p:cNvSpPr>
          <p:nvPr>
            <p:ph type="ftr" sz="quarter" idx="11"/>
          </p:nvPr>
        </p:nvSpPr>
        <p:spPr/>
        <p:txBody>
          <a:bodyPr/>
          <a:lstStyle/>
          <a:p>
            <a:r>
              <a:rPr lang="it-IT"/>
              <a:t>L’armonizzazione fiscale e l’imposizione diretta</a:t>
            </a:r>
          </a:p>
        </p:txBody>
      </p:sp>
      <p:sp>
        <p:nvSpPr>
          <p:cNvPr id="7" name="Segnaposto numero diapositiva 6">
            <a:extLst>
              <a:ext uri="{FF2B5EF4-FFF2-40B4-BE49-F238E27FC236}">
                <a16:creationId xmlns:a16="http://schemas.microsoft.com/office/drawing/2014/main" id="{19665B7D-1CD2-E679-521F-12AC18567975}"/>
              </a:ext>
            </a:extLst>
          </p:cNvPr>
          <p:cNvSpPr>
            <a:spLocks noGrp="1"/>
          </p:cNvSpPr>
          <p:nvPr>
            <p:ph type="sldNum" sz="quarter" idx="12"/>
          </p:nvPr>
        </p:nvSpPr>
        <p:spPr/>
        <p:txBody>
          <a:bodyPr/>
          <a:lstStyle/>
          <a:p>
            <a:fld id="{DD589A36-170F-7348-BCDB-23CF9D860473}" type="slidenum">
              <a:rPr lang="it-IT" smtClean="0"/>
              <a:pPr/>
              <a:t>20</a:t>
            </a:fld>
            <a:endParaRPr lang="it-IT"/>
          </a:p>
        </p:txBody>
      </p:sp>
    </p:spTree>
    <p:extLst>
      <p:ext uri="{BB962C8B-B14F-4D97-AF65-F5344CB8AC3E}">
        <p14:creationId xmlns:p14="http://schemas.microsoft.com/office/powerpoint/2010/main" val="1150114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476C2-CBF2-CF39-6BD2-73590504C0C8}"/>
            </a:ext>
          </a:extLst>
        </p:cNvPr>
        <p:cNvGrpSpPr/>
        <p:nvPr/>
      </p:nvGrpSpPr>
      <p:grpSpPr>
        <a:xfrm>
          <a:off x="0" y="0"/>
          <a:ext cx="0" cy="0"/>
          <a:chOff x="0" y="0"/>
          <a:chExt cx="0" cy="0"/>
        </a:xfrm>
      </p:grpSpPr>
      <p:sp>
        <p:nvSpPr>
          <p:cNvPr id="47" name="Titolo 46">
            <a:extLst>
              <a:ext uri="{FF2B5EF4-FFF2-40B4-BE49-F238E27FC236}">
                <a16:creationId xmlns:a16="http://schemas.microsoft.com/office/drawing/2014/main" id="{14FF0076-46AA-162D-CCE3-28119DB86220}"/>
              </a:ext>
            </a:extLst>
          </p:cNvPr>
          <p:cNvSpPr>
            <a:spLocks noGrp="1"/>
          </p:cNvSpPr>
          <p:nvPr>
            <p:ph type="title"/>
          </p:nvPr>
        </p:nvSpPr>
        <p:spPr>
          <a:xfrm>
            <a:off x="419100" y="365125"/>
            <a:ext cx="11222038" cy="993775"/>
          </a:xfrm>
        </p:spPr>
        <p:txBody>
          <a:bodyPr/>
          <a:lstStyle/>
          <a:p>
            <a:r>
              <a:rPr lang="it-IT" b="1" dirty="0"/>
              <a:t>La soluzione «pilatesca» dell’Avvocato Generale </a:t>
            </a:r>
            <a:r>
              <a:rPr lang="it-IT" b="1" dirty="0" err="1"/>
              <a:t>Kokott</a:t>
            </a:r>
            <a:endParaRPr lang="it-IT" dirty="0"/>
          </a:p>
        </p:txBody>
      </p:sp>
      <p:sp>
        <p:nvSpPr>
          <p:cNvPr id="38" name="Segnaposto testo 37">
            <a:extLst>
              <a:ext uri="{FF2B5EF4-FFF2-40B4-BE49-F238E27FC236}">
                <a16:creationId xmlns:a16="http://schemas.microsoft.com/office/drawing/2014/main" id="{9F3397D6-4943-42A6-07AE-6B97C598C452}"/>
              </a:ext>
            </a:extLst>
          </p:cNvPr>
          <p:cNvSpPr>
            <a:spLocks noGrp="1"/>
          </p:cNvSpPr>
          <p:nvPr>
            <p:ph idx="1"/>
          </p:nvPr>
        </p:nvSpPr>
        <p:spPr/>
        <p:txBody>
          <a:bodyPr>
            <a:normAutofit/>
          </a:bodyPr>
          <a:lstStyle/>
          <a:p>
            <a:r>
              <a:rPr lang="it-IT" sz="2800" dirty="0"/>
              <a:t>Competenza del giudice domestico nel valutare l’assimilabilità dell’IRAP alle imposte sui redditi;</a:t>
            </a:r>
          </a:p>
          <a:p>
            <a:r>
              <a:rPr lang="it-IT" sz="2800" dirty="0"/>
              <a:t>Cosa accade nell’ambito delle convenzioni contro le doppie imposizioni ?</a:t>
            </a:r>
          </a:p>
          <a:p>
            <a:pPr lvl="1"/>
            <a:r>
              <a:rPr lang="it-IT" sz="1600" dirty="0"/>
              <a:t>Convenzione Italia – USA: protocollo chiarificatore per estendere la Convenzione anche all’IRAP.</a:t>
            </a:r>
          </a:p>
        </p:txBody>
      </p:sp>
      <p:sp>
        <p:nvSpPr>
          <p:cNvPr id="6" name="Segnaposto piè di pagina 5">
            <a:extLst>
              <a:ext uri="{FF2B5EF4-FFF2-40B4-BE49-F238E27FC236}">
                <a16:creationId xmlns:a16="http://schemas.microsoft.com/office/drawing/2014/main" id="{98372E23-BBEA-8690-78DD-3C530A932F8B}"/>
              </a:ext>
            </a:extLst>
          </p:cNvPr>
          <p:cNvSpPr>
            <a:spLocks noGrp="1"/>
          </p:cNvSpPr>
          <p:nvPr>
            <p:ph type="ftr" sz="quarter" idx="11"/>
          </p:nvPr>
        </p:nvSpPr>
        <p:spPr/>
        <p:txBody>
          <a:bodyPr/>
          <a:lstStyle/>
          <a:p>
            <a:r>
              <a:rPr lang="it-IT"/>
              <a:t>L’armonizzazione fiscale e l’imposizione diretta</a:t>
            </a:r>
          </a:p>
        </p:txBody>
      </p:sp>
      <p:sp>
        <p:nvSpPr>
          <p:cNvPr id="7" name="Segnaposto numero diapositiva 6">
            <a:extLst>
              <a:ext uri="{FF2B5EF4-FFF2-40B4-BE49-F238E27FC236}">
                <a16:creationId xmlns:a16="http://schemas.microsoft.com/office/drawing/2014/main" id="{7F91F555-4E0C-514B-4F5E-FA73D620F92D}"/>
              </a:ext>
            </a:extLst>
          </p:cNvPr>
          <p:cNvSpPr>
            <a:spLocks noGrp="1"/>
          </p:cNvSpPr>
          <p:nvPr>
            <p:ph type="sldNum" sz="quarter" idx="12"/>
          </p:nvPr>
        </p:nvSpPr>
        <p:spPr/>
        <p:txBody>
          <a:bodyPr/>
          <a:lstStyle/>
          <a:p>
            <a:fld id="{DD589A36-170F-7348-BCDB-23CF9D860473}" type="slidenum">
              <a:rPr lang="it-IT" smtClean="0"/>
              <a:pPr/>
              <a:t>21</a:t>
            </a:fld>
            <a:endParaRPr lang="it-IT"/>
          </a:p>
        </p:txBody>
      </p:sp>
    </p:spTree>
    <p:extLst>
      <p:ext uri="{BB962C8B-B14F-4D97-AF65-F5344CB8AC3E}">
        <p14:creationId xmlns:p14="http://schemas.microsoft.com/office/powerpoint/2010/main" val="34996772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a:t>2. Con chi ?</a:t>
            </a:r>
            <a:endParaRPr lang="it-IT"/>
          </a:p>
        </p:txBody>
      </p:sp>
      <p:sp>
        <p:nvSpPr>
          <p:cNvPr id="38" name="Segnaposto testo 37">
            <a:extLst>
              <a:ext uri="{FF2B5EF4-FFF2-40B4-BE49-F238E27FC236}">
                <a16:creationId xmlns:a16="http://schemas.microsoft.com/office/drawing/2014/main" id="{D7506231-5CF1-204D-AEA6-D5094E4CBD13}"/>
              </a:ext>
            </a:extLst>
          </p:cNvPr>
          <p:cNvSpPr>
            <a:spLocks noGrp="1"/>
          </p:cNvSpPr>
          <p:nvPr>
            <p:ph idx="1"/>
          </p:nvPr>
        </p:nvSpPr>
        <p:spPr/>
        <p:txBody>
          <a:bodyPr>
            <a:normAutofit/>
          </a:bodyPr>
          <a:lstStyle/>
          <a:p>
            <a:pPr>
              <a:lnSpc>
                <a:spcPct val="100000"/>
              </a:lnSpc>
            </a:pPr>
            <a:r>
              <a:rPr lang="it-IT" sz="2800"/>
              <a:t>L’art. 3 e il rapporto partecipativo Madre - Figlia:</a:t>
            </a:r>
          </a:p>
          <a:p>
            <a:pPr lvl="1">
              <a:lnSpc>
                <a:spcPct val="100000"/>
              </a:lnSpc>
            </a:pPr>
            <a:r>
              <a:rPr lang="it-IT" sz="2400"/>
              <a:t>Partecipazione minima del </a:t>
            </a:r>
            <a:r>
              <a:rPr lang="it-IT" sz="2400" b="1" u="sng"/>
              <a:t>10% del capitale</a:t>
            </a:r>
            <a:r>
              <a:rPr lang="it-IT" sz="2400"/>
              <a:t>;</a:t>
            </a:r>
          </a:p>
          <a:p>
            <a:pPr lvl="2">
              <a:lnSpc>
                <a:spcPct val="100000"/>
              </a:lnSpc>
            </a:pPr>
            <a:r>
              <a:rPr lang="it-IT" sz="2000"/>
              <a:t>Il criterio della </a:t>
            </a:r>
            <a:r>
              <a:rPr lang="it-IT" sz="2000" b="1"/>
              <a:t>partecipazione al capitale</a:t>
            </a:r>
            <a:r>
              <a:rPr lang="it-IT" sz="2000"/>
              <a:t> può essere sostituito da quello dei diritti di voto (mediante accordo bilaterale);</a:t>
            </a:r>
          </a:p>
          <a:p>
            <a:pPr lvl="2">
              <a:lnSpc>
                <a:spcPct val="100000"/>
              </a:lnSpc>
            </a:pPr>
            <a:r>
              <a:rPr lang="it-IT" sz="2000"/>
              <a:t>In Italia art. 27 </a:t>
            </a:r>
            <a:r>
              <a:rPr lang="it-IT" sz="2000" i="1"/>
              <a:t>bis</a:t>
            </a:r>
            <a:r>
              <a:rPr lang="it-IT" sz="2000"/>
              <a:t> </a:t>
            </a:r>
            <a:r>
              <a:rPr lang="it-IT" sz="2000" err="1"/>
              <a:t>d.P.R.</a:t>
            </a:r>
            <a:r>
              <a:rPr lang="it-IT" sz="2000"/>
              <a:t> 600/73; </a:t>
            </a:r>
          </a:p>
          <a:p>
            <a:pPr lvl="1">
              <a:lnSpc>
                <a:spcPct val="100000"/>
              </a:lnSpc>
            </a:pPr>
            <a:r>
              <a:rPr lang="it-IT" sz="2400" i="1"/>
              <a:t>Holding </a:t>
            </a:r>
            <a:r>
              <a:rPr lang="it-IT" sz="2400" i="1" err="1"/>
              <a:t>period</a:t>
            </a:r>
            <a:r>
              <a:rPr lang="it-IT" sz="2400"/>
              <a:t> (facoltizzato):</a:t>
            </a:r>
          </a:p>
          <a:p>
            <a:pPr lvl="2">
              <a:lnSpc>
                <a:spcPct val="100000"/>
              </a:lnSpc>
            </a:pPr>
            <a:r>
              <a:rPr lang="it-IT" sz="2000"/>
              <a:t>La partecipazione deve essere detenuta per almeno </a:t>
            </a:r>
            <a:r>
              <a:rPr lang="it-IT" sz="2000" u="sng"/>
              <a:t>due anni ininterrotti</a:t>
            </a:r>
            <a:r>
              <a:rPr lang="it-IT" sz="2000"/>
              <a:t>;</a:t>
            </a:r>
          </a:p>
          <a:p>
            <a:pPr lvl="2">
              <a:lnSpc>
                <a:spcPct val="100000"/>
              </a:lnSpc>
            </a:pPr>
            <a:r>
              <a:rPr lang="it-IT" sz="2000"/>
              <a:t>Gli Stati sono tuttavia liberi di </a:t>
            </a:r>
            <a:r>
              <a:rPr lang="it-IT" sz="2000" u="sng"/>
              <a:t>derogare </a:t>
            </a:r>
            <a:r>
              <a:rPr lang="it-IT" sz="2000" i="1" u="sng"/>
              <a:t>in </a:t>
            </a:r>
            <a:r>
              <a:rPr lang="it-IT" sz="2000" i="1" u="sng" err="1"/>
              <a:t>bonam</a:t>
            </a:r>
            <a:r>
              <a:rPr lang="it-IT" sz="2000" i="1" u="sng"/>
              <a:t> </a:t>
            </a:r>
            <a:r>
              <a:rPr lang="it-IT" sz="2000" i="1" u="sng" err="1"/>
              <a:t>partem</a:t>
            </a:r>
            <a:r>
              <a:rPr lang="it-IT" sz="2000"/>
              <a:t> (a favore della società madre) a questa limitazione (l’Italia lo ha fatto).</a:t>
            </a:r>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22</a:t>
            </a:fld>
            <a:endParaRPr lang="it-IT"/>
          </a:p>
        </p:txBody>
      </p:sp>
    </p:spTree>
    <p:extLst>
      <p:ext uri="{BB962C8B-B14F-4D97-AF65-F5344CB8AC3E}">
        <p14:creationId xmlns:p14="http://schemas.microsoft.com/office/powerpoint/2010/main" val="34019953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a:t>3. Cosa ? (quali sono i dividendi)</a:t>
            </a:r>
            <a:endParaRPr lang="it-IT"/>
          </a:p>
        </p:txBody>
      </p:sp>
      <p:sp>
        <p:nvSpPr>
          <p:cNvPr id="38" name="Segnaposto testo 37">
            <a:extLst>
              <a:ext uri="{FF2B5EF4-FFF2-40B4-BE49-F238E27FC236}">
                <a16:creationId xmlns:a16="http://schemas.microsoft.com/office/drawing/2014/main" id="{D7506231-5CF1-204D-AEA6-D5094E4CBD13}"/>
              </a:ext>
            </a:extLst>
          </p:cNvPr>
          <p:cNvSpPr>
            <a:spLocks noGrp="1"/>
          </p:cNvSpPr>
          <p:nvPr>
            <p:ph idx="1"/>
          </p:nvPr>
        </p:nvSpPr>
        <p:spPr/>
        <p:txBody>
          <a:bodyPr>
            <a:normAutofit/>
          </a:bodyPr>
          <a:lstStyle/>
          <a:p>
            <a:r>
              <a:rPr lang="it-IT" sz="2400"/>
              <a:t>La direttiva fa riferimento a «</a:t>
            </a:r>
            <a:r>
              <a:rPr lang="it-IT" sz="2400" i="1"/>
              <a:t>proventi di natura partecipativa</a:t>
            </a:r>
            <a:r>
              <a:rPr lang="it-IT" sz="2400"/>
              <a:t>»;</a:t>
            </a:r>
          </a:p>
          <a:p>
            <a:pPr lvl="1">
              <a:lnSpc>
                <a:spcPct val="110000"/>
              </a:lnSpc>
            </a:pPr>
            <a:r>
              <a:rPr lang="it-IT" sz="2000"/>
              <a:t>Nozione estesa, cfr. C-58/01, </a:t>
            </a:r>
            <a:r>
              <a:rPr lang="it-IT" sz="2000" i="1"/>
              <a:t>Van </a:t>
            </a:r>
            <a:r>
              <a:rPr lang="it-IT" sz="2000" i="1" err="1"/>
              <a:t>der</a:t>
            </a:r>
            <a:r>
              <a:rPr lang="it-IT" sz="2000" i="1"/>
              <a:t> </a:t>
            </a:r>
            <a:r>
              <a:rPr lang="it-IT" sz="2000" i="1" err="1"/>
              <a:t>Grinten</a:t>
            </a:r>
            <a:r>
              <a:rPr lang="it-IT" sz="2000"/>
              <a:t>;</a:t>
            </a:r>
          </a:p>
          <a:p>
            <a:r>
              <a:rPr lang="it-IT" sz="2400"/>
              <a:t>La giurisprudenza ha «esteso» il diritto anche la </a:t>
            </a:r>
            <a:r>
              <a:rPr lang="it-IT" sz="2400" b="1"/>
              <a:t>soggetto usufruttuario su azioni </a:t>
            </a:r>
            <a:r>
              <a:rPr lang="it-IT" sz="2400"/>
              <a:t>a certe condizioni:</a:t>
            </a:r>
          </a:p>
          <a:p>
            <a:pPr lvl="1">
              <a:lnSpc>
                <a:spcPct val="110000"/>
              </a:lnSpc>
            </a:pPr>
            <a:r>
              <a:rPr lang="it-IT" sz="2000"/>
              <a:t>Causa C-48/07, </a:t>
            </a:r>
            <a:r>
              <a:rPr lang="it-IT" sz="2000" i="1" err="1"/>
              <a:t>Les</a:t>
            </a:r>
            <a:r>
              <a:rPr lang="it-IT" sz="2000" i="1"/>
              <a:t> </a:t>
            </a:r>
            <a:r>
              <a:rPr lang="it-IT" sz="2000" i="1" err="1"/>
              <a:t>Vergers</a:t>
            </a:r>
            <a:r>
              <a:rPr lang="it-IT" sz="2000" i="1"/>
              <a:t> </a:t>
            </a:r>
            <a:r>
              <a:rPr lang="it-IT" sz="2000" i="1" err="1"/>
              <a:t>du</a:t>
            </a:r>
            <a:r>
              <a:rPr lang="it-IT" sz="2000" i="1"/>
              <a:t> </a:t>
            </a:r>
            <a:r>
              <a:rPr lang="it-IT" sz="2000" i="1" err="1"/>
              <a:t>Vieux</a:t>
            </a:r>
            <a:r>
              <a:rPr lang="it-IT" sz="2000" i="1"/>
              <a:t> </a:t>
            </a:r>
            <a:r>
              <a:rPr lang="it-IT" sz="2000" i="1" err="1"/>
              <a:t>Tauves</a:t>
            </a:r>
            <a:r>
              <a:rPr lang="it-IT" sz="2000" i="1"/>
              <a:t> </a:t>
            </a:r>
            <a:r>
              <a:rPr lang="it-IT" sz="2000"/>
              <a:t>Par. 44: «la nozione di partecipazione nel capitale della società di un altro Stato membro di cui all’art. 3 della direttiva </a:t>
            </a:r>
            <a:r>
              <a:rPr lang="it-IT" sz="2000" i="1"/>
              <a:t>non può essere interpretata</a:t>
            </a:r>
            <a:r>
              <a:rPr lang="it-IT" sz="2000"/>
              <a:t> nel senso che essa si estende alla </a:t>
            </a:r>
            <a:r>
              <a:rPr lang="it-IT" sz="2000" u="sng"/>
              <a:t>detenzione di quote in usufrutto</a:t>
            </a:r>
            <a:r>
              <a:rPr lang="it-IT" sz="2000"/>
              <a:t> nel capitale di una società di un altro Stato membro così da ampliare tramite la stessa i relativi obblighi degli Stati membri» … però …</a:t>
            </a:r>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23</a:t>
            </a:fld>
            <a:endParaRPr lang="it-IT"/>
          </a:p>
        </p:txBody>
      </p:sp>
    </p:spTree>
    <p:extLst>
      <p:ext uri="{BB962C8B-B14F-4D97-AF65-F5344CB8AC3E}">
        <p14:creationId xmlns:p14="http://schemas.microsoft.com/office/powerpoint/2010/main" val="3280593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a:t>Segue …</a:t>
            </a:r>
            <a:endParaRPr lang="it-IT"/>
          </a:p>
        </p:txBody>
      </p:sp>
      <p:sp>
        <p:nvSpPr>
          <p:cNvPr id="38" name="Segnaposto testo 37">
            <a:extLst>
              <a:ext uri="{FF2B5EF4-FFF2-40B4-BE49-F238E27FC236}">
                <a16:creationId xmlns:a16="http://schemas.microsoft.com/office/drawing/2014/main" id="{D7506231-5CF1-204D-AEA6-D5094E4CBD13}"/>
              </a:ext>
            </a:extLst>
          </p:cNvPr>
          <p:cNvSpPr>
            <a:spLocks noGrp="1"/>
          </p:cNvSpPr>
          <p:nvPr>
            <p:ph idx="1"/>
          </p:nvPr>
        </p:nvSpPr>
        <p:spPr/>
        <p:txBody>
          <a:bodyPr>
            <a:normAutofit/>
          </a:bodyPr>
          <a:lstStyle/>
          <a:p>
            <a:r>
              <a:rPr lang="it-IT" sz="2000"/>
              <a:t>Tuttavia la sentenza prosegue (§ 45):</a:t>
            </a:r>
          </a:p>
          <a:p>
            <a:r>
              <a:rPr lang="it-IT" sz="2000"/>
              <a:t>«… il diritto comunitario esige, per quanto riguarda situazioni transfrontaliere, che uno Stato membro che esenti dall’imposta … tanto i dividendi distribuiti ad una società che detiene quote della società distributrice come proprietaria a pieno titolo, quanto quelli distribuiti ad una società che detiene tali quote in usufrutto, </a:t>
            </a:r>
            <a:r>
              <a:rPr lang="it-IT" sz="2000" b="1" u="sng"/>
              <a:t>applichi lo stesso trattamento fiscale</a:t>
            </a:r>
            <a:r>
              <a:rPr lang="it-IT" sz="2000"/>
              <a:t> ai dividendi percepiti </a:t>
            </a:r>
            <a:r>
              <a:rPr lang="it-IT" sz="2000" u="sng"/>
              <a:t>da parte di una società residente da una società parimenti residente e a quelli percepiti da parte di una società residente da una società stabilita in un altro Stato membro</a:t>
            </a:r>
            <a:r>
              <a:rPr lang="it-IT" sz="2000"/>
              <a:t>».</a:t>
            </a:r>
          </a:p>
          <a:p>
            <a:r>
              <a:rPr lang="it-IT" sz="2000"/>
              <a:t>Qual è il senso ?</a:t>
            </a:r>
          </a:p>
          <a:p>
            <a:pPr lvl="1"/>
            <a:r>
              <a:rPr lang="it-IT" sz="1600"/>
              <a:t>Se lo stato è «generoso» nella fattispecie domestica, deve esserlo anche in quella transnazionale;</a:t>
            </a:r>
          </a:p>
          <a:p>
            <a:pPr lvl="1"/>
            <a:r>
              <a:rPr lang="it-IT" sz="1600" i="1"/>
              <a:t>Forma mentis</a:t>
            </a:r>
            <a:r>
              <a:rPr lang="it-IT" sz="1600"/>
              <a:t> analoga alla decisione in </a:t>
            </a:r>
            <a:r>
              <a:rPr lang="it-IT" sz="1600" i="1" err="1"/>
              <a:t>Leur</a:t>
            </a:r>
            <a:r>
              <a:rPr lang="it-IT" sz="1600" i="1"/>
              <a:t> </a:t>
            </a:r>
            <a:r>
              <a:rPr lang="it-IT" sz="1600" i="1" err="1"/>
              <a:t>Bloem</a:t>
            </a:r>
            <a:r>
              <a:rPr lang="it-IT" sz="1600"/>
              <a:t> (C-28/95 del 17 luglio 1997).</a:t>
            </a:r>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24</a:t>
            </a:fld>
            <a:endParaRPr lang="it-IT"/>
          </a:p>
        </p:txBody>
      </p:sp>
    </p:spTree>
    <p:extLst>
      <p:ext uri="{BB962C8B-B14F-4D97-AF65-F5344CB8AC3E}">
        <p14:creationId xmlns:p14="http://schemas.microsoft.com/office/powerpoint/2010/main" val="2483932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a:t>Lo scenario italiano</a:t>
            </a:r>
            <a:endParaRPr lang="it-IT"/>
          </a:p>
        </p:txBody>
      </p:sp>
      <p:sp>
        <p:nvSpPr>
          <p:cNvPr id="38" name="Segnaposto testo 37">
            <a:extLst>
              <a:ext uri="{FF2B5EF4-FFF2-40B4-BE49-F238E27FC236}">
                <a16:creationId xmlns:a16="http://schemas.microsoft.com/office/drawing/2014/main" id="{D7506231-5CF1-204D-AEA6-D5094E4CBD13}"/>
              </a:ext>
            </a:extLst>
          </p:cNvPr>
          <p:cNvSpPr>
            <a:spLocks noGrp="1"/>
          </p:cNvSpPr>
          <p:nvPr>
            <p:ph idx="1"/>
          </p:nvPr>
        </p:nvSpPr>
        <p:spPr/>
        <p:txBody>
          <a:bodyPr>
            <a:normAutofit/>
          </a:bodyPr>
          <a:lstStyle/>
          <a:p>
            <a:r>
              <a:rPr lang="it-IT" sz="2000"/>
              <a:t>Ritenuta del 1,2% a dividendi </a:t>
            </a:r>
            <a:r>
              <a:rPr lang="it-IT" sz="2000" i="1" err="1"/>
              <a:t>outbound</a:t>
            </a:r>
            <a:r>
              <a:rPr lang="it-IT" sz="2000"/>
              <a:t> nei confronti di società UE o localizzate nello SEE (art. 27, co. 3 ter </a:t>
            </a:r>
            <a:r>
              <a:rPr lang="it-IT" sz="2000" err="1"/>
              <a:t>d.P.R.</a:t>
            </a:r>
            <a:r>
              <a:rPr lang="it-IT" sz="2000"/>
              <a:t> 600/73);</a:t>
            </a:r>
          </a:p>
          <a:p>
            <a:pPr lvl="1"/>
            <a:r>
              <a:rPr lang="it-IT" sz="1600"/>
              <a:t>Disposizione eccentrica al regime di madre-figlia;</a:t>
            </a:r>
          </a:p>
          <a:p>
            <a:r>
              <a:rPr lang="it-IT" sz="2000"/>
              <a:t>Modifica normativa derivante da </a:t>
            </a:r>
            <a:r>
              <a:rPr lang="it-IT" sz="2000" i="1"/>
              <a:t>Commissione contro Italia</a:t>
            </a:r>
            <a:r>
              <a:rPr lang="it-IT" sz="2000"/>
              <a:t> C-540/97 del 19 novembre 2009:</a:t>
            </a:r>
          </a:p>
          <a:p>
            <a:pPr lvl="1"/>
            <a:r>
              <a:rPr lang="it-IT" sz="1600"/>
              <a:t>Discriminatorio e distorsivo incidere con una ritenuta più elevata i dividendo in uscita rispetto alla tassazione aggregata a livello locale (IRES applicata al 5% dell’ammontare del dividendo, in ragione del regime di esenzione parziale);</a:t>
            </a:r>
          </a:p>
          <a:p>
            <a:pPr lvl="1"/>
            <a:r>
              <a:rPr lang="it-IT" sz="1600"/>
              <a:t>…</a:t>
            </a:r>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25</a:t>
            </a:fld>
            <a:endParaRPr lang="it-IT"/>
          </a:p>
        </p:txBody>
      </p:sp>
    </p:spTree>
    <p:extLst>
      <p:ext uri="{BB962C8B-B14F-4D97-AF65-F5344CB8AC3E}">
        <p14:creationId xmlns:p14="http://schemas.microsoft.com/office/powerpoint/2010/main" val="37032353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a:t>E quello tedesco …</a:t>
            </a:r>
            <a:endParaRPr lang="it-IT"/>
          </a:p>
        </p:txBody>
      </p:sp>
      <p:sp>
        <p:nvSpPr>
          <p:cNvPr id="38" name="Segnaposto testo 37">
            <a:extLst>
              <a:ext uri="{FF2B5EF4-FFF2-40B4-BE49-F238E27FC236}">
                <a16:creationId xmlns:a16="http://schemas.microsoft.com/office/drawing/2014/main" id="{D7506231-5CF1-204D-AEA6-D5094E4CBD13}"/>
              </a:ext>
            </a:extLst>
          </p:cNvPr>
          <p:cNvSpPr>
            <a:spLocks noGrp="1"/>
          </p:cNvSpPr>
          <p:nvPr>
            <p:ph idx="1"/>
          </p:nvPr>
        </p:nvSpPr>
        <p:spPr/>
        <p:txBody>
          <a:bodyPr>
            <a:normAutofit fontScale="92500" lnSpcReduction="20000"/>
          </a:bodyPr>
          <a:lstStyle/>
          <a:p>
            <a:r>
              <a:rPr lang="it-IT" sz="2800"/>
              <a:t>INFR(2022)4000: Procedura d’infrazione notificata il 6 aprile 2022 nei confronti della Germania (artt. 63 TFUE, art. 40 EEA):</a:t>
            </a:r>
          </a:p>
          <a:p>
            <a:r>
              <a:rPr lang="it-IT" sz="2800"/>
              <a:t>Ritenuta del 25% sui dividendi </a:t>
            </a:r>
            <a:r>
              <a:rPr lang="it-IT" sz="2800" i="1" err="1"/>
              <a:t>outbound</a:t>
            </a:r>
            <a:r>
              <a:rPr lang="it-IT" sz="2800"/>
              <a:t> a </a:t>
            </a:r>
            <a:r>
              <a:rPr lang="it-IT" sz="2800" i="1"/>
              <a:t>charities</a:t>
            </a:r>
            <a:r>
              <a:rPr lang="it-IT" sz="2800"/>
              <a:t> mentre i dividendi domestici sono esenti da ritenuta se destinati a soggetti del terzo settore;</a:t>
            </a:r>
          </a:p>
          <a:p>
            <a:r>
              <a:rPr lang="it-IT" sz="2800"/>
              <a:t>Filone </a:t>
            </a:r>
            <a:r>
              <a:rPr lang="it-IT" sz="2800" i="1" err="1"/>
              <a:t>Hein</a:t>
            </a:r>
            <a:r>
              <a:rPr lang="it-IT" sz="2800" i="1"/>
              <a:t> </a:t>
            </a:r>
            <a:r>
              <a:rPr lang="it-IT" sz="2800" i="1" err="1"/>
              <a:t>Persche</a:t>
            </a:r>
            <a:r>
              <a:rPr lang="it-IT" sz="2800" i="1"/>
              <a:t> </a:t>
            </a:r>
            <a:r>
              <a:rPr lang="it-IT" sz="2800"/>
              <a:t>C-318/07 del 27 gennaio 2009 (anche </a:t>
            </a:r>
            <a:r>
              <a:rPr lang="it-IT" sz="2800" i="1" err="1"/>
              <a:t>Persche</a:t>
            </a:r>
            <a:r>
              <a:rPr lang="it-IT" sz="2800"/>
              <a:t> è un precedente tedesco);</a:t>
            </a:r>
          </a:p>
          <a:p>
            <a:r>
              <a:rPr lang="it-IT" sz="2800"/>
              <a:t>Da notare:</a:t>
            </a:r>
          </a:p>
          <a:p>
            <a:pPr lvl="1">
              <a:buFont typeface="+mj-lt"/>
              <a:buAutoNum type="arabicPeriod"/>
            </a:pPr>
            <a:r>
              <a:rPr lang="it-IT" sz="2000"/>
              <a:t>La libertà invocata è «libera circolazione dei capitali»;</a:t>
            </a:r>
          </a:p>
          <a:p>
            <a:pPr lvl="1">
              <a:buFont typeface="+mj-lt"/>
              <a:buAutoNum type="arabicPeriod"/>
            </a:pPr>
            <a:r>
              <a:rPr lang="it-IT" sz="2000"/>
              <a:t>Potenziale impatto anche su </a:t>
            </a:r>
            <a:r>
              <a:rPr lang="it-IT" sz="2000" b="1"/>
              <a:t>stati terzi</a:t>
            </a:r>
            <a:r>
              <a:rPr lang="it-IT" sz="2000"/>
              <a:t> </a:t>
            </a:r>
            <a:r>
              <a:rPr lang="it-IT" sz="2000" u="sng"/>
              <a:t>non appartenenti</a:t>
            </a:r>
            <a:r>
              <a:rPr lang="it-IT" sz="2000"/>
              <a:t> all’Unione europea;</a:t>
            </a:r>
          </a:p>
          <a:p>
            <a:pPr lvl="1">
              <a:buFont typeface="+mj-lt"/>
              <a:buAutoNum type="arabicPeriod"/>
            </a:pPr>
            <a:r>
              <a:rPr lang="it-IT" sz="2000"/>
              <a:t>Necessità di fare il punto sul «terzo settore» e sul suo dimensionamento al di fuori dei confini nazionali, alla ricerca di analogie e differenze. </a:t>
            </a:r>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26</a:t>
            </a:fld>
            <a:endParaRPr lang="it-IT"/>
          </a:p>
        </p:txBody>
      </p:sp>
    </p:spTree>
    <p:extLst>
      <p:ext uri="{BB962C8B-B14F-4D97-AF65-F5344CB8AC3E}">
        <p14:creationId xmlns:p14="http://schemas.microsoft.com/office/powerpoint/2010/main" val="20572518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a:t>4. Dove ? (Residenza e sede duale)</a:t>
            </a:r>
            <a:endParaRPr lang="it-IT"/>
          </a:p>
        </p:txBody>
      </p:sp>
      <p:sp>
        <p:nvSpPr>
          <p:cNvPr id="38" name="Segnaposto testo 37">
            <a:extLst>
              <a:ext uri="{FF2B5EF4-FFF2-40B4-BE49-F238E27FC236}">
                <a16:creationId xmlns:a16="http://schemas.microsoft.com/office/drawing/2014/main" id="{D7506231-5CF1-204D-AEA6-D5094E4CBD13}"/>
              </a:ext>
            </a:extLst>
          </p:cNvPr>
          <p:cNvSpPr>
            <a:spLocks noGrp="1"/>
          </p:cNvSpPr>
          <p:nvPr>
            <p:ph idx="1"/>
          </p:nvPr>
        </p:nvSpPr>
        <p:spPr/>
        <p:txBody>
          <a:bodyPr>
            <a:normAutofit/>
          </a:bodyPr>
          <a:lstStyle/>
          <a:p>
            <a:r>
              <a:rPr lang="it-IT" sz="2400" b="1"/>
              <a:t>Effettiva residenza</a:t>
            </a:r>
            <a:r>
              <a:rPr lang="it-IT" sz="2400"/>
              <a:t> (e assoggettamento ad imposta) in uno dei paesi dell’Unione;</a:t>
            </a:r>
          </a:p>
          <a:p>
            <a:r>
              <a:rPr lang="it-IT" sz="2400"/>
              <a:t>Sulla base:</a:t>
            </a:r>
          </a:p>
          <a:p>
            <a:pPr marL="1217889" lvl="1" indent="-608945">
              <a:lnSpc>
                <a:spcPct val="110000"/>
              </a:lnSpc>
              <a:buFont typeface="+mj-lt"/>
              <a:buAutoNum type="arabicPeriod"/>
            </a:pPr>
            <a:r>
              <a:rPr lang="it-IT" sz="2000"/>
              <a:t>Della disciplina fiscale interna;</a:t>
            </a:r>
          </a:p>
          <a:p>
            <a:pPr marL="1217889" lvl="1" indent="-608945">
              <a:lnSpc>
                <a:spcPct val="110000"/>
              </a:lnSpc>
              <a:buFont typeface="+mj-lt"/>
              <a:buAutoNum type="arabicPeriod"/>
            </a:pPr>
            <a:r>
              <a:rPr lang="it-IT" sz="2000"/>
              <a:t>Delle convenzioni contro le doppie imposizioni con paesi terzi;</a:t>
            </a:r>
          </a:p>
          <a:p>
            <a:r>
              <a:rPr lang="it-IT" sz="2400"/>
              <a:t>Problema delle società </a:t>
            </a:r>
            <a:r>
              <a:rPr lang="it-IT" sz="2400" b="1"/>
              <a:t>esenti</a:t>
            </a:r>
            <a:r>
              <a:rPr lang="it-IT" sz="2400"/>
              <a:t> da imposta (o di fatto esentate):</a:t>
            </a:r>
          </a:p>
          <a:p>
            <a:pPr lvl="1">
              <a:lnSpc>
                <a:spcPct val="110000"/>
              </a:lnSpc>
            </a:pPr>
            <a:r>
              <a:rPr lang="it-IT" sz="2000"/>
              <a:t> Soluzione italiana: </a:t>
            </a:r>
            <a:r>
              <a:rPr lang="it-IT" sz="2000" err="1"/>
              <a:t>Cass</a:t>
            </a:r>
            <a:r>
              <a:rPr lang="it-IT" sz="2000"/>
              <a:t>. 33407/18 (si applica la ritenuta in caso di omessa tassazione nello stato del percettore);</a:t>
            </a:r>
          </a:p>
          <a:p>
            <a:pPr lvl="1">
              <a:lnSpc>
                <a:spcPct val="110000"/>
              </a:lnSpc>
            </a:pPr>
            <a:r>
              <a:rPr lang="it-IT" sz="2000"/>
              <a:t>CGUE C-448/15 </a:t>
            </a:r>
            <a:r>
              <a:rPr lang="it-IT" sz="2000" i="1" err="1"/>
              <a:t>Wereldhave</a:t>
            </a:r>
            <a:r>
              <a:rPr lang="it-IT" sz="2000" i="1"/>
              <a:t>, </a:t>
            </a:r>
            <a:r>
              <a:rPr lang="it-IT" sz="2000"/>
              <a:t>8 marzo 2017 segue la stessa linea, in caso di società olandesi tassate con aliquota dello «0%». </a:t>
            </a:r>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27</a:t>
            </a:fld>
            <a:endParaRPr lang="it-IT"/>
          </a:p>
        </p:txBody>
      </p:sp>
    </p:spTree>
    <p:extLst>
      <p:ext uri="{BB962C8B-B14F-4D97-AF65-F5344CB8AC3E}">
        <p14:creationId xmlns:p14="http://schemas.microsoft.com/office/powerpoint/2010/main" val="9130759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dirty="0"/>
              <a:t>4. Un quadro di sintesi (un </a:t>
            </a:r>
            <a:r>
              <a:rPr lang="it-IT" b="1" i="1" dirty="0" err="1"/>
              <a:t>recap</a:t>
            </a:r>
            <a:r>
              <a:rPr lang="it-IT" b="1" dirty="0"/>
              <a:t> …)</a:t>
            </a:r>
            <a:endParaRPr lang="it-IT" dirty="0"/>
          </a:p>
        </p:txBody>
      </p:sp>
      <p:sp>
        <p:nvSpPr>
          <p:cNvPr id="38" name="Segnaposto testo 37">
            <a:extLst>
              <a:ext uri="{FF2B5EF4-FFF2-40B4-BE49-F238E27FC236}">
                <a16:creationId xmlns:a16="http://schemas.microsoft.com/office/drawing/2014/main" id="{D7506231-5CF1-204D-AEA6-D5094E4CBD13}"/>
              </a:ext>
            </a:extLst>
          </p:cNvPr>
          <p:cNvSpPr>
            <a:spLocks noGrp="1"/>
          </p:cNvSpPr>
          <p:nvPr>
            <p:ph idx="1"/>
          </p:nvPr>
        </p:nvSpPr>
        <p:spPr/>
        <p:txBody>
          <a:bodyPr>
            <a:normAutofit/>
          </a:bodyPr>
          <a:lstStyle/>
          <a:p>
            <a:r>
              <a:rPr lang="it-IT" sz="2400" b="1" dirty="0"/>
              <a:t>In tema di residenza:</a:t>
            </a:r>
          </a:p>
          <a:p>
            <a:pPr lvl="1"/>
            <a:r>
              <a:rPr lang="it-IT" sz="2000" dirty="0"/>
              <a:t>Novità del decreto legislativo di riforma del testo unico (in attesa della codificazione)</a:t>
            </a:r>
          </a:p>
          <a:p>
            <a:pPr lvl="1"/>
            <a:r>
              <a:rPr lang="it-IT" sz="2000" dirty="0"/>
              <a:t>Nuovo art. 73, co. 3 TUIR:</a:t>
            </a:r>
          </a:p>
          <a:p>
            <a:pPr lvl="2"/>
            <a:r>
              <a:rPr lang="it-IT" sz="1600" dirty="0"/>
              <a:t>Criterio della </a:t>
            </a:r>
            <a:r>
              <a:rPr lang="it-IT" sz="1600" u="sng" dirty="0"/>
              <a:t>sede legale</a:t>
            </a:r>
            <a:r>
              <a:rPr lang="it-IT" sz="1600" dirty="0"/>
              <a:t> (carattere formale: come prima);</a:t>
            </a:r>
          </a:p>
          <a:p>
            <a:pPr lvl="2"/>
            <a:r>
              <a:rPr lang="it-IT" sz="1600" dirty="0"/>
              <a:t>Criterio della sede di </a:t>
            </a:r>
            <a:r>
              <a:rPr lang="it-IT" sz="1600" u="sng" dirty="0"/>
              <a:t>direzione effettiva</a:t>
            </a:r>
            <a:r>
              <a:rPr lang="it-IT" sz="1600" dirty="0"/>
              <a:t> e della </a:t>
            </a:r>
            <a:r>
              <a:rPr lang="it-IT" sz="1600" u="sng" dirty="0"/>
              <a:t>gestione ordinaria</a:t>
            </a:r>
            <a:r>
              <a:rPr lang="it-IT" sz="1600" dirty="0"/>
              <a:t> in via principale (luogo in cui sono assunte le decisioni più importanti e si svolgono concretamente le attività di gestione della società);</a:t>
            </a:r>
          </a:p>
          <a:p>
            <a:r>
              <a:rPr lang="it-IT" sz="2400" b="1" dirty="0"/>
              <a:t>In tema di effettivo assoggettamento ad imposta:</a:t>
            </a:r>
          </a:p>
          <a:p>
            <a:pPr lvl="1"/>
            <a:r>
              <a:rPr lang="it-IT" sz="2000" dirty="0"/>
              <a:t>Meramente potenziale:</a:t>
            </a:r>
          </a:p>
          <a:p>
            <a:pPr lvl="2"/>
            <a:r>
              <a:rPr lang="it-IT" sz="1600" dirty="0"/>
              <a:t>Cass. 26682 e 26684 del 9 settembre 2022; Cass. 5152 del 16 febbraio 2022;</a:t>
            </a:r>
          </a:p>
          <a:p>
            <a:pPr lvl="1"/>
            <a:r>
              <a:rPr lang="it-IT" sz="2000" dirty="0"/>
              <a:t>Concreto ed effettivo:</a:t>
            </a:r>
          </a:p>
          <a:p>
            <a:pPr lvl="2"/>
            <a:r>
              <a:rPr lang="it-IT" sz="1600" dirty="0"/>
              <a:t>Cass. 25490 del 10 ottobre 2019.</a:t>
            </a:r>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28</a:t>
            </a:fld>
            <a:endParaRPr lang="it-IT"/>
          </a:p>
        </p:txBody>
      </p:sp>
    </p:spTree>
    <p:extLst>
      <p:ext uri="{BB962C8B-B14F-4D97-AF65-F5344CB8AC3E}">
        <p14:creationId xmlns:p14="http://schemas.microsoft.com/office/powerpoint/2010/main" val="33609136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a:t>5. Come ? (Gli strumenti per rimuovere la doppia imposizione)</a:t>
            </a:r>
            <a:endParaRPr lang="it-IT"/>
          </a:p>
        </p:txBody>
      </p:sp>
      <p:sp>
        <p:nvSpPr>
          <p:cNvPr id="38" name="Segnaposto testo 37">
            <a:extLst>
              <a:ext uri="{FF2B5EF4-FFF2-40B4-BE49-F238E27FC236}">
                <a16:creationId xmlns:a16="http://schemas.microsoft.com/office/drawing/2014/main" id="{D7506231-5CF1-204D-AEA6-D5094E4CBD13}"/>
              </a:ext>
            </a:extLst>
          </p:cNvPr>
          <p:cNvSpPr>
            <a:spLocks noGrp="1"/>
          </p:cNvSpPr>
          <p:nvPr>
            <p:ph idx="1"/>
          </p:nvPr>
        </p:nvSpPr>
        <p:spPr/>
        <p:txBody>
          <a:bodyPr>
            <a:normAutofit/>
          </a:bodyPr>
          <a:lstStyle/>
          <a:p>
            <a:pPr>
              <a:lnSpc>
                <a:spcPct val="120000"/>
              </a:lnSpc>
            </a:pPr>
            <a:r>
              <a:rPr lang="it-IT" sz="2400" b="1"/>
              <a:t>Disapplicazione della ritenuta</a:t>
            </a:r>
            <a:r>
              <a:rPr lang="it-IT" sz="2400"/>
              <a:t> alla fonte nello Stato in cui risiede la società partecipata;</a:t>
            </a:r>
          </a:p>
          <a:p>
            <a:pPr>
              <a:lnSpc>
                <a:spcPct val="120000"/>
              </a:lnSpc>
            </a:pPr>
            <a:r>
              <a:rPr lang="it-IT" sz="2400"/>
              <a:t>Lo Stato di residenza della Madre rimuove la doppia imposizione economica mediante uno </a:t>
            </a:r>
            <a:r>
              <a:rPr lang="it-IT" sz="2400" i="1"/>
              <a:t>strumento di diritto interno</a:t>
            </a:r>
            <a:r>
              <a:rPr lang="it-IT" sz="2400"/>
              <a:t> (non imponibilità dei dividendi percepiti);</a:t>
            </a:r>
          </a:p>
          <a:p>
            <a:pPr>
              <a:lnSpc>
                <a:spcPct val="120000"/>
              </a:lnSpc>
            </a:pPr>
            <a:r>
              <a:rPr lang="it-IT" sz="2400"/>
              <a:t>Limite:</a:t>
            </a:r>
          </a:p>
          <a:p>
            <a:pPr lvl="1">
              <a:lnSpc>
                <a:spcPct val="120000"/>
              </a:lnSpc>
            </a:pPr>
            <a:r>
              <a:rPr lang="it-IT" sz="2000"/>
              <a:t>Comportamenti </a:t>
            </a:r>
            <a:r>
              <a:rPr lang="it-IT" sz="2000" b="1"/>
              <a:t>abusivi / elusivi</a:t>
            </a:r>
            <a:r>
              <a:rPr lang="it-IT" sz="2000"/>
              <a:t> da parte del contribuente che frustrano lo spirito della direttiva;</a:t>
            </a:r>
          </a:p>
          <a:p>
            <a:pPr lvl="1">
              <a:lnSpc>
                <a:spcPct val="120000"/>
              </a:lnSpc>
            </a:pPr>
            <a:r>
              <a:rPr lang="it-IT" sz="2000"/>
              <a:t>Un esempio …</a:t>
            </a:r>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29</a:t>
            </a:fld>
            <a:endParaRPr lang="it-IT"/>
          </a:p>
        </p:txBody>
      </p:sp>
    </p:spTree>
    <p:extLst>
      <p:ext uri="{BB962C8B-B14F-4D97-AF65-F5344CB8AC3E}">
        <p14:creationId xmlns:p14="http://schemas.microsoft.com/office/powerpoint/2010/main" val="1845316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a:t>Il sistema dei trattati e la fiscalità diretta</a:t>
            </a:r>
            <a:endParaRPr lang="it-IT"/>
          </a:p>
        </p:txBody>
      </p:sp>
      <p:sp>
        <p:nvSpPr>
          <p:cNvPr id="38" name="Segnaposto testo 37">
            <a:extLst>
              <a:ext uri="{FF2B5EF4-FFF2-40B4-BE49-F238E27FC236}">
                <a16:creationId xmlns:a16="http://schemas.microsoft.com/office/drawing/2014/main" id="{D7506231-5CF1-204D-AEA6-D5094E4CBD13}"/>
              </a:ext>
            </a:extLst>
          </p:cNvPr>
          <p:cNvSpPr>
            <a:spLocks noGrp="1"/>
          </p:cNvSpPr>
          <p:nvPr>
            <p:ph idx="1"/>
          </p:nvPr>
        </p:nvSpPr>
        <p:spPr/>
        <p:txBody>
          <a:bodyPr>
            <a:normAutofit/>
          </a:bodyPr>
          <a:lstStyle/>
          <a:p>
            <a:pPr marL="457200" indent="-457200">
              <a:buFont typeface="Arial" panose="020B0604020202020204" pitchFamily="34" charset="0"/>
              <a:buChar char="•"/>
            </a:pPr>
            <a:r>
              <a:rPr lang="it-IT" sz="2800"/>
              <a:t>Lo stato della fiscalità nell’Unione europea: un quadro </a:t>
            </a:r>
            <a:r>
              <a:rPr lang="it-IT" sz="2800" b="1"/>
              <a:t>frammentato</a:t>
            </a:r>
            <a:r>
              <a:rPr lang="it-IT" sz="2800"/>
              <a:t>;</a:t>
            </a:r>
          </a:p>
          <a:p>
            <a:pPr marL="457200" indent="-457200">
              <a:buFont typeface="Arial" panose="020B0604020202020204" pitchFamily="34" charset="0"/>
              <a:buChar char="•"/>
            </a:pPr>
            <a:r>
              <a:rPr lang="it-IT" sz="2800"/>
              <a:t>Dopo il 1 dicembre del 2009, in seguito alle modifiche del Trattato di Lisbona, il sistema complessivo può essere sintetizzato:</a:t>
            </a:r>
          </a:p>
          <a:p>
            <a:pPr marL="1143000" lvl="1" indent="-457200"/>
            <a:r>
              <a:rPr lang="it-IT" sz="2400"/>
              <a:t>TFUE (Trattato sul funzionamento dell’Unione europea)</a:t>
            </a:r>
          </a:p>
          <a:p>
            <a:pPr marL="1143000" lvl="1" indent="-457200"/>
            <a:r>
              <a:rPr lang="it-IT" sz="2400"/>
              <a:t>TUE (Trattato sull’Unione europea), il cui articolo 6:</a:t>
            </a:r>
          </a:p>
          <a:p>
            <a:pPr marL="1600200" lvl="2" indent="-457200"/>
            <a:r>
              <a:rPr lang="it-IT" sz="2000"/>
              <a:t>Riconosce alla carta dei diritti dell’UE lo stesso valore (giuridico) dei trattati;</a:t>
            </a:r>
          </a:p>
          <a:p>
            <a:pPr marL="1600200" lvl="2" indent="-457200"/>
            <a:r>
              <a:rPr lang="it-IT" sz="2000"/>
              <a:t>Prevede l’adesione dell’UE alla CEDU;</a:t>
            </a:r>
          </a:p>
          <a:p>
            <a:pPr marL="1600200" lvl="2" indent="-457200"/>
            <a:r>
              <a:rPr lang="it-IT" sz="2000"/>
              <a:t>Diritti CEDU e tradizioni costituzionali comuni sono principi generali del diritto dell’UE.</a:t>
            </a:r>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3</a:t>
            </a:fld>
            <a:endParaRPr lang="it-IT"/>
          </a:p>
        </p:txBody>
      </p:sp>
    </p:spTree>
    <p:extLst>
      <p:ext uri="{BB962C8B-B14F-4D97-AF65-F5344CB8AC3E}">
        <p14:creationId xmlns:p14="http://schemas.microsoft.com/office/powerpoint/2010/main" val="26949975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a:t>La direttiva alla prova ? Il </a:t>
            </a:r>
            <a:r>
              <a:rPr lang="it-IT" b="1" i="1" err="1"/>
              <a:t>leveraged</a:t>
            </a:r>
            <a:r>
              <a:rPr lang="it-IT" b="1" i="1"/>
              <a:t> cash out</a:t>
            </a:r>
            <a:endParaRPr lang="it-IT" i="1"/>
          </a:p>
        </p:txBody>
      </p:sp>
      <p:sp>
        <p:nvSpPr>
          <p:cNvPr id="38" name="Segnaposto testo 37">
            <a:extLst>
              <a:ext uri="{FF2B5EF4-FFF2-40B4-BE49-F238E27FC236}">
                <a16:creationId xmlns:a16="http://schemas.microsoft.com/office/drawing/2014/main" id="{D7506231-5CF1-204D-AEA6-D5094E4CBD13}"/>
              </a:ext>
            </a:extLst>
          </p:cNvPr>
          <p:cNvSpPr>
            <a:spLocks noGrp="1"/>
          </p:cNvSpPr>
          <p:nvPr>
            <p:ph idx="1"/>
          </p:nvPr>
        </p:nvSpPr>
        <p:spPr/>
        <p:txBody>
          <a:bodyPr>
            <a:normAutofit/>
          </a:bodyPr>
          <a:lstStyle/>
          <a:p>
            <a:r>
              <a:rPr lang="it-IT" sz="2000"/>
              <a:t>Operazione di </a:t>
            </a:r>
            <a:r>
              <a:rPr lang="it-IT" sz="2000" b="1"/>
              <a:t>pianificazione fiscale aggressiva</a:t>
            </a:r>
            <a:r>
              <a:rPr lang="it-IT" sz="2000"/>
              <a:t> al vaglio di diverse Commissioni tributarie negli ultimi anni;</a:t>
            </a:r>
          </a:p>
          <a:p>
            <a:r>
              <a:rPr lang="it-IT" sz="2000"/>
              <a:t>Il modello può essere esteso anche a operazioni </a:t>
            </a:r>
            <a:r>
              <a:rPr lang="it-IT" sz="2000" i="1"/>
              <a:t>cross </a:t>
            </a:r>
            <a:r>
              <a:rPr lang="it-IT" sz="2000" i="1" err="1"/>
              <a:t>border</a:t>
            </a:r>
            <a:r>
              <a:rPr lang="it-IT" sz="2000" i="1"/>
              <a:t> </a:t>
            </a:r>
            <a:r>
              <a:rPr lang="it-IT" sz="2000"/>
              <a:t>e quindi innescare i nuovi limiti europei di cui alla direttiva (UE) 2015/121 (norme anti abuso </a:t>
            </a:r>
            <a:r>
              <a:rPr lang="it-IT" sz="2000" i="1"/>
              <a:t>ad hoc</a:t>
            </a:r>
            <a:r>
              <a:rPr lang="it-IT" sz="2000"/>
              <a:t>);</a:t>
            </a:r>
          </a:p>
          <a:p>
            <a:r>
              <a:rPr lang="it-IT" sz="2000"/>
              <a:t>Esempi nella giurisprudenza di merito: CTR Milano del 27/07/2011 n. 46; CTP Napoli 03/04/2015, n. 3183 e il focus sulla più recente CTP Vicenza 06/07/2016, n. 735.</a:t>
            </a:r>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30</a:t>
            </a:fld>
            <a:endParaRPr lang="it-IT"/>
          </a:p>
        </p:txBody>
      </p:sp>
    </p:spTree>
    <p:extLst>
      <p:ext uri="{BB962C8B-B14F-4D97-AF65-F5344CB8AC3E}">
        <p14:creationId xmlns:p14="http://schemas.microsoft.com/office/powerpoint/2010/main" val="303940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a:t>Un caso nella prospettiva internazionale</a:t>
            </a:r>
            <a:endParaRPr lang="it-IT"/>
          </a:p>
        </p:txBody>
      </p:sp>
      <p:sp>
        <p:nvSpPr>
          <p:cNvPr id="38" name="Segnaposto testo 37">
            <a:extLst>
              <a:ext uri="{FF2B5EF4-FFF2-40B4-BE49-F238E27FC236}">
                <a16:creationId xmlns:a16="http://schemas.microsoft.com/office/drawing/2014/main" id="{D7506231-5CF1-204D-AEA6-D5094E4CBD13}"/>
              </a:ext>
            </a:extLst>
          </p:cNvPr>
          <p:cNvSpPr>
            <a:spLocks noGrp="1"/>
          </p:cNvSpPr>
          <p:nvPr>
            <p:ph idx="1"/>
          </p:nvPr>
        </p:nvSpPr>
        <p:spPr/>
        <p:txBody>
          <a:bodyPr>
            <a:normAutofit/>
          </a:bodyPr>
          <a:lstStyle/>
          <a:p>
            <a:r>
              <a:rPr lang="it-IT" sz="2000"/>
              <a:t>Cassazione n. 32255 del 13 dicembre 2018: non vanno riconosciuti i benefici della direttiva cd. «madre-figlia» alla società lussemburghese ivi esente da tassazione sui dividendi «</a:t>
            </a:r>
            <a:r>
              <a:rPr lang="it-IT" sz="2000" i="1" err="1"/>
              <a:t>inbound</a:t>
            </a:r>
            <a:r>
              <a:rPr lang="it-IT" sz="2000"/>
              <a:t>» dall’Italia; </a:t>
            </a:r>
          </a:p>
          <a:p>
            <a:r>
              <a:rPr lang="it-IT" sz="2000"/>
              <a:t>Nel caso di specie la Cassazione nega il beneficio del rimborso dei dividendi ex art. 27 bis DPR 600/73;</a:t>
            </a:r>
          </a:p>
          <a:p>
            <a:pPr lvl="1"/>
            <a:r>
              <a:rPr lang="it-IT" sz="1600"/>
              <a:t>Linea interpretativa coerente con il precedente C-448/15 </a:t>
            </a:r>
            <a:r>
              <a:rPr lang="it-IT" sz="1600" i="1" err="1"/>
              <a:t>Wereldhave</a:t>
            </a:r>
            <a:r>
              <a:rPr lang="it-IT" sz="1600" i="1"/>
              <a:t> </a:t>
            </a:r>
            <a:r>
              <a:rPr lang="it-IT" sz="1600"/>
              <a:t>della Corte visto in slide precedente;</a:t>
            </a:r>
          </a:p>
          <a:p>
            <a:pPr lvl="1"/>
            <a:r>
              <a:rPr lang="it-IT" sz="1600"/>
              <a:t>Contrasto alla «doppia non imposizione» ovvero al «salto d’imposta»;</a:t>
            </a:r>
          </a:p>
          <a:p>
            <a:pPr lvl="1"/>
            <a:r>
              <a:rPr lang="it-IT" sz="1600"/>
              <a:t>In Gran Bretagna, utilizzo della «</a:t>
            </a:r>
            <a:r>
              <a:rPr lang="it-IT" sz="1600" i="1" err="1"/>
              <a:t>Diverted</a:t>
            </a:r>
            <a:r>
              <a:rPr lang="it-IT" sz="1600" i="1"/>
              <a:t> profit </a:t>
            </a:r>
            <a:r>
              <a:rPr lang="it-IT" sz="1600" i="1" err="1"/>
              <a:t>tax</a:t>
            </a:r>
            <a:r>
              <a:rPr lang="it-IT" sz="1600"/>
              <a:t>» per perseguire un obiettivo sostanzialmente analogo.</a:t>
            </a:r>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31</a:t>
            </a:fld>
            <a:endParaRPr lang="it-IT"/>
          </a:p>
        </p:txBody>
      </p:sp>
    </p:spTree>
    <p:extLst>
      <p:ext uri="{BB962C8B-B14F-4D97-AF65-F5344CB8AC3E}">
        <p14:creationId xmlns:p14="http://schemas.microsoft.com/office/powerpoint/2010/main" val="25875458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a:t>Gli sviluppi più recenti della Corte di Giustizia UE</a:t>
            </a:r>
            <a:endParaRPr lang="it-IT"/>
          </a:p>
        </p:txBody>
      </p:sp>
      <p:sp>
        <p:nvSpPr>
          <p:cNvPr id="38" name="Segnaposto testo 37">
            <a:extLst>
              <a:ext uri="{FF2B5EF4-FFF2-40B4-BE49-F238E27FC236}">
                <a16:creationId xmlns:a16="http://schemas.microsoft.com/office/drawing/2014/main" id="{D7506231-5CF1-204D-AEA6-D5094E4CBD13}"/>
              </a:ext>
            </a:extLst>
          </p:cNvPr>
          <p:cNvSpPr>
            <a:spLocks noGrp="1"/>
          </p:cNvSpPr>
          <p:nvPr>
            <p:ph idx="1"/>
          </p:nvPr>
        </p:nvSpPr>
        <p:spPr/>
        <p:txBody>
          <a:bodyPr>
            <a:normAutofit/>
          </a:bodyPr>
          <a:lstStyle/>
          <a:p>
            <a:r>
              <a:rPr lang="it-IT" sz="2400"/>
              <a:t>Corte di giustizia UE 26 febbraio 2019 (cd. </a:t>
            </a:r>
            <a:r>
              <a:rPr lang="it-IT" sz="2400" i="1"/>
              <a:t>Casi danesi</a:t>
            </a:r>
            <a:r>
              <a:rPr lang="it-IT" sz="2400"/>
              <a:t>) </a:t>
            </a:r>
          </a:p>
          <a:p>
            <a:r>
              <a:rPr lang="it-IT" sz="2400"/>
              <a:t>Casi C-115/16, 118/16, 119/16 e 299/16);</a:t>
            </a:r>
          </a:p>
          <a:p>
            <a:pPr lvl="1"/>
            <a:r>
              <a:rPr lang="it-IT" sz="2000"/>
              <a:t>Ritenuta alla fonte in regime di direttiva «Interessi e canoni»;</a:t>
            </a:r>
          </a:p>
          <a:p>
            <a:r>
              <a:rPr lang="it-IT" sz="2400"/>
              <a:t>C-116/16, C-117/16</a:t>
            </a:r>
          </a:p>
          <a:p>
            <a:pPr lvl="1"/>
            <a:r>
              <a:rPr lang="it-IT" sz="2000"/>
              <a:t>Ritenuta alla fonte in regime di direttiva «madre-figlia»;</a:t>
            </a:r>
          </a:p>
          <a:p>
            <a:r>
              <a:rPr lang="it-IT" sz="2400"/>
              <a:t>Diniego dei benefici in base alla clausola dell’</a:t>
            </a:r>
            <a:r>
              <a:rPr lang="it-IT" sz="2400" b="1"/>
              <a:t>effettivo beneficiario</a:t>
            </a:r>
            <a:r>
              <a:rPr lang="it-IT" sz="2400"/>
              <a:t>;</a:t>
            </a:r>
          </a:p>
          <a:p>
            <a:r>
              <a:rPr lang="it-IT" sz="2400"/>
              <a:t>Diniego dei benefici sulla base delle disciplina «</a:t>
            </a:r>
            <a:r>
              <a:rPr lang="it-IT" sz="2400" b="1"/>
              <a:t>anti abuso</a:t>
            </a:r>
            <a:r>
              <a:rPr lang="it-IT" sz="2400"/>
              <a:t>».</a:t>
            </a:r>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32</a:t>
            </a:fld>
            <a:endParaRPr lang="it-IT"/>
          </a:p>
        </p:txBody>
      </p:sp>
    </p:spTree>
    <p:extLst>
      <p:ext uri="{BB962C8B-B14F-4D97-AF65-F5344CB8AC3E}">
        <p14:creationId xmlns:p14="http://schemas.microsoft.com/office/powerpoint/2010/main" val="315489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a:t>Una sintesi (e un rinvio alla lezione dedicata)</a:t>
            </a:r>
            <a:endParaRPr lang="it-IT"/>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33</a:t>
            </a:fld>
            <a:endParaRPr lang="it-IT"/>
          </a:p>
        </p:txBody>
      </p:sp>
      <p:cxnSp>
        <p:nvCxnSpPr>
          <p:cNvPr id="8" name="Connettore diritto 7">
            <a:extLst>
              <a:ext uri="{FF2B5EF4-FFF2-40B4-BE49-F238E27FC236}">
                <a16:creationId xmlns:a16="http://schemas.microsoft.com/office/drawing/2014/main" id="{3B0693A0-3962-1241-A77C-4F6E120361D6}"/>
              </a:ext>
            </a:extLst>
          </p:cNvPr>
          <p:cNvCxnSpPr/>
          <p:nvPr/>
        </p:nvCxnSpPr>
        <p:spPr>
          <a:xfrm>
            <a:off x="6686844" y="2743200"/>
            <a:ext cx="1167619" cy="330590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nettore diritto 9">
            <a:extLst>
              <a:ext uri="{FF2B5EF4-FFF2-40B4-BE49-F238E27FC236}">
                <a16:creationId xmlns:a16="http://schemas.microsoft.com/office/drawing/2014/main" id="{1DC3FD56-B1DB-D144-8F93-6F026500BB9D}"/>
              </a:ext>
            </a:extLst>
          </p:cNvPr>
          <p:cNvCxnSpPr/>
          <p:nvPr/>
        </p:nvCxnSpPr>
        <p:spPr>
          <a:xfrm flipH="1">
            <a:off x="3127718" y="3123028"/>
            <a:ext cx="2039815" cy="3010486"/>
          </a:xfrm>
          <a:prstGeom prst="line">
            <a:avLst/>
          </a:prstGeom>
        </p:spPr>
        <p:style>
          <a:lnRef idx="1">
            <a:schemeClr val="accent1"/>
          </a:lnRef>
          <a:fillRef idx="0">
            <a:schemeClr val="accent1"/>
          </a:fillRef>
          <a:effectRef idx="0">
            <a:schemeClr val="accent1"/>
          </a:effectRef>
          <a:fontRef idx="minor">
            <a:schemeClr val="tx1"/>
          </a:fontRef>
        </p:style>
      </p:cxnSp>
      <p:sp>
        <p:nvSpPr>
          <p:cNvPr id="10" name="Ovale 9">
            <a:extLst>
              <a:ext uri="{FF2B5EF4-FFF2-40B4-BE49-F238E27FC236}">
                <a16:creationId xmlns:a16="http://schemas.microsoft.com/office/drawing/2014/main" id="{0B818077-DF1E-8948-8BC8-F34A32EA4434}"/>
              </a:ext>
            </a:extLst>
          </p:cNvPr>
          <p:cNvSpPr/>
          <p:nvPr/>
        </p:nvSpPr>
        <p:spPr>
          <a:xfrm>
            <a:off x="7981950" y="3109120"/>
            <a:ext cx="94165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vale 10">
            <a:extLst>
              <a:ext uri="{FF2B5EF4-FFF2-40B4-BE49-F238E27FC236}">
                <a16:creationId xmlns:a16="http://schemas.microsoft.com/office/drawing/2014/main" id="{F5BBF82A-08F2-2547-A439-FCD55BC08FF0}"/>
              </a:ext>
            </a:extLst>
          </p:cNvPr>
          <p:cNvSpPr/>
          <p:nvPr/>
        </p:nvSpPr>
        <p:spPr>
          <a:xfrm>
            <a:off x="2593145" y="2459662"/>
            <a:ext cx="94165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Ovale 11">
            <a:extLst>
              <a:ext uri="{FF2B5EF4-FFF2-40B4-BE49-F238E27FC236}">
                <a16:creationId xmlns:a16="http://schemas.microsoft.com/office/drawing/2014/main" id="{A65F23AF-8C4F-5D4E-A27E-B3A690A5ACA3}"/>
              </a:ext>
            </a:extLst>
          </p:cNvPr>
          <p:cNvSpPr/>
          <p:nvPr/>
        </p:nvSpPr>
        <p:spPr>
          <a:xfrm>
            <a:off x="5405217" y="4440862"/>
            <a:ext cx="94165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Immagine 12">
            <a:extLst>
              <a:ext uri="{FF2B5EF4-FFF2-40B4-BE49-F238E27FC236}">
                <a16:creationId xmlns:a16="http://schemas.microsoft.com/office/drawing/2014/main" id="{5BE82054-8847-8A4B-9EA7-7BE26B8A8126}"/>
              </a:ext>
            </a:extLst>
          </p:cNvPr>
          <p:cNvPicPr>
            <a:picLocks noChangeAspect="1"/>
          </p:cNvPicPr>
          <p:nvPr/>
        </p:nvPicPr>
        <p:blipFill>
          <a:blip r:embed="rId3"/>
          <a:stretch>
            <a:fillRect/>
          </a:stretch>
        </p:blipFill>
        <p:spPr>
          <a:xfrm>
            <a:off x="8727171" y="4440863"/>
            <a:ext cx="771745" cy="583673"/>
          </a:xfrm>
          <a:prstGeom prst="rect">
            <a:avLst/>
          </a:prstGeom>
        </p:spPr>
      </p:pic>
      <p:pic>
        <p:nvPicPr>
          <p:cNvPr id="14" name="Immagine 13">
            <a:extLst>
              <a:ext uri="{FF2B5EF4-FFF2-40B4-BE49-F238E27FC236}">
                <a16:creationId xmlns:a16="http://schemas.microsoft.com/office/drawing/2014/main" id="{98FAB0E8-12EE-7944-8A30-D8D93A12AF98}"/>
              </a:ext>
            </a:extLst>
          </p:cNvPr>
          <p:cNvPicPr>
            <a:picLocks noChangeAspect="1"/>
          </p:cNvPicPr>
          <p:nvPr/>
        </p:nvPicPr>
        <p:blipFill>
          <a:blip r:embed="rId4"/>
          <a:stretch>
            <a:fillRect/>
          </a:stretch>
        </p:blipFill>
        <p:spPr>
          <a:xfrm>
            <a:off x="4153177" y="5484041"/>
            <a:ext cx="771745" cy="463047"/>
          </a:xfrm>
          <a:prstGeom prst="rect">
            <a:avLst/>
          </a:prstGeom>
        </p:spPr>
      </p:pic>
      <p:pic>
        <p:nvPicPr>
          <p:cNvPr id="15" name="Immagine 14">
            <a:extLst>
              <a:ext uri="{FF2B5EF4-FFF2-40B4-BE49-F238E27FC236}">
                <a16:creationId xmlns:a16="http://schemas.microsoft.com/office/drawing/2014/main" id="{2087EA0E-04D0-4D4D-9967-9E5D9098E935}"/>
              </a:ext>
            </a:extLst>
          </p:cNvPr>
          <p:cNvPicPr>
            <a:picLocks noChangeAspect="1"/>
          </p:cNvPicPr>
          <p:nvPr/>
        </p:nvPicPr>
        <p:blipFill>
          <a:blip r:embed="rId5"/>
          <a:stretch>
            <a:fillRect/>
          </a:stretch>
        </p:blipFill>
        <p:spPr>
          <a:xfrm>
            <a:off x="2123187" y="3796532"/>
            <a:ext cx="907951" cy="453976"/>
          </a:xfrm>
          <a:prstGeom prst="rect">
            <a:avLst/>
          </a:prstGeom>
        </p:spPr>
      </p:pic>
      <p:sp>
        <p:nvSpPr>
          <p:cNvPr id="16" name="CasellaDiTesto 15">
            <a:extLst>
              <a:ext uri="{FF2B5EF4-FFF2-40B4-BE49-F238E27FC236}">
                <a16:creationId xmlns:a16="http://schemas.microsoft.com/office/drawing/2014/main" id="{EDB777A2-AC2D-9E40-A3D1-9CADC4A88A43}"/>
              </a:ext>
            </a:extLst>
          </p:cNvPr>
          <p:cNvSpPr txBox="1"/>
          <p:nvPr/>
        </p:nvSpPr>
        <p:spPr>
          <a:xfrm>
            <a:off x="2849837" y="2726949"/>
            <a:ext cx="362600" cy="461665"/>
          </a:xfrm>
          <a:prstGeom prst="rect">
            <a:avLst/>
          </a:prstGeom>
          <a:noFill/>
        </p:spPr>
        <p:txBody>
          <a:bodyPr wrap="none" rtlCol="0">
            <a:spAutoFit/>
          </a:bodyPr>
          <a:lstStyle/>
          <a:p>
            <a:r>
              <a:rPr lang="it-IT" sz="2400">
                <a:solidFill>
                  <a:schemeClr val="bg1"/>
                </a:solidFill>
              </a:rPr>
              <a:t>A</a:t>
            </a:r>
          </a:p>
        </p:txBody>
      </p:sp>
      <p:sp>
        <p:nvSpPr>
          <p:cNvPr id="17" name="CasellaDiTesto 16">
            <a:extLst>
              <a:ext uri="{FF2B5EF4-FFF2-40B4-BE49-F238E27FC236}">
                <a16:creationId xmlns:a16="http://schemas.microsoft.com/office/drawing/2014/main" id="{9E13558F-B121-D24E-9CEF-C7237CE1976D}"/>
              </a:ext>
            </a:extLst>
          </p:cNvPr>
          <p:cNvSpPr txBox="1"/>
          <p:nvPr/>
        </p:nvSpPr>
        <p:spPr>
          <a:xfrm>
            <a:off x="5694745" y="4725656"/>
            <a:ext cx="362600" cy="461665"/>
          </a:xfrm>
          <a:prstGeom prst="rect">
            <a:avLst/>
          </a:prstGeom>
          <a:noFill/>
        </p:spPr>
        <p:txBody>
          <a:bodyPr wrap="none" rtlCol="0">
            <a:spAutoFit/>
          </a:bodyPr>
          <a:lstStyle/>
          <a:p>
            <a:r>
              <a:rPr lang="it-IT" sz="2400">
                <a:solidFill>
                  <a:schemeClr val="bg1"/>
                </a:solidFill>
              </a:rPr>
              <a:t>B</a:t>
            </a:r>
          </a:p>
        </p:txBody>
      </p:sp>
      <p:sp>
        <p:nvSpPr>
          <p:cNvPr id="18" name="CasellaDiTesto 17">
            <a:extLst>
              <a:ext uri="{FF2B5EF4-FFF2-40B4-BE49-F238E27FC236}">
                <a16:creationId xmlns:a16="http://schemas.microsoft.com/office/drawing/2014/main" id="{1C4CEA98-7457-7446-88FC-11760ED5B3B6}"/>
              </a:ext>
            </a:extLst>
          </p:cNvPr>
          <p:cNvSpPr txBox="1"/>
          <p:nvPr/>
        </p:nvSpPr>
        <p:spPr>
          <a:xfrm>
            <a:off x="8278692" y="3374063"/>
            <a:ext cx="348172" cy="461665"/>
          </a:xfrm>
          <a:prstGeom prst="rect">
            <a:avLst/>
          </a:prstGeom>
          <a:noFill/>
        </p:spPr>
        <p:txBody>
          <a:bodyPr wrap="none" rtlCol="0">
            <a:spAutoFit/>
          </a:bodyPr>
          <a:lstStyle/>
          <a:p>
            <a:r>
              <a:rPr lang="it-IT" sz="2400">
                <a:solidFill>
                  <a:schemeClr val="bg1"/>
                </a:solidFill>
              </a:rPr>
              <a:t>C</a:t>
            </a:r>
          </a:p>
        </p:txBody>
      </p:sp>
      <p:cxnSp>
        <p:nvCxnSpPr>
          <p:cNvPr id="19" name="Connettore 2 18">
            <a:extLst>
              <a:ext uri="{FF2B5EF4-FFF2-40B4-BE49-F238E27FC236}">
                <a16:creationId xmlns:a16="http://schemas.microsoft.com/office/drawing/2014/main" id="{77772E51-E01F-3343-8257-32141FCE2FEE}"/>
              </a:ext>
            </a:extLst>
          </p:cNvPr>
          <p:cNvCxnSpPr/>
          <p:nvPr/>
        </p:nvCxnSpPr>
        <p:spPr>
          <a:xfrm>
            <a:off x="1679088" y="4958856"/>
            <a:ext cx="4699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CasellaDiTesto 19">
            <a:extLst>
              <a:ext uri="{FF2B5EF4-FFF2-40B4-BE49-F238E27FC236}">
                <a16:creationId xmlns:a16="http://schemas.microsoft.com/office/drawing/2014/main" id="{56461880-C065-AD4B-9BD3-E5CB3CB060E8}"/>
              </a:ext>
            </a:extLst>
          </p:cNvPr>
          <p:cNvSpPr txBox="1"/>
          <p:nvPr/>
        </p:nvSpPr>
        <p:spPr>
          <a:xfrm>
            <a:off x="2149047" y="4776916"/>
            <a:ext cx="1565429" cy="369332"/>
          </a:xfrm>
          <a:prstGeom prst="rect">
            <a:avLst/>
          </a:prstGeom>
          <a:noFill/>
        </p:spPr>
        <p:txBody>
          <a:bodyPr wrap="none" rtlCol="0">
            <a:spAutoFit/>
          </a:bodyPr>
          <a:lstStyle/>
          <a:p>
            <a:r>
              <a:rPr lang="it-IT">
                <a:solidFill>
                  <a:schemeClr val="bg2">
                    <a:lumMod val="50000"/>
                  </a:schemeClr>
                </a:solidFill>
              </a:rPr>
              <a:t>Partecipazione</a:t>
            </a:r>
          </a:p>
        </p:txBody>
      </p:sp>
      <p:cxnSp>
        <p:nvCxnSpPr>
          <p:cNvPr id="21" name="Connettore 2 20">
            <a:extLst>
              <a:ext uri="{FF2B5EF4-FFF2-40B4-BE49-F238E27FC236}">
                <a16:creationId xmlns:a16="http://schemas.microsoft.com/office/drawing/2014/main" id="{69864697-1B78-0B49-95D7-238D03BB87F8}"/>
              </a:ext>
            </a:extLst>
          </p:cNvPr>
          <p:cNvCxnSpPr/>
          <p:nvPr/>
        </p:nvCxnSpPr>
        <p:spPr>
          <a:xfrm>
            <a:off x="1653228" y="5336690"/>
            <a:ext cx="469959"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CasellaDiTesto 21">
            <a:extLst>
              <a:ext uri="{FF2B5EF4-FFF2-40B4-BE49-F238E27FC236}">
                <a16:creationId xmlns:a16="http://schemas.microsoft.com/office/drawing/2014/main" id="{30A4B54D-E55A-EF4B-9A53-8FD9A9CA4930}"/>
              </a:ext>
            </a:extLst>
          </p:cNvPr>
          <p:cNvSpPr txBox="1"/>
          <p:nvPr/>
        </p:nvSpPr>
        <p:spPr>
          <a:xfrm>
            <a:off x="2155815" y="5170596"/>
            <a:ext cx="1603837" cy="369332"/>
          </a:xfrm>
          <a:prstGeom prst="rect">
            <a:avLst/>
          </a:prstGeom>
          <a:noFill/>
        </p:spPr>
        <p:txBody>
          <a:bodyPr wrap="none" rtlCol="0">
            <a:spAutoFit/>
          </a:bodyPr>
          <a:lstStyle/>
          <a:p>
            <a:r>
              <a:rPr lang="it-IT">
                <a:solidFill>
                  <a:schemeClr val="bg2">
                    <a:lumMod val="50000"/>
                  </a:schemeClr>
                </a:solidFill>
              </a:rPr>
              <a:t>Passive </a:t>
            </a:r>
            <a:r>
              <a:rPr lang="it-IT" err="1">
                <a:solidFill>
                  <a:schemeClr val="bg2">
                    <a:lumMod val="50000"/>
                  </a:schemeClr>
                </a:solidFill>
              </a:rPr>
              <a:t>income</a:t>
            </a:r>
            <a:endParaRPr lang="it-IT">
              <a:solidFill>
                <a:schemeClr val="bg2">
                  <a:lumMod val="50000"/>
                </a:schemeClr>
              </a:solidFill>
            </a:endParaRPr>
          </a:p>
        </p:txBody>
      </p:sp>
      <p:cxnSp>
        <p:nvCxnSpPr>
          <p:cNvPr id="23" name="Connettore 2 22">
            <a:extLst>
              <a:ext uri="{FF2B5EF4-FFF2-40B4-BE49-F238E27FC236}">
                <a16:creationId xmlns:a16="http://schemas.microsoft.com/office/drawing/2014/main" id="{96337C13-E1D6-B244-A44B-74591145112C}"/>
              </a:ext>
            </a:extLst>
          </p:cNvPr>
          <p:cNvCxnSpPr>
            <a:stCxn id="11" idx="5"/>
            <a:endCxn id="12" idx="1"/>
          </p:cNvCxnSpPr>
          <p:nvPr/>
        </p:nvCxnSpPr>
        <p:spPr>
          <a:xfrm>
            <a:off x="3396899" y="3240151"/>
            <a:ext cx="2146220" cy="13346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nettore 2 23">
            <a:extLst>
              <a:ext uri="{FF2B5EF4-FFF2-40B4-BE49-F238E27FC236}">
                <a16:creationId xmlns:a16="http://schemas.microsoft.com/office/drawing/2014/main" id="{918EFB6F-549B-E04E-B61E-75565EB75753}"/>
              </a:ext>
            </a:extLst>
          </p:cNvPr>
          <p:cNvCxnSpPr>
            <a:stCxn id="12" idx="6"/>
            <a:endCxn id="10" idx="3"/>
          </p:cNvCxnSpPr>
          <p:nvPr/>
        </p:nvCxnSpPr>
        <p:spPr>
          <a:xfrm flipV="1">
            <a:off x="6346874" y="3889610"/>
            <a:ext cx="1772979" cy="10084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nettore 2 24">
            <a:extLst>
              <a:ext uri="{FF2B5EF4-FFF2-40B4-BE49-F238E27FC236}">
                <a16:creationId xmlns:a16="http://schemas.microsoft.com/office/drawing/2014/main" id="{E018DE8D-37C3-B34F-B7A4-6FE362623F3E}"/>
              </a:ext>
            </a:extLst>
          </p:cNvPr>
          <p:cNvCxnSpPr>
            <a:stCxn id="10" idx="2"/>
            <a:endCxn id="12" idx="7"/>
          </p:cNvCxnSpPr>
          <p:nvPr/>
        </p:nvCxnSpPr>
        <p:spPr>
          <a:xfrm flipH="1">
            <a:off x="6208972" y="3566321"/>
            <a:ext cx="1772979" cy="100845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CasellaDiTesto 3">
            <a:extLst>
              <a:ext uri="{FF2B5EF4-FFF2-40B4-BE49-F238E27FC236}">
                <a16:creationId xmlns:a16="http://schemas.microsoft.com/office/drawing/2014/main" id="{690D87E8-4C6F-2140-8C9F-29598BBBDAE9}"/>
              </a:ext>
            </a:extLst>
          </p:cNvPr>
          <p:cNvSpPr txBox="1"/>
          <p:nvPr/>
        </p:nvSpPr>
        <p:spPr>
          <a:xfrm>
            <a:off x="1421103" y="6345271"/>
            <a:ext cx="5849550" cy="276999"/>
          </a:xfrm>
          <a:prstGeom prst="rect">
            <a:avLst/>
          </a:prstGeom>
          <a:noFill/>
        </p:spPr>
        <p:txBody>
          <a:bodyPr wrap="none" rtlCol="0">
            <a:spAutoFit/>
          </a:bodyPr>
          <a:lstStyle/>
          <a:p>
            <a:r>
              <a:rPr lang="it-IT" sz="1200">
                <a:solidFill>
                  <a:schemeClr val="bg2">
                    <a:lumMod val="50000"/>
                  </a:schemeClr>
                </a:solidFill>
              </a:rPr>
              <a:t>Attenzione: </a:t>
            </a:r>
            <a:r>
              <a:rPr lang="it-IT" sz="1200" i="1">
                <a:solidFill>
                  <a:schemeClr val="bg2">
                    <a:lumMod val="50000"/>
                  </a:schemeClr>
                </a:solidFill>
              </a:rPr>
              <a:t>slide</a:t>
            </a:r>
            <a:r>
              <a:rPr lang="it-IT" sz="1200">
                <a:solidFill>
                  <a:schemeClr val="bg2">
                    <a:lumMod val="50000"/>
                  </a:schemeClr>
                </a:solidFill>
              </a:rPr>
              <a:t> frutto di semplificazione a fini didattici delle circostanze del caso concreto</a:t>
            </a:r>
          </a:p>
        </p:txBody>
      </p:sp>
    </p:spTree>
    <p:extLst>
      <p:ext uri="{BB962C8B-B14F-4D97-AF65-F5344CB8AC3E}">
        <p14:creationId xmlns:p14="http://schemas.microsoft.com/office/powerpoint/2010/main" val="37309642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904D6-A3EF-F3BC-2A6D-2E818AED8469}"/>
            </a:ext>
          </a:extLst>
        </p:cNvPr>
        <p:cNvGrpSpPr/>
        <p:nvPr/>
      </p:nvGrpSpPr>
      <p:grpSpPr>
        <a:xfrm>
          <a:off x="0" y="0"/>
          <a:ext cx="0" cy="0"/>
          <a:chOff x="0" y="0"/>
          <a:chExt cx="0" cy="0"/>
        </a:xfrm>
      </p:grpSpPr>
      <p:sp>
        <p:nvSpPr>
          <p:cNvPr id="47" name="Titolo 46">
            <a:extLst>
              <a:ext uri="{FF2B5EF4-FFF2-40B4-BE49-F238E27FC236}">
                <a16:creationId xmlns:a16="http://schemas.microsoft.com/office/drawing/2014/main" id="{2262C1F2-7F42-FF07-BC58-251397AEEE72}"/>
              </a:ext>
            </a:extLst>
          </p:cNvPr>
          <p:cNvSpPr>
            <a:spLocks noGrp="1"/>
          </p:cNvSpPr>
          <p:nvPr>
            <p:ph type="title"/>
          </p:nvPr>
        </p:nvSpPr>
        <p:spPr>
          <a:xfrm>
            <a:off x="419100" y="365125"/>
            <a:ext cx="11222038" cy="993775"/>
          </a:xfrm>
        </p:spPr>
        <p:txBody>
          <a:bodyPr/>
          <a:lstStyle/>
          <a:p>
            <a:r>
              <a:rPr lang="it-IT" b="1" dirty="0"/>
              <a:t>Ancora più di recente, il caso </a:t>
            </a:r>
            <a:r>
              <a:rPr lang="it-IT" b="1" dirty="0" err="1"/>
              <a:t>Nordcurrent</a:t>
            </a:r>
            <a:r>
              <a:rPr lang="it-IT" b="1" dirty="0"/>
              <a:t> UAB </a:t>
            </a:r>
            <a:br>
              <a:rPr lang="it-IT" b="1" dirty="0"/>
            </a:br>
            <a:r>
              <a:rPr lang="it-IT" b="1" dirty="0"/>
              <a:t>(C-228/24 del 3 aprile 2025) </a:t>
            </a:r>
            <a:endParaRPr lang="it-IT" dirty="0"/>
          </a:p>
        </p:txBody>
      </p:sp>
      <p:sp>
        <p:nvSpPr>
          <p:cNvPr id="6" name="Segnaposto piè di pagina 5">
            <a:extLst>
              <a:ext uri="{FF2B5EF4-FFF2-40B4-BE49-F238E27FC236}">
                <a16:creationId xmlns:a16="http://schemas.microsoft.com/office/drawing/2014/main" id="{6CB2E545-B9F6-2498-F0DE-2F39A6EBA937}"/>
              </a:ext>
            </a:extLst>
          </p:cNvPr>
          <p:cNvSpPr>
            <a:spLocks noGrp="1"/>
          </p:cNvSpPr>
          <p:nvPr>
            <p:ph type="ftr" sz="quarter" idx="11"/>
          </p:nvPr>
        </p:nvSpPr>
        <p:spPr/>
        <p:txBody>
          <a:bodyPr/>
          <a:lstStyle/>
          <a:p>
            <a:r>
              <a:rPr lang="it-IT"/>
              <a:t>L’armonizzazione fiscale e l’imposizione diretta</a:t>
            </a:r>
          </a:p>
        </p:txBody>
      </p:sp>
      <p:sp>
        <p:nvSpPr>
          <p:cNvPr id="7" name="Segnaposto numero diapositiva 6">
            <a:extLst>
              <a:ext uri="{FF2B5EF4-FFF2-40B4-BE49-F238E27FC236}">
                <a16:creationId xmlns:a16="http://schemas.microsoft.com/office/drawing/2014/main" id="{BE572493-1250-6EBF-D392-9B19C2499881}"/>
              </a:ext>
            </a:extLst>
          </p:cNvPr>
          <p:cNvSpPr>
            <a:spLocks noGrp="1"/>
          </p:cNvSpPr>
          <p:nvPr>
            <p:ph type="sldNum" sz="quarter" idx="12"/>
          </p:nvPr>
        </p:nvSpPr>
        <p:spPr/>
        <p:txBody>
          <a:bodyPr/>
          <a:lstStyle/>
          <a:p>
            <a:fld id="{DD589A36-170F-7348-BCDB-23CF9D860473}" type="slidenum">
              <a:rPr lang="it-IT" smtClean="0"/>
              <a:pPr/>
              <a:t>34</a:t>
            </a:fld>
            <a:endParaRPr lang="it-IT"/>
          </a:p>
        </p:txBody>
      </p:sp>
      <p:cxnSp>
        <p:nvCxnSpPr>
          <p:cNvPr id="5" name="Connettore 1 4">
            <a:extLst>
              <a:ext uri="{FF2B5EF4-FFF2-40B4-BE49-F238E27FC236}">
                <a16:creationId xmlns:a16="http://schemas.microsoft.com/office/drawing/2014/main" id="{D4B99B8D-743D-0684-5249-889D339B1A66}"/>
              </a:ext>
            </a:extLst>
          </p:cNvPr>
          <p:cNvCxnSpPr/>
          <p:nvPr/>
        </p:nvCxnSpPr>
        <p:spPr>
          <a:xfrm flipH="1">
            <a:off x="5706319" y="2326511"/>
            <a:ext cx="1284790" cy="353027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nettore 1 7">
            <a:extLst>
              <a:ext uri="{FF2B5EF4-FFF2-40B4-BE49-F238E27FC236}">
                <a16:creationId xmlns:a16="http://schemas.microsoft.com/office/drawing/2014/main" id="{9038B1D6-51B8-A0BD-11AF-40FBA6D9A155}"/>
              </a:ext>
            </a:extLst>
          </p:cNvPr>
          <p:cNvCxnSpPr/>
          <p:nvPr/>
        </p:nvCxnSpPr>
        <p:spPr>
          <a:xfrm flipH="1">
            <a:off x="2478911" y="2224267"/>
            <a:ext cx="1284790" cy="3530278"/>
          </a:xfrm>
          <a:prstGeom prst="line">
            <a:avLst/>
          </a:prstGeom>
        </p:spPr>
        <p:style>
          <a:lnRef idx="1">
            <a:schemeClr val="accent1"/>
          </a:lnRef>
          <a:fillRef idx="0">
            <a:schemeClr val="accent1"/>
          </a:fillRef>
          <a:effectRef idx="0">
            <a:schemeClr val="accent1"/>
          </a:effectRef>
          <a:fontRef idx="minor">
            <a:schemeClr val="tx1"/>
          </a:fontRef>
        </p:style>
      </p:cxnSp>
      <p:pic>
        <p:nvPicPr>
          <p:cNvPr id="1028" name="Picture 4" descr="Nordcurrent">
            <a:extLst>
              <a:ext uri="{FF2B5EF4-FFF2-40B4-BE49-F238E27FC236}">
                <a16:creationId xmlns:a16="http://schemas.microsoft.com/office/drawing/2014/main" id="{A9E0B7E0-F95A-8BA9-7B63-0D9EB9B360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6199" y="3415062"/>
            <a:ext cx="527452" cy="85308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ordcurrent UAB Apps on the App Store">
            <a:extLst>
              <a:ext uri="{FF2B5EF4-FFF2-40B4-BE49-F238E27FC236}">
                <a16:creationId xmlns:a16="http://schemas.microsoft.com/office/drawing/2014/main" id="{1BACCF99-3EB6-6E15-A193-648B2AAA00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1853" y="4036372"/>
            <a:ext cx="504463" cy="504463"/>
          </a:xfrm>
          <a:prstGeom prst="rect">
            <a:avLst/>
          </a:prstGeom>
          <a:noFill/>
          <a:extLst>
            <a:ext uri="{909E8E84-426E-40DD-AFC4-6F175D3DCCD1}">
              <a14:hiddenFill xmlns:a14="http://schemas.microsoft.com/office/drawing/2010/main">
                <a:solidFill>
                  <a:srgbClr val="FFFFFF"/>
                </a:solidFill>
              </a14:hiddenFill>
            </a:ext>
          </a:extLst>
        </p:spPr>
      </p:pic>
      <p:pic>
        <p:nvPicPr>
          <p:cNvPr id="10" name="Immagine 9" descr="Immagine che contiene Rettangolo, Policromia, schermata, giallo&#10;&#10;Il contenuto generato dall'IA potrebbe non essere corretto.">
            <a:extLst>
              <a:ext uri="{FF2B5EF4-FFF2-40B4-BE49-F238E27FC236}">
                <a16:creationId xmlns:a16="http://schemas.microsoft.com/office/drawing/2014/main" id="{5543F7DD-FE01-B994-E31E-8C2473DAF458}"/>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7503629" y="2486917"/>
            <a:ext cx="959895" cy="639046"/>
          </a:xfrm>
          <a:prstGeom prst="rect">
            <a:avLst/>
          </a:prstGeom>
        </p:spPr>
      </p:pic>
      <p:pic>
        <p:nvPicPr>
          <p:cNvPr id="12" name="Immagine 11" descr="Immagine che contiene simbolo, Simmetria, linea, modello&#10;&#10;Il contenuto generato dall'IA potrebbe non essere corretto.">
            <a:extLst>
              <a:ext uri="{FF2B5EF4-FFF2-40B4-BE49-F238E27FC236}">
                <a16:creationId xmlns:a16="http://schemas.microsoft.com/office/drawing/2014/main" id="{9C33A82C-A984-351B-CCBF-76F0B84ACFC8}"/>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3555072" y="4953592"/>
            <a:ext cx="1049438" cy="524719"/>
          </a:xfrm>
          <a:prstGeom prst="rect">
            <a:avLst/>
          </a:prstGeom>
        </p:spPr>
      </p:pic>
      <p:pic>
        <p:nvPicPr>
          <p:cNvPr id="15" name="Immagine 14" descr="Immagine che contiene bandiera, Bandiera degli Stati Uniti, Giorno della bandiera (USA), Giorno dell'indipendenza&#10;&#10;Il contenuto generato dall'IA potrebbe non essere corretto.">
            <a:extLst>
              <a:ext uri="{FF2B5EF4-FFF2-40B4-BE49-F238E27FC236}">
                <a16:creationId xmlns:a16="http://schemas.microsoft.com/office/drawing/2014/main" id="{912C5818-C40C-A621-1BA2-B35D64682245}"/>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1176400" y="2806440"/>
            <a:ext cx="923403" cy="480170"/>
          </a:xfrm>
          <a:prstGeom prst="rect">
            <a:avLst/>
          </a:prstGeom>
        </p:spPr>
      </p:pic>
      <p:sp>
        <p:nvSpPr>
          <p:cNvPr id="16" name="Ovale 15">
            <a:extLst>
              <a:ext uri="{FF2B5EF4-FFF2-40B4-BE49-F238E27FC236}">
                <a16:creationId xmlns:a16="http://schemas.microsoft.com/office/drawing/2014/main" id="{7E6DD5E9-4CDB-BF31-2679-E1D3BAFCF093}"/>
              </a:ext>
            </a:extLst>
          </p:cNvPr>
          <p:cNvSpPr/>
          <p:nvPr/>
        </p:nvSpPr>
        <p:spPr>
          <a:xfrm>
            <a:off x="4604510" y="3333509"/>
            <a:ext cx="935946" cy="86460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900" dirty="0" err="1"/>
              <a:t>Subsidiary</a:t>
            </a:r>
            <a:endParaRPr lang="it-IT" sz="900" dirty="0"/>
          </a:p>
        </p:txBody>
      </p:sp>
      <p:pic>
        <p:nvPicPr>
          <p:cNvPr id="1026" name="Picture 2" descr="Nordcurrent">
            <a:extLst>
              <a:ext uri="{FF2B5EF4-FFF2-40B4-BE49-F238E27FC236}">
                <a16:creationId xmlns:a16="http://schemas.microsoft.com/office/drawing/2014/main" id="{722D7C9A-80FD-4A46-85C7-328AED59A5D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14310" y="4227573"/>
            <a:ext cx="959894" cy="959894"/>
          </a:xfrm>
          <a:prstGeom prst="rect">
            <a:avLst/>
          </a:prstGeom>
          <a:noFill/>
          <a:extLst>
            <a:ext uri="{909E8E84-426E-40DD-AFC4-6F175D3DCCD1}">
              <a14:hiddenFill xmlns:a14="http://schemas.microsoft.com/office/drawing/2010/main">
                <a:solidFill>
                  <a:srgbClr val="FFFFFF"/>
                </a:solidFill>
              </a14:hiddenFill>
            </a:ext>
          </a:extLst>
        </p:spPr>
      </p:pic>
      <p:sp>
        <p:nvSpPr>
          <p:cNvPr id="18" name="CasellaDiTesto 17">
            <a:extLst>
              <a:ext uri="{FF2B5EF4-FFF2-40B4-BE49-F238E27FC236}">
                <a16:creationId xmlns:a16="http://schemas.microsoft.com/office/drawing/2014/main" id="{8E505C67-E6A6-5BA1-CECE-585D9B567DB2}"/>
              </a:ext>
            </a:extLst>
          </p:cNvPr>
          <p:cNvSpPr txBox="1"/>
          <p:nvPr/>
        </p:nvSpPr>
        <p:spPr>
          <a:xfrm>
            <a:off x="7722566" y="5108980"/>
            <a:ext cx="1343381" cy="369332"/>
          </a:xfrm>
          <a:prstGeom prst="rect">
            <a:avLst/>
          </a:prstGeom>
          <a:noFill/>
        </p:spPr>
        <p:txBody>
          <a:bodyPr wrap="none" rtlCol="0">
            <a:spAutoFit/>
          </a:bodyPr>
          <a:lstStyle/>
          <a:p>
            <a:r>
              <a:rPr lang="it-IT" dirty="0" err="1"/>
              <a:t>Nordcurrent</a:t>
            </a:r>
            <a:endParaRPr lang="it-IT" dirty="0"/>
          </a:p>
        </p:txBody>
      </p:sp>
      <p:sp>
        <p:nvSpPr>
          <p:cNvPr id="19" name="Arco 18">
            <a:extLst>
              <a:ext uri="{FF2B5EF4-FFF2-40B4-BE49-F238E27FC236}">
                <a16:creationId xmlns:a16="http://schemas.microsoft.com/office/drawing/2014/main" id="{0D6D52B5-9719-5CB6-BBDB-8B8C7172C0A0}"/>
              </a:ext>
            </a:extLst>
          </p:cNvPr>
          <p:cNvSpPr/>
          <p:nvPr/>
        </p:nvSpPr>
        <p:spPr>
          <a:xfrm rot="20599029">
            <a:off x="3899107" y="3281281"/>
            <a:ext cx="4285730" cy="3025227"/>
          </a:xfrm>
          <a:prstGeom prst="arc">
            <a:avLst/>
          </a:prstGeom>
          <a:ln w="5715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0" name="Arco 19">
            <a:extLst>
              <a:ext uri="{FF2B5EF4-FFF2-40B4-BE49-F238E27FC236}">
                <a16:creationId xmlns:a16="http://schemas.microsoft.com/office/drawing/2014/main" id="{70C2CAC1-9DC8-66C7-F307-276D7F67F98E}"/>
              </a:ext>
            </a:extLst>
          </p:cNvPr>
          <p:cNvSpPr/>
          <p:nvPr/>
        </p:nvSpPr>
        <p:spPr>
          <a:xfrm rot="9704666">
            <a:off x="5061377" y="2279130"/>
            <a:ext cx="4285730" cy="3025227"/>
          </a:xfrm>
          <a:prstGeom prst="arc">
            <a:avLst/>
          </a:prstGeom>
          <a:ln w="57150">
            <a:solidFill>
              <a:srgbClr val="FFC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1" name="CasellaDiTesto 20">
            <a:extLst>
              <a:ext uri="{FF2B5EF4-FFF2-40B4-BE49-F238E27FC236}">
                <a16:creationId xmlns:a16="http://schemas.microsoft.com/office/drawing/2014/main" id="{87FF5155-8606-BA79-797C-CAF8B930612E}"/>
              </a:ext>
            </a:extLst>
          </p:cNvPr>
          <p:cNvSpPr txBox="1"/>
          <p:nvPr/>
        </p:nvSpPr>
        <p:spPr>
          <a:xfrm rot="1103044">
            <a:off x="6051956" y="3473730"/>
            <a:ext cx="1881990" cy="369332"/>
          </a:xfrm>
          <a:prstGeom prst="rect">
            <a:avLst/>
          </a:prstGeom>
          <a:noFill/>
        </p:spPr>
        <p:txBody>
          <a:bodyPr wrap="none" rtlCol="0">
            <a:spAutoFit/>
          </a:bodyPr>
          <a:lstStyle/>
          <a:p>
            <a:r>
              <a:rPr lang="it-IT" dirty="0"/>
              <a:t>Pagamento servizi</a:t>
            </a:r>
          </a:p>
        </p:txBody>
      </p:sp>
      <p:sp>
        <p:nvSpPr>
          <p:cNvPr id="22" name="CasellaDiTesto 21">
            <a:extLst>
              <a:ext uri="{FF2B5EF4-FFF2-40B4-BE49-F238E27FC236}">
                <a16:creationId xmlns:a16="http://schemas.microsoft.com/office/drawing/2014/main" id="{A6A1CB0A-8901-F48C-293D-68D6E84BAFBB}"/>
              </a:ext>
            </a:extLst>
          </p:cNvPr>
          <p:cNvSpPr txBox="1"/>
          <p:nvPr/>
        </p:nvSpPr>
        <p:spPr>
          <a:xfrm rot="1103044">
            <a:off x="5654020" y="5291387"/>
            <a:ext cx="1071127" cy="369332"/>
          </a:xfrm>
          <a:prstGeom prst="rect">
            <a:avLst/>
          </a:prstGeom>
          <a:noFill/>
        </p:spPr>
        <p:txBody>
          <a:bodyPr wrap="none" rtlCol="0">
            <a:spAutoFit/>
          </a:bodyPr>
          <a:lstStyle/>
          <a:p>
            <a:r>
              <a:rPr lang="it-IT" dirty="0"/>
              <a:t>Dividendi</a:t>
            </a:r>
          </a:p>
        </p:txBody>
      </p:sp>
      <p:pic>
        <p:nvPicPr>
          <p:cNvPr id="24" name="Elemento grafico 23">
            <a:extLst>
              <a:ext uri="{FF2B5EF4-FFF2-40B4-BE49-F238E27FC236}">
                <a16:creationId xmlns:a16="http://schemas.microsoft.com/office/drawing/2014/main" id="{CB3CB500-D65A-F2F1-F1D2-46B7A06F3336}"/>
              </a:ext>
            </a:extLst>
          </p:cNvPr>
          <p:cNvPicPr>
            <a:picLocks noChangeAspect="1"/>
          </p:cNvPicPr>
          <p:nvPr/>
        </p:nvPicPr>
        <p:blipFill>
          <a:blip r:embed="rId12">
            <a:extLst>
              <a:ext uri="{96DAC541-7B7A-43D3-8B79-37D633B846F1}">
                <asvg:svgBlip xmlns:asvg="http://schemas.microsoft.com/office/drawing/2016/SVG/main" r:embed="rId13"/>
              </a:ext>
              <a:ext uri="{837473B0-CC2E-450A-ABE3-18F120FF3D39}">
                <a1611:picAttrSrcUrl xmlns:a1611="http://schemas.microsoft.com/office/drawing/2016/11/main" r:id="rId14"/>
              </a:ext>
            </a:extLst>
          </a:blip>
          <a:stretch>
            <a:fillRect/>
          </a:stretch>
        </p:blipFill>
        <p:spPr>
          <a:xfrm>
            <a:off x="976530" y="3588698"/>
            <a:ext cx="1134713" cy="1145452"/>
          </a:xfrm>
          <a:prstGeom prst="rect">
            <a:avLst/>
          </a:prstGeom>
        </p:spPr>
      </p:pic>
      <p:sp>
        <p:nvSpPr>
          <p:cNvPr id="25" name="Freccia destra 24">
            <a:extLst>
              <a:ext uri="{FF2B5EF4-FFF2-40B4-BE49-F238E27FC236}">
                <a16:creationId xmlns:a16="http://schemas.microsoft.com/office/drawing/2014/main" id="{9CB671FC-9690-7A38-5583-8A0E78ABB7AD}"/>
              </a:ext>
            </a:extLst>
          </p:cNvPr>
          <p:cNvSpPr/>
          <p:nvPr/>
        </p:nvSpPr>
        <p:spPr>
          <a:xfrm>
            <a:off x="2426825" y="3802615"/>
            <a:ext cx="1324623" cy="37358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9465757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8BC8EB-9601-F896-0B5D-66CBE194597A}"/>
            </a:ext>
          </a:extLst>
        </p:cNvPr>
        <p:cNvGrpSpPr/>
        <p:nvPr/>
      </p:nvGrpSpPr>
      <p:grpSpPr>
        <a:xfrm>
          <a:off x="0" y="0"/>
          <a:ext cx="0" cy="0"/>
          <a:chOff x="0" y="0"/>
          <a:chExt cx="0" cy="0"/>
        </a:xfrm>
      </p:grpSpPr>
      <p:sp>
        <p:nvSpPr>
          <p:cNvPr id="47" name="Titolo 46">
            <a:extLst>
              <a:ext uri="{FF2B5EF4-FFF2-40B4-BE49-F238E27FC236}">
                <a16:creationId xmlns:a16="http://schemas.microsoft.com/office/drawing/2014/main" id="{B7CC414B-5AFF-F38C-0EED-886CE32D0B1C}"/>
              </a:ext>
            </a:extLst>
          </p:cNvPr>
          <p:cNvSpPr>
            <a:spLocks noGrp="1"/>
          </p:cNvSpPr>
          <p:nvPr>
            <p:ph type="title"/>
          </p:nvPr>
        </p:nvSpPr>
        <p:spPr>
          <a:xfrm>
            <a:off x="419100" y="365125"/>
            <a:ext cx="11222038" cy="993775"/>
          </a:xfrm>
        </p:spPr>
        <p:txBody>
          <a:bodyPr/>
          <a:lstStyle/>
          <a:p>
            <a:r>
              <a:rPr lang="it-IT" b="1" dirty="0"/>
              <a:t>Lo scenario</a:t>
            </a:r>
            <a:endParaRPr lang="it-IT" dirty="0"/>
          </a:p>
        </p:txBody>
      </p:sp>
      <p:sp>
        <p:nvSpPr>
          <p:cNvPr id="38" name="Segnaposto testo 37">
            <a:extLst>
              <a:ext uri="{FF2B5EF4-FFF2-40B4-BE49-F238E27FC236}">
                <a16:creationId xmlns:a16="http://schemas.microsoft.com/office/drawing/2014/main" id="{5299EB01-74AA-32CE-E7B1-F508FC670EC1}"/>
              </a:ext>
            </a:extLst>
          </p:cNvPr>
          <p:cNvSpPr>
            <a:spLocks noGrp="1"/>
          </p:cNvSpPr>
          <p:nvPr>
            <p:ph idx="1"/>
          </p:nvPr>
        </p:nvSpPr>
        <p:spPr/>
        <p:txBody>
          <a:bodyPr>
            <a:normAutofit/>
          </a:bodyPr>
          <a:lstStyle/>
          <a:p>
            <a:r>
              <a:rPr lang="it-IT" sz="2800" dirty="0"/>
              <a:t>Prima del passaggio alla piattaforma </a:t>
            </a:r>
            <a:r>
              <a:rPr lang="it-IT" sz="2800" dirty="0" err="1"/>
              <a:t>GooglePlay</a:t>
            </a:r>
            <a:r>
              <a:rPr lang="it-IT" sz="2800" dirty="0"/>
              <a:t> (2017) …</a:t>
            </a:r>
            <a:endParaRPr lang="it-IT" sz="2000" dirty="0"/>
          </a:p>
          <a:p>
            <a:pPr lvl="1"/>
            <a:r>
              <a:rPr lang="it-IT" sz="2400" dirty="0"/>
              <a:t>Utilizzo di una controllata in UK senza adeguato corredo umano;</a:t>
            </a:r>
          </a:p>
          <a:p>
            <a:pPr lvl="1"/>
            <a:r>
              <a:rPr lang="it-IT" sz="2400" dirty="0"/>
              <a:t>La controllata è residente in un luogo insieme ad altre 97.110 società;</a:t>
            </a:r>
          </a:p>
          <a:p>
            <a:pPr lvl="1"/>
            <a:r>
              <a:rPr lang="it-IT" sz="2400" dirty="0"/>
              <a:t>Fees sono pagate alla società controllata da parte della controllante per la gestione dei servizi back-end e altro …</a:t>
            </a:r>
          </a:p>
          <a:p>
            <a:r>
              <a:rPr lang="it-IT" sz="2000" dirty="0"/>
              <a:t>Conclusioni dell’amministrazione lettone: applicazione della giurisprudenza «Danese».</a:t>
            </a:r>
          </a:p>
        </p:txBody>
      </p:sp>
      <p:sp>
        <p:nvSpPr>
          <p:cNvPr id="6" name="Segnaposto piè di pagina 5">
            <a:extLst>
              <a:ext uri="{FF2B5EF4-FFF2-40B4-BE49-F238E27FC236}">
                <a16:creationId xmlns:a16="http://schemas.microsoft.com/office/drawing/2014/main" id="{C3D692A3-8D8F-9C71-341D-7AD0E99ED44B}"/>
              </a:ext>
            </a:extLst>
          </p:cNvPr>
          <p:cNvSpPr>
            <a:spLocks noGrp="1"/>
          </p:cNvSpPr>
          <p:nvPr>
            <p:ph type="ftr" sz="quarter" idx="11"/>
          </p:nvPr>
        </p:nvSpPr>
        <p:spPr/>
        <p:txBody>
          <a:bodyPr/>
          <a:lstStyle/>
          <a:p>
            <a:r>
              <a:rPr lang="it-IT"/>
              <a:t>L’armonizzazione fiscale e l’imposizione diretta</a:t>
            </a:r>
          </a:p>
        </p:txBody>
      </p:sp>
      <p:sp>
        <p:nvSpPr>
          <p:cNvPr id="7" name="Segnaposto numero diapositiva 6">
            <a:extLst>
              <a:ext uri="{FF2B5EF4-FFF2-40B4-BE49-F238E27FC236}">
                <a16:creationId xmlns:a16="http://schemas.microsoft.com/office/drawing/2014/main" id="{626973CA-F895-3C3B-4177-8CBCEC2FA43C}"/>
              </a:ext>
            </a:extLst>
          </p:cNvPr>
          <p:cNvSpPr>
            <a:spLocks noGrp="1"/>
          </p:cNvSpPr>
          <p:nvPr>
            <p:ph type="sldNum" sz="quarter" idx="12"/>
          </p:nvPr>
        </p:nvSpPr>
        <p:spPr/>
        <p:txBody>
          <a:bodyPr/>
          <a:lstStyle/>
          <a:p>
            <a:fld id="{DD589A36-170F-7348-BCDB-23CF9D860473}" type="slidenum">
              <a:rPr lang="it-IT" smtClean="0"/>
              <a:pPr/>
              <a:t>35</a:t>
            </a:fld>
            <a:endParaRPr lang="it-IT"/>
          </a:p>
        </p:txBody>
      </p:sp>
    </p:spTree>
    <p:extLst>
      <p:ext uri="{BB962C8B-B14F-4D97-AF65-F5344CB8AC3E}">
        <p14:creationId xmlns:p14="http://schemas.microsoft.com/office/powerpoint/2010/main" val="2968113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9C0A2-936F-397C-A0B8-9B1982873890}"/>
            </a:ext>
          </a:extLst>
        </p:cNvPr>
        <p:cNvGrpSpPr/>
        <p:nvPr/>
      </p:nvGrpSpPr>
      <p:grpSpPr>
        <a:xfrm>
          <a:off x="0" y="0"/>
          <a:ext cx="0" cy="0"/>
          <a:chOff x="0" y="0"/>
          <a:chExt cx="0" cy="0"/>
        </a:xfrm>
      </p:grpSpPr>
      <p:sp>
        <p:nvSpPr>
          <p:cNvPr id="47" name="Titolo 46">
            <a:extLst>
              <a:ext uri="{FF2B5EF4-FFF2-40B4-BE49-F238E27FC236}">
                <a16:creationId xmlns:a16="http://schemas.microsoft.com/office/drawing/2014/main" id="{2CB6B59B-FAF6-73BF-7529-49588CC56AD1}"/>
              </a:ext>
            </a:extLst>
          </p:cNvPr>
          <p:cNvSpPr>
            <a:spLocks noGrp="1"/>
          </p:cNvSpPr>
          <p:nvPr>
            <p:ph type="title"/>
          </p:nvPr>
        </p:nvSpPr>
        <p:spPr>
          <a:xfrm>
            <a:off x="419100" y="365125"/>
            <a:ext cx="11222038" cy="993775"/>
          </a:xfrm>
        </p:spPr>
        <p:txBody>
          <a:bodyPr/>
          <a:lstStyle/>
          <a:p>
            <a:r>
              <a:rPr lang="it-IT" b="1" dirty="0"/>
              <a:t>Le norme invocate</a:t>
            </a:r>
            <a:endParaRPr lang="it-IT" dirty="0"/>
          </a:p>
        </p:txBody>
      </p:sp>
      <p:sp>
        <p:nvSpPr>
          <p:cNvPr id="38" name="Segnaposto testo 37">
            <a:extLst>
              <a:ext uri="{FF2B5EF4-FFF2-40B4-BE49-F238E27FC236}">
                <a16:creationId xmlns:a16="http://schemas.microsoft.com/office/drawing/2014/main" id="{30E397C1-EF00-17CB-5F4B-678783019051}"/>
              </a:ext>
            </a:extLst>
          </p:cNvPr>
          <p:cNvSpPr>
            <a:spLocks noGrp="1"/>
          </p:cNvSpPr>
          <p:nvPr>
            <p:ph idx="1"/>
          </p:nvPr>
        </p:nvSpPr>
        <p:spPr/>
        <p:txBody>
          <a:bodyPr>
            <a:normAutofit fontScale="25000" lnSpcReduction="20000"/>
          </a:bodyPr>
          <a:lstStyle/>
          <a:p>
            <a:r>
              <a:rPr lang="it-IT" sz="9600" dirty="0"/>
              <a:t>Articolo 1 della direttiva 2011/96 (dopo la direttiva antiabuso </a:t>
            </a:r>
            <a:r>
              <a:rPr lang="it-IT" sz="9600" i="1" dirty="0"/>
              <a:t>ad hoc</a:t>
            </a:r>
            <a:r>
              <a:rPr lang="it-IT" sz="9600" dirty="0"/>
              <a:t> 2015/121): </a:t>
            </a:r>
          </a:p>
          <a:p>
            <a:pPr marL="514350" indent="-514350">
              <a:buFont typeface="+mj-lt"/>
              <a:buAutoNum type="arabicPeriod"/>
            </a:pPr>
            <a:r>
              <a:rPr lang="it-IT" sz="6400" dirty="0"/>
              <a:t>Ogni Stato membro applica la presente direttiva:</a:t>
            </a:r>
          </a:p>
          <a:p>
            <a:pPr lvl="1"/>
            <a:r>
              <a:rPr lang="it-IT" sz="6400" dirty="0"/>
              <a:t>Alla distribuzione degli utili percepiti da società di questo Stato membro e provenienti dalle loro filiali di altri Stati membri;</a:t>
            </a:r>
          </a:p>
          <a:p>
            <a:pPr lvl="1"/>
            <a:r>
              <a:rPr lang="it-IT" sz="6400" dirty="0"/>
              <a:t>(...)</a:t>
            </a:r>
          </a:p>
          <a:p>
            <a:pPr marL="514350" indent="-514350">
              <a:buFont typeface="+mj-lt"/>
              <a:buAutoNum type="arabicPeriod"/>
            </a:pPr>
            <a:r>
              <a:rPr lang="it-IT" sz="6400" dirty="0"/>
              <a:t>Gli Stati membri non applicano i benefici della presente direttiva a una costruzione o a una serie di costruzioni che, essendo stata posta in essere allo scopo principale o a uno degli scopi principali di ottenere un vantaggio fiscale che è in contrasto con l’oggetto o la finalità della presente direttiva, non è genuina avendo riguardo a tutti i fatti e le circostanze pertinenti.</a:t>
            </a:r>
          </a:p>
          <a:p>
            <a:pPr lvl="1"/>
            <a:r>
              <a:rPr lang="it-IT" sz="6400" dirty="0"/>
              <a:t>Una costruzione può comprendere più di una fase o parte. </a:t>
            </a:r>
          </a:p>
          <a:p>
            <a:pPr marL="514350" indent="-514350">
              <a:buFont typeface="+mj-lt"/>
              <a:buAutoNum type="arabicPeriod"/>
            </a:pPr>
            <a:r>
              <a:rPr lang="it-IT" sz="6400" dirty="0"/>
              <a:t>Ai fini del paragrafo 2, una costruzione o una serie di costruzioni è considerata non genuina nella misura in cui non è stata posta in essere per valide ragioni commerciali che riflettono la realtà economica.</a:t>
            </a:r>
          </a:p>
          <a:p>
            <a:pPr marL="514350" indent="-514350">
              <a:buFont typeface="+mj-lt"/>
              <a:buAutoNum type="arabicPeriod"/>
            </a:pPr>
            <a:r>
              <a:rPr lang="it-IT" sz="6400" dirty="0"/>
              <a:t>La presente direttiva non pregiudica l’applicazione di disposizioni nazionali o convenzionali necessarie per evitare l’evasione fiscale, la frode fiscale o l’abuso».</a:t>
            </a:r>
          </a:p>
        </p:txBody>
      </p:sp>
      <p:sp>
        <p:nvSpPr>
          <p:cNvPr id="6" name="Segnaposto piè di pagina 5">
            <a:extLst>
              <a:ext uri="{FF2B5EF4-FFF2-40B4-BE49-F238E27FC236}">
                <a16:creationId xmlns:a16="http://schemas.microsoft.com/office/drawing/2014/main" id="{CBA22206-C4E9-4B5A-E8B2-C4EB6F0B5276}"/>
              </a:ext>
            </a:extLst>
          </p:cNvPr>
          <p:cNvSpPr>
            <a:spLocks noGrp="1"/>
          </p:cNvSpPr>
          <p:nvPr>
            <p:ph type="ftr" sz="quarter" idx="11"/>
          </p:nvPr>
        </p:nvSpPr>
        <p:spPr/>
        <p:txBody>
          <a:bodyPr/>
          <a:lstStyle/>
          <a:p>
            <a:r>
              <a:rPr lang="it-IT"/>
              <a:t>L’armonizzazione fiscale e l’imposizione diretta</a:t>
            </a:r>
          </a:p>
        </p:txBody>
      </p:sp>
      <p:sp>
        <p:nvSpPr>
          <p:cNvPr id="7" name="Segnaposto numero diapositiva 6">
            <a:extLst>
              <a:ext uri="{FF2B5EF4-FFF2-40B4-BE49-F238E27FC236}">
                <a16:creationId xmlns:a16="http://schemas.microsoft.com/office/drawing/2014/main" id="{6BBB0D04-7FBA-3C19-E021-BFC3BFD255D9}"/>
              </a:ext>
            </a:extLst>
          </p:cNvPr>
          <p:cNvSpPr>
            <a:spLocks noGrp="1"/>
          </p:cNvSpPr>
          <p:nvPr>
            <p:ph type="sldNum" sz="quarter" idx="12"/>
          </p:nvPr>
        </p:nvSpPr>
        <p:spPr/>
        <p:txBody>
          <a:bodyPr/>
          <a:lstStyle/>
          <a:p>
            <a:fld id="{DD589A36-170F-7348-BCDB-23CF9D860473}" type="slidenum">
              <a:rPr lang="it-IT" smtClean="0"/>
              <a:pPr/>
              <a:t>36</a:t>
            </a:fld>
            <a:endParaRPr lang="it-IT"/>
          </a:p>
        </p:txBody>
      </p:sp>
    </p:spTree>
    <p:extLst>
      <p:ext uri="{BB962C8B-B14F-4D97-AF65-F5344CB8AC3E}">
        <p14:creationId xmlns:p14="http://schemas.microsoft.com/office/powerpoint/2010/main" val="7254383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883098-D374-BC46-2B25-80F432F478D8}"/>
            </a:ext>
          </a:extLst>
        </p:cNvPr>
        <p:cNvGrpSpPr/>
        <p:nvPr/>
      </p:nvGrpSpPr>
      <p:grpSpPr>
        <a:xfrm>
          <a:off x="0" y="0"/>
          <a:ext cx="0" cy="0"/>
          <a:chOff x="0" y="0"/>
          <a:chExt cx="0" cy="0"/>
        </a:xfrm>
      </p:grpSpPr>
      <p:sp>
        <p:nvSpPr>
          <p:cNvPr id="47" name="Titolo 46">
            <a:extLst>
              <a:ext uri="{FF2B5EF4-FFF2-40B4-BE49-F238E27FC236}">
                <a16:creationId xmlns:a16="http://schemas.microsoft.com/office/drawing/2014/main" id="{586400B0-304C-3A8E-7AFE-8733F268CFFA}"/>
              </a:ext>
            </a:extLst>
          </p:cNvPr>
          <p:cNvSpPr>
            <a:spLocks noGrp="1"/>
          </p:cNvSpPr>
          <p:nvPr>
            <p:ph type="title"/>
          </p:nvPr>
        </p:nvSpPr>
        <p:spPr>
          <a:xfrm>
            <a:off x="419100" y="365125"/>
            <a:ext cx="11222038" cy="993775"/>
          </a:xfrm>
        </p:spPr>
        <p:txBody>
          <a:bodyPr/>
          <a:lstStyle/>
          <a:p>
            <a:r>
              <a:rPr lang="it-IT" b="1" dirty="0"/>
              <a:t>La posizione del contribuente</a:t>
            </a:r>
            <a:endParaRPr lang="it-IT" dirty="0"/>
          </a:p>
        </p:txBody>
      </p:sp>
      <p:sp>
        <p:nvSpPr>
          <p:cNvPr id="38" name="Segnaposto testo 37">
            <a:extLst>
              <a:ext uri="{FF2B5EF4-FFF2-40B4-BE49-F238E27FC236}">
                <a16:creationId xmlns:a16="http://schemas.microsoft.com/office/drawing/2014/main" id="{A17E87C2-2EBF-DC5A-5B53-9CBBC18E613C}"/>
              </a:ext>
            </a:extLst>
          </p:cNvPr>
          <p:cNvSpPr>
            <a:spLocks noGrp="1"/>
          </p:cNvSpPr>
          <p:nvPr>
            <p:ph idx="1"/>
          </p:nvPr>
        </p:nvSpPr>
        <p:spPr/>
        <p:txBody>
          <a:bodyPr>
            <a:normAutofit/>
          </a:bodyPr>
          <a:lstStyle/>
          <a:p>
            <a:r>
              <a:rPr lang="it-IT" sz="2800" dirty="0"/>
              <a:t>La società aveva una funzione economia all’atto della sua costituzione, e la natura del business (</a:t>
            </a:r>
            <a:r>
              <a:rPr lang="it-IT" sz="2800" i="1" dirty="0"/>
              <a:t>gaming</a:t>
            </a:r>
            <a:r>
              <a:rPr lang="it-IT" sz="2800" dirty="0"/>
              <a:t>) non esige una presenza umana significativa</a:t>
            </a:r>
          </a:p>
          <a:p>
            <a:pPr lvl="1"/>
            <a:r>
              <a:rPr lang="it-IT" sz="2400" dirty="0"/>
              <a:t>Tema: quando deve essere accertato il «puro artificio» ?;</a:t>
            </a:r>
          </a:p>
          <a:p>
            <a:r>
              <a:rPr lang="it-IT" sz="2800" dirty="0"/>
              <a:t>La localizzazione in Gran Bretagna non aveva come effetto quello di ridurre il prelievo visto che la corporate tax inglese era più alta rispetto a quella lituana;</a:t>
            </a:r>
          </a:p>
          <a:p>
            <a:pPr lvl="1"/>
            <a:r>
              <a:rPr lang="it-IT" sz="2400" dirty="0"/>
              <a:t>Tema: Come si individua nello spazio il «risparmio di imposta».</a:t>
            </a:r>
          </a:p>
        </p:txBody>
      </p:sp>
      <p:sp>
        <p:nvSpPr>
          <p:cNvPr id="6" name="Segnaposto piè di pagina 5">
            <a:extLst>
              <a:ext uri="{FF2B5EF4-FFF2-40B4-BE49-F238E27FC236}">
                <a16:creationId xmlns:a16="http://schemas.microsoft.com/office/drawing/2014/main" id="{2F4A8862-4E33-EA06-41D0-F16A8663C6A3}"/>
              </a:ext>
            </a:extLst>
          </p:cNvPr>
          <p:cNvSpPr>
            <a:spLocks noGrp="1"/>
          </p:cNvSpPr>
          <p:nvPr>
            <p:ph type="ftr" sz="quarter" idx="11"/>
          </p:nvPr>
        </p:nvSpPr>
        <p:spPr/>
        <p:txBody>
          <a:bodyPr/>
          <a:lstStyle/>
          <a:p>
            <a:r>
              <a:rPr lang="it-IT"/>
              <a:t>L’armonizzazione fiscale e l’imposizione diretta</a:t>
            </a:r>
          </a:p>
        </p:txBody>
      </p:sp>
      <p:sp>
        <p:nvSpPr>
          <p:cNvPr id="7" name="Segnaposto numero diapositiva 6">
            <a:extLst>
              <a:ext uri="{FF2B5EF4-FFF2-40B4-BE49-F238E27FC236}">
                <a16:creationId xmlns:a16="http://schemas.microsoft.com/office/drawing/2014/main" id="{6A0E903F-215E-D5B7-FC87-AA2DB136ED45}"/>
              </a:ext>
            </a:extLst>
          </p:cNvPr>
          <p:cNvSpPr>
            <a:spLocks noGrp="1"/>
          </p:cNvSpPr>
          <p:nvPr>
            <p:ph type="sldNum" sz="quarter" idx="12"/>
          </p:nvPr>
        </p:nvSpPr>
        <p:spPr/>
        <p:txBody>
          <a:bodyPr/>
          <a:lstStyle/>
          <a:p>
            <a:fld id="{DD589A36-170F-7348-BCDB-23CF9D860473}" type="slidenum">
              <a:rPr lang="it-IT" smtClean="0"/>
              <a:pPr/>
              <a:t>37</a:t>
            </a:fld>
            <a:endParaRPr lang="it-IT"/>
          </a:p>
        </p:txBody>
      </p:sp>
    </p:spTree>
    <p:extLst>
      <p:ext uri="{BB962C8B-B14F-4D97-AF65-F5344CB8AC3E}">
        <p14:creationId xmlns:p14="http://schemas.microsoft.com/office/powerpoint/2010/main" val="33123725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EE20D7-69CC-A353-7554-157EDDF1F429}"/>
            </a:ext>
          </a:extLst>
        </p:cNvPr>
        <p:cNvGrpSpPr/>
        <p:nvPr/>
      </p:nvGrpSpPr>
      <p:grpSpPr>
        <a:xfrm>
          <a:off x="0" y="0"/>
          <a:ext cx="0" cy="0"/>
          <a:chOff x="0" y="0"/>
          <a:chExt cx="0" cy="0"/>
        </a:xfrm>
      </p:grpSpPr>
      <p:sp>
        <p:nvSpPr>
          <p:cNvPr id="47" name="Titolo 46">
            <a:extLst>
              <a:ext uri="{FF2B5EF4-FFF2-40B4-BE49-F238E27FC236}">
                <a16:creationId xmlns:a16="http://schemas.microsoft.com/office/drawing/2014/main" id="{06221119-F3AD-4516-C431-D8C990CFDE54}"/>
              </a:ext>
            </a:extLst>
          </p:cNvPr>
          <p:cNvSpPr>
            <a:spLocks noGrp="1"/>
          </p:cNvSpPr>
          <p:nvPr>
            <p:ph type="title"/>
          </p:nvPr>
        </p:nvSpPr>
        <p:spPr>
          <a:xfrm>
            <a:off x="419100" y="365125"/>
            <a:ext cx="11222038" cy="993775"/>
          </a:xfrm>
        </p:spPr>
        <p:txBody>
          <a:bodyPr/>
          <a:lstStyle/>
          <a:p>
            <a:r>
              <a:rPr lang="it-IT" b="1" dirty="0"/>
              <a:t>La decisione della Corte di giustizia</a:t>
            </a:r>
            <a:endParaRPr lang="it-IT" dirty="0"/>
          </a:p>
        </p:txBody>
      </p:sp>
      <p:sp>
        <p:nvSpPr>
          <p:cNvPr id="38" name="Segnaposto testo 37">
            <a:extLst>
              <a:ext uri="{FF2B5EF4-FFF2-40B4-BE49-F238E27FC236}">
                <a16:creationId xmlns:a16="http://schemas.microsoft.com/office/drawing/2014/main" id="{7228EF27-CA61-057B-89BB-4F6C0D0CEC5B}"/>
              </a:ext>
            </a:extLst>
          </p:cNvPr>
          <p:cNvSpPr>
            <a:spLocks noGrp="1"/>
          </p:cNvSpPr>
          <p:nvPr>
            <p:ph idx="1"/>
          </p:nvPr>
        </p:nvSpPr>
        <p:spPr/>
        <p:txBody>
          <a:bodyPr>
            <a:noAutofit/>
          </a:bodyPr>
          <a:lstStyle/>
          <a:p>
            <a:r>
              <a:rPr lang="it-IT" sz="1600" dirty="0"/>
              <a:t>La disposizione antiabuso contenuta nell’articolo 1, paragrafi 2 e 3, della direttiva 2011/96/UE</a:t>
            </a:r>
          </a:p>
          <a:p>
            <a:r>
              <a:rPr lang="it-IT" sz="1600" dirty="0"/>
              <a:t>Non osta a una prassi nazionale secondo la quale a una società madre non è concessa, nel suo Stato membro di residenza, l’esenzione dall’imposta sulle società a titolo dei dividendi percepiti da una società figlia stabilita in un altro Stato membro per il motivo che tale società figlia è qualificata come </a:t>
            </a:r>
            <a:r>
              <a:rPr lang="it-IT" sz="1600" u="sng" dirty="0"/>
              <a:t>una costruzione non genuina</a:t>
            </a:r>
            <a:r>
              <a:rPr lang="it-IT" sz="1600" dirty="0"/>
              <a:t>, </a:t>
            </a:r>
            <a:r>
              <a:rPr lang="it-IT" sz="1600" b="1" dirty="0"/>
              <a:t>in circostanze in cui detta società figlia non è una società intermedia e gli utili distribuiti a titolo di dividendi sono stati generati da attività svolte in nome della stessa società figlia, </a:t>
            </a:r>
            <a:r>
              <a:rPr lang="it-IT" sz="1600" b="1" u="sng" dirty="0"/>
              <a:t>a condizione che sussistano gli elementi costitutivi di una pratica abusiva</a:t>
            </a:r>
            <a:r>
              <a:rPr lang="it-IT" sz="1600" dirty="0"/>
              <a:t>.</a:t>
            </a:r>
          </a:p>
          <a:p>
            <a:r>
              <a:rPr lang="it-IT" sz="1600" dirty="0"/>
              <a:t>Osta a una prassi nazionale secondo la quale, senza eccezioni, ai fini della qualificazione di una società figlia stabilita in un altro Stato membro come costruzione non genuina, </a:t>
            </a:r>
            <a:r>
              <a:rPr lang="it-IT" sz="1600" b="1" u="sng" dirty="0"/>
              <a:t>viene presa in considerazione soltanto la situazione esistente alle date del pagamento dei dividendi, anche se la costituzione di tale società figlia era giustificata da valide ragioni commerciali e l’effettività della sua attività prima di tali date non viene rimessa in discussione</a:t>
            </a:r>
            <a:r>
              <a:rPr lang="it-IT" sz="1600" dirty="0"/>
              <a:t>.</a:t>
            </a:r>
          </a:p>
          <a:p>
            <a:r>
              <a:rPr lang="it-IT" sz="1600" dirty="0"/>
              <a:t>qualora una società madre abbia percepito dividendi da una società figlia qualificata come una costruzione non genuina, </a:t>
            </a:r>
            <a:r>
              <a:rPr lang="it-IT" sz="1600" b="1" u="sng" dirty="0"/>
              <a:t>tale qualificazione non è di per sé sufficiente per constatare che la società madre, beneficiando di un’esenzione dall’imposta sulle società a titolo di tali dividendi, ha ottenuto un vantaggio fiscale</a:t>
            </a:r>
            <a:r>
              <a:rPr lang="it-IT" sz="1600" dirty="0"/>
              <a:t> che è in contrasto con l’oggetto e con la finalità della direttiva 2011/96, come modificata.</a:t>
            </a:r>
          </a:p>
        </p:txBody>
      </p:sp>
      <p:sp>
        <p:nvSpPr>
          <p:cNvPr id="6" name="Segnaposto piè di pagina 5">
            <a:extLst>
              <a:ext uri="{FF2B5EF4-FFF2-40B4-BE49-F238E27FC236}">
                <a16:creationId xmlns:a16="http://schemas.microsoft.com/office/drawing/2014/main" id="{9FC7D6AE-EE84-AACD-7F93-D79A7E31FCBB}"/>
              </a:ext>
            </a:extLst>
          </p:cNvPr>
          <p:cNvSpPr>
            <a:spLocks noGrp="1"/>
          </p:cNvSpPr>
          <p:nvPr>
            <p:ph type="ftr" sz="quarter" idx="11"/>
          </p:nvPr>
        </p:nvSpPr>
        <p:spPr/>
        <p:txBody>
          <a:bodyPr/>
          <a:lstStyle/>
          <a:p>
            <a:r>
              <a:rPr lang="it-IT"/>
              <a:t>L’armonizzazione fiscale e l’imposizione diretta</a:t>
            </a:r>
          </a:p>
        </p:txBody>
      </p:sp>
      <p:sp>
        <p:nvSpPr>
          <p:cNvPr id="7" name="Segnaposto numero diapositiva 6">
            <a:extLst>
              <a:ext uri="{FF2B5EF4-FFF2-40B4-BE49-F238E27FC236}">
                <a16:creationId xmlns:a16="http://schemas.microsoft.com/office/drawing/2014/main" id="{570A3E36-67E9-4D55-ECAF-B4B01819F631}"/>
              </a:ext>
            </a:extLst>
          </p:cNvPr>
          <p:cNvSpPr>
            <a:spLocks noGrp="1"/>
          </p:cNvSpPr>
          <p:nvPr>
            <p:ph type="sldNum" sz="quarter" idx="12"/>
          </p:nvPr>
        </p:nvSpPr>
        <p:spPr/>
        <p:txBody>
          <a:bodyPr/>
          <a:lstStyle/>
          <a:p>
            <a:fld id="{DD589A36-170F-7348-BCDB-23CF9D860473}" type="slidenum">
              <a:rPr lang="it-IT" smtClean="0"/>
              <a:pPr/>
              <a:t>38</a:t>
            </a:fld>
            <a:endParaRPr lang="it-IT"/>
          </a:p>
        </p:txBody>
      </p:sp>
    </p:spTree>
    <p:extLst>
      <p:ext uri="{BB962C8B-B14F-4D97-AF65-F5344CB8AC3E}">
        <p14:creationId xmlns:p14="http://schemas.microsoft.com/office/powerpoint/2010/main" val="14228508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a:t>Un caso diverso: l’applicazione cumulativa della Direttiva e della Convenzione</a:t>
            </a:r>
            <a:endParaRPr lang="it-IT"/>
          </a:p>
        </p:txBody>
      </p:sp>
      <p:sp>
        <p:nvSpPr>
          <p:cNvPr id="38" name="Segnaposto testo 37">
            <a:extLst>
              <a:ext uri="{FF2B5EF4-FFF2-40B4-BE49-F238E27FC236}">
                <a16:creationId xmlns:a16="http://schemas.microsoft.com/office/drawing/2014/main" id="{D7506231-5CF1-204D-AEA6-D5094E4CBD13}"/>
              </a:ext>
            </a:extLst>
          </p:cNvPr>
          <p:cNvSpPr>
            <a:spLocks noGrp="1"/>
          </p:cNvSpPr>
          <p:nvPr>
            <p:ph idx="1"/>
          </p:nvPr>
        </p:nvSpPr>
        <p:spPr/>
        <p:txBody>
          <a:bodyPr>
            <a:normAutofit/>
          </a:bodyPr>
          <a:lstStyle/>
          <a:p>
            <a:r>
              <a:rPr lang="it-IT" sz="2400" b="1"/>
              <a:t>Scenario</a:t>
            </a:r>
            <a:r>
              <a:rPr lang="it-IT" sz="2400"/>
              <a:t>:</a:t>
            </a:r>
          </a:p>
          <a:p>
            <a:pPr lvl="1"/>
            <a:r>
              <a:rPr lang="it-IT" sz="2000"/>
              <a:t>Distribuzione </a:t>
            </a:r>
            <a:r>
              <a:rPr lang="it-IT" sz="2000" err="1"/>
              <a:t>intraUE</a:t>
            </a:r>
            <a:r>
              <a:rPr lang="it-IT" sz="2000"/>
              <a:t> di dividendi tra società residenti in stati diversi che, allo stesso tempo:</a:t>
            </a:r>
            <a:br>
              <a:rPr lang="it-IT" sz="2000"/>
            </a:br>
            <a:r>
              <a:rPr lang="it-IT" sz="2000"/>
              <a:t>Rispettano i requisiti della cd. «madre – figlia» e …</a:t>
            </a:r>
          </a:p>
          <a:p>
            <a:pPr lvl="1"/>
            <a:r>
              <a:rPr lang="it-IT" sz="2000"/>
              <a:t>… della convenzione vigente </a:t>
            </a:r>
            <a:r>
              <a:rPr lang="it-IT" sz="2000" b="1"/>
              <a:t>ispirata al modello OCSE</a:t>
            </a:r>
            <a:r>
              <a:rPr lang="it-IT" sz="2000"/>
              <a:t> e con disposizione dedicate a neutralizzare anche la doppia imposizione economica;</a:t>
            </a:r>
          </a:p>
          <a:p>
            <a:r>
              <a:rPr lang="it-IT" sz="2400" b="1"/>
              <a:t>Occasione</a:t>
            </a:r>
            <a:r>
              <a:rPr lang="it-IT" sz="2400"/>
              <a:t> per fare il punto su:</a:t>
            </a:r>
          </a:p>
          <a:p>
            <a:pPr lvl="1"/>
            <a:r>
              <a:rPr lang="it-IT" sz="2000"/>
              <a:t>Doppia imposizione giuridica;</a:t>
            </a:r>
          </a:p>
          <a:p>
            <a:pPr lvl="1"/>
            <a:r>
              <a:rPr lang="it-IT" sz="2000"/>
              <a:t>Doppia imposizione economica.</a:t>
            </a:r>
          </a:p>
          <a:p>
            <a:endParaRPr lang="it-IT" sz="2400"/>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39</a:t>
            </a:fld>
            <a:endParaRPr lang="it-IT"/>
          </a:p>
        </p:txBody>
      </p:sp>
    </p:spTree>
    <p:extLst>
      <p:ext uri="{BB962C8B-B14F-4D97-AF65-F5344CB8AC3E}">
        <p14:creationId xmlns:p14="http://schemas.microsoft.com/office/powerpoint/2010/main" val="931183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a:t>Segue: i margini di intervento nella fiscalità diretta</a:t>
            </a:r>
            <a:endParaRPr lang="it-IT"/>
          </a:p>
        </p:txBody>
      </p:sp>
      <p:sp>
        <p:nvSpPr>
          <p:cNvPr id="38" name="Segnaposto testo 37">
            <a:extLst>
              <a:ext uri="{FF2B5EF4-FFF2-40B4-BE49-F238E27FC236}">
                <a16:creationId xmlns:a16="http://schemas.microsoft.com/office/drawing/2014/main" id="{D7506231-5CF1-204D-AEA6-D5094E4CBD13}"/>
              </a:ext>
            </a:extLst>
          </p:cNvPr>
          <p:cNvSpPr>
            <a:spLocks noGrp="1"/>
          </p:cNvSpPr>
          <p:nvPr>
            <p:ph idx="1"/>
          </p:nvPr>
        </p:nvSpPr>
        <p:spPr/>
        <p:txBody>
          <a:bodyPr>
            <a:normAutofit/>
          </a:bodyPr>
          <a:lstStyle/>
          <a:p>
            <a:r>
              <a:rPr lang="it-IT" sz="2400" dirty="0"/>
              <a:t>Coerenti con l’obiettivo del Trattato (art. 26 TFUE): mercato unico </a:t>
            </a:r>
            <a:r>
              <a:rPr lang="it-IT" sz="2400" b="1" dirty="0"/>
              <a:t>privo di frontiere interne</a:t>
            </a:r>
            <a:r>
              <a:rPr lang="it-IT" sz="2400" dirty="0"/>
              <a:t>;</a:t>
            </a:r>
          </a:p>
          <a:p>
            <a:pPr lvl="1">
              <a:lnSpc>
                <a:spcPct val="110000"/>
              </a:lnSpc>
            </a:pPr>
            <a:r>
              <a:rPr lang="it-IT" sz="2000" dirty="0"/>
              <a:t>Libera circolazione di persone, merci, capitali e servizi;</a:t>
            </a:r>
          </a:p>
          <a:p>
            <a:pPr lvl="1">
              <a:lnSpc>
                <a:spcPct val="110000"/>
              </a:lnSpc>
            </a:pPr>
            <a:r>
              <a:rPr lang="it-IT" sz="2000" dirty="0"/>
              <a:t>Artt. 110, 111 e 112: divieto di </a:t>
            </a:r>
            <a:r>
              <a:rPr lang="it-IT" sz="2000" b="1" dirty="0"/>
              <a:t>adozione di misure fiscali interne volte a discriminare</a:t>
            </a:r>
            <a:r>
              <a:rPr lang="it-IT" sz="2000" dirty="0"/>
              <a:t> prodotti di altri stati rispetto agli interni, e a concedere sussidi;</a:t>
            </a:r>
          </a:p>
          <a:p>
            <a:r>
              <a:rPr lang="it-IT" sz="2400" dirty="0"/>
              <a:t>Si tratta dunque di un </a:t>
            </a:r>
            <a:r>
              <a:rPr lang="it-IT" sz="2400" b="1" dirty="0"/>
              <a:t>approccio funzionale</a:t>
            </a:r>
            <a:r>
              <a:rPr lang="it-IT" sz="2400" dirty="0"/>
              <a:t> e non </a:t>
            </a:r>
            <a:r>
              <a:rPr lang="it-IT" sz="2400" i="1" dirty="0" err="1"/>
              <a:t>comprehensive</a:t>
            </a:r>
            <a:r>
              <a:rPr lang="it-IT" sz="2400" dirty="0"/>
              <a:t> alla fiscalità, con un </a:t>
            </a:r>
            <a:r>
              <a:rPr lang="it-IT" sz="2400" i="1" dirty="0"/>
              <a:t>focus</a:t>
            </a:r>
            <a:r>
              <a:rPr lang="it-IT" sz="2400" dirty="0"/>
              <a:t> su dogane (armonizzate con regolamento in modo uniforme) e imposte indirette (IVA, con direttive);</a:t>
            </a:r>
          </a:p>
          <a:p>
            <a:pPr lvl="1">
              <a:lnSpc>
                <a:spcPct val="110000"/>
              </a:lnSpc>
            </a:pPr>
            <a:r>
              <a:rPr lang="it-IT" sz="2000" b="1" dirty="0"/>
              <a:t>Le imposte dirette non sono prioritarie (fattore di competitività più che di distorsione).</a:t>
            </a:r>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4</a:t>
            </a:fld>
            <a:endParaRPr lang="it-IT"/>
          </a:p>
        </p:txBody>
      </p:sp>
    </p:spTree>
    <p:extLst>
      <p:ext uri="{BB962C8B-B14F-4D97-AF65-F5344CB8AC3E}">
        <p14:creationId xmlns:p14="http://schemas.microsoft.com/office/powerpoint/2010/main" val="27789429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a:t>Cassazione 9 febbraio 2022, n. 4063 (Presidente </a:t>
            </a:r>
            <a:r>
              <a:rPr lang="it-IT" b="1" err="1"/>
              <a:t>Crucitti</a:t>
            </a:r>
            <a:r>
              <a:rPr lang="it-IT" b="1"/>
              <a:t>, relatore </a:t>
            </a:r>
            <a:r>
              <a:rPr lang="it-IT" b="1" err="1"/>
              <a:t>Francanzani</a:t>
            </a:r>
            <a:r>
              <a:rPr lang="it-IT" b="1"/>
              <a:t>) «</a:t>
            </a:r>
            <a:r>
              <a:rPr lang="it-IT" b="1" i="1" err="1"/>
              <a:t>Automobiles</a:t>
            </a:r>
            <a:r>
              <a:rPr lang="it-IT" b="1" i="1"/>
              <a:t> Citroen s.a.</a:t>
            </a:r>
            <a:r>
              <a:rPr lang="it-IT" b="1"/>
              <a:t>»</a:t>
            </a:r>
            <a:endParaRPr lang="it-IT"/>
          </a:p>
        </p:txBody>
      </p:sp>
      <p:sp>
        <p:nvSpPr>
          <p:cNvPr id="38" name="Segnaposto testo 37">
            <a:extLst>
              <a:ext uri="{FF2B5EF4-FFF2-40B4-BE49-F238E27FC236}">
                <a16:creationId xmlns:a16="http://schemas.microsoft.com/office/drawing/2014/main" id="{D7506231-5CF1-204D-AEA6-D5094E4CBD13}"/>
              </a:ext>
            </a:extLst>
          </p:cNvPr>
          <p:cNvSpPr>
            <a:spLocks noGrp="1"/>
          </p:cNvSpPr>
          <p:nvPr>
            <p:ph idx="1"/>
          </p:nvPr>
        </p:nvSpPr>
        <p:spPr/>
        <p:txBody>
          <a:bodyPr>
            <a:normAutofit/>
          </a:bodyPr>
          <a:lstStyle/>
          <a:p>
            <a:r>
              <a:rPr lang="it-IT" sz="2400"/>
              <a:t>Distribuzione dividendi dall’Italia </a:t>
            </a:r>
            <a:r>
              <a:rPr lang="it-IT" sz="2400" err="1"/>
              <a:t>pre</a:t>
            </a:r>
            <a:r>
              <a:rPr lang="it-IT" sz="2400"/>
              <a:t> 2004;</a:t>
            </a:r>
          </a:p>
          <a:p>
            <a:r>
              <a:rPr lang="it-IT" sz="2400"/>
              <a:t>Convenzione Italia Francia prevede un rimborso del credito d’imposta pari al 50% di quello dovuto in Italia … dedotta una ritenuta del 5% (artt. 10, §§ 2 e 4 </a:t>
            </a:r>
            <a:r>
              <a:rPr lang="it-IT" sz="2400" err="1"/>
              <a:t>lett</a:t>
            </a:r>
            <a:r>
              <a:rPr lang="it-IT" sz="2400"/>
              <a:t>. b della Convenzione Italia – Francia);</a:t>
            </a:r>
          </a:p>
          <a:p>
            <a:r>
              <a:rPr lang="it-IT" sz="2400"/>
              <a:t>La società francese cumula i benefici della direttiva (per abbattere la ritenuta) </a:t>
            </a:r>
            <a:r>
              <a:rPr lang="it-IT" sz="2400" b="1" u="sng"/>
              <a:t>e quelli della convenzione</a:t>
            </a:r>
            <a:r>
              <a:rPr lang="it-IT" sz="2400"/>
              <a:t> per mitigare la doppia imposizione economica;</a:t>
            </a:r>
          </a:p>
          <a:p>
            <a:pPr lvl="1"/>
            <a:r>
              <a:rPr lang="it-IT" sz="2000"/>
              <a:t>L’Amministrazione contesta l’applicazione in combinato «</a:t>
            </a:r>
            <a:r>
              <a:rPr lang="it-IT" sz="2000" i="1" err="1"/>
              <a:t>electa</a:t>
            </a:r>
            <a:r>
              <a:rPr lang="it-IT" sz="2000" i="1"/>
              <a:t> una via non </a:t>
            </a:r>
            <a:r>
              <a:rPr lang="it-IT" sz="2000" i="1" err="1"/>
              <a:t>datur</a:t>
            </a:r>
            <a:r>
              <a:rPr lang="it-IT" sz="2000" i="1"/>
              <a:t> </a:t>
            </a:r>
            <a:r>
              <a:rPr lang="it-IT" sz="2000" i="1" err="1"/>
              <a:t>ingressum</a:t>
            </a:r>
            <a:r>
              <a:rPr lang="it-IT" sz="2000" i="1"/>
              <a:t> ad </a:t>
            </a:r>
            <a:r>
              <a:rPr lang="it-IT" sz="2000" i="1" err="1"/>
              <a:t>alteram</a:t>
            </a:r>
            <a:r>
              <a:rPr lang="it-IT" sz="2000"/>
              <a:t>».</a:t>
            </a:r>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40</a:t>
            </a:fld>
            <a:endParaRPr lang="it-IT"/>
          </a:p>
        </p:txBody>
      </p:sp>
    </p:spTree>
    <p:extLst>
      <p:ext uri="{BB962C8B-B14F-4D97-AF65-F5344CB8AC3E}">
        <p14:creationId xmlns:p14="http://schemas.microsoft.com/office/powerpoint/2010/main" val="2581962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a:t>Conclusione della Cassazione</a:t>
            </a:r>
            <a:endParaRPr lang="it-IT"/>
          </a:p>
        </p:txBody>
      </p:sp>
      <p:sp>
        <p:nvSpPr>
          <p:cNvPr id="38" name="Segnaposto testo 37">
            <a:extLst>
              <a:ext uri="{FF2B5EF4-FFF2-40B4-BE49-F238E27FC236}">
                <a16:creationId xmlns:a16="http://schemas.microsoft.com/office/drawing/2014/main" id="{D7506231-5CF1-204D-AEA6-D5094E4CBD13}"/>
              </a:ext>
            </a:extLst>
          </p:cNvPr>
          <p:cNvSpPr>
            <a:spLocks noGrp="1"/>
          </p:cNvSpPr>
          <p:nvPr>
            <p:ph idx="1"/>
          </p:nvPr>
        </p:nvSpPr>
        <p:spPr/>
        <p:txBody>
          <a:bodyPr>
            <a:normAutofit/>
          </a:bodyPr>
          <a:lstStyle/>
          <a:p>
            <a:r>
              <a:rPr lang="it-IT" sz="2400"/>
              <a:t>Si tratta pur sempre di </a:t>
            </a:r>
            <a:r>
              <a:rPr lang="it-IT" sz="2400" b="1"/>
              <a:t>due diversi profili di doppia imposizione</a:t>
            </a:r>
            <a:r>
              <a:rPr lang="it-IT" sz="2400"/>
              <a:t>, e le norme possono trovare applicazione contestuale …</a:t>
            </a:r>
          </a:p>
          <a:p>
            <a:r>
              <a:rPr lang="it-IT" sz="2400"/>
              <a:t>A condizione che la società madre francese dia prova dell'effettivo assoggettamento  ad imposta del dividendo in Francia;</a:t>
            </a:r>
          </a:p>
          <a:p>
            <a:pPr lvl="1"/>
            <a:r>
              <a:rPr lang="it-IT" sz="2000"/>
              <a:t>La Corte cassa, con rinvio alla CTR competente.</a:t>
            </a:r>
          </a:p>
          <a:p>
            <a:r>
              <a:rPr lang="it-IT" sz="2400"/>
              <a:t>Nota: la stessa criticità è emersa con le convenzioni stipulate con la Germania e con la Gran Bretagna.</a:t>
            </a:r>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41</a:t>
            </a:fld>
            <a:endParaRPr lang="it-IT"/>
          </a:p>
        </p:txBody>
      </p:sp>
    </p:spTree>
    <p:extLst>
      <p:ext uri="{BB962C8B-B14F-4D97-AF65-F5344CB8AC3E}">
        <p14:creationId xmlns:p14="http://schemas.microsoft.com/office/powerpoint/2010/main" val="31163725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a:t>Cassazione 24 febbraio 2022, n. 6248 (Presidente </a:t>
            </a:r>
            <a:r>
              <a:rPr lang="it-IT" b="1" err="1"/>
              <a:t>Crucitti</a:t>
            </a:r>
            <a:r>
              <a:rPr lang="it-IT" b="1"/>
              <a:t>, relatore Cataldi) «</a:t>
            </a:r>
            <a:r>
              <a:rPr lang="it-IT" b="1" i="1"/>
              <a:t>Rio Tinto International </a:t>
            </a:r>
            <a:r>
              <a:rPr lang="it-IT" b="1" i="1" err="1"/>
              <a:t>Holdings</a:t>
            </a:r>
            <a:r>
              <a:rPr lang="it-IT" b="1"/>
              <a:t>»</a:t>
            </a:r>
            <a:endParaRPr lang="it-IT"/>
          </a:p>
        </p:txBody>
      </p:sp>
      <p:sp>
        <p:nvSpPr>
          <p:cNvPr id="38" name="Segnaposto testo 37">
            <a:extLst>
              <a:ext uri="{FF2B5EF4-FFF2-40B4-BE49-F238E27FC236}">
                <a16:creationId xmlns:a16="http://schemas.microsoft.com/office/drawing/2014/main" id="{D7506231-5CF1-204D-AEA6-D5094E4CBD13}"/>
              </a:ext>
            </a:extLst>
          </p:cNvPr>
          <p:cNvSpPr>
            <a:spLocks noGrp="1"/>
          </p:cNvSpPr>
          <p:nvPr>
            <p:ph idx="1"/>
          </p:nvPr>
        </p:nvSpPr>
        <p:spPr>
          <a:xfrm>
            <a:off x="7763068" y="1536970"/>
            <a:ext cx="3878069" cy="4339955"/>
          </a:xfrm>
        </p:spPr>
        <p:txBody>
          <a:bodyPr>
            <a:normAutofit/>
          </a:bodyPr>
          <a:lstStyle/>
          <a:p>
            <a:r>
              <a:rPr lang="it-IT" sz="1800"/>
              <a:t>Rimborso del credito d’imposta sui dividendi versati da </a:t>
            </a:r>
            <a:r>
              <a:rPr lang="it-IT" sz="1800" err="1"/>
              <a:t>Itallumina</a:t>
            </a:r>
            <a:r>
              <a:rPr lang="it-IT" sz="1800"/>
              <a:t> </a:t>
            </a:r>
            <a:r>
              <a:rPr lang="it-IT" sz="1800" err="1"/>
              <a:t>srl</a:t>
            </a:r>
            <a:r>
              <a:rPr lang="it-IT" sz="1800"/>
              <a:t> ex art. 38 </a:t>
            </a:r>
            <a:r>
              <a:rPr lang="it-IT" sz="1800" err="1"/>
              <a:t>d.P.R.</a:t>
            </a:r>
            <a:r>
              <a:rPr lang="it-IT" sz="1800"/>
              <a:t> 600/73 nel 2003 (ante riforma 2004);</a:t>
            </a:r>
          </a:p>
          <a:p>
            <a:r>
              <a:rPr lang="it-IT" sz="1800"/>
              <a:t>Applicazione contestuale del regime ex art. 27 bis </a:t>
            </a:r>
            <a:r>
              <a:rPr lang="it-IT" sz="1800" err="1"/>
              <a:t>d.P.R.</a:t>
            </a:r>
            <a:r>
              <a:rPr lang="it-IT" sz="1800"/>
              <a:t> 600/73.</a:t>
            </a:r>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42</a:t>
            </a:fld>
            <a:endParaRPr lang="it-IT"/>
          </a:p>
        </p:txBody>
      </p:sp>
      <p:sp>
        <p:nvSpPr>
          <p:cNvPr id="8" name="Ovale 7">
            <a:extLst>
              <a:ext uri="{FF2B5EF4-FFF2-40B4-BE49-F238E27FC236}">
                <a16:creationId xmlns:a16="http://schemas.microsoft.com/office/drawing/2014/main" id="{606F48EF-3979-3941-9D1B-AE3FFB7C1E09}"/>
              </a:ext>
            </a:extLst>
          </p:cNvPr>
          <p:cNvSpPr/>
          <p:nvPr/>
        </p:nvSpPr>
        <p:spPr>
          <a:xfrm>
            <a:off x="1117615" y="4120511"/>
            <a:ext cx="94165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err="1"/>
              <a:t>Itallumina</a:t>
            </a:r>
            <a:r>
              <a:rPr lang="it-IT" sz="900"/>
              <a:t> </a:t>
            </a:r>
            <a:r>
              <a:rPr lang="it-IT" sz="900" err="1"/>
              <a:t>srl</a:t>
            </a:r>
            <a:endParaRPr lang="it-IT" sz="900"/>
          </a:p>
        </p:txBody>
      </p:sp>
      <p:cxnSp>
        <p:nvCxnSpPr>
          <p:cNvPr id="9" name="Connettore 2 8">
            <a:extLst>
              <a:ext uri="{FF2B5EF4-FFF2-40B4-BE49-F238E27FC236}">
                <a16:creationId xmlns:a16="http://schemas.microsoft.com/office/drawing/2014/main" id="{2758E4ED-C7F1-FC4C-9B46-A5EE1E4B9CAD}"/>
              </a:ext>
            </a:extLst>
          </p:cNvPr>
          <p:cNvCxnSpPr>
            <a:cxnSpLocks/>
          </p:cNvCxnSpPr>
          <p:nvPr/>
        </p:nvCxnSpPr>
        <p:spPr>
          <a:xfrm flipV="1">
            <a:off x="2024743" y="3200400"/>
            <a:ext cx="2062065" cy="11849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Ovale 10">
            <a:extLst>
              <a:ext uri="{FF2B5EF4-FFF2-40B4-BE49-F238E27FC236}">
                <a16:creationId xmlns:a16="http://schemas.microsoft.com/office/drawing/2014/main" id="{E4162589-CA03-F441-B55C-7BC0FE2C3553}"/>
              </a:ext>
            </a:extLst>
          </p:cNvPr>
          <p:cNvSpPr/>
          <p:nvPr/>
        </p:nvSpPr>
        <p:spPr>
          <a:xfrm>
            <a:off x="4052280" y="2514600"/>
            <a:ext cx="94165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a:t>Rio Tinto</a:t>
            </a:r>
          </a:p>
        </p:txBody>
      </p:sp>
      <p:cxnSp>
        <p:nvCxnSpPr>
          <p:cNvPr id="10" name="Connettore 1 9">
            <a:extLst>
              <a:ext uri="{FF2B5EF4-FFF2-40B4-BE49-F238E27FC236}">
                <a16:creationId xmlns:a16="http://schemas.microsoft.com/office/drawing/2014/main" id="{1DD37867-6EC6-F548-8A28-073B3525474A}"/>
              </a:ext>
            </a:extLst>
          </p:cNvPr>
          <p:cNvCxnSpPr/>
          <p:nvPr/>
        </p:nvCxnSpPr>
        <p:spPr>
          <a:xfrm>
            <a:off x="1492898" y="2282505"/>
            <a:ext cx="2593910" cy="3147911"/>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Immagine 13">
            <a:extLst>
              <a:ext uri="{FF2B5EF4-FFF2-40B4-BE49-F238E27FC236}">
                <a16:creationId xmlns:a16="http://schemas.microsoft.com/office/drawing/2014/main" id="{8855DD8F-2016-C046-A10F-5EBDE53E449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055775" y="2168490"/>
            <a:ext cx="724536" cy="475477"/>
          </a:xfrm>
          <a:prstGeom prst="rect">
            <a:avLst/>
          </a:prstGeom>
        </p:spPr>
      </p:pic>
      <p:pic>
        <p:nvPicPr>
          <p:cNvPr id="16" name="Immagine 15">
            <a:extLst>
              <a:ext uri="{FF2B5EF4-FFF2-40B4-BE49-F238E27FC236}">
                <a16:creationId xmlns:a16="http://schemas.microsoft.com/office/drawing/2014/main" id="{EA564CC3-EA2E-294B-A125-63DCEFC890F0}"/>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592039" y="5333903"/>
            <a:ext cx="713217" cy="475478"/>
          </a:xfrm>
          <a:prstGeom prst="rect">
            <a:avLst/>
          </a:prstGeom>
        </p:spPr>
      </p:pic>
      <p:sp>
        <p:nvSpPr>
          <p:cNvPr id="20" name="CasellaDiTesto 19">
            <a:extLst>
              <a:ext uri="{FF2B5EF4-FFF2-40B4-BE49-F238E27FC236}">
                <a16:creationId xmlns:a16="http://schemas.microsoft.com/office/drawing/2014/main" id="{9964A878-4991-6A47-8AFE-281716C5C3AA}"/>
              </a:ext>
            </a:extLst>
          </p:cNvPr>
          <p:cNvSpPr txBox="1"/>
          <p:nvPr/>
        </p:nvSpPr>
        <p:spPr>
          <a:xfrm>
            <a:off x="1421103" y="6345271"/>
            <a:ext cx="5849550" cy="276999"/>
          </a:xfrm>
          <a:prstGeom prst="rect">
            <a:avLst/>
          </a:prstGeom>
          <a:noFill/>
        </p:spPr>
        <p:txBody>
          <a:bodyPr wrap="none" rtlCol="0">
            <a:spAutoFit/>
          </a:bodyPr>
          <a:lstStyle/>
          <a:p>
            <a:r>
              <a:rPr lang="it-IT" sz="1200">
                <a:solidFill>
                  <a:schemeClr val="bg2">
                    <a:lumMod val="50000"/>
                  </a:schemeClr>
                </a:solidFill>
              </a:rPr>
              <a:t>Attenzione: </a:t>
            </a:r>
            <a:r>
              <a:rPr lang="it-IT" sz="1200" i="1">
                <a:solidFill>
                  <a:schemeClr val="bg2">
                    <a:lumMod val="50000"/>
                  </a:schemeClr>
                </a:solidFill>
              </a:rPr>
              <a:t>slide</a:t>
            </a:r>
            <a:r>
              <a:rPr lang="it-IT" sz="1200">
                <a:solidFill>
                  <a:schemeClr val="bg2">
                    <a:lumMod val="50000"/>
                  </a:schemeClr>
                </a:solidFill>
              </a:rPr>
              <a:t> frutto di semplificazione a fini didattici delle circostanze del caso concreto</a:t>
            </a:r>
          </a:p>
        </p:txBody>
      </p:sp>
    </p:spTree>
    <p:extLst>
      <p:ext uri="{BB962C8B-B14F-4D97-AF65-F5344CB8AC3E}">
        <p14:creationId xmlns:p14="http://schemas.microsoft.com/office/powerpoint/2010/main" val="38508350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a:t>Eccezioni di rilievo</a:t>
            </a:r>
            <a:endParaRPr lang="it-IT"/>
          </a:p>
        </p:txBody>
      </p:sp>
      <p:sp>
        <p:nvSpPr>
          <p:cNvPr id="38" name="Segnaposto testo 37">
            <a:extLst>
              <a:ext uri="{FF2B5EF4-FFF2-40B4-BE49-F238E27FC236}">
                <a16:creationId xmlns:a16="http://schemas.microsoft.com/office/drawing/2014/main" id="{D7506231-5CF1-204D-AEA6-D5094E4CBD13}"/>
              </a:ext>
            </a:extLst>
          </p:cNvPr>
          <p:cNvSpPr>
            <a:spLocks noGrp="1"/>
          </p:cNvSpPr>
          <p:nvPr>
            <p:ph idx="1"/>
          </p:nvPr>
        </p:nvSpPr>
        <p:spPr/>
        <p:txBody>
          <a:bodyPr>
            <a:normAutofit/>
          </a:bodyPr>
          <a:lstStyle/>
          <a:p>
            <a:r>
              <a:rPr lang="it-IT" sz="2400"/>
              <a:t>Applicazione “</a:t>
            </a:r>
            <a:r>
              <a:rPr lang="it-IT" sz="2400" b="1"/>
              <a:t>in combinata</a:t>
            </a:r>
            <a:r>
              <a:rPr lang="it-IT" sz="2400"/>
              <a:t>” coerente con la tutela della libertà di stabilimento (art. 43 del Trattato </a:t>
            </a:r>
            <a:r>
              <a:rPr lang="it-IT" sz="2400" i="1" err="1"/>
              <a:t>ratione</a:t>
            </a:r>
            <a:r>
              <a:rPr lang="it-IT" sz="2400" i="1"/>
              <a:t> </a:t>
            </a:r>
            <a:r>
              <a:rPr lang="it-IT" sz="2400" i="1" err="1"/>
              <a:t>temporis</a:t>
            </a:r>
            <a:r>
              <a:rPr lang="it-IT" sz="2400"/>
              <a:t>);</a:t>
            </a:r>
          </a:p>
          <a:p>
            <a:r>
              <a:rPr lang="it-IT" sz="2400"/>
              <a:t>La direttiva «Madre-figlia» </a:t>
            </a:r>
            <a:r>
              <a:rPr lang="it-IT" sz="2400" u="sng"/>
              <a:t>da sola non elimina il rischio di doppia imposizione economica</a:t>
            </a:r>
            <a:r>
              <a:rPr lang="it-IT" sz="2400"/>
              <a:t> e con esso il pregiudizio alla «</a:t>
            </a:r>
            <a:r>
              <a:rPr lang="it-IT" sz="2400" b="1" u="sng"/>
              <a:t>neutralità fiscale</a:t>
            </a:r>
            <a:r>
              <a:rPr lang="it-IT" sz="2400"/>
              <a:t>» che deve essere tutelato in Europa;</a:t>
            </a:r>
          </a:p>
          <a:p>
            <a:pPr lvl="1"/>
            <a:r>
              <a:rPr lang="it-IT" sz="2000" i="1" err="1"/>
              <a:t>Leading</a:t>
            </a:r>
            <a:r>
              <a:rPr lang="it-IT" sz="2000" i="1"/>
              <a:t> case</a:t>
            </a:r>
            <a:r>
              <a:rPr lang="it-IT" sz="2000"/>
              <a:t> è il </a:t>
            </a:r>
            <a:r>
              <a:rPr lang="it-IT" sz="2000" i="1" err="1"/>
              <a:t>Brussels</a:t>
            </a:r>
            <a:r>
              <a:rPr lang="it-IT" sz="2000" i="1"/>
              <a:t> Securities SA </a:t>
            </a:r>
            <a:r>
              <a:rPr lang="it-IT" sz="2000"/>
              <a:t>C‑389/18 del 19 dicembre 2019.</a:t>
            </a:r>
          </a:p>
          <a:p>
            <a:r>
              <a:rPr lang="it-IT" sz="2400"/>
              <a:t>Da punto di vista Italiano è solo necessario verificare che il dividendo sia inserti nel «coacervo» dei redditi tassabili in Francia, indipendentemente dall’aliquota applicabile.</a:t>
            </a:r>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43</a:t>
            </a:fld>
            <a:endParaRPr lang="it-IT"/>
          </a:p>
        </p:txBody>
      </p:sp>
    </p:spTree>
    <p:extLst>
      <p:ext uri="{BB962C8B-B14F-4D97-AF65-F5344CB8AC3E}">
        <p14:creationId xmlns:p14="http://schemas.microsoft.com/office/powerpoint/2010/main" val="11306003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a:t>La neutralità della tassazione</a:t>
            </a:r>
            <a:endParaRPr lang="it-IT"/>
          </a:p>
        </p:txBody>
      </p:sp>
      <p:sp>
        <p:nvSpPr>
          <p:cNvPr id="38" name="Segnaposto testo 37">
            <a:extLst>
              <a:ext uri="{FF2B5EF4-FFF2-40B4-BE49-F238E27FC236}">
                <a16:creationId xmlns:a16="http://schemas.microsoft.com/office/drawing/2014/main" id="{D7506231-5CF1-204D-AEA6-D5094E4CBD13}"/>
              </a:ext>
            </a:extLst>
          </p:cNvPr>
          <p:cNvSpPr>
            <a:spLocks noGrp="1"/>
          </p:cNvSpPr>
          <p:nvPr>
            <p:ph idx="1"/>
          </p:nvPr>
        </p:nvSpPr>
        <p:spPr/>
        <p:txBody>
          <a:bodyPr>
            <a:normAutofit/>
          </a:bodyPr>
          <a:lstStyle/>
          <a:p>
            <a:r>
              <a:rPr lang="it-IT" sz="2400" i="1" err="1"/>
              <a:t>Leit</a:t>
            </a:r>
            <a:r>
              <a:rPr lang="it-IT" sz="2400" i="1"/>
              <a:t> </a:t>
            </a:r>
            <a:r>
              <a:rPr lang="it-IT" sz="2400" i="1" err="1"/>
              <a:t>motiv</a:t>
            </a:r>
            <a:r>
              <a:rPr lang="it-IT" sz="2400"/>
              <a:t> della giurisprudenza della Cassazione, su ispirazione della Corte di giustizia UE;</a:t>
            </a:r>
          </a:p>
          <a:p>
            <a:pPr lvl="1"/>
            <a:r>
              <a:rPr lang="it-IT" sz="2000" i="1" err="1"/>
              <a:t>Gaz</a:t>
            </a:r>
            <a:r>
              <a:rPr lang="it-IT" sz="2000" i="1"/>
              <a:t> de France,</a:t>
            </a:r>
            <a:r>
              <a:rPr lang="it-IT" sz="2000"/>
              <a:t> C-247/08, del 1 ottobre 2009;</a:t>
            </a:r>
          </a:p>
          <a:p>
            <a:pPr lvl="1"/>
            <a:r>
              <a:rPr lang="it-IT" sz="2000" i="1"/>
              <a:t>X,</a:t>
            </a:r>
            <a:r>
              <a:rPr lang="it-IT" sz="2000"/>
              <a:t> C-68/15, del 17 maggio 2017;</a:t>
            </a:r>
          </a:p>
          <a:p>
            <a:pPr lvl="1"/>
            <a:r>
              <a:rPr lang="it-IT" sz="2000" i="1" err="1"/>
              <a:t>Cobelfret</a:t>
            </a:r>
            <a:r>
              <a:rPr lang="it-IT" sz="2000" i="1"/>
              <a:t>,</a:t>
            </a:r>
            <a:r>
              <a:rPr lang="it-IT" sz="2000"/>
              <a:t> C-138/07, del 12 febbraio 2009;</a:t>
            </a:r>
          </a:p>
          <a:p>
            <a:pPr lvl="1"/>
            <a:r>
              <a:rPr lang="it-IT" sz="2000" i="1" err="1"/>
              <a:t>Brussels</a:t>
            </a:r>
            <a:r>
              <a:rPr lang="it-IT" sz="2000" i="1"/>
              <a:t> Securities sa</a:t>
            </a:r>
            <a:r>
              <a:rPr lang="it-IT" sz="2000"/>
              <a:t>, cit.</a:t>
            </a:r>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44</a:t>
            </a:fld>
            <a:endParaRPr lang="it-IT"/>
          </a:p>
        </p:txBody>
      </p:sp>
    </p:spTree>
    <p:extLst>
      <p:ext uri="{BB962C8B-B14F-4D97-AF65-F5344CB8AC3E}">
        <p14:creationId xmlns:p14="http://schemas.microsoft.com/office/powerpoint/2010/main" val="33510852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a:t>Una interessante digressione (la reciprocità nel diritto tributario)</a:t>
            </a:r>
            <a:endParaRPr lang="it-IT"/>
          </a:p>
        </p:txBody>
      </p:sp>
      <p:sp>
        <p:nvSpPr>
          <p:cNvPr id="38" name="Segnaposto testo 37">
            <a:extLst>
              <a:ext uri="{FF2B5EF4-FFF2-40B4-BE49-F238E27FC236}">
                <a16:creationId xmlns:a16="http://schemas.microsoft.com/office/drawing/2014/main" id="{D7506231-5CF1-204D-AEA6-D5094E4CBD13}"/>
              </a:ext>
            </a:extLst>
          </p:cNvPr>
          <p:cNvSpPr>
            <a:spLocks noGrp="1"/>
          </p:cNvSpPr>
          <p:nvPr>
            <p:ph idx="1"/>
          </p:nvPr>
        </p:nvSpPr>
        <p:spPr/>
        <p:txBody>
          <a:bodyPr>
            <a:normAutofit/>
          </a:bodyPr>
          <a:lstStyle/>
          <a:p>
            <a:r>
              <a:rPr lang="it-IT" sz="2400" b="1"/>
              <a:t>Reciprocità</a:t>
            </a:r>
            <a:r>
              <a:rPr lang="it-IT" sz="2400"/>
              <a:t> ha ruolo centrale nel </a:t>
            </a:r>
            <a:r>
              <a:rPr lang="it-IT" sz="2400" b="1"/>
              <a:t>diritto internazionale (pubblico) e nel diritto internazionale privato</a:t>
            </a:r>
            <a:r>
              <a:rPr lang="it-IT" sz="2400"/>
              <a:t> (art. 16 preleggi);</a:t>
            </a:r>
          </a:p>
          <a:p>
            <a:r>
              <a:rPr lang="it-IT" sz="2400"/>
              <a:t>Non v’è spazio per la reciprocità nel diritto tributario (europeo / internazionale) nella misura in cui le norme impositive sono </a:t>
            </a:r>
            <a:r>
              <a:rPr lang="it-IT" sz="2400" b="1"/>
              <a:t>disposizioni di applicazione necessaria</a:t>
            </a:r>
            <a:r>
              <a:rPr lang="it-IT" sz="2400"/>
              <a:t>, che come tali derogano alla regola di reciprocità (</a:t>
            </a:r>
            <a:r>
              <a:rPr lang="it-IT" sz="2400" err="1"/>
              <a:t>Cass</a:t>
            </a:r>
            <a:r>
              <a:rPr lang="it-IT" sz="2400"/>
              <a:t>. 20646 del 20 luglio 2021);</a:t>
            </a:r>
          </a:p>
          <a:p>
            <a:pPr lvl="1"/>
            <a:r>
              <a:rPr lang="it-IT" sz="2000"/>
              <a:t>OCSE </a:t>
            </a:r>
            <a:r>
              <a:rPr lang="it-IT" sz="2000" u="sng"/>
              <a:t>rinvia agli stati</a:t>
            </a:r>
            <a:r>
              <a:rPr lang="it-IT" sz="2000"/>
              <a:t> la possibilità di procedere disposizioni sul riconoscimento del credito d’imposta su base «sinallagmatica».</a:t>
            </a:r>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45</a:t>
            </a:fld>
            <a:endParaRPr lang="it-IT"/>
          </a:p>
        </p:txBody>
      </p:sp>
    </p:spTree>
    <p:extLst>
      <p:ext uri="{BB962C8B-B14F-4D97-AF65-F5344CB8AC3E}">
        <p14:creationId xmlns:p14="http://schemas.microsoft.com/office/powerpoint/2010/main" val="36147532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a:t>Ancora nella stessa direzione …</a:t>
            </a:r>
            <a:endParaRPr lang="it-IT"/>
          </a:p>
        </p:txBody>
      </p:sp>
      <p:sp>
        <p:nvSpPr>
          <p:cNvPr id="38" name="Segnaposto testo 37">
            <a:extLst>
              <a:ext uri="{FF2B5EF4-FFF2-40B4-BE49-F238E27FC236}">
                <a16:creationId xmlns:a16="http://schemas.microsoft.com/office/drawing/2014/main" id="{D7506231-5CF1-204D-AEA6-D5094E4CBD13}"/>
              </a:ext>
            </a:extLst>
          </p:cNvPr>
          <p:cNvSpPr>
            <a:spLocks noGrp="1"/>
          </p:cNvSpPr>
          <p:nvPr>
            <p:ph idx="1"/>
          </p:nvPr>
        </p:nvSpPr>
        <p:spPr/>
        <p:txBody>
          <a:bodyPr>
            <a:normAutofit/>
          </a:bodyPr>
          <a:lstStyle/>
          <a:p>
            <a:r>
              <a:rPr lang="it-IT" sz="2400" dirty="0"/>
              <a:t>Cassazione 20 maggio 2021, n. 13848;</a:t>
            </a:r>
          </a:p>
          <a:p>
            <a:pPr lvl="1"/>
            <a:r>
              <a:rPr lang="it-IT" sz="2000" dirty="0"/>
              <a:t>L’esenzione da ritenuta (prevista dalla Direttiva madre-figlia e recepita in Italia con l’introduzione dell’art. 27 bis, co. 3, d.P.R. 600/73) del dividendo distribuito da una società figlia italiana alla società madre francese, non preclude a quest’ultima di fare valere il proprio diritto di richiedere, anche </a:t>
            </a:r>
            <a:r>
              <a:rPr lang="it-IT" sz="2000" i="1" dirty="0"/>
              <a:t>ex post</a:t>
            </a:r>
            <a:r>
              <a:rPr lang="it-IT" sz="2000" dirty="0"/>
              <a:t>, il credito di imposta previsto dall’art. 10 co. 4, lett. b), della Convenzione Italia-Francia (credito di imposta indiretto);</a:t>
            </a:r>
          </a:p>
          <a:p>
            <a:pPr lvl="1"/>
            <a:r>
              <a:rPr lang="it-IT" sz="2000" dirty="0"/>
              <a:t>Non è vietato alla società di richiedere il rimborso del credito, pur quando la società madre abbia beneficiato di utili sui quali la società figlia, appartenente ad altro Stato membro, non ha applicato la ritenuta alla fonte sui dividendi;</a:t>
            </a:r>
          </a:p>
          <a:p>
            <a:pPr lvl="1"/>
            <a:r>
              <a:rPr lang="it-IT" sz="2000" dirty="0"/>
              <a:t>Astrattamente i due sistemi sono compatibili, al netto della detrazione del 5% dal rimborso medesimo e dagli utili conferiti, si propongono quali strumenti alternativi, cui poter ricorrere anche con opzioni successive.</a:t>
            </a:r>
          </a:p>
          <a:p>
            <a:endParaRPr lang="it-IT" sz="2000" dirty="0"/>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46</a:t>
            </a:fld>
            <a:endParaRPr lang="it-IT"/>
          </a:p>
        </p:txBody>
      </p:sp>
    </p:spTree>
    <p:extLst>
      <p:ext uri="{BB962C8B-B14F-4D97-AF65-F5344CB8AC3E}">
        <p14:creationId xmlns:p14="http://schemas.microsoft.com/office/powerpoint/2010/main" val="29708564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a:t>E in sintesi finale …</a:t>
            </a:r>
            <a:endParaRPr lang="it-IT"/>
          </a:p>
        </p:txBody>
      </p:sp>
      <p:sp>
        <p:nvSpPr>
          <p:cNvPr id="38" name="Segnaposto testo 37">
            <a:extLst>
              <a:ext uri="{FF2B5EF4-FFF2-40B4-BE49-F238E27FC236}">
                <a16:creationId xmlns:a16="http://schemas.microsoft.com/office/drawing/2014/main" id="{D7506231-5CF1-204D-AEA6-D5094E4CBD13}"/>
              </a:ext>
            </a:extLst>
          </p:cNvPr>
          <p:cNvSpPr>
            <a:spLocks noGrp="1"/>
          </p:cNvSpPr>
          <p:nvPr>
            <p:ph idx="1"/>
          </p:nvPr>
        </p:nvSpPr>
        <p:spPr/>
        <p:txBody>
          <a:bodyPr>
            <a:normAutofit/>
          </a:bodyPr>
          <a:lstStyle/>
          <a:p>
            <a:r>
              <a:rPr lang="it-IT" sz="2400" dirty="0"/>
              <a:t>In tema di imposte sui dividendi corrisposti da una società figlia residente in Italia ad una società madre residente in Francia, il credito d’imposta previsto dall’art. 10, co. 4, lett. b), della Convenzione contro le doppie imposizioni </a:t>
            </a:r>
            <a:r>
              <a:rPr lang="it-IT" sz="2400" b="1" dirty="0"/>
              <a:t>non è escluso dal riconoscimento dell’esenzione dalla ritenuta prevista dalla Direttiva madre-figlia</a:t>
            </a:r>
            <a:r>
              <a:rPr lang="it-IT" sz="2400" dirty="0"/>
              <a:t>,</a:t>
            </a:r>
          </a:p>
          <a:p>
            <a:r>
              <a:rPr lang="it-IT" sz="2400" dirty="0"/>
              <a:t>Ciò </a:t>
            </a:r>
            <a:r>
              <a:rPr lang="it-IT" sz="2400" dirty="0" err="1"/>
              <a:t>perchè</a:t>
            </a:r>
            <a:r>
              <a:rPr lang="it-IT" sz="2400" dirty="0"/>
              <a:t> secondo l’interpretazione della Corte di Giustizia (causa C-389/18, del 19 dicembre 2019, </a:t>
            </a:r>
            <a:r>
              <a:rPr lang="it-IT" sz="2400" i="1" dirty="0" err="1"/>
              <a:t>Brussels</a:t>
            </a:r>
            <a:r>
              <a:rPr lang="it-IT" sz="2400" i="1" dirty="0"/>
              <a:t> Securities</a:t>
            </a:r>
            <a:r>
              <a:rPr lang="it-IT" sz="2400" dirty="0"/>
              <a:t>), </a:t>
            </a:r>
            <a:r>
              <a:rPr lang="it-IT" sz="2400" b="1" dirty="0"/>
              <a:t>questo secondo beneficio non elimina necessariamente il rischio di doppia imposizione economica </a:t>
            </a:r>
            <a:r>
              <a:rPr lang="it-IT" sz="2400" dirty="0"/>
              <a:t>né di violazione del </a:t>
            </a:r>
            <a:r>
              <a:rPr lang="it-IT" sz="2400" b="1" dirty="0"/>
              <a:t>principio di neutralità fiscale</a:t>
            </a:r>
            <a:r>
              <a:rPr lang="it-IT" sz="2400" dirty="0"/>
              <a:t>.</a:t>
            </a:r>
            <a:endParaRPr lang="it-IT" sz="2000" dirty="0"/>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47</a:t>
            </a:fld>
            <a:endParaRPr lang="it-IT"/>
          </a:p>
        </p:txBody>
      </p:sp>
    </p:spTree>
    <p:extLst>
      <p:ext uri="{BB962C8B-B14F-4D97-AF65-F5344CB8AC3E}">
        <p14:creationId xmlns:p14="http://schemas.microsoft.com/office/powerpoint/2010/main" val="20235546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dirty="0"/>
              <a:t>Programma del pomeriggio</a:t>
            </a:r>
            <a:endParaRPr lang="it-IT" dirty="0"/>
          </a:p>
        </p:txBody>
      </p:sp>
      <p:sp>
        <p:nvSpPr>
          <p:cNvPr id="38" name="Segnaposto testo 37">
            <a:extLst>
              <a:ext uri="{FF2B5EF4-FFF2-40B4-BE49-F238E27FC236}">
                <a16:creationId xmlns:a16="http://schemas.microsoft.com/office/drawing/2014/main" id="{D7506231-5CF1-204D-AEA6-D5094E4CBD13}"/>
              </a:ext>
            </a:extLst>
          </p:cNvPr>
          <p:cNvSpPr>
            <a:spLocks noGrp="1"/>
          </p:cNvSpPr>
          <p:nvPr>
            <p:ph idx="1"/>
          </p:nvPr>
        </p:nvSpPr>
        <p:spPr/>
        <p:txBody>
          <a:bodyPr>
            <a:normAutofit/>
          </a:bodyPr>
          <a:lstStyle/>
          <a:p>
            <a:pPr marL="457200" indent="-457200">
              <a:buFont typeface="Arial" panose="020B0604020202020204" pitchFamily="34" charset="0"/>
              <a:buChar char="•"/>
            </a:pPr>
            <a:r>
              <a:rPr lang="it-IT" sz="2000"/>
              <a:t>Il quadro generale dell’intervento UE;</a:t>
            </a:r>
          </a:p>
          <a:p>
            <a:pPr marL="457200" indent="-457200">
              <a:buFont typeface="Arial" panose="020B0604020202020204" pitchFamily="34" charset="0"/>
              <a:buChar char="•"/>
            </a:pPr>
            <a:r>
              <a:rPr lang="it-IT" sz="2000"/>
              <a:t>La tassazione dei dividendi;</a:t>
            </a:r>
          </a:p>
          <a:p>
            <a:pPr marL="457200" indent="-457200">
              <a:buFont typeface="Arial" panose="020B0604020202020204" pitchFamily="34" charset="0"/>
              <a:buChar char="•"/>
            </a:pPr>
            <a:r>
              <a:rPr lang="it-IT" sz="2000"/>
              <a:t>La tassazione di interessi e canoni;</a:t>
            </a:r>
          </a:p>
          <a:p>
            <a:pPr marL="457200" indent="-457200">
              <a:buFont typeface="Arial" panose="020B0604020202020204" pitchFamily="34" charset="0"/>
              <a:buChar char="•"/>
            </a:pPr>
            <a:r>
              <a:rPr lang="it-IT" sz="2000"/>
              <a:t>Le operazioni straordinarie;</a:t>
            </a:r>
          </a:p>
          <a:p>
            <a:pPr marL="457200" indent="-457200">
              <a:buFont typeface="Arial" panose="020B0604020202020204" pitchFamily="34" charset="0"/>
              <a:buChar char="•"/>
            </a:pPr>
            <a:r>
              <a:rPr lang="it-IT" sz="2000"/>
              <a:t>I prezzi di trasferimento e correlative </a:t>
            </a:r>
            <a:r>
              <a:rPr lang="it-IT" sz="2000" err="1"/>
              <a:t>adjustments</a:t>
            </a:r>
            <a:r>
              <a:rPr lang="it-IT" sz="2000"/>
              <a:t> (cenni);</a:t>
            </a:r>
          </a:p>
          <a:p>
            <a:pPr marL="457200" indent="-457200">
              <a:buFont typeface="Arial" panose="020B0604020202020204" pitchFamily="34" charset="0"/>
              <a:buChar char="•"/>
            </a:pPr>
            <a:r>
              <a:rPr lang="it-IT" sz="2000"/>
              <a:t>Contrasto all’elusione fiscale internazionale.</a:t>
            </a:r>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48</a:t>
            </a:fld>
            <a:endParaRPr lang="it-IT"/>
          </a:p>
        </p:txBody>
      </p:sp>
      <p:sp>
        <p:nvSpPr>
          <p:cNvPr id="2" name="Freccia giù 1">
            <a:extLst>
              <a:ext uri="{FF2B5EF4-FFF2-40B4-BE49-F238E27FC236}">
                <a16:creationId xmlns:a16="http://schemas.microsoft.com/office/drawing/2014/main" id="{3F84A632-638B-444C-BC76-9F5DE5724253}"/>
              </a:ext>
            </a:extLst>
          </p:cNvPr>
          <p:cNvSpPr/>
          <p:nvPr/>
        </p:nvSpPr>
        <p:spPr>
          <a:xfrm rot="5400000">
            <a:off x="4886095" y="2987016"/>
            <a:ext cx="377073" cy="8839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9824248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a:t>Le ragioni della direttiva</a:t>
            </a:r>
            <a:endParaRPr lang="it-IT"/>
          </a:p>
        </p:txBody>
      </p:sp>
      <p:sp>
        <p:nvSpPr>
          <p:cNvPr id="38" name="Segnaposto testo 37">
            <a:extLst>
              <a:ext uri="{FF2B5EF4-FFF2-40B4-BE49-F238E27FC236}">
                <a16:creationId xmlns:a16="http://schemas.microsoft.com/office/drawing/2014/main" id="{D7506231-5CF1-204D-AEA6-D5094E4CBD13}"/>
              </a:ext>
            </a:extLst>
          </p:cNvPr>
          <p:cNvSpPr>
            <a:spLocks noGrp="1"/>
          </p:cNvSpPr>
          <p:nvPr>
            <p:ph idx="1"/>
          </p:nvPr>
        </p:nvSpPr>
        <p:spPr/>
        <p:txBody>
          <a:bodyPr>
            <a:normAutofit/>
          </a:bodyPr>
          <a:lstStyle/>
          <a:p>
            <a:pPr>
              <a:lnSpc>
                <a:spcPct val="120000"/>
              </a:lnSpc>
            </a:pPr>
            <a:r>
              <a:rPr lang="it-IT" altLang="it-IT" sz="2400"/>
              <a:t>La Direttiva «</a:t>
            </a:r>
            <a:r>
              <a:rPr lang="it-IT" altLang="ja-JP" sz="2400"/>
              <a:t>49» </a:t>
            </a:r>
            <a:r>
              <a:rPr lang="it-IT" altLang="ja-JP" sz="2400" b="1"/>
              <a:t>segue sostanzialmente</a:t>
            </a:r>
            <a:r>
              <a:rPr lang="it-IT" altLang="ja-JP" sz="2400"/>
              <a:t> le soluzioni adottate con la Direttiva «Madre – Figlia» nella sua prima formulazione «storica»  (1990/435/EEC);</a:t>
            </a:r>
          </a:p>
          <a:p>
            <a:pPr>
              <a:lnSpc>
                <a:spcPct val="120000"/>
              </a:lnSpc>
            </a:pPr>
            <a:r>
              <a:rPr lang="it-IT" altLang="it-IT" sz="2400"/>
              <a:t>La struttura è la </a:t>
            </a:r>
            <a:r>
              <a:rPr lang="it-IT" altLang="it-IT" sz="2400" b="1"/>
              <a:t>stessa</a:t>
            </a:r>
            <a:r>
              <a:rPr lang="it-IT" altLang="it-IT" sz="2400"/>
              <a:t> e quasi tutti i requisiti che devono essere rispettati </a:t>
            </a:r>
            <a:r>
              <a:rPr lang="it-IT" altLang="it-IT" sz="2400" i="1"/>
              <a:t>indicativamente</a:t>
            </a:r>
            <a:r>
              <a:rPr lang="it-IT" altLang="it-IT" sz="2400"/>
              <a:t> coincidono;</a:t>
            </a:r>
          </a:p>
          <a:p>
            <a:pPr>
              <a:lnSpc>
                <a:spcPct val="120000"/>
              </a:lnSpc>
            </a:pPr>
            <a:r>
              <a:rPr lang="it-IT" altLang="it-IT" sz="2400"/>
              <a:t>Sulla base dei </a:t>
            </a:r>
            <a:r>
              <a:rPr lang="it-IT" altLang="it-IT" sz="2400" i="1" err="1"/>
              <a:t>Consideranda</a:t>
            </a:r>
            <a:r>
              <a:rPr lang="it-IT" altLang="it-IT" sz="2400"/>
              <a:t> al testo europeo …</a:t>
            </a:r>
          </a:p>
          <a:p>
            <a:pPr marL="1346868" lvl="1" indent="-685063">
              <a:lnSpc>
                <a:spcPct val="120000"/>
              </a:lnSpc>
              <a:buFont typeface="+mj-lt"/>
              <a:buAutoNum type="arabicPeriod"/>
            </a:pPr>
            <a:r>
              <a:rPr lang="it-IT" altLang="it-IT" sz="2000" i="1"/>
              <a:t>Royalties</a:t>
            </a:r>
            <a:r>
              <a:rPr lang="it-IT" altLang="it-IT" sz="2000"/>
              <a:t> e interessi transnazionali devono essere </a:t>
            </a:r>
            <a:r>
              <a:rPr lang="it-IT" altLang="it-IT" sz="2000" b="1"/>
              <a:t>tassati una sola volta</a:t>
            </a:r>
            <a:r>
              <a:rPr lang="it-IT" altLang="it-IT" sz="2000"/>
              <a:t> nell</a:t>
            </a:r>
            <a:r>
              <a:rPr lang="it-IT" altLang="ja-JP" sz="2000"/>
              <a:t>’UE;</a:t>
            </a:r>
          </a:p>
          <a:p>
            <a:pPr marL="1346868" lvl="1" indent="-685063">
              <a:lnSpc>
                <a:spcPct val="120000"/>
              </a:lnSpc>
              <a:buFont typeface="+mj-lt"/>
              <a:buAutoNum type="arabicPeriod"/>
            </a:pPr>
            <a:r>
              <a:rPr lang="it-IT" altLang="it-IT" sz="2000"/>
              <a:t>Lo </a:t>
            </a:r>
            <a:r>
              <a:rPr lang="it-IT" altLang="it-IT" sz="2000" b="1"/>
              <a:t>Stato della fonte</a:t>
            </a:r>
            <a:r>
              <a:rPr lang="it-IT" altLang="it-IT" sz="2000"/>
              <a:t> deve abbandonare la sua pretesa impositiva;</a:t>
            </a:r>
          </a:p>
          <a:p>
            <a:pPr marL="1346868" lvl="1" indent="-685063">
              <a:lnSpc>
                <a:spcPct val="120000"/>
              </a:lnSpc>
              <a:buFont typeface="+mj-lt"/>
              <a:buAutoNum type="arabicPeriod"/>
            </a:pPr>
            <a:r>
              <a:rPr lang="it-IT" altLang="it-IT" sz="2000"/>
              <a:t>La situazione del Mercato comune (fino al 2003) non era ritenuta soddisfacente.</a:t>
            </a:r>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49</a:t>
            </a:fld>
            <a:endParaRPr lang="it-IT"/>
          </a:p>
        </p:txBody>
      </p:sp>
    </p:spTree>
    <p:extLst>
      <p:ext uri="{BB962C8B-B14F-4D97-AF65-F5344CB8AC3E}">
        <p14:creationId xmlns:p14="http://schemas.microsoft.com/office/powerpoint/2010/main" val="1182719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a:t>Segue: in conclusione …</a:t>
            </a:r>
            <a:endParaRPr lang="it-IT"/>
          </a:p>
        </p:txBody>
      </p:sp>
      <p:sp>
        <p:nvSpPr>
          <p:cNvPr id="38" name="Segnaposto testo 37">
            <a:extLst>
              <a:ext uri="{FF2B5EF4-FFF2-40B4-BE49-F238E27FC236}">
                <a16:creationId xmlns:a16="http://schemas.microsoft.com/office/drawing/2014/main" id="{D7506231-5CF1-204D-AEA6-D5094E4CBD13}"/>
              </a:ext>
            </a:extLst>
          </p:cNvPr>
          <p:cNvSpPr>
            <a:spLocks noGrp="1"/>
          </p:cNvSpPr>
          <p:nvPr>
            <p:ph idx="1"/>
          </p:nvPr>
        </p:nvSpPr>
        <p:spPr/>
        <p:txBody>
          <a:bodyPr>
            <a:normAutofit/>
          </a:bodyPr>
          <a:lstStyle/>
          <a:p>
            <a:r>
              <a:rPr lang="it-IT" sz="2400" dirty="0"/>
              <a:t>Nella </a:t>
            </a:r>
            <a:r>
              <a:rPr lang="it-IT" sz="2400" i="1" dirty="0"/>
              <a:t>vecchia</a:t>
            </a:r>
            <a:r>
              <a:rPr lang="it-IT" sz="2400" dirty="0"/>
              <a:t> versione del Trattato di Roma, art. 293:</a:t>
            </a:r>
          </a:p>
          <a:p>
            <a:pPr lvl="1">
              <a:lnSpc>
                <a:spcPct val="110000"/>
              </a:lnSpc>
            </a:pPr>
            <a:r>
              <a:rPr lang="it-IT" sz="2000" b="1" dirty="0"/>
              <a:t>Gli Stati dovevano avviare fra di loro negoziati finalizzati a eliminare la doppia imposizione all’interno della comunità;</a:t>
            </a:r>
          </a:p>
          <a:p>
            <a:pPr lvl="1">
              <a:lnSpc>
                <a:spcPct val="110000"/>
              </a:lnSpc>
            </a:pPr>
            <a:r>
              <a:rPr lang="it-IT" sz="2000" dirty="0"/>
              <a:t>Approccio «</a:t>
            </a:r>
            <a:r>
              <a:rPr lang="it-IT" sz="2000" i="1" dirty="0"/>
              <a:t>Best </a:t>
            </a:r>
            <a:r>
              <a:rPr lang="it-IT" sz="2000" i="1" dirty="0" err="1"/>
              <a:t>effort</a:t>
            </a:r>
            <a:r>
              <a:rPr lang="it-IT" sz="2000" dirty="0"/>
              <a:t>» poi espunto dal testo del Trattato;</a:t>
            </a:r>
          </a:p>
          <a:p>
            <a:pPr lvl="1">
              <a:lnSpc>
                <a:spcPct val="110000"/>
              </a:lnSpc>
            </a:pPr>
            <a:r>
              <a:rPr lang="it-IT" sz="2000" dirty="0"/>
              <a:t>Disposizione di natura </a:t>
            </a:r>
            <a:r>
              <a:rPr lang="it-IT" sz="2000" i="1" u="sng" dirty="0"/>
              <a:t>programmatica</a:t>
            </a:r>
            <a:r>
              <a:rPr lang="it-IT" sz="2000" dirty="0"/>
              <a:t>;</a:t>
            </a:r>
          </a:p>
          <a:p>
            <a:r>
              <a:rPr lang="it-IT" sz="2400" dirty="0"/>
              <a:t>Nella versione attuale, art. 115: il Consiglio all’</a:t>
            </a:r>
            <a:r>
              <a:rPr lang="it-IT" sz="2400" b="1" dirty="0"/>
              <a:t>unanimità</a:t>
            </a:r>
            <a:r>
              <a:rPr lang="it-IT" sz="2400" dirty="0"/>
              <a:t> stabilisce </a:t>
            </a:r>
            <a:r>
              <a:rPr lang="it-IT" sz="2400" b="1" dirty="0"/>
              <a:t>direttive</a:t>
            </a:r>
            <a:r>
              <a:rPr lang="it-IT" sz="2400" dirty="0"/>
              <a:t> finalizzate al </a:t>
            </a:r>
            <a:r>
              <a:rPr lang="it-IT" sz="2400" b="1" dirty="0"/>
              <a:t>ravvicinamento delle legislazioni</a:t>
            </a:r>
            <a:r>
              <a:rPr lang="it-IT" sz="2400" dirty="0"/>
              <a:t> degli Stati membri che impattino su mercato comune;</a:t>
            </a:r>
          </a:p>
          <a:p>
            <a:pPr lvl="1"/>
            <a:r>
              <a:rPr lang="it-IT" sz="2000" i="1" u="sng" dirty="0"/>
              <a:t>Osmosi</a:t>
            </a:r>
            <a:r>
              <a:rPr lang="it-IT" sz="2000" dirty="0"/>
              <a:t> con le linee guida OCSE? Esempio: proposta di direttiva sui prezzi di trasferimento COM(2023) 529.</a:t>
            </a:r>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5</a:t>
            </a:fld>
            <a:endParaRPr lang="it-IT"/>
          </a:p>
        </p:txBody>
      </p:sp>
    </p:spTree>
    <p:extLst>
      <p:ext uri="{BB962C8B-B14F-4D97-AF65-F5344CB8AC3E}">
        <p14:creationId xmlns:p14="http://schemas.microsoft.com/office/powerpoint/2010/main" val="11862424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a:t>Segue: le ragioni della direttiva …</a:t>
            </a:r>
            <a:endParaRPr lang="it-IT"/>
          </a:p>
        </p:txBody>
      </p:sp>
      <p:sp>
        <p:nvSpPr>
          <p:cNvPr id="38" name="Segnaposto testo 37">
            <a:extLst>
              <a:ext uri="{FF2B5EF4-FFF2-40B4-BE49-F238E27FC236}">
                <a16:creationId xmlns:a16="http://schemas.microsoft.com/office/drawing/2014/main" id="{D7506231-5CF1-204D-AEA6-D5094E4CBD13}"/>
              </a:ext>
            </a:extLst>
          </p:cNvPr>
          <p:cNvSpPr>
            <a:spLocks noGrp="1"/>
          </p:cNvSpPr>
          <p:nvPr>
            <p:ph idx="1"/>
          </p:nvPr>
        </p:nvSpPr>
        <p:spPr/>
        <p:txBody>
          <a:bodyPr>
            <a:normAutofit/>
          </a:bodyPr>
          <a:lstStyle/>
          <a:p>
            <a:pPr marL="890159">
              <a:lnSpc>
                <a:spcPct val="90000"/>
              </a:lnSpc>
              <a:defRPr/>
            </a:pPr>
            <a:r>
              <a:rPr lang="it-IT" altLang="it-IT" sz="2800"/>
              <a:t>Le </a:t>
            </a:r>
            <a:r>
              <a:rPr lang="it-IT" altLang="it-IT" sz="2800" b="1"/>
              <a:t>imprese correlate</a:t>
            </a:r>
            <a:r>
              <a:rPr lang="it-IT" altLang="it-IT" sz="2800"/>
              <a:t> sono quelle che più subivano danni dalla situazione ante 2003;</a:t>
            </a:r>
          </a:p>
          <a:p>
            <a:pPr marL="1879694" lvl="2" indent="-608945">
              <a:buSzPct val="99000"/>
              <a:buFont typeface="Verdana" panose="020B0604030504040204" pitchFamily="34" charset="0"/>
              <a:buAutoNum type="arabicPeriod"/>
              <a:defRPr/>
            </a:pPr>
            <a:r>
              <a:rPr lang="it-IT" altLang="it-IT" sz="2000"/>
              <a:t>Doppia imposizione (possibile);</a:t>
            </a:r>
          </a:p>
          <a:p>
            <a:pPr marL="1879694" lvl="2" indent="-608945">
              <a:buSzPct val="99000"/>
              <a:buFont typeface="Verdana" panose="020B0604030504040204" pitchFamily="34" charset="0"/>
              <a:buAutoNum type="arabicPeriod"/>
              <a:defRPr/>
            </a:pPr>
            <a:r>
              <a:rPr lang="it-IT" altLang="it-IT" sz="2000" i="1"/>
              <a:t>Oneri amministrativi sproporzionati</a:t>
            </a:r>
            <a:r>
              <a:rPr lang="it-IT" altLang="it-IT" sz="2000"/>
              <a:t>;</a:t>
            </a:r>
          </a:p>
          <a:p>
            <a:pPr marL="1879694" lvl="2" indent="-608945">
              <a:buSzPct val="99000"/>
              <a:buFont typeface="Verdana" panose="020B0604030504040204" pitchFamily="34" charset="0"/>
              <a:buAutoNum type="arabicPeriod"/>
              <a:defRPr/>
            </a:pPr>
            <a:r>
              <a:rPr lang="it-IT" altLang="it-IT" sz="2000" i="1"/>
              <a:t>Liquidità di cassa</a:t>
            </a:r>
            <a:r>
              <a:rPr lang="it-IT" altLang="it-IT" sz="2000"/>
              <a:t>.</a:t>
            </a:r>
          </a:p>
          <a:p>
            <a:pPr marL="991650" indent="-710435">
              <a:lnSpc>
                <a:spcPct val="90000"/>
              </a:lnSpc>
              <a:defRPr/>
            </a:pPr>
            <a:r>
              <a:rPr lang="it-IT" altLang="it-IT" sz="2800"/>
              <a:t>Le soluzioni unilaterali o bilaterali erano ritenute </a:t>
            </a:r>
            <a:r>
              <a:rPr lang="it-IT" altLang="it-IT" sz="2800" b="1"/>
              <a:t>inefficaci</a:t>
            </a:r>
            <a:r>
              <a:rPr lang="it-IT" altLang="it-IT" sz="2800"/>
              <a:t>:</a:t>
            </a:r>
          </a:p>
          <a:p>
            <a:pPr marL="1879694" lvl="2" indent="-608945">
              <a:buSzPct val="99000"/>
              <a:buFont typeface="Verdana" panose="020B0604030504040204" pitchFamily="34" charset="0"/>
              <a:buAutoNum type="arabicPeriod"/>
              <a:defRPr/>
            </a:pPr>
            <a:r>
              <a:rPr lang="it-IT" altLang="it-IT" sz="2000"/>
              <a:t>Credito d</a:t>
            </a:r>
            <a:r>
              <a:rPr lang="it-IT" altLang="ja-JP" sz="2000"/>
              <a:t>’imposta;</a:t>
            </a:r>
          </a:p>
          <a:p>
            <a:pPr marL="1879694" lvl="2" indent="-608945">
              <a:buSzPct val="99000"/>
              <a:buFont typeface="Verdana" panose="020B0604030504040204" pitchFamily="34" charset="0"/>
              <a:buAutoNum type="arabicPeriod"/>
              <a:defRPr/>
            </a:pPr>
            <a:r>
              <a:rPr lang="it-IT" altLang="it-IT" sz="2000"/>
              <a:t>Convenzioni internazionali.</a:t>
            </a:r>
          </a:p>
          <a:p>
            <a:pPr marL="966277">
              <a:lnSpc>
                <a:spcPct val="90000"/>
              </a:lnSpc>
              <a:buSzPct val="99000"/>
              <a:defRPr/>
            </a:pPr>
            <a:r>
              <a:rPr lang="it-IT" altLang="it-IT" sz="2800"/>
              <a:t>Continua …</a:t>
            </a:r>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50</a:t>
            </a:fld>
            <a:endParaRPr lang="it-IT"/>
          </a:p>
        </p:txBody>
      </p:sp>
    </p:spTree>
    <p:extLst>
      <p:ext uri="{BB962C8B-B14F-4D97-AF65-F5344CB8AC3E}">
        <p14:creationId xmlns:p14="http://schemas.microsoft.com/office/powerpoint/2010/main" val="2418328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a:t>I limiti applicativi</a:t>
            </a:r>
            <a:endParaRPr lang="it-IT"/>
          </a:p>
        </p:txBody>
      </p:sp>
      <p:sp>
        <p:nvSpPr>
          <p:cNvPr id="38" name="Segnaposto testo 37">
            <a:extLst>
              <a:ext uri="{FF2B5EF4-FFF2-40B4-BE49-F238E27FC236}">
                <a16:creationId xmlns:a16="http://schemas.microsoft.com/office/drawing/2014/main" id="{D7506231-5CF1-204D-AEA6-D5094E4CBD13}"/>
              </a:ext>
            </a:extLst>
          </p:cNvPr>
          <p:cNvSpPr>
            <a:spLocks noGrp="1"/>
          </p:cNvSpPr>
          <p:nvPr>
            <p:ph idx="1"/>
          </p:nvPr>
        </p:nvSpPr>
        <p:spPr/>
        <p:txBody>
          <a:bodyPr>
            <a:normAutofit/>
          </a:bodyPr>
          <a:lstStyle/>
          <a:p>
            <a:pPr marL="661805">
              <a:lnSpc>
                <a:spcPct val="120000"/>
              </a:lnSpc>
            </a:pPr>
            <a:r>
              <a:rPr lang="it-IT" altLang="it-IT" sz="2400" dirty="0"/>
              <a:t>La direttiva deve trovare applicazione solo a (interessi e) </a:t>
            </a:r>
            <a:r>
              <a:rPr lang="it-IT" altLang="it-IT" sz="2400" i="1" dirty="0"/>
              <a:t>royalty</a:t>
            </a:r>
            <a:r>
              <a:rPr lang="it-IT" altLang="it-IT" sz="2400" dirty="0"/>
              <a:t> pagate a «</a:t>
            </a:r>
            <a:r>
              <a:rPr lang="it-IT" altLang="ja-JP" sz="2400" b="1" dirty="0"/>
              <a:t>valore normale</a:t>
            </a:r>
            <a:r>
              <a:rPr lang="it-IT" altLang="ja-JP" sz="2400" dirty="0"/>
              <a:t>»;</a:t>
            </a:r>
          </a:p>
          <a:p>
            <a:pPr marL="661805">
              <a:lnSpc>
                <a:spcPct val="120000"/>
              </a:lnSpc>
            </a:pPr>
            <a:r>
              <a:rPr lang="it-IT" altLang="it-IT" sz="2400" dirty="0"/>
              <a:t>Le disposizioni </a:t>
            </a:r>
            <a:r>
              <a:rPr lang="it-IT" altLang="it-IT" sz="2400" i="1" dirty="0"/>
              <a:t>antielusive</a:t>
            </a:r>
            <a:r>
              <a:rPr lang="it-IT" altLang="it-IT" sz="2400" dirty="0"/>
              <a:t> nazionali devono poter </a:t>
            </a:r>
            <a:r>
              <a:rPr lang="it-IT" altLang="it-IT" sz="2400" b="1" dirty="0"/>
              <a:t>trovare applicazione</a:t>
            </a:r>
            <a:r>
              <a:rPr lang="it-IT" altLang="it-IT" sz="2400" dirty="0"/>
              <a:t>;</a:t>
            </a:r>
          </a:p>
          <a:p>
            <a:pPr marL="661805">
              <a:lnSpc>
                <a:spcPct val="120000"/>
              </a:lnSpc>
            </a:pPr>
            <a:r>
              <a:rPr lang="it-IT" altLang="it-IT" sz="2400" dirty="0"/>
              <a:t>La direttiva è attuata sulla base dei principi di sussidiarietà (art. 5) e di proporzionalità previsti dal Trattato;</a:t>
            </a:r>
          </a:p>
          <a:p>
            <a:pPr marL="1042396" lvl="1">
              <a:lnSpc>
                <a:spcPct val="120000"/>
              </a:lnSpc>
            </a:pPr>
            <a:r>
              <a:rPr lang="it-IT" altLang="it-IT" sz="2000" dirty="0"/>
              <a:t>Dev’essere interpretata conseguentemente.</a:t>
            </a:r>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51</a:t>
            </a:fld>
            <a:endParaRPr lang="it-IT"/>
          </a:p>
        </p:txBody>
      </p:sp>
    </p:spTree>
    <p:extLst>
      <p:ext uri="{BB962C8B-B14F-4D97-AF65-F5344CB8AC3E}">
        <p14:creationId xmlns:p14="http://schemas.microsoft.com/office/powerpoint/2010/main" val="4124626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a:t>L’inquadramento complessivo</a:t>
            </a:r>
            <a:endParaRPr lang="it-IT"/>
          </a:p>
        </p:txBody>
      </p:sp>
      <p:sp>
        <p:nvSpPr>
          <p:cNvPr id="38" name="Segnaposto testo 37">
            <a:extLst>
              <a:ext uri="{FF2B5EF4-FFF2-40B4-BE49-F238E27FC236}">
                <a16:creationId xmlns:a16="http://schemas.microsoft.com/office/drawing/2014/main" id="{D7506231-5CF1-204D-AEA6-D5094E4CBD13}"/>
              </a:ext>
            </a:extLst>
          </p:cNvPr>
          <p:cNvSpPr>
            <a:spLocks noGrp="1"/>
          </p:cNvSpPr>
          <p:nvPr>
            <p:ph idx="1"/>
          </p:nvPr>
        </p:nvSpPr>
        <p:spPr/>
        <p:txBody>
          <a:bodyPr>
            <a:normAutofit/>
          </a:bodyPr>
          <a:lstStyle/>
          <a:p>
            <a:pPr>
              <a:lnSpc>
                <a:spcPct val="100000"/>
              </a:lnSpc>
            </a:pPr>
            <a:r>
              <a:rPr lang="it-IT" sz="2400"/>
              <a:t>Principi generali della direttiva (art. 1):</a:t>
            </a:r>
          </a:p>
          <a:p>
            <a:pPr marL="1217889" lvl="1" indent="-608945">
              <a:lnSpc>
                <a:spcPct val="100000"/>
              </a:lnSpc>
              <a:buFont typeface="+mj-lt"/>
              <a:buAutoNum type="arabicPeriod"/>
            </a:pPr>
            <a:r>
              <a:rPr lang="it-IT" sz="2000" i="1"/>
              <a:t>Royalties</a:t>
            </a:r>
            <a:r>
              <a:rPr lang="it-IT" sz="2000"/>
              <a:t> (e interessi) sono </a:t>
            </a:r>
            <a:r>
              <a:rPr lang="it-IT" sz="2000" b="1"/>
              <a:t>esenti nello stato della fonte</a:t>
            </a:r>
            <a:r>
              <a:rPr lang="it-IT" sz="2000"/>
              <a:t> se il percettore ne è (effettivo) beneficiario: è una società o una stabile organizzazione di una società in quello Stato (di una società in un altro Stato);</a:t>
            </a:r>
          </a:p>
          <a:p>
            <a:pPr marL="1217889" lvl="1" indent="-608945">
              <a:lnSpc>
                <a:spcPct val="100000"/>
              </a:lnSpc>
              <a:buFont typeface="+mj-lt"/>
              <a:buAutoNum type="arabicPeriod"/>
            </a:pPr>
            <a:r>
              <a:rPr lang="it-IT" sz="2000"/>
              <a:t>Non è mai ammessa l’applicazione di </a:t>
            </a:r>
            <a:r>
              <a:rPr lang="it-IT" sz="2000" b="1"/>
              <a:t>ritenute alla fonte a titolo definitivo</a:t>
            </a:r>
            <a:r>
              <a:rPr lang="it-IT" sz="2000"/>
              <a:t> per nessuna circostanza;</a:t>
            </a:r>
          </a:p>
          <a:p>
            <a:pPr marL="1217889" lvl="1" indent="-608945">
              <a:lnSpc>
                <a:spcPct val="100000"/>
              </a:lnSpc>
              <a:buFont typeface="+mj-lt"/>
              <a:buAutoNum type="arabicPeriod"/>
            </a:pPr>
            <a:r>
              <a:rPr lang="it-IT" sz="2000"/>
              <a:t>Le eventuali ritenute dovranno essere rimborsate al ricorrere di determinate condizioni.</a:t>
            </a:r>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52</a:t>
            </a:fld>
            <a:endParaRPr lang="it-IT"/>
          </a:p>
        </p:txBody>
      </p:sp>
    </p:spTree>
    <p:extLst>
      <p:ext uri="{BB962C8B-B14F-4D97-AF65-F5344CB8AC3E}">
        <p14:creationId xmlns:p14="http://schemas.microsoft.com/office/powerpoint/2010/main" val="27715023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a:t>Segue …</a:t>
            </a:r>
            <a:endParaRPr lang="it-IT"/>
          </a:p>
        </p:txBody>
      </p:sp>
      <p:sp>
        <p:nvSpPr>
          <p:cNvPr id="38" name="Segnaposto testo 37">
            <a:extLst>
              <a:ext uri="{FF2B5EF4-FFF2-40B4-BE49-F238E27FC236}">
                <a16:creationId xmlns:a16="http://schemas.microsoft.com/office/drawing/2014/main" id="{D7506231-5CF1-204D-AEA6-D5094E4CBD13}"/>
              </a:ext>
            </a:extLst>
          </p:cNvPr>
          <p:cNvSpPr>
            <a:spLocks noGrp="1"/>
          </p:cNvSpPr>
          <p:nvPr>
            <p:ph idx="1"/>
          </p:nvPr>
        </p:nvSpPr>
        <p:spPr/>
        <p:txBody>
          <a:bodyPr>
            <a:normAutofit/>
          </a:bodyPr>
          <a:lstStyle/>
          <a:p>
            <a:r>
              <a:rPr lang="it-IT" sz="2400"/>
              <a:t>Chi è il </a:t>
            </a:r>
            <a:r>
              <a:rPr lang="it-IT" sz="2400" b="1"/>
              <a:t>soggetto pagatore</a:t>
            </a:r>
            <a:r>
              <a:rPr lang="it-IT" sz="2400"/>
              <a:t>?</a:t>
            </a:r>
          </a:p>
          <a:p>
            <a:pPr lvl="1">
              <a:lnSpc>
                <a:spcPct val="110000"/>
              </a:lnSpc>
            </a:pPr>
            <a:r>
              <a:rPr lang="it-IT" sz="2000"/>
              <a:t>La società o la sua stabile organizzazione … a seconda da chi deduca la </a:t>
            </a:r>
            <a:r>
              <a:rPr lang="it-IT" sz="2000" i="1"/>
              <a:t>royalty</a:t>
            </a:r>
            <a:r>
              <a:rPr lang="it-IT" sz="2000"/>
              <a:t> (o l’interesse);</a:t>
            </a:r>
          </a:p>
          <a:p>
            <a:r>
              <a:rPr lang="it-IT" sz="2400"/>
              <a:t>Lo </a:t>
            </a:r>
            <a:r>
              <a:rPr lang="it-IT" sz="2400" b="1"/>
              <a:t>Stato della fonte</a:t>
            </a:r>
            <a:r>
              <a:rPr lang="it-IT" sz="2400"/>
              <a:t> è quello dove risiede il soggetto che paga il compenso / interesse;</a:t>
            </a:r>
          </a:p>
          <a:p>
            <a:r>
              <a:rPr lang="it-IT" sz="2400"/>
              <a:t>Non rileva quindi che la proprietà intellettuale sia usata altrove: si guarda alla sede del contraente, in questo caso.</a:t>
            </a:r>
          </a:p>
          <a:p>
            <a:pPr lvl="1">
              <a:lnSpc>
                <a:spcPct val="110000"/>
              </a:lnSpc>
            </a:pPr>
            <a:r>
              <a:rPr lang="it-IT" sz="2000"/>
              <a:t>La situazione qui “è più facile” di quella prospettata nel Modello OCSE all’art. 12.</a:t>
            </a:r>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53</a:t>
            </a:fld>
            <a:endParaRPr lang="it-IT"/>
          </a:p>
        </p:txBody>
      </p:sp>
    </p:spTree>
    <p:extLst>
      <p:ext uri="{BB962C8B-B14F-4D97-AF65-F5344CB8AC3E}">
        <p14:creationId xmlns:p14="http://schemas.microsoft.com/office/powerpoint/2010/main" val="15308562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a:t>Ad esempio</a:t>
            </a:r>
            <a:endParaRPr lang="it-IT"/>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54</a:t>
            </a:fld>
            <a:endParaRPr lang="it-IT"/>
          </a:p>
        </p:txBody>
      </p:sp>
      <p:sp>
        <p:nvSpPr>
          <p:cNvPr id="29" name="Ovale 28">
            <a:extLst>
              <a:ext uri="{FF2B5EF4-FFF2-40B4-BE49-F238E27FC236}">
                <a16:creationId xmlns:a16="http://schemas.microsoft.com/office/drawing/2014/main" id="{6A65BB6E-9ABA-CB49-8B98-A0858AD3B7FE}"/>
              </a:ext>
            </a:extLst>
          </p:cNvPr>
          <p:cNvSpPr/>
          <p:nvPr/>
        </p:nvSpPr>
        <p:spPr>
          <a:xfrm>
            <a:off x="8041237" y="1683019"/>
            <a:ext cx="1712890" cy="15454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t>Società A</a:t>
            </a:r>
          </a:p>
        </p:txBody>
      </p:sp>
      <p:sp>
        <p:nvSpPr>
          <p:cNvPr id="30" name="Ovale 29">
            <a:extLst>
              <a:ext uri="{FF2B5EF4-FFF2-40B4-BE49-F238E27FC236}">
                <a16:creationId xmlns:a16="http://schemas.microsoft.com/office/drawing/2014/main" id="{2792250F-9D09-2643-ACDB-5BE72A89BB07}"/>
              </a:ext>
            </a:extLst>
          </p:cNvPr>
          <p:cNvSpPr/>
          <p:nvPr/>
        </p:nvSpPr>
        <p:spPr>
          <a:xfrm>
            <a:off x="2108631" y="4167426"/>
            <a:ext cx="1712890" cy="15454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t>Società B</a:t>
            </a:r>
          </a:p>
        </p:txBody>
      </p:sp>
      <p:cxnSp>
        <p:nvCxnSpPr>
          <p:cNvPr id="31" name="Connettore 1 30">
            <a:extLst>
              <a:ext uri="{FF2B5EF4-FFF2-40B4-BE49-F238E27FC236}">
                <a16:creationId xmlns:a16="http://schemas.microsoft.com/office/drawing/2014/main" id="{D4A6F96A-4997-E641-B484-83E5BF3F8C77}"/>
              </a:ext>
            </a:extLst>
          </p:cNvPr>
          <p:cNvCxnSpPr/>
          <p:nvPr/>
        </p:nvCxnSpPr>
        <p:spPr>
          <a:xfrm flipH="1">
            <a:off x="4313208" y="862012"/>
            <a:ext cx="3485071" cy="5362575"/>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34" name="Ovale 33">
            <a:extLst>
              <a:ext uri="{FF2B5EF4-FFF2-40B4-BE49-F238E27FC236}">
                <a16:creationId xmlns:a16="http://schemas.microsoft.com/office/drawing/2014/main" id="{ED47E3B1-C578-3642-9175-3C0B2EA78099}"/>
              </a:ext>
            </a:extLst>
          </p:cNvPr>
          <p:cNvSpPr/>
          <p:nvPr/>
        </p:nvSpPr>
        <p:spPr>
          <a:xfrm>
            <a:off x="4587795" y="1559576"/>
            <a:ext cx="1712890" cy="1545465"/>
          </a:xfrm>
          <a:prstGeom prst="ellipse">
            <a:avLst/>
          </a:prstGeom>
          <a:solidFill>
            <a:schemeClr val="tx2">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t>Stabile di  A</a:t>
            </a:r>
          </a:p>
        </p:txBody>
      </p:sp>
      <p:cxnSp>
        <p:nvCxnSpPr>
          <p:cNvPr id="33" name="Connettore 2 32">
            <a:extLst>
              <a:ext uri="{FF2B5EF4-FFF2-40B4-BE49-F238E27FC236}">
                <a16:creationId xmlns:a16="http://schemas.microsoft.com/office/drawing/2014/main" id="{C1E23EB6-AE1A-CA4E-9535-167014CE9DB0}"/>
              </a:ext>
            </a:extLst>
          </p:cNvPr>
          <p:cNvCxnSpPr>
            <a:stCxn id="29" idx="2"/>
            <a:endCxn id="34" idx="6"/>
          </p:cNvCxnSpPr>
          <p:nvPr/>
        </p:nvCxnSpPr>
        <p:spPr>
          <a:xfrm flipH="1" flipV="1">
            <a:off x="6300685" y="2332309"/>
            <a:ext cx="1740552" cy="12344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7" name="Connettore 2 36">
            <a:extLst>
              <a:ext uri="{FF2B5EF4-FFF2-40B4-BE49-F238E27FC236}">
                <a16:creationId xmlns:a16="http://schemas.microsoft.com/office/drawing/2014/main" id="{95F6D51B-3BC8-494A-BC0A-6D03814CB4E8}"/>
              </a:ext>
            </a:extLst>
          </p:cNvPr>
          <p:cNvCxnSpPr>
            <a:cxnSpLocks/>
            <a:stCxn id="34" idx="3"/>
            <a:endCxn id="30" idx="7"/>
          </p:cNvCxnSpPr>
          <p:nvPr/>
        </p:nvCxnSpPr>
        <p:spPr>
          <a:xfrm flipH="1">
            <a:off x="3570674" y="2878713"/>
            <a:ext cx="1267968" cy="151504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0" name="Connettore 2 39">
            <a:extLst>
              <a:ext uri="{FF2B5EF4-FFF2-40B4-BE49-F238E27FC236}">
                <a16:creationId xmlns:a16="http://schemas.microsoft.com/office/drawing/2014/main" id="{BD382AB7-D1B6-0041-8293-5076A71296A6}"/>
              </a:ext>
            </a:extLst>
          </p:cNvPr>
          <p:cNvCxnSpPr>
            <a:cxnSpLocks/>
            <a:stCxn id="29" idx="3"/>
          </p:cNvCxnSpPr>
          <p:nvPr/>
        </p:nvCxnSpPr>
        <p:spPr>
          <a:xfrm flipH="1">
            <a:off x="3821522" y="3002156"/>
            <a:ext cx="4470562" cy="1938002"/>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2" name="CasellaDiTesto 41">
            <a:extLst>
              <a:ext uri="{FF2B5EF4-FFF2-40B4-BE49-F238E27FC236}">
                <a16:creationId xmlns:a16="http://schemas.microsoft.com/office/drawing/2014/main" id="{7D99D8F6-DE30-1543-835F-582EB90B268C}"/>
              </a:ext>
            </a:extLst>
          </p:cNvPr>
          <p:cNvSpPr txBox="1"/>
          <p:nvPr/>
        </p:nvSpPr>
        <p:spPr>
          <a:xfrm rot="20224289">
            <a:off x="6157821" y="3786491"/>
            <a:ext cx="870944" cy="369332"/>
          </a:xfrm>
          <a:prstGeom prst="rect">
            <a:avLst/>
          </a:prstGeom>
          <a:noFill/>
        </p:spPr>
        <p:txBody>
          <a:bodyPr wrap="none" rtlCol="0">
            <a:spAutoFit/>
          </a:bodyPr>
          <a:lstStyle/>
          <a:p>
            <a:r>
              <a:rPr lang="it-IT">
                <a:solidFill>
                  <a:schemeClr val="accent2"/>
                </a:solidFill>
              </a:rPr>
              <a:t>Royalty</a:t>
            </a:r>
          </a:p>
        </p:txBody>
      </p:sp>
      <p:sp>
        <p:nvSpPr>
          <p:cNvPr id="43" name="CasellaDiTesto 42">
            <a:extLst>
              <a:ext uri="{FF2B5EF4-FFF2-40B4-BE49-F238E27FC236}">
                <a16:creationId xmlns:a16="http://schemas.microsoft.com/office/drawing/2014/main" id="{8535738B-4206-E340-A6DA-A691FAE79EE5}"/>
              </a:ext>
            </a:extLst>
          </p:cNvPr>
          <p:cNvSpPr txBox="1"/>
          <p:nvPr/>
        </p:nvSpPr>
        <p:spPr>
          <a:xfrm>
            <a:off x="7798279" y="4796287"/>
            <a:ext cx="1946174" cy="369332"/>
          </a:xfrm>
          <a:prstGeom prst="rect">
            <a:avLst/>
          </a:prstGeom>
          <a:noFill/>
        </p:spPr>
        <p:txBody>
          <a:bodyPr wrap="none" rtlCol="0">
            <a:spAutoFit/>
          </a:bodyPr>
          <a:lstStyle/>
          <a:p>
            <a:r>
              <a:rPr lang="it-IT"/>
              <a:t>Circ. 47/E del 2004</a:t>
            </a:r>
          </a:p>
        </p:txBody>
      </p:sp>
      <p:pic>
        <p:nvPicPr>
          <p:cNvPr id="45" name="Picture 3">
            <a:extLst>
              <a:ext uri="{FF2B5EF4-FFF2-40B4-BE49-F238E27FC236}">
                <a16:creationId xmlns:a16="http://schemas.microsoft.com/office/drawing/2014/main" id="{ED45F229-FE2A-044A-9FE9-E6ADD3EA9083}"/>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0850" y="1759348"/>
            <a:ext cx="1116436" cy="718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chemeClr val="tx1"/>
                </a:solidFill>
                <a:miter lim="800000"/>
                <a:headEnd/>
                <a:tailEnd/>
              </a14:hiddenLine>
            </a:ext>
          </a:extLst>
        </p:spPr>
      </p:pic>
      <p:pic>
        <p:nvPicPr>
          <p:cNvPr id="46" name="Picture 3">
            <a:extLst>
              <a:ext uri="{FF2B5EF4-FFF2-40B4-BE49-F238E27FC236}">
                <a16:creationId xmlns:a16="http://schemas.microsoft.com/office/drawing/2014/main" id="{D657302A-4D6C-0E4C-A4CA-11E926CAADFD}"/>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58812" y="3429000"/>
            <a:ext cx="1116436" cy="718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chemeClr val="tx1"/>
                </a:solidFill>
                <a:miter lim="800000"/>
                <a:headEnd/>
                <a:tailEnd/>
              </a14:hiddenLine>
            </a:ext>
          </a:extLst>
        </p:spPr>
      </p:pic>
    </p:spTree>
    <p:extLst>
      <p:ext uri="{BB962C8B-B14F-4D97-AF65-F5344CB8AC3E}">
        <p14:creationId xmlns:p14="http://schemas.microsoft.com/office/powerpoint/2010/main" val="29603614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a:t>Presupposti oggettivi di applicazione</a:t>
            </a:r>
            <a:endParaRPr lang="it-IT"/>
          </a:p>
        </p:txBody>
      </p:sp>
      <p:sp>
        <p:nvSpPr>
          <p:cNvPr id="38" name="Segnaposto testo 37">
            <a:extLst>
              <a:ext uri="{FF2B5EF4-FFF2-40B4-BE49-F238E27FC236}">
                <a16:creationId xmlns:a16="http://schemas.microsoft.com/office/drawing/2014/main" id="{D7506231-5CF1-204D-AEA6-D5094E4CBD13}"/>
              </a:ext>
            </a:extLst>
          </p:cNvPr>
          <p:cNvSpPr>
            <a:spLocks noGrp="1"/>
          </p:cNvSpPr>
          <p:nvPr>
            <p:ph idx="1"/>
          </p:nvPr>
        </p:nvSpPr>
        <p:spPr/>
        <p:txBody>
          <a:bodyPr>
            <a:normAutofit fontScale="62500" lnSpcReduction="20000"/>
          </a:bodyPr>
          <a:lstStyle/>
          <a:p>
            <a:pPr>
              <a:lnSpc>
                <a:spcPct val="120000"/>
              </a:lnSpc>
            </a:pPr>
            <a:r>
              <a:rPr lang="it-IT"/>
              <a:t>L’applicazione della Direttiva è </a:t>
            </a:r>
            <a:r>
              <a:rPr lang="it-IT" b="1"/>
              <a:t>limitata</a:t>
            </a:r>
            <a:r>
              <a:rPr lang="it-IT"/>
              <a:t> da:</a:t>
            </a:r>
          </a:p>
          <a:p>
            <a:pPr lvl="1">
              <a:lnSpc>
                <a:spcPct val="120000"/>
              </a:lnSpc>
            </a:pPr>
            <a:r>
              <a:rPr lang="it-IT"/>
              <a:t>Il </a:t>
            </a:r>
            <a:r>
              <a:rPr lang="it-IT" b="1"/>
              <a:t>concetto</a:t>
            </a:r>
            <a:r>
              <a:rPr lang="it-IT"/>
              <a:t> di </a:t>
            </a:r>
            <a:r>
              <a:rPr lang="it-IT" i="1"/>
              <a:t>royalty</a:t>
            </a:r>
            <a:r>
              <a:rPr lang="it-IT"/>
              <a:t> (e di interesse);</a:t>
            </a:r>
          </a:p>
          <a:p>
            <a:pPr lvl="1">
              <a:lnSpc>
                <a:spcPct val="120000"/>
              </a:lnSpc>
            </a:pPr>
            <a:r>
              <a:rPr lang="it-IT"/>
              <a:t>La </a:t>
            </a:r>
            <a:r>
              <a:rPr lang="it-IT" b="1"/>
              <a:t>natura</a:t>
            </a:r>
            <a:r>
              <a:rPr lang="it-IT"/>
              <a:t> (e la residenza) delle società coinvolte …</a:t>
            </a:r>
          </a:p>
          <a:p>
            <a:pPr lvl="1">
              <a:lnSpc>
                <a:spcPct val="120000"/>
              </a:lnSpc>
            </a:pPr>
            <a:r>
              <a:rPr lang="it-IT"/>
              <a:t>… nonché dal </a:t>
            </a:r>
            <a:r>
              <a:rPr lang="it-IT" b="1"/>
              <a:t>rapporto</a:t>
            </a:r>
            <a:r>
              <a:rPr lang="it-IT"/>
              <a:t> fra le suddette società e le loro stabili organizzazioni (se sussistenti).</a:t>
            </a:r>
          </a:p>
          <a:p>
            <a:pPr>
              <a:lnSpc>
                <a:spcPct val="120000"/>
              </a:lnSpc>
            </a:pPr>
            <a:r>
              <a:rPr lang="it-IT"/>
              <a:t>Art. 2 della Direttiva somiglia all’art. 12 della Convenzione Ocse.</a:t>
            </a:r>
          </a:p>
          <a:p>
            <a:pPr lvl="1">
              <a:lnSpc>
                <a:spcPct val="120000"/>
              </a:lnSpc>
            </a:pPr>
            <a:r>
              <a:rPr lang="it-IT"/>
              <a:t>«</a:t>
            </a:r>
            <a:r>
              <a:rPr lang="it-IT" i="1"/>
              <a:t>Royalty</a:t>
            </a:r>
            <a:r>
              <a:rPr lang="it-IT"/>
              <a:t>» ogni </a:t>
            </a:r>
            <a:r>
              <a:rPr lang="it-IT" b="1"/>
              <a:t>pagamento effettuato per l’utilizzo o il diritto all’utilizzo di una qualsivoglia proprietà intellettuale</a:t>
            </a:r>
            <a:r>
              <a:rPr lang="it-IT"/>
              <a:t> come:</a:t>
            </a:r>
          </a:p>
          <a:p>
            <a:pPr marL="1826834" lvl="2" indent="-608945">
              <a:lnSpc>
                <a:spcPct val="120000"/>
              </a:lnSpc>
              <a:buFont typeface="+mj-lt"/>
              <a:buAutoNum type="arabicPeriod"/>
            </a:pPr>
            <a:r>
              <a:rPr lang="it-IT"/>
              <a:t>Diritto d’autore;</a:t>
            </a:r>
          </a:p>
          <a:p>
            <a:pPr marL="1826834" lvl="2" indent="-608945">
              <a:lnSpc>
                <a:spcPct val="120000"/>
              </a:lnSpc>
              <a:buFont typeface="+mj-lt"/>
              <a:buAutoNum type="arabicPeriod"/>
            </a:pPr>
            <a:r>
              <a:rPr lang="it-IT"/>
              <a:t>Software è incluso.</a:t>
            </a:r>
          </a:p>
          <a:p>
            <a:pPr marL="1826834" lvl="2" indent="-608945">
              <a:lnSpc>
                <a:spcPct val="120000"/>
              </a:lnSpc>
              <a:buFont typeface="+mj-lt"/>
              <a:buAutoNum type="arabicPeriod"/>
            </a:pPr>
            <a:r>
              <a:rPr lang="it-IT"/>
              <a:t>Brevetti;</a:t>
            </a:r>
          </a:p>
          <a:p>
            <a:pPr marL="1826834" lvl="2" indent="-608945">
              <a:lnSpc>
                <a:spcPct val="120000"/>
              </a:lnSpc>
              <a:buFont typeface="+mj-lt"/>
              <a:buAutoNum type="arabicPeriod"/>
            </a:pPr>
            <a:r>
              <a:rPr lang="it-IT"/>
              <a:t>Marchi;</a:t>
            </a:r>
          </a:p>
          <a:p>
            <a:pPr marL="1826834" lvl="2" indent="-608945">
              <a:lnSpc>
                <a:spcPct val="120000"/>
              </a:lnSpc>
              <a:buFont typeface="+mj-lt"/>
              <a:buAutoNum type="arabicPeriod"/>
            </a:pPr>
            <a:r>
              <a:rPr lang="it-IT"/>
              <a:t>Know </a:t>
            </a:r>
            <a:r>
              <a:rPr lang="it-IT" err="1"/>
              <a:t>how</a:t>
            </a:r>
            <a:r>
              <a:rPr lang="it-IT"/>
              <a:t> …</a:t>
            </a:r>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55</a:t>
            </a:fld>
            <a:endParaRPr lang="it-IT"/>
          </a:p>
        </p:txBody>
      </p:sp>
    </p:spTree>
    <p:extLst>
      <p:ext uri="{BB962C8B-B14F-4D97-AF65-F5344CB8AC3E}">
        <p14:creationId xmlns:p14="http://schemas.microsoft.com/office/powerpoint/2010/main" val="16269555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dirty="0"/>
              <a:t>Definire una </a:t>
            </a:r>
            <a:r>
              <a:rPr lang="it-IT" b="1" i="1" dirty="0"/>
              <a:t>royalty</a:t>
            </a:r>
            <a:endParaRPr lang="it-IT" i="1" dirty="0"/>
          </a:p>
        </p:txBody>
      </p:sp>
      <p:sp>
        <p:nvSpPr>
          <p:cNvPr id="38" name="Segnaposto testo 37">
            <a:extLst>
              <a:ext uri="{FF2B5EF4-FFF2-40B4-BE49-F238E27FC236}">
                <a16:creationId xmlns:a16="http://schemas.microsoft.com/office/drawing/2014/main" id="{D7506231-5CF1-204D-AEA6-D5094E4CBD13}"/>
              </a:ext>
            </a:extLst>
          </p:cNvPr>
          <p:cNvSpPr>
            <a:spLocks noGrp="1"/>
          </p:cNvSpPr>
          <p:nvPr>
            <p:ph idx="1"/>
          </p:nvPr>
        </p:nvSpPr>
        <p:spPr/>
        <p:txBody>
          <a:bodyPr>
            <a:normAutofit/>
          </a:bodyPr>
          <a:lstStyle/>
          <a:p>
            <a:r>
              <a:rPr lang="it-IT" sz="2400"/>
              <a:t>Sono </a:t>
            </a:r>
            <a:r>
              <a:rPr lang="it-IT" sz="2400" b="1" u="sng"/>
              <a:t>inoltre</a:t>
            </a:r>
            <a:r>
              <a:rPr lang="it-IT" sz="2400"/>
              <a:t> considerati come </a:t>
            </a:r>
            <a:r>
              <a:rPr lang="it-IT" sz="2400" i="1"/>
              <a:t>royalty</a:t>
            </a:r>
            <a:r>
              <a:rPr lang="it-IT" sz="2400"/>
              <a:t>:</a:t>
            </a:r>
          </a:p>
          <a:p>
            <a:pPr lvl="1">
              <a:lnSpc>
                <a:spcPct val="110000"/>
              </a:lnSpc>
            </a:pPr>
            <a:r>
              <a:rPr lang="it-IT" sz="2000"/>
              <a:t>Pagamenti per l’uso o il diritto all’uso di equipaggiamenti industriali, commerciali, scientifici;</a:t>
            </a:r>
          </a:p>
          <a:p>
            <a:r>
              <a:rPr lang="it-IT" sz="2400"/>
              <a:t>La definizione è la stessa di cui all’art. 12 del Modello di convenzione OCSE (già …) del 1977;</a:t>
            </a:r>
          </a:p>
          <a:p>
            <a:pPr lvl="1">
              <a:lnSpc>
                <a:spcPct val="110000"/>
              </a:lnSpc>
            </a:pPr>
            <a:r>
              <a:rPr lang="it-IT" sz="2000" i="1"/>
              <a:t>Ratio</a:t>
            </a:r>
            <a:r>
              <a:rPr lang="it-IT" sz="2000"/>
              <a:t>: </a:t>
            </a:r>
            <a:r>
              <a:rPr lang="it-IT" sz="2000" b="1"/>
              <a:t>ampliare</a:t>
            </a:r>
            <a:r>
              <a:rPr lang="it-IT" sz="2000"/>
              <a:t> la nozione di </a:t>
            </a:r>
            <a:r>
              <a:rPr lang="it-IT" sz="2000" i="1"/>
              <a:t>royalty</a:t>
            </a:r>
            <a:r>
              <a:rPr lang="it-IT" sz="2000"/>
              <a:t> fino ad includere alcuni redditi d’impresa o diversi che altrimenti ne sarebbero esclusi;</a:t>
            </a:r>
          </a:p>
          <a:p>
            <a:pPr lvl="1">
              <a:lnSpc>
                <a:spcPct val="110000"/>
              </a:lnSpc>
            </a:pPr>
            <a:r>
              <a:rPr lang="it-IT" sz="2000"/>
              <a:t>Questi redditi sono «considerati come …»: sono dunque redditi </a:t>
            </a:r>
            <a:r>
              <a:rPr lang="it-IT" sz="2000" b="1"/>
              <a:t>assimilati ai canoni</a:t>
            </a:r>
            <a:r>
              <a:rPr lang="it-IT" sz="2000"/>
              <a:t> propriamente detti.</a:t>
            </a:r>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56</a:t>
            </a:fld>
            <a:endParaRPr lang="it-IT"/>
          </a:p>
        </p:txBody>
      </p:sp>
    </p:spTree>
    <p:extLst>
      <p:ext uri="{BB962C8B-B14F-4D97-AF65-F5344CB8AC3E}">
        <p14:creationId xmlns:p14="http://schemas.microsoft.com/office/powerpoint/2010/main" val="23581713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a:t>Le società beneficiarie</a:t>
            </a:r>
            <a:endParaRPr lang="it-IT"/>
          </a:p>
        </p:txBody>
      </p:sp>
      <p:sp>
        <p:nvSpPr>
          <p:cNvPr id="38" name="Segnaposto testo 37">
            <a:extLst>
              <a:ext uri="{FF2B5EF4-FFF2-40B4-BE49-F238E27FC236}">
                <a16:creationId xmlns:a16="http://schemas.microsoft.com/office/drawing/2014/main" id="{D7506231-5CF1-204D-AEA6-D5094E4CBD13}"/>
              </a:ext>
            </a:extLst>
          </p:cNvPr>
          <p:cNvSpPr>
            <a:spLocks noGrp="1"/>
          </p:cNvSpPr>
          <p:nvPr>
            <p:ph idx="1"/>
          </p:nvPr>
        </p:nvSpPr>
        <p:spPr/>
        <p:txBody>
          <a:bodyPr>
            <a:normAutofit/>
          </a:bodyPr>
          <a:lstStyle/>
          <a:p>
            <a:pPr>
              <a:lnSpc>
                <a:spcPct val="100000"/>
              </a:lnSpc>
            </a:pPr>
            <a:r>
              <a:rPr lang="it-IT" sz="2400"/>
              <a:t>Sulla base dell’art. 3:</a:t>
            </a:r>
          </a:p>
          <a:p>
            <a:pPr lvl="1">
              <a:lnSpc>
                <a:spcPct val="100000"/>
              </a:lnSpc>
            </a:pPr>
            <a:r>
              <a:rPr lang="it-IT" sz="2000"/>
              <a:t>Solo le società </a:t>
            </a:r>
            <a:r>
              <a:rPr lang="it-IT" sz="2000" b="1"/>
              <a:t>tassativamente previste</a:t>
            </a:r>
            <a:r>
              <a:rPr lang="it-IT" sz="2000"/>
              <a:t> nell’allegato alla Direttiva (e successive integrazioni) possono beneficiare del meccanismo dell’esenzione;</a:t>
            </a:r>
          </a:p>
          <a:p>
            <a:pPr lvl="1">
              <a:lnSpc>
                <a:spcPct val="100000"/>
              </a:lnSpc>
            </a:pPr>
            <a:r>
              <a:rPr lang="it-IT" sz="2000"/>
              <a:t>Altri enti (economici) sono parimenti ammessi;</a:t>
            </a:r>
          </a:p>
          <a:p>
            <a:pPr>
              <a:lnSpc>
                <a:spcPct val="100000"/>
              </a:lnSpc>
            </a:pPr>
            <a:r>
              <a:rPr lang="it-IT" sz="2400"/>
              <a:t>La </a:t>
            </a:r>
            <a:r>
              <a:rPr lang="it-IT" sz="2400" b="1"/>
              <a:t>condizione di residenza</a:t>
            </a:r>
            <a:r>
              <a:rPr lang="it-IT" sz="2400"/>
              <a:t> deve tuttavia essere rispettata:</a:t>
            </a:r>
          </a:p>
          <a:p>
            <a:pPr marL="1217889" lvl="1" indent="-608945">
              <a:lnSpc>
                <a:spcPct val="100000"/>
              </a:lnSpc>
              <a:buFont typeface="+mj-lt"/>
              <a:buAutoNum type="arabicPeriod"/>
            </a:pPr>
            <a:r>
              <a:rPr lang="it-IT" sz="2000"/>
              <a:t>La società deve essere </a:t>
            </a:r>
            <a:r>
              <a:rPr lang="it-IT" sz="2000" b="1"/>
              <a:t>residente</a:t>
            </a:r>
            <a:r>
              <a:rPr lang="it-IT" sz="2000"/>
              <a:t> in uno Stato membro sulla base della sua legislazione interna e delle Convenzioni contro le doppie imposizioni;</a:t>
            </a:r>
          </a:p>
          <a:p>
            <a:pPr marL="1217889" lvl="1" indent="-608945">
              <a:lnSpc>
                <a:spcPct val="100000"/>
              </a:lnSpc>
              <a:buFont typeface="+mj-lt"/>
              <a:buAutoNum type="arabicPeriod"/>
            </a:pPr>
            <a:r>
              <a:rPr lang="it-IT" sz="2000"/>
              <a:t>Sono conseguentemente </a:t>
            </a:r>
            <a:r>
              <a:rPr lang="it-IT" sz="2000" u="sng"/>
              <a:t>ammesse le società con doppia residenza</a:t>
            </a:r>
            <a:r>
              <a:rPr lang="it-IT" sz="2000"/>
              <a:t> purché nell’UE sia localizzata la sede dell’amministrazione (cfr. Art. 4 . Modello OCSE, </a:t>
            </a:r>
            <a:r>
              <a:rPr lang="it-IT" sz="2000" i="1"/>
              <a:t>vecchia formulazione</a:t>
            </a:r>
            <a:r>
              <a:rPr lang="it-IT" sz="2000"/>
              <a:t>).</a:t>
            </a:r>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57</a:t>
            </a:fld>
            <a:endParaRPr lang="it-IT"/>
          </a:p>
        </p:txBody>
      </p:sp>
    </p:spTree>
    <p:extLst>
      <p:ext uri="{BB962C8B-B14F-4D97-AF65-F5344CB8AC3E}">
        <p14:creationId xmlns:p14="http://schemas.microsoft.com/office/powerpoint/2010/main" val="2935411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a:t>Segue: le beneficiarie</a:t>
            </a:r>
            <a:endParaRPr lang="it-IT"/>
          </a:p>
        </p:txBody>
      </p:sp>
      <p:sp>
        <p:nvSpPr>
          <p:cNvPr id="38" name="Segnaposto testo 37">
            <a:extLst>
              <a:ext uri="{FF2B5EF4-FFF2-40B4-BE49-F238E27FC236}">
                <a16:creationId xmlns:a16="http://schemas.microsoft.com/office/drawing/2014/main" id="{D7506231-5CF1-204D-AEA6-D5094E4CBD13}"/>
              </a:ext>
            </a:extLst>
          </p:cNvPr>
          <p:cNvSpPr>
            <a:spLocks noGrp="1"/>
          </p:cNvSpPr>
          <p:nvPr>
            <p:ph idx="1"/>
          </p:nvPr>
        </p:nvSpPr>
        <p:spPr/>
        <p:txBody>
          <a:bodyPr>
            <a:normAutofit/>
          </a:bodyPr>
          <a:lstStyle/>
          <a:p>
            <a:pPr>
              <a:lnSpc>
                <a:spcPct val="120000"/>
              </a:lnSpc>
            </a:pPr>
            <a:r>
              <a:rPr lang="it-IT" sz="2400" dirty="0"/>
              <a:t>Le società devono inoltre essere </a:t>
            </a:r>
            <a:r>
              <a:rPr lang="it-IT" sz="2400" b="1" dirty="0"/>
              <a:t>effettivamente assoggettate ad imposta</a:t>
            </a:r>
            <a:r>
              <a:rPr lang="it-IT" sz="2400" dirty="0"/>
              <a:t>:</a:t>
            </a:r>
          </a:p>
          <a:p>
            <a:pPr>
              <a:lnSpc>
                <a:spcPct val="120000"/>
              </a:lnSpc>
            </a:pPr>
            <a:r>
              <a:rPr lang="it-IT" sz="2400" dirty="0"/>
              <a:t>L’imposta deve essere una di quelle di cui all’art. 3, (a), iii, </a:t>
            </a:r>
            <a:r>
              <a:rPr lang="it-IT" sz="2400" b="1" dirty="0"/>
              <a:t>senza alcuna possibilità </a:t>
            </a:r>
            <a:r>
              <a:rPr lang="it-IT" sz="2400" b="1"/>
              <a:t>di esenzione</a:t>
            </a:r>
            <a:r>
              <a:rPr lang="it-IT" sz="2400" dirty="0"/>
              <a:t>;</a:t>
            </a:r>
          </a:p>
          <a:p>
            <a:pPr>
              <a:lnSpc>
                <a:spcPct val="120000"/>
              </a:lnSpc>
            </a:pPr>
            <a:r>
              <a:rPr lang="it-IT" sz="2400" dirty="0"/>
              <a:t>Restano tuttavia alcuni dubbi:</a:t>
            </a:r>
          </a:p>
          <a:p>
            <a:pPr marL="1217889" lvl="1" indent="-608945">
              <a:lnSpc>
                <a:spcPct val="120000"/>
              </a:lnSpc>
              <a:buFont typeface="+mj-lt"/>
              <a:buAutoNum type="arabicPeriod"/>
            </a:pPr>
            <a:r>
              <a:rPr lang="it-IT" sz="2000" dirty="0"/>
              <a:t>L’esenzione deve essere effettiva o potenziale?</a:t>
            </a:r>
          </a:p>
          <a:p>
            <a:pPr marL="1217889" lvl="1" indent="-608945">
              <a:lnSpc>
                <a:spcPct val="120000"/>
              </a:lnSpc>
              <a:buFont typeface="+mj-lt"/>
              <a:buAutoNum type="arabicPeriod"/>
            </a:pPr>
            <a:r>
              <a:rPr lang="it-IT" sz="2000" dirty="0"/>
              <a:t>L’esenzione deve essere integrale o riguardare soltanto gli interessi o le </a:t>
            </a:r>
            <a:r>
              <a:rPr lang="it-IT" sz="2000" i="1" dirty="0"/>
              <a:t>royalty</a:t>
            </a:r>
            <a:r>
              <a:rPr lang="it-IT" sz="2000" dirty="0"/>
              <a:t>?</a:t>
            </a:r>
          </a:p>
          <a:p>
            <a:pPr>
              <a:lnSpc>
                <a:spcPct val="120000"/>
              </a:lnSpc>
            </a:pPr>
            <a:r>
              <a:rPr lang="it-IT" sz="2400" dirty="0"/>
              <a:t>Il vecchio regime di </a:t>
            </a:r>
            <a:r>
              <a:rPr lang="it-IT" sz="2400" i="1" dirty="0" err="1"/>
              <a:t>Patent</a:t>
            </a:r>
            <a:r>
              <a:rPr lang="it-IT" sz="2400" i="1" dirty="0"/>
              <a:t> Box</a:t>
            </a:r>
            <a:r>
              <a:rPr lang="it-IT" sz="2400" dirty="0"/>
              <a:t> (o I.P. Box) non conduceva a una esenzione totale, non dovrebbe inficiare l’applicazione della direttiva.</a:t>
            </a:r>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58</a:t>
            </a:fld>
            <a:endParaRPr lang="it-IT"/>
          </a:p>
        </p:txBody>
      </p:sp>
    </p:spTree>
    <p:extLst>
      <p:ext uri="{BB962C8B-B14F-4D97-AF65-F5344CB8AC3E}">
        <p14:creationId xmlns:p14="http://schemas.microsoft.com/office/powerpoint/2010/main" val="10438795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a:t>Riprendendo l’analisi della direttiva</a:t>
            </a:r>
            <a:endParaRPr lang="it-IT"/>
          </a:p>
        </p:txBody>
      </p:sp>
      <p:sp>
        <p:nvSpPr>
          <p:cNvPr id="38" name="Segnaposto testo 37">
            <a:extLst>
              <a:ext uri="{FF2B5EF4-FFF2-40B4-BE49-F238E27FC236}">
                <a16:creationId xmlns:a16="http://schemas.microsoft.com/office/drawing/2014/main" id="{D7506231-5CF1-204D-AEA6-D5094E4CBD13}"/>
              </a:ext>
            </a:extLst>
          </p:cNvPr>
          <p:cNvSpPr>
            <a:spLocks noGrp="1"/>
          </p:cNvSpPr>
          <p:nvPr>
            <p:ph idx="1"/>
          </p:nvPr>
        </p:nvSpPr>
        <p:spPr/>
        <p:txBody>
          <a:bodyPr>
            <a:normAutofit/>
          </a:bodyPr>
          <a:lstStyle/>
          <a:p>
            <a:r>
              <a:rPr lang="it-IT" sz="2400"/>
              <a:t>La direttiva riguarda anche le stabili organizzazioni delle imprese associate.</a:t>
            </a:r>
          </a:p>
          <a:p>
            <a:pPr lvl="1">
              <a:lnSpc>
                <a:spcPct val="110000"/>
              </a:lnSpc>
            </a:pPr>
            <a:r>
              <a:rPr lang="it-IT" sz="2000"/>
              <a:t>La nozione di stabile organizzazione (art. 3, §1, c,) in parte coincide con quella dell’art. 5 del Modello Ocse:</a:t>
            </a:r>
          </a:p>
          <a:p>
            <a:pPr lvl="1">
              <a:lnSpc>
                <a:spcPct val="110000"/>
              </a:lnSpc>
            </a:pPr>
            <a:r>
              <a:rPr lang="it-IT" sz="2000"/>
              <a:t>Una </a:t>
            </a:r>
            <a:r>
              <a:rPr lang="it-IT" sz="2000" b="1"/>
              <a:t>sede fissa d’affari</a:t>
            </a:r>
            <a:r>
              <a:rPr lang="it-IT" sz="2000"/>
              <a:t> attraverso la quale si esercita in tutto o in parte l’attività. Il testo della direttiva non va oltre quello che sarebbe il co. 1 dell’art. 5;</a:t>
            </a:r>
          </a:p>
          <a:p>
            <a:r>
              <a:rPr lang="it-IT" sz="2400"/>
              <a:t>La stabile organizzazione cd. “personale” sembra invece essere </a:t>
            </a:r>
            <a:r>
              <a:rPr lang="it-IT" sz="2400" u="sng"/>
              <a:t>esclusa</a:t>
            </a:r>
            <a:r>
              <a:rPr lang="it-IT" sz="2400"/>
              <a:t> dal campo di applicazione della direttiva per ragioni oggettive.</a:t>
            </a:r>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59</a:t>
            </a:fld>
            <a:endParaRPr lang="it-IT"/>
          </a:p>
        </p:txBody>
      </p:sp>
    </p:spTree>
    <p:extLst>
      <p:ext uri="{BB962C8B-B14F-4D97-AF65-F5344CB8AC3E}">
        <p14:creationId xmlns:p14="http://schemas.microsoft.com/office/powerpoint/2010/main" val="855251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a:t>(Successi e) insuccessi</a:t>
            </a:r>
            <a:endParaRPr lang="it-IT"/>
          </a:p>
        </p:txBody>
      </p:sp>
      <p:sp>
        <p:nvSpPr>
          <p:cNvPr id="38" name="Segnaposto testo 37">
            <a:extLst>
              <a:ext uri="{FF2B5EF4-FFF2-40B4-BE49-F238E27FC236}">
                <a16:creationId xmlns:a16="http://schemas.microsoft.com/office/drawing/2014/main" id="{D7506231-5CF1-204D-AEA6-D5094E4CBD13}"/>
              </a:ext>
            </a:extLst>
          </p:cNvPr>
          <p:cNvSpPr>
            <a:spLocks noGrp="1"/>
          </p:cNvSpPr>
          <p:nvPr>
            <p:ph idx="1"/>
          </p:nvPr>
        </p:nvSpPr>
        <p:spPr/>
        <p:txBody>
          <a:bodyPr>
            <a:normAutofit lnSpcReduction="10000"/>
          </a:bodyPr>
          <a:lstStyle/>
          <a:p>
            <a:r>
              <a:rPr lang="it-IT" sz="2400" dirty="0"/>
              <a:t>Common (</a:t>
            </a:r>
            <a:r>
              <a:rPr lang="it-IT" sz="2400" dirty="0" err="1"/>
              <a:t>Consolidated</a:t>
            </a:r>
            <a:r>
              <a:rPr lang="it-IT" sz="2400" dirty="0"/>
              <a:t>) Corporate Tax Base;</a:t>
            </a:r>
          </a:p>
          <a:p>
            <a:pPr lvl="1"/>
            <a:r>
              <a:rPr lang="it-IT" sz="2000" dirty="0"/>
              <a:t>COM(2016) 685 </a:t>
            </a:r>
            <a:r>
              <a:rPr lang="it-IT" sz="2000" dirty="0" err="1"/>
              <a:t>final</a:t>
            </a:r>
            <a:r>
              <a:rPr lang="it-IT" sz="2000" dirty="0"/>
              <a:t>. Versione del 2016 a seguire del 2011, ancora disaccordo tra gli stati;</a:t>
            </a:r>
          </a:p>
          <a:p>
            <a:r>
              <a:rPr lang="it-IT" sz="2400" dirty="0" err="1"/>
              <a:t>Cd</a:t>
            </a:r>
            <a:r>
              <a:rPr lang="it-IT" sz="2400" dirty="0"/>
              <a:t>. «Web tax» / Imposta sui servizi digitali;</a:t>
            </a:r>
          </a:p>
          <a:p>
            <a:pPr lvl="1"/>
            <a:r>
              <a:rPr lang="it-IT" sz="2000" dirty="0"/>
              <a:t>COM(2018) 147 </a:t>
            </a:r>
            <a:r>
              <a:rPr lang="it-IT" sz="2000" dirty="0" err="1"/>
              <a:t>final</a:t>
            </a:r>
            <a:r>
              <a:rPr lang="it-IT" sz="2000" dirty="0"/>
              <a:t>, COM(2018) 148 </a:t>
            </a:r>
            <a:r>
              <a:rPr lang="it-IT" sz="2000" dirty="0" err="1"/>
              <a:t>final</a:t>
            </a:r>
            <a:r>
              <a:rPr lang="it-IT" sz="2000" dirty="0"/>
              <a:t>, in progressivo adattamento e ora pronta a una «</a:t>
            </a:r>
            <a:r>
              <a:rPr lang="it-IT" sz="2000" i="1" dirty="0"/>
              <a:t>seconda giovinezza</a:t>
            </a:r>
            <a:r>
              <a:rPr lang="it-IT" sz="2000" dirty="0"/>
              <a:t>»;</a:t>
            </a:r>
          </a:p>
          <a:p>
            <a:r>
              <a:rPr lang="it-IT" sz="2400" dirty="0"/>
              <a:t>Financial </a:t>
            </a:r>
            <a:r>
              <a:rPr lang="it-IT" sz="2400" dirty="0" err="1"/>
              <a:t>Transactions</a:t>
            </a:r>
            <a:r>
              <a:rPr lang="it-IT" sz="2400" dirty="0"/>
              <a:t> Tax;</a:t>
            </a:r>
          </a:p>
          <a:p>
            <a:pPr lvl="1"/>
            <a:r>
              <a:rPr lang="it-IT" sz="2000" dirty="0"/>
              <a:t>COM(2013) 71 </a:t>
            </a:r>
            <a:r>
              <a:rPr lang="it-IT" sz="2000" dirty="0" err="1"/>
              <a:t>final</a:t>
            </a:r>
            <a:r>
              <a:rPr lang="it-IT" sz="2000" dirty="0"/>
              <a:t>; Allo stato, cooperazione rafforzata;</a:t>
            </a:r>
          </a:p>
          <a:p>
            <a:r>
              <a:rPr lang="it-IT" sz="2400" dirty="0" err="1"/>
              <a:t>Cd</a:t>
            </a:r>
            <a:r>
              <a:rPr lang="it-IT" sz="2400" dirty="0"/>
              <a:t>. «Minimum Tax» / Pillar II;</a:t>
            </a:r>
          </a:p>
          <a:p>
            <a:pPr lvl="1"/>
            <a:r>
              <a:rPr lang="it-IT" sz="2000" dirty="0"/>
              <a:t>Direttiva 2022/2523, approvata il 22 dicembre 2022, D.lgs. n. 209 del 27 dicembre 2023.</a:t>
            </a:r>
          </a:p>
          <a:p>
            <a:pPr lvl="1"/>
            <a:r>
              <a:rPr lang="it-IT" sz="2000" dirty="0"/>
              <a:t>Proposta di DAC-9 28 ottobre 2024, COM(2024) 497 </a:t>
            </a:r>
            <a:r>
              <a:rPr lang="it-IT" sz="2000" i="1" dirty="0" err="1"/>
              <a:t>final</a:t>
            </a:r>
            <a:r>
              <a:rPr lang="it-IT" sz="2000" dirty="0"/>
              <a:t>.</a:t>
            </a:r>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6</a:t>
            </a:fld>
            <a:endParaRPr lang="it-IT"/>
          </a:p>
        </p:txBody>
      </p:sp>
    </p:spTree>
    <p:extLst>
      <p:ext uri="{BB962C8B-B14F-4D97-AF65-F5344CB8AC3E}">
        <p14:creationId xmlns:p14="http://schemas.microsoft.com/office/powerpoint/2010/main" val="41230019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a:t>Un esempio</a:t>
            </a:r>
            <a:endParaRPr lang="it-IT"/>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60</a:t>
            </a:fld>
            <a:endParaRPr lang="it-IT"/>
          </a:p>
        </p:txBody>
      </p:sp>
      <p:sp>
        <p:nvSpPr>
          <p:cNvPr id="9" name="Ovale 8">
            <a:extLst>
              <a:ext uri="{FF2B5EF4-FFF2-40B4-BE49-F238E27FC236}">
                <a16:creationId xmlns:a16="http://schemas.microsoft.com/office/drawing/2014/main" id="{AE6044FF-DDB0-244B-ACBB-83C92A7813E3}"/>
              </a:ext>
            </a:extLst>
          </p:cNvPr>
          <p:cNvSpPr/>
          <p:nvPr/>
        </p:nvSpPr>
        <p:spPr>
          <a:xfrm>
            <a:off x="8041237" y="1683019"/>
            <a:ext cx="1712890" cy="15454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t>Società A</a:t>
            </a:r>
          </a:p>
        </p:txBody>
      </p:sp>
      <p:cxnSp>
        <p:nvCxnSpPr>
          <p:cNvPr id="10" name="Connettore 1 9">
            <a:extLst>
              <a:ext uri="{FF2B5EF4-FFF2-40B4-BE49-F238E27FC236}">
                <a16:creationId xmlns:a16="http://schemas.microsoft.com/office/drawing/2014/main" id="{0E5B830E-FD8E-CB4F-B8CB-FC9C14871071}"/>
              </a:ext>
            </a:extLst>
          </p:cNvPr>
          <p:cNvCxnSpPr/>
          <p:nvPr/>
        </p:nvCxnSpPr>
        <p:spPr>
          <a:xfrm flipH="1">
            <a:off x="4313208" y="862012"/>
            <a:ext cx="3485071" cy="5362575"/>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1" name="Ovale 10">
            <a:extLst>
              <a:ext uri="{FF2B5EF4-FFF2-40B4-BE49-F238E27FC236}">
                <a16:creationId xmlns:a16="http://schemas.microsoft.com/office/drawing/2014/main" id="{64F6AB20-0562-2644-836E-35F710720635}"/>
              </a:ext>
            </a:extLst>
          </p:cNvPr>
          <p:cNvSpPr/>
          <p:nvPr/>
        </p:nvSpPr>
        <p:spPr>
          <a:xfrm>
            <a:off x="4587795" y="1559576"/>
            <a:ext cx="1712890" cy="1545465"/>
          </a:xfrm>
          <a:prstGeom prst="ellipse">
            <a:avLst/>
          </a:prstGeom>
          <a:solidFill>
            <a:schemeClr val="tx2">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t>Stabile di  A</a:t>
            </a:r>
          </a:p>
        </p:txBody>
      </p:sp>
      <p:cxnSp>
        <p:nvCxnSpPr>
          <p:cNvPr id="12" name="Connettore 2 11">
            <a:extLst>
              <a:ext uri="{FF2B5EF4-FFF2-40B4-BE49-F238E27FC236}">
                <a16:creationId xmlns:a16="http://schemas.microsoft.com/office/drawing/2014/main" id="{8D1FE9CD-E476-3E49-8A98-A6C3ED44CAA9}"/>
              </a:ext>
            </a:extLst>
          </p:cNvPr>
          <p:cNvCxnSpPr>
            <a:stCxn id="9" idx="2"/>
            <a:endCxn id="11" idx="6"/>
          </p:cNvCxnSpPr>
          <p:nvPr/>
        </p:nvCxnSpPr>
        <p:spPr>
          <a:xfrm flipH="1" flipV="1">
            <a:off x="6300685" y="2332309"/>
            <a:ext cx="1740552" cy="12344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13" name="Picture 3">
            <a:extLst>
              <a:ext uri="{FF2B5EF4-FFF2-40B4-BE49-F238E27FC236}">
                <a16:creationId xmlns:a16="http://schemas.microsoft.com/office/drawing/2014/main" id="{7D5C8312-E1BB-0C44-ADD6-A0888AA5953A}"/>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58812" y="3429000"/>
            <a:ext cx="1116436" cy="718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chemeClr val="tx1"/>
                </a:solidFill>
                <a:miter lim="800000"/>
                <a:headEnd/>
                <a:tailEnd/>
              </a14:hiddenLine>
            </a:ext>
          </a:extLst>
        </p:spPr>
      </p:pic>
      <p:cxnSp>
        <p:nvCxnSpPr>
          <p:cNvPr id="14" name="Connettore 1 13">
            <a:extLst>
              <a:ext uri="{FF2B5EF4-FFF2-40B4-BE49-F238E27FC236}">
                <a16:creationId xmlns:a16="http://schemas.microsoft.com/office/drawing/2014/main" id="{DCE2F109-1ADF-6D4F-A4D0-4241E8675F29}"/>
              </a:ext>
            </a:extLst>
          </p:cNvPr>
          <p:cNvCxnSpPr>
            <a:cxnSpLocks/>
          </p:cNvCxnSpPr>
          <p:nvPr/>
        </p:nvCxnSpPr>
        <p:spPr>
          <a:xfrm flipH="1" flipV="1">
            <a:off x="1116754" y="3429000"/>
            <a:ext cx="4714703" cy="504645"/>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9" name="Ovale 18">
            <a:extLst>
              <a:ext uri="{FF2B5EF4-FFF2-40B4-BE49-F238E27FC236}">
                <a16:creationId xmlns:a16="http://schemas.microsoft.com/office/drawing/2014/main" id="{5EE8D0EA-7346-374D-823E-8554510858CD}"/>
              </a:ext>
            </a:extLst>
          </p:cNvPr>
          <p:cNvSpPr/>
          <p:nvPr/>
        </p:nvSpPr>
        <p:spPr>
          <a:xfrm>
            <a:off x="6697048" y="4395805"/>
            <a:ext cx="1712890" cy="15454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t>Società B</a:t>
            </a:r>
          </a:p>
        </p:txBody>
      </p:sp>
      <p:sp>
        <p:nvSpPr>
          <p:cNvPr id="20" name="Ovale 19">
            <a:extLst>
              <a:ext uri="{FF2B5EF4-FFF2-40B4-BE49-F238E27FC236}">
                <a16:creationId xmlns:a16="http://schemas.microsoft.com/office/drawing/2014/main" id="{0BD9DB1E-CD6B-6B46-B14A-438CDD83EF93}"/>
              </a:ext>
            </a:extLst>
          </p:cNvPr>
          <p:cNvSpPr/>
          <p:nvPr/>
        </p:nvSpPr>
        <p:spPr>
          <a:xfrm>
            <a:off x="1998967" y="4147917"/>
            <a:ext cx="1712890" cy="1545465"/>
          </a:xfrm>
          <a:prstGeom prst="ellipse">
            <a:avLst/>
          </a:prstGeom>
          <a:solidFill>
            <a:schemeClr val="tx2">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t>Stabile di  B</a:t>
            </a:r>
          </a:p>
        </p:txBody>
      </p:sp>
      <p:cxnSp>
        <p:nvCxnSpPr>
          <p:cNvPr id="21" name="Connettore 2 20">
            <a:extLst>
              <a:ext uri="{FF2B5EF4-FFF2-40B4-BE49-F238E27FC236}">
                <a16:creationId xmlns:a16="http://schemas.microsoft.com/office/drawing/2014/main" id="{D18067B0-1E38-CB4E-A8F0-126E07D9AB68}"/>
              </a:ext>
            </a:extLst>
          </p:cNvPr>
          <p:cNvCxnSpPr>
            <a:cxnSpLocks/>
            <a:endCxn id="20" idx="6"/>
          </p:cNvCxnSpPr>
          <p:nvPr/>
        </p:nvCxnSpPr>
        <p:spPr>
          <a:xfrm flipH="1" flipV="1">
            <a:off x="3711857" y="4920650"/>
            <a:ext cx="2981944" cy="13645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Connettore 2 22">
            <a:extLst>
              <a:ext uri="{FF2B5EF4-FFF2-40B4-BE49-F238E27FC236}">
                <a16:creationId xmlns:a16="http://schemas.microsoft.com/office/drawing/2014/main" id="{836C12EA-629D-3947-BFCA-089C76FAFEEB}"/>
              </a:ext>
            </a:extLst>
          </p:cNvPr>
          <p:cNvCxnSpPr>
            <a:cxnSpLocks/>
            <a:stCxn id="9" idx="4"/>
            <a:endCxn id="19" idx="7"/>
          </p:cNvCxnSpPr>
          <p:nvPr/>
        </p:nvCxnSpPr>
        <p:spPr>
          <a:xfrm flipH="1">
            <a:off x="8159091" y="3228484"/>
            <a:ext cx="738591" cy="139364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Connettore 2 25">
            <a:extLst>
              <a:ext uri="{FF2B5EF4-FFF2-40B4-BE49-F238E27FC236}">
                <a16:creationId xmlns:a16="http://schemas.microsoft.com/office/drawing/2014/main" id="{9677A00D-F1ED-F849-8B73-7C5488E5435C}"/>
              </a:ext>
            </a:extLst>
          </p:cNvPr>
          <p:cNvCxnSpPr>
            <a:cxnSpLocks/>
            <a:stCxn id="11" idx="3"/>
            <a:endCxn id="20" idx="7"/>
          </p:cNvCxnSpPr>
          <p:nvPr/>
        </p:nvCxnSpPr>
        <p:spPr>
          <a:xfrm flipH="1">
            <a:off x="3461010" y="2878713"/>
            <a:ext cx="1377632" cy="1495532"/>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7" name="CasellaDiTesto 26">
            <a:extLst>
              <a:ext uri="{FF2B5EF4-FFF2-40B4-BE49-F238E27FC236}">
                <a16:creationId xmlns:a16="http://schemas.microsoft.com/office/drawing/2014/main" id="{2BBF7229-CEDE-E443-81A9-BF1180FF9E8D}"/>
              </a:ext>
            </a:extLst>
          </p:cNvPr>
          <p:cNvSpPr txBox="1"/>
          <p:nvPr/>
        </p:nvSpPr>
        <p:spPr>
          <a:xfrm rot="18644210">
            <a:off x="3621758" y="3148724"/>
            <a:ext cx="870944" cy="369332"/>
          </a:xfrm>
          <a:prstGeom prst="rect">
            <a:avLst/>
          </a:prstGeom>
          <a:noFill/>
        </p:spPr>
        <p:txBody>
          <a:bodyPr wrap="square" rtlCol="0">
            <a:spAutoFit/>
          </a:bodyPr>
          <a:lstStyle/>
          <a:p>
            <a:r>
              <a:rPr lang="it-IT">
                <a:solidFill>
                  <a:schemeClr val="accent2"/>
                </a:solidFill>
              </a:rPr>
              <a:t>Royalty</a:t>
            </a:r>
          </a:p>
        </p:txBody>
      </p:sp>
      <p:pic>
        <p:nvPicPr>
          <p:cNvPr id="30" name="Picture 3">
            <a:extLst>
              <a:ext uri="{FF2B5EF4-FFF2-40B4-BE49-F238E27FC236}">
                <a16:creationId xmlns:a16="http://schemas.microsoft.com/office/drawing/2014/main" id="{915C7D8F-69BA-AF42-9801-459C4932E426}"/>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1787" y="1928532"/>
            <a:ext cx="1116436" cy="718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chemeClr val="tx1"/>
                </a:solidFill>
                <a:miter lim="800000"/>
                <a:headEnd/>
                <a:tailEnd/>
              </a14:hiddenLine>
            </a:ext>
          </a:extLst>
        </p:spPr>
      </p:pic>
      <p:pic>
        <p:nvPicPr>
          <p:cNvPr id="31" name="Picture 3">
            <a:extLst>
              <a:ext uri="{FF2B5EF4-FFF2-40B4-BE49-F238E27FC236}">
                <a16:creationId xmlns:a16="http://schemas.microsoft.com/office/drawing/2014/main" id="{10587387-9B38-5148-9D9E-84CFB9127CDC}"/>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719" y="4433467"/>
            <a:ext cx="1116436" cy="718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chemeClr val="tx1"/>
                </a:solidFill>
                <a:miter lim="800000"/>
                <a:headEnd/>
                <a:tailEnd/>
              </a14:hiddenLine>
            </a:ext>
          </a:extLst>
        </p:spPr>
      </p:pic>
    </p:spTree>
    <p:extLst>
      <p:ext uri="{BB962C8B-B14F-4D97-AF65-F5344CB8AC3E}">
        <p14:creationId xmlns:p14="http://schemas.microsoft.com/office/powerpoint/2010/main" val="21849664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a:t>Le società correlate</a:t>
            </a:r>
            <a:endParaRPr lang="it-IT"/>
          </a:p>
        </p:txBody>
      </p:sp>
      <p:sp>
        <p:nvSpPr>
          <p:cNvPr id="38" name="Segnaposto testo 37">
            <a:extLst>
              <a:ext uri="{FF2B5EF4-FFF2-40B4-BE49-F238E27FC236}">
                <a16:creationId xmlns:a16="http://schemas.microsoft.com/office/drawing/2014/main" id="{D7506231-5CF1-204D-AEA6-D5094E4CBD13}"/>
              </a:ext>
            </a:extLst>
          </p:cNvPr>
          <p:cNvSpPr>
            <a:spLocks noGrp="1"/>
          </p:cNvSpPr>
          <p:nvPr>
            <p:ph idx="1"/>
          </p:nvPr>
        </p:nvSpPr>
        <p:spPr/>
        <p:txBody>
          <a:bodyPr>
            <a:normAutofit/>
          </a:bodyPr>
          <a:lstStyle/>
          <a:p>
            <a:r>
              <a:rPr lang="it-IT" sz="2000"/>
              <a:t>Il requisito è determinante per l’applicazione della direttiva;</a:t>
            </a:r>
          </a:p>
          <a:p>
            <a:r>
              <a:rPr lang="it-IT" sz="2000"/>
              <a:t>Solo i </a:t>
            </a:r>
            <a:r>
              <a:rPr lang="it-IT" sz="2000" b="1"/>
              <a:t>pagamenti fra società correlate</a:t>
            </a:r>
            <a:r>
              <a:rPr lang="it-IT" sz="2000"/>
              <a:t> possono beneficiare dell’esenzione di ogni tassazione alla fonte;</a:t>
            </a:r>
          </a:p>
          <a:p>
            <a:r>
              <a:rPr lang="it-IT" sz="2000"/>
              <a:t>La «correlazione» può riguardare la partecipazione al </a:t>
            </a:r>
            <a:r>
              <a:rPr lang="it-IT" sz="2000" b="1"/>
              <a:t>capitale sociale o ai diritti di voto</a:t>
            </a:r>
            <a:r>
              <a:rPr lang="it-IT" sz="2000"/>
              <a:t> (ma non entrambi i requisiti contemporaneamente).</a:t>
            </a:r>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61</a:t>
            </a:fld>
            <a:endParaRPr lang="it-IT"/>
          </a:p>
        </p:txBody>
      </p:sp>
    </p:spTree>
    <p:extLst>
      <p:ext uri="{BB962C8B-B14F-4D97-AF65-F5344CB8AC3E}">
        <p14:creationId xmlns:p14="http://schemas.microsoft.com/office/powerpoint/2010/main" val="5615379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a:t>Il concetto di correlazione</a:t>
            </a:r>
            <a:endParaRPr lang="it-IT"/>
          </a:p>
        </p:txBody>
      </p:sp>
      <p:sp>
        <p:nvSpPr>
          <p:cNvPr id="38" name="Segnaposto testo 37">
            <a:extLst>
              <a:ext uri="{FF2B5EF4-FFF2-40B4-BE49-F238E27FC236}">
                <a16:creationId xmlns:a16="http://schemas.microsoft.com/office/drawing/2014/main" id="{D7506231-5CF1-204D-AEA6-D5094E4CBD13}"/>
              </a:ext>
            </a:extLst>
          </p:cNvPr>
          <p:cNvSpPr>
            <a:spLocks noGrp="1"/>
          </p:cNvSpPr>
          <p:nvPr>
            <p:ph idx="1"/>
          </p:nvPr>
        </p:nvSpPr>
        <p:spPr/>
        <p:txBody>
          <a:bodyPr>
            <a:normAutofit/>
          </a:bodyPr>
          <a:lstStyle/>
          <a:p>
            <a:r>
              <a:rPr lang="it-IT" sz="2400"/>
              <a:t>La partecipazione diretta deve essere almeno pari al 25% (nella versione del 2003):</a:t>
            </a:r>
          </a:p>
          <a:p>
            <a:pPr lvl="1"/>
            <a:r>
              <a:rPr lang="it-IT" sz="2000"/>
              <a:t>Non rileva se il pagamento vada dall’associante all’associata o vice versa;</a:t>
            </a:r>
          </a:p>
          <a:p>
            <a:r>
              <a:rPr lang="it-IT" sz="2400"/>
              <a:t>Il requisito della partecipazione diretta del 25% può anche essere </a:t>
            </a:r>
            <a:r>
              <a:rPr lang="it-IT" sz="2400" b="1"/>
              <a:t>soddisfatto da una società terza</a:t>
            </a:r>
            <a:r>
              <a:rPr lang="it-IT" sz="2400"/>
              <a:t> che partecipa alle due che sono coinvolte nel pagamento di interessi o </a:t>
            </a:r>
            <a:r>
              <a:rPr lang="it-IT" sz="2400" i="1"/>
              <a:t>royalty</a:t>
            </a:r>
            <a:r>
              <a:rPr lang="it-IT" sz="2400"/>
              <a:t>, in una prospettiva di gruppo;</a:t>
            </a:r>
          </a:p>
          <a:p>
            <a:pPr lvl="1"/>
            <a:r>
              <a:rPr lang="it-IT" sz="2000"/>
              <a:t>Proposte di modifica dell’11 novembre 2011 per l’abbattimento al 10%;</a:t>
            </a:r>
          </a:p>
          <a:p>
            <a:pPr lvl="1"/>
            <a:r>
              <a:rPr lang="it-IT" sz="2000"/>
              <a:t>Ipotesi concrete:</a:t>
            </a:r>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62</a:t>
            </a:fld>
            <a:endParaRPr lang="it-IT"/>
          </a:p>
        </p:txBody>
      </p:sp>
    </p:spTree>
    <p:extLst>
      <p:ext uri="{BB962C8B-B14F-4D97-AF65-F5344CB8AC3E}">
        <p14:creationId xmlns:p14="http://schemas.microsoft.com/office/powerpoint/2010/main" val="41552518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a:t>Esempi di correlazione</a:t>
            </a:r>
            <a:endParaRPr lang="it-IT"/>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63</a:t>
            </a:fld>
            <a:endParaRPr lang="it-IT"/>
          </a:p>
        </p:txBody>
      </p:sp>
      <p:cxnSp>
        <p:nvCxnSpPr>
          <p:cNvPr id="9" name="Connettore 1 8">
            <a:extLst>
              <a:ext uri="{FF2B5EF4-FFF2-40B4-BE49-F238E27FC236}">
                <a16:creationId xmlns:a16="http://schemas.microsoft.com/office/drawing/2014/main" id="{A63CF996-9083-AF44-99AF-1A0DFED1A202}"/>
              </a:ext>
            </a:extLst>
          </p:cNvPr>
          <p:cNvCxnSpPr/>
          <p:nvPr/>
        </p:nvCxnSpPr>
        <p:spPr>
          <a:xfrm flipH="1">
            <a:off x="4313208" y="862012"/>
            <a:ext cx="3485071" cy="5362575"/>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0" name="Connettore 1 9">
            <a:extLst>
              <a:ext uri="{FF2B5EF4-FFF2-40B4-BE49-F238E27FC236}">
                <a16:creationId xmlns:a16="http://schemas.microsoft.com/office/drawing/2014/main" id="{20B931ED-2058-E649-AA3B-C6B882809FEB}"/>
              </a:ext>
            </a:extLst>
          </p:cNvPr>
          <p:cNvCxnSpPr>
            <a:cxnSpLocks/>
          </p:cNvCxnSpPr>
          <p:nvPr/>
        </p:nvCxnSpPr>
        <p:spPr>
          <a:xfrm flipH="1" flipV="1">
            <a:off x="1651592" y="2531853"/>
            <a:ext cx="4714703" cy="504645"/>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1" name="Connettore 1 10">
            <a:extLst>
              <a:ext uri="{FF2B5EF4-FFF2-40B4-BE49-F238E27FC236}">
                <a16:creationId xmlns:a16="http://schemas.microsoft.com/office/drawing/2014/main" id="{BBFD2FE1-77EA-954C-A592-B42102AD3748}"/>
              </a:ext>
            </a:extLst>
          </p:cNvPr>
          <p:cNvCxnSpPr>
            <a:cxnSpLocks/>
          </p:cNvCxnSpPr>
          <p:nvPr/>
        </p:nvCxnSpPr>
        <p:spPr>
          <a:xfrm flipH="1" flipV="1">
            <a:off x="419100" y="4463735"/>
            <a:ext cx="4714703" cy="504645"/>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2" name="Ovale 11">
            <a:extLst>
              <a:ext uri="{FF2B5EF4-FFF2-40B4-BE49-F238E27FC236}">
                <a16:creationId xmlns:a16="http://schemas.microsoft.com/office/drawing/2014/main" id="{FE73FCB1-E7E1-494E-BE68-BA70AFEAFAB7}"/>
              </a:ext>
            </a:extLst>
          </p:cNvPr>
          <p:cNvSpPr/>
          <p:nvPr/>
        </p:nvSpPr>
        <p:spPr>
          <a:xfrm>
            <a:off x="1376999" y="2784175"/>
            <a:ext cx="1712890" cy="15454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t>Società C</a:t>
            </a:r>
          </a:p>
        </p:txBody>
      </p:sp>
      <p:sp>
        <p:nvSpPr>
          <p:cNvPr id="13" name="Ovale 12">
            <a:extLst>
              <a:ext uri="{FF2B5EF4-FFF2-40B4-BE49-F238E27FC236}">
                <a16:creationId xmlns:a16="http://schemas.microsoft.com/office/drawing/2014/main" id="{983392D4-0976-8843-8D45-2EBD713C2C6A}"/>
              </a:ext>
            </a:extLst>
          </p:cNvPr>
          <p:cNvSpPr/>
          <p:nvPr/>
        </p:nvSpPr>
        <p:spPr>
          <a:xfrm>
            <a:off x="8041237" y="1683019"/>
            <a:ext cx="1712890" cy="15454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t>Società A</a:t>
            </a:r>
          </a:p>
        </p:txBody>
      </p:sp>
      <p:sp>
        <p:nvSpPr>
          <p:cNvPr id="14" name="Ovale 13">
            <a:extLst>
              <a:ext uri="{FF2B5EF4-FFF2-40B4-BE49-F238E27FC236}">
                <a16:creationId xmlns:a16="http://schemas.microsoft.com/office/drawing/2014/main" id="{CF6D5389-9335-9640-90D5-17BFC83B0501}"/>
              </a:ext>
            </a:extLst>
          </p:cNvPr>
          <p:cNvSpPr/>
          <p:nvPr/>
        </p:nvSpPr>
        <p:spPr>
          <a:xfrm>
            <a:off x="4581054" y="866357"/>
            <a:ext cx="1712890" cy="15454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t>Società B</a:t>
            </a:r>
          </a:p>
        </p:txBody>
      </p:sp>
      <p:sp>
        <p:nvSpPr>
          <p:cNvPr id="15" name="Ovale 14">
            <a:extLst>
              <a:ext uri="{FF2B5EF4-FFF2-40B4-BE49-F238E27FC236}">
                <a16:creationId xmlns:a16="http://schemas.microsoft.com/office/drawing/2014/main" id="{6D3CA4F9-DD91-5A42-8549-74D6E7202473}"/>
              </a:ext>
            </a:extLst>
          </p:cNvPr>
          <p:cNvSpPr/>
          <p:nvPr/>
        </p:nvSpPr>
        <p:spPr>
          <a:xfrm>
            <a:off x="2233444" y="5102475"/>
            <a:ext cx="1712890" cy="15454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t>Società D</a:t>
            </a:r>
          </a:p>
        </p:txBody>
      </p:sp>
      <p:cxnSp>
        <p:nvCxnSpPr>
          <p:cNvPr id="16" name="Connettore 2 15">
            <a:extLst>
              <a:ext uri="{FF2B5EF4-FFF2-40B4-BE49-F238E27FC236}">
                <a16:creationId xmlns:a16="http://schemas.microsoft.com/office/drawing/2014/main" id="{A71ABF2B-DC32-F142-8942-E98A79921C10}"/>
              </a:ext>
            </a:extLst>
          </p:cNvPr>
          <p:cNvCxnSpPr>
            <a:cxnSpLocks/>
            <a:stCxn id="14" idx="3"/>
            <a:endCxn id="12" idx="7"/>
          </p:cNvCxnSpPr>
          <p:nvPr/>
        </p:nvCxnSpPr>
        <p:spPr>
          <a:xfrm flipH="1">
            <a:off x="2839042" y="2185494"/>
            <a:ext cx="1992859" cy="82500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Connettore 2 19">
            <a:extLst>
              <a:ext uri="{FF2B5EF4-FFF2-40B4-BE49-F238E27FC236}">
                <a16:creationId xmlns:a16="http://schemas.microsoft.com/office/drawing/2014/main" id="{D20B4CF4-80E3-8946-B804-2D7DDAFA6E8E}"/>
              </a:ext>
            </a:extLst>
          </p:cNvPr>
          <p:cNvCxnSpPr>
            <a:cxnSpLocks/>
            <a:stCxn id="14" idx="5"/>
            <a:endCxn id="13" idx="2"/>
          </p:cNvCxnSpPr>
          <p:nvPr/>
        </p:nvCxnSpPr>
        <p:spPr>
          <a:xfrm>
            <a:off x="6043097" y="2185494"/>
            <a:ext cx="1998140" cy="27025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Connettore 2 22">
            <a:extLst>
              <a:ext uri="{FF2B5EF4-FFF2-40B4-BE49-F238E27FC236}">
                <a16:creationId xmlns:a16="http://schemas.microsoft.com/office/drawing/2014/main" id="{A0E3C4A6-74FC-5644-8DE6-3A45C58A079A}"/>
              </a:ext>
            </a:extLst>
          </p:cNvPr>
          <p:cNvCxnSpPr>
            <a:cxnSpLocks/>
            <a:stCxn id="12" idx="4"/>
            <a:endCxn id="15" idx="0"/>
          </p:cNvCxnSpPr>
          <p:nvPr/>
        </p:nvCxnSpPr>
        <p:spPr>
          <a:xfrm>
            <a:off x="2233444" y="4329640"/>
            <a:ext cx="856445" cy="77283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Connettore 2 25">
            <a:extLst>
              <a:ext uri="{FF2B5EF4-FFF2-40B4-BE49-F238E27FC236}">
                <a16:creationId xmlns:a16="http://schemas.microsoft.com/office/drawing/2014/main" id="{CBF3CB21-8223-DC48-8306-68B0320BCCB0}"/>
              </a:ext>
            </a:extLst>
          </p:cNvPr>
          <p:cNvCxnSpPr>
            <a:cxnSpLocks/>
          </p:cNvCxnSpPr>
          <p:nvPr/>
        </p:nvCxnSpPr>
        <p:spPr>
          <a:xfrm flipH="1">
            <a:off x="3456763" y="2483550"/>
            <a:ext cx="1182286" cy="617683"/>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Connettore 2 28">
            <a:extLst>
              <a:ext uri="{FF2B5EF4-FFF2-40B4-BE49-F238E27FC236}">
                <a16:creationId xmlns:a16="http://schemas.microsoft.com/office/drawing/2014/main" id="{70BA2EE0-CC63-5949-803A-38736B6EDD9A}"/>
              </a:ext>
            </a:extLst>
          </p:cNvPr>
          <p:cNvCxnSpPr>
            <a:cxnSpLocks/>
          </p:cNvCxnSpPr>
          <p:nvPr/>
        </p:nvCxnSpPr>
        <p:spPr>
          <a:xfrm flipH="1" flipV="1">
            <a:off x="6366295" y="1904234"/>
            <a:ext cx="1674942" cy="262494"/>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Connettore 2 31">
            <a:extLst>
              <a:ext uri="{FF2B5EF4-FFF2-40B4-BE49-F238E27FC236}">
                <a16:creationId xmlns:a16="http://schemas.microsoft.com/office/drawing/2014/main" id="{FFCAD8B2-627E-B247-A9FB-F550A953D56C}"/>
              </a:ext>
            </a:extLst>
          </p:cNvPr>
          <p:cNvCxnSpPr>
            <a:cxnSpLocks/>
          </p:cNvCxnSpPr>
          <p:nvPr/>
        </p:nvCxnSpPr>
        <p:spPr>
          <a:xfrm flipH="1">
            <a:off x="3221462" y="2884224"/>
            <a:ext cx="4819775" cy="642316"/>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Connettore 2 34">
            <a:extLst>
              <a:ext uri="{FF2B5EF4-FFF2-40B4-BE49-F238E27FC236}">
                <a16:creationId xmlns:a16="http://schemas.microsoft.com/office/drawing/2014/main" id="{C9C2A07B-6626-5840-B5D3-437A658D6D52}"/>
              </a:ext>
            </a:extLst>
          </p:cNvPr>
          <p:cNvCxnSpPr>
            <a:cxnSpLocks/>
          </p:cNvCxnSpPr>
          <p:nvPr/>
        </p:nvCxnSpPr>
        <p:spPr>
          <a:xfrm>
            <a:off x="2965076" y="4209451"/>
            <a:ext cx="367771" cy="744326"/>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Connettore 2 38">
            <a:extLst>
              <a:ext uri="{FF2B5EF4-FFF2-40B4-BE49-F238E27FC236}">
                <a16:creationId xmlns:a16="http://schemas.microsoft.com/office/drawing/2014/main" id="{C4E21183-19FF-5647-B79D-6ABD1B037C52}"/>
              </a:ext>
            </a:extLst>
          </p:cNvPr>
          <p:cNvCxnSpPr>
            <a:cxnSpLocks/>
          </p:cNvCxnSpPr>
          <p:nvPr/>
        </p:nvCxnSpPr>
        <p:spPr>
          <a:xfrm flipH="1">
            <a:off x="6309834" y="5162831"/>
            <a:ext cx="1018781" cy="10785"/>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0" name="CasellaDiTesto 39">
            <a:extLst>
              <a:ext uri="{FF2B5EF4-FFF2-40B4-BE49-F238E27FC236}">
                <a16:creationId xmlns:a16="http://schemas.microsoft.com/office/drawing/2014/main" id="{28F34566-3294-0C4A-A70D-03BC20B43582}"/>
              </a:ext>
            </a:extLst>
          </p:cNvPr>
          <p:cNvSpPr txBox="1"/>
          <p:nvPr/>
        </p:nvSpPr>
        <p:spPr>
          <a:xfrm>
            <a:off x="7343419" y="4978165"/>
            <a:ext cx="870944" cy="369332"/>
          </a:xfrm>
          <a:prstGeom prst="rect">
            <a:avLst/>
          </a:prstGeom>
          <a:noFill/>
        </p:spPr>
        <p:txBody>
          <a:bodyPr wrap="square" rtlCol="0">
            <a:spAutoFit/>
          </a:bodyPr>
          <a:lstStyle/>
          <a:p>
            <a:r>
              <a:rPr lang="it-IT">
                <a:solidFill>
                  <a:schemeClr val="accent2"/>
                </a:solidFill>
              </a:rPr>
              <a:t>Royalty</a:t>
            </a:r>
          </a:p>
        </p:txBody>
      </p:sp>
      <p:pic>
        <p:nvPicPr>
          <p:cNvPr id="41" name="Picture 3">
            <a:extLst>
              <a:ext uri="{FF2B5EF4-FFF2-40B4-BE49-F238E27FC236}">
                <a16:creationId xmlns:a16="http://schemas.microsoft.com/office/drawing/2014/main" id="{9B5A3A04-D731-B34C-854C-70CD41E7933F}"/>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8640" y="1293397"/>
            <a:ext cx="1116436" cy="718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chemeClr val="tx1"/>
                </a:solidFill>
                <a:miter lim="800000"/>
                <a:headEnd/>
                <a:tailEnd/>
              </a14:hiddenLine>
            </a:ext>
          </a:extLst>
        </p:spPr>
      </p:pic>
      <p:pic>
        <p:nvPicPr>
          <p:cNvPr id="42" name="Picture 3">
            <a:extLst>
              <a:ext uri="{FF2B5EF4-FFF2-40B4-BE49-F238E27FC236}">
                <a16:creationId xmlns:a16="http://schemas.microsoft.com/office/drawing/2014/main" id="{1B038D41-C9F9-B54B-B5F5-0564737F46DA}"/>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3909" y="3822502"/>
            <a:ext cx="1116436" cy="718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chemeClr val="tx1"/>
                </a:solidFill>
                <a:miter lim="800000"/>
                <a:headEnd/>
                <a:tailEnd/>
              </a14:hiddenLine>
            </a:ext>
          </a:extLst>
        </p:spPr>
      </p:pic>
      <p:pic>
        <p:nvPicPr>
          <p:cNvPr id="43" name="Picture 3">
            <a:extLst>
              <a:ext uri="{FF2B5EF4-FFF2-40B4-BE49-F238E27FC236}">
                <a16:creationId xmlns:a16="http://schemas.microsoft.com/office/drawing/2014/main" id="{4A19F040-BC3E-D547-9396-12C215C815B1}"/>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135" y="4966674"/>
            <a:ext cx="1116436" cy="718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chemeClr val="tx1"/>
                </a:solidFill>
                <a:miter lim="800000"/>
                <a:headEnd/>
                <a:tailEnd/>
              </a14:hiddenLine>
            </a:ext>
          </a:extLst>
        </p:spPr>
      </p:pic>
      <p:pic>
        <p:nvPicPr>
          <p:cNvPr id="44" name="Picture 3">
            <a:extLst>
              <a:ext uri="{FF2B5EF4-FFF2-40B4-BE49-F238E27FC236}">
                <a16:creationId xmlns:a16="http://schemas.microsoft.com/office/drawing/2014/main" id="{90A9D408-CE74-7143-9988-5DDB5CE66435}"/>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58556" y="3796142"/>
            <a:ext cx="1116436" cy="718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chemeClr val="tx1"/>
                </a:solidFill>
                <a:miter lim="800000"/>
                <a:headEnd/>
                <a:tailEnd/>
              </a14:hiddenLine>
            </a:ext>
          </a:extLst>
        </p:spPr>
      </p:pic>
    </p:spTree>
    <p:extLst>
      <p:ext uri="{BB962C8B-B14F-4D97-AF65-F5344CB8AC3E}">
        <p14:creationId xmlns:p14="http://schemas.microsoft.com/office/powerpoint/2010/main" val="35520974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a:t>Esempi di non correlazione</a:t>
            </a:r>
            <a:endParaRPr lang="it-IT"/>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64</a:t>
            </a:fld>
            <a:endParaRPr lang="it-IT"/>
          </a:p>
        </p:txBody>
      </p:sp>
      <p:cxnSp>
        <p:nvCxnSpPr>
          <p:cNvPr id="9" name="Connettore 1 8">
            <a:extLst>
              <a:ext uri="{FF2B5EF4-FFF2-40B4-BE49-F238E27FC236}">
                <a16:creationId xmlns:a16="http://schemas.microsoft.com/office/drawing/2014/main" id="{A63CF996-9083-AF44-99AF-1A0DFED1A202}"/>
              </a:ext>
            </a:extLst>
          </p:cNvPr>
          <p:cNvCxnSpPr/>
          <p:nvPr/>
        </p:nvCxnSpPr>
        <p:spPr>
          <a:xfrm flipH="1">
            <a:off x="4313208" y="862012"/>
            <a:ext cx="3485071" cy="5362575"/>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0" name="Connettore 1 9">
            <a:extLst>
              <a:ext uri="{FF2B5EF4-FFF2-40B4-BE49-F238E27FC236}">
                <a16:creationId xmlns:a16="http://schemas.microsoft.com/office/drawing/2014/main" id="{20B931ED-2058-E649-AA3B-C6B882809FEB}"/>
              </a:ext>
            </a:extLst>
          </p:cNvPr>
          <p:cNvCxnSpPr>
            <a:cxnSpLocks/>
          </p:cNvCxnSpPr>
          <p:nvPr/>
        </p:nvCxnSpPr>
        <p:spPr>
          <a:xfrm flipH="1" flipV="1">
            <a:off x="1651592" y="2531853"/>
            <a:ext cx="4714703" cy="504645"/>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1" name="Connettore 1 10">
            <a:extLst>
              <a:ext uri="{FF2B5EF4-FFF2-40B4-BE49-F238E27FC236}">
                <a16:creationId xmlns:a16="http://schemas.microsoft.com/office/drawing/2014/main" id="{BBFD2FE1-77EA-954C-A592-B42102AD3748}"/>
              </a:ext>
            </a:extLst>
          </p:cNvPr>
          <p:cNvCxnSpPr>
            <a:cxnSpLocks/>
          </p:cNvCxnSpPr>
          <p:nvPr/>
        </p:nvCxnSpPr>
        <p:spPr>
          <a:xfrm flipH="1" flipV="1">
            <a:off x="419100" y="4463735"/>
            <a:ext cx="4714703" cy="504645"/>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2" name="Ovale 11">
            <a:extLst>
              <a:ext uri="{FF2B5EF4-FFF2-40B4-BE49-F238E27FC236}">
                <a16:creationId xmlns:a16="http://schemas.microsoft.com/office/drawing/2014/main" id="{FE73FCB1-E7E1-494E-BE68-BA70AFEAFAB7}"/>
              </a:ext>
            </a:extLst>
          </p:cNvPr>
          <p:cNvSpPr/>
          <p:nvPr/>
        </p:nvSpPr>
        <p:spPr>
          <a:xfrm>
            <a:off x="1376999" y="2784175"/>
            <a:ext cx="1712890" cy="15454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t>Società C</a:t>
            </a:r>
          </a:p>
        </p:txBody>
      </p:sp>
      <p:sp>
        <p:nvSpPr>
          <p:cNvPr id="13" name="Ovale 12">
            <a:extLst>
              <a:ext uri="{FF2B5EF4-FFF2-40B4-BE49-F238E27FC236}">
                <a16:creationId xmlns:a16="http://schemas.microsoft.com/office/drawing/2014/main" id="{983392D4-0976-8843-8D45-2EBD713C2C6A}"/>
              </a:ext>
            </a:extLst>
          </p:cNvPr>
          <p:cNvSpPr/>
          <p:nvPr/>
        </p:nvSpPr>
        <p:spPr>
          <a:xfrm>
            <a:off x="8041237" y="1683019"/>
            <a:ext cx="1712890" cy="15454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t>Società A</a:t>
            </a:r>
          </a:p>
        </p:txBody>
      </p:sp>
      <p:sp>
        <p:nvSpPr>
          <p:cNvPr id="14" name="Ovale 13">
            <a:extLst>
              <a:ext uri="{FF2B5EF4-FFF2-40B4-BE49-F238E27FC236}">
                <a16:creationId xmlns:a16="http://schemas.microsoft.com/office/drawing/2014/main" id="{CF6D5389-9335-9640-90D5-17BFC83B0501}"/>
              </a:ext>
            </a:extLst>
          </p:cNvPr>
          <p:cNvSpPr/>
          <p:nvPr/>
        </p:nvSpPr>
        <p:spPr>
          <a:xfrm>
            <a:off x="4581054" y="866357"/>
            <a:ext cx="1712890" cy="15454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t>Società B</a:t>
            </a:r>
          </a:p>
        </p:txBody>
      </p:sp>
      <p:sp>
        <p:nvSpPr>
          <p:cNvPr id="15" name="Ovale 14">
            <a:extLst>
              <a:ext uri="{FF2B5EF4-FFF2-40B4-BE49-F238E27FC236}">
                <a16:creationId xmlns:a16="http://schemas.microsoft.com/office/drawing/2014/main" id="{6D3CA4F9-DD91-5A42-8549-74D6E7202473}"/>
              </a:ext>
            </a:extLst>
          </p:cNvPr>
          <p:cNvSpPr/>
          <p:nvPr/>
        </p:nvSpPr>
        <p:spPr>
          <a:xfrm>
            <a:off x="2233444" y="5102475"/>
            <a:ext cx="1712890" cy="15454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t>Società D</a:t>
            </a:r>
          </a:p>
        </p:txBody>
      </p:sp>
      <p:cxnSp>
        <p:nvCxnSpPr>
          <p:cNvPr id="16" name="Connettore 2 15">
            <a:extLst>
              <a:ext uri="{FF2B5EF4-FFF2-40B4-BE49-F238E27FC236}">
                <a16:creationId xmlns:a16="http://schemas.microsoft.com/office/drawing/2014/main" id="{A71ABF2B-DC32-F142-8942-E98A79921C10}"/>
              </a:ext>
            </a:extLst>
          </p:cNvPr>
          <p:cNvCxnSpPr>
            <a:cxnSpLocks/>
            <a:stCxn id="14" idx="3"/>
            <a:endCxn id="12" idx="7"/>
          </p:cNvCxnSpPr>
          <p:nvPr/>
        </p:nvCxnSpPr>
        <p:spPr>
          <a:xfrm flipH="1">
            <a:off x="2839042" y="2185494"/>
            <a:ext cx="1992859" cy="82500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Connettore 2 19">
            <a:extLst>
              <a:ext uri="{FF2B5EF4-FFF2-40B4-BE49-F238E27FC236}">
                <a16:creationId xmlns:a16="http://schemas.microsoft.com/office/drawing/2014/main" id="{D20B4CF4-80E3-8946-B804-2D7DDAFA6E8E}"/>
              </a:ext>
            </a:extLst>
          </p:cNvPr>
          <p:cNvCxnSpPr>
            <a:cxnSpLocks/>
            <a:stCxn id="14" idx="5"/>
            <a:endCxn id="13" idx="2"/>
          </p:cNvCxnSpPr>
          <p:nvPr/>
        </p:nvCxnSpPr>
        <p:spPr>
          <a:xfrm>
            <a:off x="6043097" y="2185494"/>
            <a:ext cx="1998140" cy="27025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Connettore 2 22">
            <a:extLst>
              <a:ext uri="{FF2B5EF4-FFF2-40B4-BE49-F238E27FC236}">
                <a16:creationId xmlns:a16="http://schemas.microsoft.com/office/drawing/2014/main" id="{A0E3C4A6-74FC-5644-8DE6-3A45C58A079A}"/>
              </a:ext>
            </a:extLst>
          </p:cNvPr>
          <p:cNvCxnSpPr>
            <a:cxnSpLocks/>
            <a:stCxn id="12" idx="4"/>
            <a:endCxn id="15" idx="0"/>
          </p:cNvCxnSpPr>
          <p:nvPr/>
        </p:nvCxnSpPr>
        <p:spPr>
          <a:xfrm>
            <a:off x="2233444" y="4329640"/>
            <a:ext cx="856445" cy="77283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9" name="Connettore 2 28">
            <a:extLst>
              <a:ext uri="{FF2B5EF4-FFF2-40B4-BE49-F238E27FC236}">
                <a16:creationId xmlns:a16="http://schemas.microsoft.com/office/drawing/2014/main" id="{70BA2EE0-CC63-5949-803A-38736B6EDD9A}"/>
              </a:ext>
            </a:extLst>
          </p:cNvPr>
          <p:cNvCxnSpPr>
            <a:cxnSpLocks/>
          </p:cNvCxnSpPr>
          <p:nvPr/>
        </p:nvCxnSpPr>
        <p:spPr>
          <a:xfrm flipH="1">
            <a:off x="4070250" y="2998183"/>
            <a:ext cx="3989961" cy="2467054"/>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Connettore 2 38">
            <a:extLst>
              <a:ext uri="{FF2B5EF4-FFF2-40B4-BE49-F238E27FC236}">
                <a16:creationId xmlns:a16="http://schemas.microsoft.com/office/drawing/2014/main" id="{C4E21183-19FF-5647-B79D-6ABD1B037C52}"/>
              </a:ext>
            </a:extLst>
          </p:cNvPr>
          <p:cNvCxnSpPr>
            <a:cxnSpLocks/>
          </p:cNvCxnSpPr>
          <p:nvPr/>
        </p:nvCxnSpPr>
        <p:spPr>
          <a:xfrm flipH="1">
            <a:off x="6309834" y="5162831"/>
            <a:ext cx="1018781" cy="10785"/>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0" name="CasellaDiTesto 39">
            <a:extLst>
              <a:ext uri="{FF2B5EF4-FFF2-40B4-BE49-F238E27FC236}">
                <a16:creationId xmlns:a16="http://schemas.microsoft.com/office/drawing/2014/main" id="{28F34566-3294-0C4A-A70D-03BC20B43582}"/>
              </a:ext>
            </a:extLst>
          </p:cNvPr>
          <p:cNvSpPr txBox="1"/>
          <p:nvPr/>
        </p:nvSpPr>
        <p:spPr>
          <a:xfrm>
            <a:off x="7343419" y="4978165"/>
            <a:ext cx="870944" cy="369332"/>
          </a:xfrm>
          <a:prstGeom prst="rect">
            <a:avLst/>
          </a:prstGeom>
          <a:noFill/>
        </p:spPr>
        <p:txBody>
          <a:bodyPr wrap="square" rtlCol="0">
            <a:spAutoFit/>
          </a:bodyPr>
          <a:lstStyle/>
          <a:p>
            <a:r>
              <a:rPr lang="it-IT">
                <a:solidFill>
                  <a:schemeClr val="accent2"/>
                </a:solidFill>
              </a:rPr>
              <a:t>Royalty</a:t>
            </a:r>
          </a:p>
        </p:txBody>
      </p:sp>
      <p:pic>
        <p:nvPicPr>
          <p:cNvPr id="24" name="Picture 3">
            <a:extLst>
              <a:ext uri="{FF2B5EF4-FFF2-40B4-BE49-F238E27FC236}">
                <a16:creationId xmlns:a16="http://schemas.microsoft.com/office/drawing/2014/main" id="{5527890F-5317-B542-96FC-2813DBCE54A5}"/>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8640" y="1293397"/>
            <a:ext cx="1116436" cy="718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chemeClr val="tx1"/>
                </a:solidFill>
                <a:miter lim="800000"/>
                <a:headEnd/>
                <a:tailEnd/>
              </a14:hiddenLine>
            </a:ext>
          </a:extLst>
        </p:spPr>
      </p:pic>
      <p:pic>
        <p:nvPicPr>
          <p:cNvPr id="25" name="Picture 3">
            <a:extLst>
              <a:ext uri="{FF2B5EF4-FFF2-40B4-BE49-F238E27FC236}">
                <a16:creationId xmlns:a16="http://schemas.microsoft.com/office/drawing/2014/main" id="{1A7F0B10-AB2B-804F-A584-E6BFE0EB2E4E}"/>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3909" y="3822502"/>
            <a:ext cx="1116436" cy="718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chemeClr val="tx1"/>
                </a:solidFill>
                <a:miter lim="800000"/>
                <a:headEnd/>
                <a:tailEnd/>
              </a14:hiddenLine>
            </a:ext>
          </a:extLst>
        </p:spPr>
      </p:pic>
      <p:pic>
        <p:nvPicPr>
          <p:cNvPr id="27" name="Picture 3">
            <a:extLst>
              <a:ext uri="{FF2B5EF4-FFF2-40B4-BE49-F238E27FC236}">
                <a16:creationId xmlns:a16="http://schemas.microsoft.com/office/drawing/2014/main" id="{2466ABB9-A06C-BA40-B6B7-AEFBBEBCAF8B}"/>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135" y="4966674"/>
            <a:ext cx="1116436" cy="718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chemeClr val="tx1"/>
                </a:solidFill>
                <a:miter lim="800000"/>
                <a:headEnd/>
                <a:tailEnd/>
              </a14:hiddenLine>
            </a:ext>
          </a:extLst>
        </p:spPr>
      </p:pic>
      <p:pic>
        <p:nvPicPr>
          <p:cNvPr id="28" name="Picture 3">
            <a:extLst>
              <a:ext uri="{FF2B5EF4-FFF2-40B4-BE49-F238E27FC236}">
                <a16:creationId xmlns:a16="http://schemas.microsoft.com/office/drawing/2014/main" id="{E51C7A32-1F96-784A-8150-E00C74EC57B3}"/>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58556" y="3796142"/>
            <a:ext cx="1116436" cy="718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chemeClr val="tx1"/>
                </a:solidFill>
                <a:miter lim="800000"/>
                <a:headEnd/>
                <a:tailEnd/>
              </a14:hiddenLine>
            </a:ext>
          </a:extLst>
        </p:spPr>
      </p:pic>
      <p:cxnSp>
        <p:nvCxnSpPr>
          <p:cNvPr id="26" name="Connettore 2 25">
            <a:extLst>
              <a:ext uri="{FF2B5EF4-FFF2-40B4-BE49-F238E27FC236}">
                <a16:creationId xmlns:a16="http://schemas.microsoft.com/office/drawing/2014/main" id="{CBF3CB21-8223-DC48-8306-68B0320BCCB0}"/>
              </a:ext>
            </a:extLst>
          </p:cNvPr>
          <p:cNvCxnSpPr>
            <a:cxnSpLocks/>
          </p:cNvCxnSpPr>
          <p:nvPr/>
        </p:nvCxnSpPr>
        <p:spPr>
          <a:xfrm flipH="1">
            <a:off x="3456763" y="2481012"/>
            <a:ext cx="1488378" cy="2563235"/>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04835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a:t>In conclusione</a:t>
            </a:r>
            <a:endParaRPr lang="it-IT"/>
          </a:p>
        </p:txBody>
      </p:sp>
      <p:sp>
        <p:nvSpPr>
          <p:cNvPr id="38" name="Segnaposto testo 37">
            <a:extLst>
              <a:ext uri="{FF2B5EF4-FFF2-40B4-BE49-F238E27FC236}">
                <a16:creationId xmlns:a16="http://schemas.microsoft.com/office/drawing/2014/main" id="{D7506231-5CF1-204D-AEA6-D5094E4CBD13}"/>
              </a:ext>
            </a:extLst>
          </p:cNvPr>
          <p:cNvSpPr>
            <a:spLocks noGrp="1"/>
          </p:cNvSpPr>
          <p:nvPr>
            <p:ph idx="1"/>
          </p:nvPr>
        </p:nvSpPr>
        <p:spPr/>
        <p:txBody>
          <a:bodyPr>
            <a:normAutofit fontScale="77500" lnSpcReduction="20000"/>
          </a:bodyPr>
          <a:lstStyle/>
          <a:p>
            <a:pPr>
              <a:lnSpc>
                <a:spcPct val="120000"/>
              </a:lnSpc>
            </a:pPr>
            <a:r>
              <a:rPr lang="it-IT" sz="3500"/>
              <a:t>Ulteriori condizioni devono essere soddisfatte:</a:t>
            </a:r>
          </a:p>
          <a:p>
            <a:pPr lvl="1">
              <a:lnSpc>
                <a:spcPct val="120000"/>
              </a:lnSpc>
            </a:pPr>
            <a:r>
              <a:rPr lang="it-IT" sz="3000"/>
              <a:t>La partecipazione deve </a:t>
            </a:r>
            <a:r>
              <a:rPr lang="it-IT" sz="3000" u="sng"/>
              <a:t>perdurare</a:t>
            </a:r>
            <a:r>
              <a:rPr lang="it-IT" sz="3000"/>
              <a:t> per almeno due anni;</a:t>
            </a:r>
          </a:p>
          <a:p>
            <a:pPr lvl="1">
              <a:lnSpc>
                <a:spcPct val="120000"/>
              </a:lnSpc>
            </a:pPr>
            <a:r>
              <a:rPr lang="it-IT" sz="3000"/>
              <a:t>Il testo è differente da quello della “Madre – Figlia” :</a:t>
            </a:r>
          </a:p>
          <a:p>
            <a:pPr lvl="2">
              <a:lnSpc>
                <a:spcPct val="120000"/>
              </a:lnSpc>
            </a:pPr>
            <a:r>
              <a:rPr lang="it-IT" sz="2600"/>
              <a:t>1990/435/EEC: i vantaggi possono essere negati se la controllante “… non mantiene la partecipazione …”;</a:t>
            </a:r>
          </a:p>
          <a:p>
            <a:pPr lvl="2">
              <a:lnSpc>
                <a:spcPct val="120000"/>
              </a:lnSpc>
            </a:pPr>
            <a:r>
              <a:rPr lang="it-IT" sz="2600"/>
              <a:t>2003/49/EC: i vantaggi possono essere negati se la partecipazione </a:t>
            </a:r>
            <a:r>
              <a:rPr lang="it-IT" sz="2600" b="1"/>
              <a:t>non è stata mantenuta …</a:t>
            </a:r>
            <a:r>
              <a:rPr lang="it-IT" sz="2600"/>
              <a:t>” (art.1, §10);</a:t>
            </a:r>
          </a:p>
          <a:p>
            <a:pPr lvl="1">
              <a:lnSpc>
                <a:spcPct val="120000"/>
              </a:lnSpc>
            </a:pPr>
            <a:r>
              <a:rPr lang="it-IT" sz="3000"/>
              <a:t>Casi come il </a:t>
            </a:r>
            <a:r>
              <a:rPr lang="it-IT" sz="3000" err="1"/>
              <a:t>Denkavit</a:t>
            </a:r>
            <a:r>
              <a:rPr lang="it-IT" sz="3000"/>
              <a:t> </a:t>
            </a:r>
            <a:r>
              <a:rPr lang="it-IT" sz="3000" err="1"/>
              <a:t>Voormeer</a:t>
            </a:r>
            <a:r>
              <a:rPr lang="it-IT" sz="3000"/>
              <a:t> (C-283/94 e C-292/94) sono qui meno probabili.</a:t>
            </a:r>
          </a:p>
          <a:p>
            <a:pPr>
              <a:lnSpc>
                <a:spcPct val="120000"/>
              </a:lnSpc>
            </a:pPr>
            <a:r>
              <a:rPr lang="it-IT" sz="3500"/>
              <a:t>Gli stati membri possono prevedere periodi più brevi (l’Italia l’ha fatto).</a:t>
            </a:r>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65</a:t>
            </a:fld>
            <a:endParaRPr lang="it-IT"/>
          </a:p>
        </p:txBody>
      </p:sp>
    </p:spTree>
    <p:extLst>
      <p:ext uri="{BB962C8B-B14F-4D97-AF65-F5344CB8AC3E}">
        <p14:creationId xmlns:p14="http://schemas.microsoft.com/office/powerpoint/2010/main" val="515710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a:t>Il contrasto all’elusione (rinvio)</a:t>
            </a:r>
            <a:endParaRPr lang="it-IT"/>
          </a:p>
        </p:txBody>
      </p:sp>
      <p:sp>
        <p:nvSpPr>
          <p:cNvPr id="38" name="Segnaposto testo 37">
            <a:extLst>
              <a:ext uri="{FF2B5EF4-FFF2-40B4-BE49-F238E27FC236}">
                <a16:creationId xmlns:a16="http://schemas.microsoft.com/office/drawing/2014/main" id="{D7506231-5CF1-204D-AEA6-D5094E4CBD13}"/>
              </a:ext>
            </a:extLst>
          </p:cNvPr>
          <p:cNvSpPr>
            <a:spLocks noGrp="1"/>
          </p:cNvSpPr>
          <p:nvPr>
            <p:ph idx="1"/>
          </p:nvPr>
        </p:nvSpPr>
        <p:spPr/>
        <p:txBody>
          <a:bodyPr>
            <a:normAutofit/>
          </a:bodyPr>
          <a:lstStyle/>
          <a:p>
            <a:r>
              <a:rPr lang="it-IT" sz="2400"/>
              <a:t>Le norme anti elusive presenti nella direttiva sono di tre tipi:</a:t>
            </a:r>
          </a:p>
          <a:p>
            <a:pPr marL="1217889" lvl="1" indent="-608945">
              <a:lnSpc>
                <a:spcPct val="110000"/>
              </a:lnSpc>
              <a:buFont typeface="+mj-lt"/>
              <a:buAutoNum type="arabicPeriod"/>
            </a:pPr>
            <a:r>
              <a:rPr lang="it-IT" sz="2000"/>
              <a:t>Norme sui prezzi di trasferimento;</a:t>
            </a:r>
          </a:p>
          <a:p>
            <a:pPr marL="1217889" lvl="1" indent="-608945">
              <a:lnSpc>
                <a:spcPct val="110000"/>
              </a:lnSpc>
              <a:buFont typeface="+mj-lt"/>
              <a:buAutoNum type="arabicPeriod"/>
            </a:pPr>
            <a:r>
              <a:rPr lang="it-IT" sz="2000"/>
              <a:t>Clausola dell’ «effettivo beneficiario»;</a:t>
            </a:r>
          </a:p>
          <a:p>
            <a:pPr marL="1217889" lvl="1" indent="-608945">
              <a:lnSpc>
                <a:spcPct val="110000"/>
              </a:lnSpc>
              <a:buFont typeface="+mj-lt"/>
              <a:buAutoNum type="arabicPeriod"/>
            </a:pPr>
            <a:r>
              <a:rPr lang="it-IT" sz="2000"/>
              <a:t>Disposizioni nazionali unilaterali (art. 5, §1).</a:t>
            </a:r>
          </a:p>
          <a:p>
            <a:r>
              <a:rPr lang="it-IT" sz="2400"/>
              <a:t>Se uno dei motivi principali dell’operazione è </a:t>
            </a:r>
            <a:r>
              <a:rPr lang="it-IT" sz="2400" b="1"/>
              <a:t>l’elusione o l’evasione d’imposta</a:t>
            </a:r>
            <a:r>
              <a:rPr lang="it-IT" sz="2400"/>
              <a:t>;</a:t>
            </a:r>
          </a:p>
          <a:p>
            <a:pPr lvl="1">
              <a:lnSpc>
                <a:spcPct val="110000"/>
              </a:lnSpc>
            </a:pPr>
            <a:r>
              <a:rPr lang="it-IT" sz="2000"/>
              <a:t>Si tratta tuttavia di una clausola restrittiva della direttiva che rinvia in parte alla legislazione nazionale, e conseguentemente;</a:t>
            </a:r>
          </a:p>
          <a:p>
            <a:pPr lvl="1">
              <a:lnSpc>
                <a:spcPct val="110000"/>
              </a:lnSpc>
            </a:pPr>
            <a:r>
              <a:rPr lang="it-IT" sz="2000"/>
              <a:t>… non è di tipo «</a:t>
            </a:r>
            <a:r>
              <a:rPr lang="it-IT" sz="2000" i="1"/>
              <a:t>self </a:t>
            </a:r>
            <a:r>
              <a:rPr lang="it-IT" sz="2000" i="1" err="1"/>
              <a:t>executing</a:t>
            </a:r>
            <a:r>
              <a:rPr lang="it-IT" sz="2000"/>
              <a:t>».</a:t>
            </a:r>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66</a:t>
            </a:fld>
            <a:endParaRPr lang="it-IT"/>
          </a:p>
        </p:txBody>
      </p:sp>
    </p:spTree>
    <p:extLst>
      <p:ext uri="{BB962C8B-B14F-4D97-AF65-F5344CB8AC3E}">
        <p14:creationId xmlns:p14="http://schemas.microsoft.com/office/powerpoint/2010/main" val="34532251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a:t>Interessi canoni e attività d’impresa (caso </a:t>
            </a:r>
            <a:r>
              <a:rPr lang="it-IT" b="1" err="1"/>
              <a:t>Geberit</a:t>
            </a:r>
            <a:r>
              <a:rPr lang="it-IT" b="1"/>
              <a:t>)</a:t>
            </a:r>
            <a:endParaRPr lang="it-IT"/>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67</a:t>
            </a:fld>
            <a:endParaRPr lang="it-IT"/>
          </a:p>
        </p:txBody>
      </p:sp>
      <p:cxnSp>
        <p:nvCxnSpPr>
          <p:cNvPr id="9" name="Connettore 1 8">
            <a:extLst>
              <a:ext uri="{FF2B5EF4-FFF2-40B4-BE49-F238E27FC236}">
                <a16:creationId xmlns:a16="http://schemas.microsoft.com/office/drawing/2014/main" id="{4D429A33-7866-DF4F-B69C-6EE551EC2EE6}"/>
              </a:ext>
            </a:extLst>
          </p:cNvPr>
          <p:cNvCxnSpPr>
            <a:cxnSpLocks/>
          </p:cNvCxnSpPr>
          <p:nvPr/>
        </p:nvCxnSpPr>
        <p:spPr>
          <a:xfrm flipH="1">
            <a:off x="5814203" y="1170311"/>
            <a:ext cx="2277374" cy="3485701"/>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0" name="Connettore 1 9">
            <a:extLst>
              <a:ext uri="{FF2B5EF4-FFF2-40B4-BE49-F238E27FC236}">
                <a16:creationId xmlns:a16="http://schemas.microsoft.com/office/drawing/2014/main" id="{4904E47B-A227-2B4D-A7F8-A515B29CBC72}"/>
              </a:ext>
            </a:extLst>
          </p:cNvPr>
          <p:cNvCxnSpPr>
            <a:cxnSpLocks/>
          </p:cNvCxnSpPr>
          <p:nvPr/>
        </p:nvCxnSpPr>
        <p:spPr>
          <a:xfrm flipH="1" flipV="1">
            <a:off x="2264642" y="4376039"/>
            <a:ext cx="8880686" cy="627282"/>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1" name="Ovale 10">
            <a:extLst>
              <a:ext uri="{FF2B5EF4-FFF2-40B4-BE49-F238E27FC236}">
                <a16:creationId xmlns:a16="http://schemas.microsoft.com/office/drawing/2014/main" id="{E683DC6A-52D8-1749-9675-028DBEF816A6}"/>
              </a:ext>
            </a:extLst>
          </p:cNvPr>
          <p:cNvSpPr/>
          <p:nvPr/>
        </p:nvSpPr>
        <p:spPr>
          <a:xfrm>
            <a:off x="8334534" y="1991318"/>
            <a:ext cx="1712890" cy="15454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t>Società A</a:t>
            </a:r>
          </a:p>
        </p:txBody>
      </p:sp>
      <p:sp>
        <p:nvSpPr>
          <p:cNvPr id="15" name="Ovale 14">
            <a:extLst>
              <a:ext uri="{FF2B5EF4-FFF2-40B4-BE49-F238E27FC236}">
                <a16:creationId xmlns:a16="http://schemas.microsoft.com/office/drawing/2014/main" id="{1D798103-7689-A144-9FAE-BB642FD8B1AA}"/>
              </a:ext>
            </a:extLst>
          </p:cNvPr>
          <p:cNvSpPr/>
          <p:nvPr/>
        </p:nvSpPr>
        <p:spPr>
          <a:xfrm>
            <a:off x="3182978" y="1876664"/>
            <a:ext cx="1712890" cy="15454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t>Società B</a:t>
            </a:r>
          </a:p>
        </p:txBody>
      </p:sp>
      <p:sp>
        <p:nvSpPr>
          <p:cNvPr id="18" name="Ovale 17">
            <a:extLst>
              <a:ext uri="{FF2B5EF4-FFF2-40B4-BE49-F238E27FC236}">
                <a16:creationId xmlns:a16="http://schemas.microsoft.com/office/drawing/2014/main" id="{64F6AB20-0562-2644-836E-35F710720635}"/>
              </a:ext>
            </a:extLst>
          </p:cNvPr>
          <p:cNvSpPr/>
          <p:nvPr/>
        </p:nvSpPr>
        <p:spPr>
          <a:xfrm>
            <a:off x="2802964" y="4947410"/>
            <a:ext cx="1712890" cy="1545465"/>
          </a:xfrm>
          <a:prstGeom prst="ellipse">
            <a:avLst/>
          </a:prstGeom>
          <a:solidFill>
            <a:schemeClr val="tx2">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it-IT"/>
              <a:t>Stabile di  B</a:t>
            </a:r>
          </a:p>
        </p:txBody>
      </p:sp>
      <p:pic>
        <p:nvPicPr>
          <p:cNvPr id="19" name="Shape 207">
            <a:extLst>
              <a:ext uri="{FF2B5EF4-FFF2-40B4-BE49-F238E27FC236}">
                <a16:creationId xmlns:a16="http://schemas.microsoft.com/office/drawing/2014/main" id="{3DF822EA-B140-D94E-9343-7FA8EEB0F95A}"/>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1951" y="3110373"/>
            <a:ext cx="721031" cy="716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Shape 207">
            <a:extLst>
              <a:ext uri="{FF2B5EF4-FFF2-40B4-BE49-F238E27FC236}">
                <a16:creationId xmlns:a16="http://schemas.microsoft.com/office/drawing/2014/main" id="{4E455BA6-1E63-CE4D-AE7B-21E12FF2880A}"/>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4297" y="1632917"/>
            <a:ext cx="721031" cy="716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Shape 208">
            <a:extLst>
              <a:ext uri="{FF2B5EF4-FFF2-40B4-BE49-F238E27FC236}">
                <a16:creationId xmlns:a16="http://schemas.microsoft.com/office/drawing/2014/main" id="{F042D18B-F68A-2F46-91D8-279974D14450}"/>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45328" y="1632917"/>
            <a:ext cx="416548" cy="528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Shape 221">
            <a:extLst>
              <a:ext uri="{FF2B5EF4-FFF2-40B4-BE49-F238E27FC236}">
                <a16:creationId xmlns:a16="http://schemas.microsoft.com/office/drawing/2014/main" id="{47CEFA0C-600D-244B-9764-095C60E4F8E4}"/>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23541" y="5483790"/>
            <a:ext cx="809840" cy="528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Connettore 2 23">
            <a:extLst>
              <a:ext uri="{FF2B5EF4-FFF2-40B4-BE49-F238E27FC236}">
                <a16:creationId xmlns:a16="http://schemas.microsoft.com/office/drawing/2014/main" id="{B45D2490-926A-F347-B11A-9EC9A5251E66}"/>
              </a:ext>
            </a:extLst>
          </p:cNvPr>
          <p:cNvCxnSpPr>
            <a:cxnSpLocks/>
            <a:stCxn id="11" idx="2"/>
            <a:endCxn id="15" idx="6"/>
          </p:cNvCxnSpPr>
          <p:nvPr/>
        </p:nvCxnSpPr>
        <p:spPr>
          <a:xfrm flipH="1" flipV="1">
            <a:off x="4895868" y="2649397"/>
            <a:ext cx="3438666" cy="11465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7" name="Connettore 2 26">
            <a:extLst>
              <a:ext uri="{FF2B5EF4-FFF2-40B4-BE49-F238E27FC236}">
                <a16:creationId xmlns:a16="http://schemas.microsoft.com/office/drawing/2014/main" id="{F8681DC7-AB10-954E-ACBD-201BC4E7FAAB}"/>
              </a:ext>
            </a:extLst>
          </p:cNvPr>
          <p:cNvCxnSpPr>
            <a:cxnSpLocks/>
            <a:stCxn id="15" idx="4"/>
            <a:endCxn id="18" idx="0"/>
          </p:cNvCxnSpPr>
          <p:nvPr/>
        </p:nvCxnSpPr>
        <p:spPr>
          <a:xfrm flipH="1">
            <a:off x="3659409" y="3422129"/>
            <a:ext cx="380014" cy="152528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0" name="Connettore 2 29">
            <a:extLst>
              <a:ext uri="{FF2B5EF4-FFF2-40B4-BE49-F238E27FC236}">
                <a16:creationId xmlns:a16="http://schemas.microsoft.com/office/drawing/2014/main" id="{888F0F73-BA34-3B4F-B30E-F8E02BB083AE}"/>
              </a:ext>
            </a:extLst>
          </p:cNvPr>
          <p:cNvCxnSpPr>
            <a:cxnSpLocks/>
          </p:cNvCxnSpPr>
          <p:nvPr/>
        </p:nvCxnSpPr>
        <p:spPr>
          <a:xfrm flipV="1">
            <a:off x="4677966" y="3380770"/>
            <a:ext cx="3656568" cy="2047975"/>
          </a:xfrm>
          <a:prstGeom prst="straightConnector1">
            <a:avLst/>
          </a:prstGeom>
          <a:ln w="38100">
            <a:solidFill>
              <a:srgbClr val="FFC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6" name="CasellaDiTesto 35">
            <a:extLst>
              <a:ext uri="{FF2B5EF4-FFF2-40B4-BE49-F238E27FC236}">
                <a16:creationId xmlns:a16="http://schemas.microsoft.com/office/drawing/2014/main" id="{462A0A9F-ECF9-A144-9D52-20759ADE10A1}"/>
              </a:ext>
            </a:extLst>
          </p:cNvPr>
          <p:cNvSpPr txBox="1"/>
          <p:nvPr/>
        </p:nvSpPr>
        <p:spPr>
          <a:xfrm rot="19688156">
            <a:off x="6414309" y="4204850"/>
            <a:ext cx="870944" cy="369332"/>
          </a:xfrm>
          <a:prstGeom prst="rect">
            <a:avLst/>
          </a:prstGeom>
          <a:noFill/>
        </p:spPr>
        <p:txBody>
          <a:bodyPr wrap="square" rtlCol="0">
            <a:spAutoFit/>
          </a:bodyPr>
          <a:lstStyle/>
          <a:p>
            <a:r>
              <a:rPr lang="it-IT">
                <a:solidFill>
                  <a:schemeClr val="accent2"/>
                </a:solidFill>
              </a:rPr>
              <a:t>Royalty</a:t>
            </a:r>
          </a:p>
        </p:txBody>
      </p:sp>
      <p:pic>
        <p:nvPicPr>
          <p:cNvPr id="35" name="Immagine 34" descr="Immagine che contiene testo&#10;&#10;Descrizione generata automaticamente">
            <a:extLst>
              <a:ext uri="{FF2B5EF4-FFF2-40B4-BE49-F238E27FC236}">
                <a16:creationId xmlns:a16="http://schemas.microsoft.com/office/drawing/2014/main" id="{83064ED5-61BD-8C45-8F37-A34B4BA6DFEB}"/>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8153598" y="3452638"/>
            <a:ext cx="847785" cy="775680"/>
          </a:xfrm>
          <a:prstGeom prst="rect">
            <a:avLst/>
          </a:prstGeom>
        </p:spPr>
      </p:pic>
      <p:sp>
        <p:nvSpPr>
          <p:cNvPr id="3" name="CasellaDiTesto 2">
            <a:extLst>
              <a:ext uri="{FF2B5EF4-FFF2-40B4-BE49-F238E27FC236}">
                <a16:creationId xmlns:a16="http://schemas.microsoft.com/office/drawing/2014/main" id="{9935AF7C-F027-6542-8D9A-81C792722AE5}"/>
              </a:ext>
            </a:extLst>
          </p:cNvPr>
          <p:cNvSpPr txBox="1"/>
          <p:nvPr/>
        </p:nvSpPr>
        <p:spPr>
          <a:xfrm>
            <a:off x="419100" y="1961949"/>
            <a:ext cx="2003625" cy="923330"/>
          </a:xfrm>
          <a:prstGeom prst="rect">
            <a:avLst/>
          </a:prstGeom>
          <a:noFill/>
        </p:spPr>
        <p:txBody>
          <a:bodyPr wrap="none" rtlCol="0">
            <a:spAutoFit/>
          </a:bodyPr>
          <a:lstStyle/>
          <a:p>
            <a:r>
              <a:rPr lang="it-IT"/>
              <a:t>CTP Milano n. 7134</a:t>
            </a:r>
          </a:p>
          <a:p>
            <a:r>
              <a:rPr lang="it-IT"/>
              <a:t>27/12/2017</a:t>
            </a:r>
          </a:p>
          <a:p>
            <a:endParaRPr lang="it-IT"/>
          </a:p>
        </p:txBody>
      </p:sp>
      <p:sp>
        <p:nvSpPr>
          <p:cNvPr id="22" name="CasellaDiTesto 21">
            <a:extLst>
              <a:ext uri="{FF2B5EF4-FFF2-40B4-BE49-F238E27FC236}">
                <a16:creationId xmlns:a16="http://schemas.microsoft.com/office/drawing/2014/main" id="{3BB94571-D013-7048-8C4E-A12C54476BA3}"/>
              </a:ext>
            </a:extLst>
          </p:cNvPr>
          <p:cNvSpPr txBox="1"/>
          <p:nvPr/>
        </p:nvSpPr>
        <p:spPr>
          <a:xfrm>
            <a:off x="1421103" y="6345271"/>
            <a:ext cx="5849550" cy="276999"/>
          </a:xfrm>
          <a:prstGeom prst="rect">
            <a:avLst/>
          </a:prstGeom>
          <a:noFill/>
        </p:spPr>
        <p:txBody>
          <a:bodyPr wrap="none" rtlCol="0">
            <a:spAutoFit/>
          </a:bodyPr>
          <a:lstStyle/>
          <a:p>
            <a:r>
              <a:rPr lang="it-IT" sz="1200">
                <a:solidFill>
                  <a:schemeClr val="bg2">
                    <a:lumMod val="50000"/>
                  </a:schemeClr>
                </a:solidFill>
              </a:rPr>
              <a:t>Attenzione: </a:t>
            </a:r>
            <a:r>
              <a:rPr lang="it-IT" sz="1200" i="1">
                <a:solidFill>
                  <a:schemeClr val="bg2">
                    <a:lumMod val="50000"/>
                  </a:schemeClr>
                </a:solidFill>
              </a:rPr>
              <a:t>slide</a:t>
            </a:r>
            <a:r>
              <a:rPr lang="it-IT" sz="1200">
                <a:solidFill>
                  <a:schemeClr val="bg2">
                    <a:lumMod val="50000"/>
                  </a:schemeClr>
                </a:solidFill>
              </a:rPr>
              <a:t> frutto di semplificazione a fini didattici delle circostanze del caso concreto</a:t>
            </a:r>
          </a:p>
        </p:txBody>
      </p:sp>
    </p:spTree>
    <p:extLst>
      <p:ext uri="{BB962C8B-B14F-4D97-AF65-F5344CB8AC3E}">
        <p14:creationId xmlns:p14="http://schemas.microsoft.com/office/powerpoint/2010/main" val="36240143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a:t>Interessi canoni e attività d’impresa</a:t>
            </a:r>
            <a:endParaRPr lang="it-IT"/>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68</a:t>
            </a:fld>
            <a:endParaRPr lang="it-IT"/>
          </a:p>
        </p:txBody>
      </p:sp>
      <p:cxnSp>
        <p:nvCxnSpPr>
          <p:cNvPr id="9" name="Connettore 1 8">
            <a:extLst>
              <a:ext uri="{FF2B5EF4-FFF2-40B4-BE49-F238E27FC236}">
                <a16:creationId xmlns:a16="http://schemas.microsoft.com/office/drawing/2014/main" id="{4D429A33-7866-DF4F-B69C-6EE551EC2EE6}"/>
              </a:ext>
            </a:extLst>
          </p:cNvPr>
          <p:cNvCxnSpPr>
            <a:cxnSpLocks/>
          </p:cNvCxnSpPr>
          <p:nvPr/>
        </p:nvCxnSpPr>
        <p:spPr>
          <a:xfrm flipH="1">
            <a:off x="5814203" y="1170311"/>
            <a:ext cx="2277374" cy="3485701"/>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0" name="Connettore 1 9">
            <a:extLst>
              <a:ext uri="{FF2B5EF4-FFF2-40B4-BE49-F238E27FC236}">
                <a16:creationId xmlns:a16="http://schemas.microsoft.com/office/drawing/2014/main" id="{4904E47B-A227-2B4D-A7F8-A515B29CBC72}"/>
              </a:ext>
            </a:extLst>
          </p:cNvPr>
          <p:cNvCxnSpPr>
            <a:cxnSpLocks/>
          </p:cNvCxnSpPr>
          <p:nvPr/>
        </p:nvCxnSpPr>
        <p:spPr>
          <a:xfrm flipH="1" flipV="1">
            <a:off x="2264642" y="4376039"/>
            <a:ext cx="8880686" cy="627282"/>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1" name="Ovale 10">
            <a:extLst>
              <a:ext uri="{FF2B5EF4-FFF2-40B4-BE49-F238E27FC236}">
                <a16:creationId xmlns:a16="http://schemas.microsoft.com/office/drawing/2014/main" id="{E683DC6A-52D8-1749-9675-028DBEF816A6}"/>
              </a:ext>
            </a:extLst>
          </p:cNvPr>
          <p:cNvSpPr/>
          <p:nvPr/>
        </p:nvSpPr>
        <p:spPr>
          <a:xfrm>
            <a:off x="8334534" y="1991318"/>
            <a:ext cx="1712890" cy="15454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t>Società A</a:t>
            </a:r>
          </a:p>
        </p:txBody>
      </p:sp>
      <p:sp>
        <p:nvSpPr>
          <p:cNvPr id="15" name="Ovale 14">
            <a:extLst>
              <a:ext uri="{FF2B5EF4-FFF2-40B4-BE49-F238E27FC236}">
                <a16:creationId xmlns:a16="http://schemas.microsoft.com/office/drawing/2014/main" id="{1D798103-7689-A144-9FAE-BB642FD8B1AA}"/>
              </a:ext>
            </a:extLst>
          </p:cNvPr>
          <p:cNvSpPr/>
          <p:nvPr/>
        </p:nvSpPr>
        <p:spPr>
          <a:xfrm>
            <a:off x="3182978" y="1876664"/>
            <a:ext cx="1712890" cy="15454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t>Società B</a:t>
            </a:r>
          </a:p>
        </p:txBody>
      </p:sp>
      <p:sp>
        <p:nvSpPr>
          <p:cNvPr id="18" name="Ovale 17">
            <a:extLst>
              <a:ext uri="{FF2B5EF4-FFF2-40B4-BE49-F238E27FC236}">
                <a16:creationId xmlns:a16="http://schemas.microsoft.com/office/drawing/2014/main" id="{64F6AB20-0562-2644-836E-35F710720635}"/>
              </a:ext>
            </a:extLst>
          </p:cNvPr>
          <p:cNvSpPr/>
          <p:nvPr/>
        </p:nvSpPr>
        <p:spPr>
          <a:xfrm>
            <a:off x="2802964" y="4947410"/>
            <a:ext cx="1712890" cy="1545465"/>
          </a:xfrm>
          <a:prstGeom prst="ellipse">
            <a:avLst/>
          </a:prstGeom>
          <a:solidFill>
            <a:schemeClr val="tx2">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it-IT"/>
              <a:t>Stabile di  B</a:t>
            </a:r>
          </a:p>
        </p:txBody>
      </p:sp>
      <p:pic>
        <p:nvPicPr>
          <p:cNvPr id="19" name="Shape 207">
            <a:extLst>
              <a:ext uri="{FF2B5EF4-FFF2-40B4-BE49-F238E27FC236}">
                <a16:creationId xmlns:a16="http://schemas.microsoft.com/office/drawing/2014/main" id="{3DF822EA-B140-D94E-9343-7FA8EEB0F95A}"/>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1951" y="3110373"/>
            <a:ext cx="721031" cy="716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Shape 207">
            <a:extLst>
              <a:ext uri="{FF2B5EF4-FFF2-40B4-BE49-F238E27FC236}">
                <a16:creationId xmlns:a16="http://schemas.microsoft.com/office/drawing/2014/main" id="{4E455BA6-1E63-CE4D-AE7B-21E12FF2880A}"/>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4297" y="1632917"/>
            <a:ext cx="721031" cy="716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Shape 208">
            <a:extLst>
              <a:ext uri="{FF2B5EF4-FFF2-40B4-BE49-F238E27FC236}">
                <a16:creationId xmlns:a16="http://schemas.microsoft.com/office/drawing/2014/main" id="{F042D18B-F68A-2F46-91D8-279974D14450}"/>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45328" y="1632917"/>
            <a:ext cx="416548" cy="528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Shape 221">
            <a:extLst>
              <a:ext uri="{FF2B5EF4-FFF2-40B4-BE49-F238E27FC236}">
                <a16:creationId xmlns:a16="http://schemas.microsoft.com/office/drawing/2014/main" id="{47CEFA0C-600D-244B-9764-095C60E4F8E4}"/>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23541" y="5483790"/>
            <a:ext cx="809840" cy="528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Connettore 2 23">
            <a:extLst>
              <a:ext uri="{FF2B5EF4-FFF2-40B4-BE49-F238E27FC236}">
                <a16:creationId xmlns:a16="http://schemas.microsoft.com/office/drawing/2014/main" id="{B45D2490-926A-F347-B11A-9EC9A5251E66}"/>
              </a:ext>
            </a:extLst>
          </p:cNvPr>
          <p:cNvCxnSpPr>
            <a:cxnSpLocks/>
            <a:stCxn id="11" idx="2"/>
            <a:endCxn id="15" idx="6"/>
          </p:cNvCxnSpPr>
          <p:nvPr/>
        </p:nvCxnSpPr>
        <p:spPr>
          <a:xfrm flipH="1" flipV="1">
            <a:off x="4895868" y="2649397"/>
            <a:ext cx="3438666" cy="11465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7" name="Connettore 2 26">
            <a:extLst>
              <a:ext uri="{FF2B5EF4-FFF2-40B4-BE49-F238E27FC236}">
                <a16:creationId xmlns:a16="http://schemas.microsoft.com/office/drawing/2014/main" id="{F8681DC7-AB10-954E-ACBD-201BC4E7FAAB}"/>
              </a:ext>
            </a:extLst>
          </p:cNvPr>
          <p:cNvCxnSpPr>
            <a:cxnSpLocks/>
            <a:stCxn id="15" idx="4"/>
            <a:endCxn id="18" idx="0"/>
          </p:cNvCxnSpPr>
          <p:nvPr/>
        </p:nvCxnSpPr>
        <p:spPr>
          <a:xfrm flipH="1">
            <a:off x="3659409" y="3422129"/>
            <a:ext cx="380014" cy="152528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35" name="Immagine 34" descr="Immagine che contiene testo&#10;&#10;Descrizione generata automaticamente">
            <a:extLst>
              <a:ext uri="{FF2B5EF4-FFF2-40B4-BE49-F238E27FC236}">
                <a16:creationId xmlns:a16="http://schemas.microsoft.com/office/drawing/2014/main" id="{83064ED5-61BD-8C45-8F37-A34B4BA6DFEB}"/>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143570" y="3298064"/>
            <a:ext cx="847785" cy="775680"/>
          </a:xfrm>
          <a:prstGeom prst="rect">
            <a:avLst/>
          </a:prstGeom>
        </p:spPr>
      </p:pic>
      <p:sp>
        <p:nvSpPr>
          <p:cNvPr id="17" name="CasellaDiTesto 16">
            <a:extLst>
              <a:ext uri="{FF2B5EF4-FFF2-40B4-BE49-F238E27FC236}">
                <a16:creationId xmlns:a16="http://schemas.microsoft.com/office/drawing/2014/main" id="{41A5CF14-D64D-E14D-8193-5230713C6B00}"/>
              </a:ext>
            </a:extLst>
          </p:cNvPr>
          <p:cNvSpPr txBox="1"/>
          <p:nvPr/>
        </p:nvSpPr>
        <p:spPr>
          <a:xfrm>
            <a:off x="1421103" y="6345271"/>
            <a:ext cx="5849550" cy="276999"/>
          </a:xfrm>
          <a:prstGeom prst="rect">
            <a:avLst/>
          </a:prstGeom>
          <a:noFill/>
        </p:spPr>
        <p:txBody>
          <a:bodyPr wrap="none" rtlCol="0">
            <a:spAutoFit/>
          </a:bodyPr>
          <a:lstStyle/>
          <a:p>
            <a:r>
              <a:rPr lang="it-IT" sz="1200">
                <a:solidFill>
                  <a:schemeClr val="bg2">
                    <a:lumMod val="50000"/>
                  </a:schemeClr>
                </a:solidFill>
              </a:rPr>
              <a:t>Attenzione: </a:t>
            </a:r>
            <a:r>
              <a:rPr lang="it-IT" sz="1200" i="1">
                <a:solidFill>
                  <a:schemeClr val="bg2">
                    <a:lumMod val="50000"/>
                  </a:schemeClr>
                </a:solidFill>
              </a:rPr>
              <a:t>slide</a:t>
            </a:r>
            <a:r>
              <a:rPr lang="it-IT" sz="1200">
                <a:solidFill>
                  <a:schemeClr val="bg2">
                    <a:lumMod val="50000"/>
                  </a:schemeClr>
                </a:solidFill>
              </a:rPr>
              <a:t> frutto di semplificazione a fini didattici delle circostanze del caso concreto</a:t>
            </a:r>
          </a:p>
        </p:txBody>
      </p:sp>
    </p:spTree>
    <p:extLst>
      <p:ext uri="{BB962C8B-B14F-4D97-AF65-F5344CB8AC3E}">
        <p14:creationId xmlns:p14="http://schemas.microsoft.com/office/powerpoint/2010/main" val="11079606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a:t>Conclusioni</a:t>
            </a:r>
            <a:endParaRPr lang="it-IT"/>
          </a:p>
        </p:txBody>
      </p:sp>
      <p:sp>
        <p:nvSpPr>
          <p:cNvPr id="38" name="Segnaposto testo 37">
            <a:extLst>
              <a:ext uri="{FF2B5EF4-FFF2-40B4-BE49-F238E27FC236}">
                <a16:creationId xmlns:a16="http://schemas.microsoft.com/office/drawing/2014/main" id="{D7506231-5CF1-204D-AEA6-D5094E4CBD13}"/>
              </a:ext>
            </a:extLst>
          </p:cNvPr>
          <p:cNvSpPr>
            <a:spLocks noGrp="1"/>
          </p:cNvSpPr>
          <p:nvPr>
            <p:ph idx="1"/>
          </p:nvPr>
        </p:nvSpPr>
        <p:spPr/>
        <p:txBody>
          <a:bodyPr>
            <a:normAutofit/>
          </a:bodyPr>
          <a:lstStyle/>
          <a:p>
            <a:r>
              <a:rPr lang="it-IT" sz="2000"/>
              <a:t>Non è possibile il «</a:t>
            </a:r>
            <a:r>
              <a:rPr lang="it-IT" sz="2000" i="1"/>
              <a:t>Carve out</a:t>
            </a:r>
            <a:r>
              <a:rPr lang="it-IT" sz="2000"/>
              <a:t>» del valore delle </a:t>
            </a:r>
            <a:r>
              <a:rPr lang="it-IT" sz="2000" i="1"/>
              <a:t>royalties</a:t>
            </a:r>
            <a:r>
              <a:rPr lang="it-IT" sz="2000"/>
              <a:t> (implicite) dal valore del vene ceduto e conseguentemente l’applicazione della ritenuta alala fonte (</a:t>
            </a:r>
            <a:r>
              <a:rPr lang="it-IT" sz="2000" i="1"/>
              <a:t>in parte qua</a:t>
            </a:r>
            <a:r>
              <a:rPr lang="it-IT" sz="2000"/>
              <a:t>);</a:t>
            </a:r>
          </a:p>
          <a:p>
            <a:r>
              <a:rPr lang="it-IT" sz="2000"/>
              <a:t>Ne caso di specie la convenzione Italia – Svizzera prevedeva una ritenuta sui canoni del 10%.</a:t>
            </a:r>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69</a:t>
            </a:fld>
            <a:endParaRPr lang="it-IT"/>
          </a:p>
        </p:txBody>
      </p:sp>
    </p:spTree>
    <p:extLst>
      <p:ext uri="{BB962C8B-B14F-4D97-AF65-F5344CB8AC3E}">
        <p14:creationId xmlns:p14="http://schemas.microsoft.com/office/powerpoint/2010/main" val="2418140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dirty="0"/>
              <a:t>Le proposte, e il lavoro per la Commissione europea nel 2025</a:t>
            </a:r>
            <a:endParaRPr lang="it-IT" dirty="0"/>
          </a:p>
        </p:txBody>
      </p:sp>
      <p:sp>
        <p:nvSpPr>
          <p:cNvPr id="38" name="Segnaposto testo 37">
            <a:extLst>
              <a:ext uri="{FF2B5EF4-FFF2-40B4-BE49-F238E27FC236}">
                <a16:creationId xmlns:a16="http://schemas.microsoft.com/office/drawing/2014/main" id="{D7506231-5CF1-204D-AEA6-D5094E4CBD13}"/>
              </a:ext>
            </a:extLst>
          </p:cNvPr>
          <p:cNvSpPr>
            <a:spLocks noGrp="1"/>
          </p:cNvSpPr>
          <p:nvPr>
            <p:ph idx="1"/>
          </p:nvPr>
        </p:nvSpPr>
        <p:spPr/>
        <p:txBody>
          <a:bodyPr>
            <a:normAutofit fontScale="92500" lnSpcReduction="20000"/>
          </a:bodyPr>
          <a:lstStyle/>
          <a:p>
            <a:r>
              <a:rPr lang="it-IT" sz="2400" dirty="0"/>
              <a:t>Proposta di direttiva sui soggetti interposti cd. «</a:t>
            </a:r>
            <a:r>
              <a:rPr lang="it-IT" sz="2400" i="1" dirty="0"/>
              <a:t>Shell </a:t>
            </a:r>
            <a:r>
              <a:rPr lang="it-IT" sz="2400" i="1" dirty="0" err="1"/>
              <a:t>Entities</a:t>
            </a:r>
            <a:r>
              <a:rPr lang="it-IT" sz="2400" dirty="0"/>
              <a:t>»; (COM(2021) 565 </a:t>
            </a:r>
            <a:r>
              <a:rPr lang="it-IT" sz="2400" dirty="0" err="1"/>
              <a:t>final</a:t>
            </a:r>
            <a:r>
              <a:rPr lang="it-IT" sz="2400" dirty="0"/>
              <a:t>)</a:t>
            </a:r>
          </a:p>
          <a:p>
            <a:r>
              <a:rPr lang="it-IT" sz="2400" dirty="0"/>
              <a:t>Proposta di direttiva sulla normalizzazione della cd. «asimmetria» tra capitale di finanziamento e di rischio (già ACE, da noi), cd. DEBRA (</a:t>
            </a:r>
            <a:r>
              <a:rPr lang="it-IT" sz="2400" i="1" dirty="0" err="1"/>
              <a:t>Debt</a:t>
            </a:r>
            <a:r>
              <a:rPr lang="it-IT" sz="2400" i="1" dirty="0"/>
              <a:t>-Equity </a:t>
            </a:r>
            <a:r>
              <a:rPr lang="it-IT" sz="2400" i="1" dirty="0" err="1"/>
              <a:t>Bias</a:t>
            </a:r>
            <a:r>
              <a:rPr lang="it-IT" sz="2400" i="1" dirty="0"/>
              <a:t> </a:t>
            </a:r>
            <a:r>
              <a:rPr lang="it-IT" sz="2400" i="1" dirty="0" err="1"/>
              <a:t>reduction</a:t>
            </a:r>
            <a:r>
              <a:rPr lang="it-IT" sz="2400" i="1" dirty="0"/>
              <a:t> </a:t>
            </a:r>
            <a:r>
              <a:rPr lang="it-IT" sz="2400" i="1" dirty="0" err="1"/>
              <a:t>Allowance</a:t>
            </a:r>
            <a:r>
              <a:rPr lang="it-IT" sz="2400" dirty="0"/>
              <a:t>) (COM(2022) 216 </a:t>
            </a:r>
            <a:r>
              <a:rPr lang="it-IT" sz="2400" dirty="0" err="1"/>
              <a:t>final</a:t>
            </a:r>
            <a:r>
              <a:rPr lang="it-IT" sz="2400" dirty="0"/>
              <a:t>);</a:t>
            </a:r>
          </a:p>
          <a:p>
            <a:r>
              <a:rPr lang="it-IT" sz="2400" dirty="0"/>
              <a:t>Direttiva sulla «normalizzazione delle procedure di rimborso dei dividendi e di contrato alle frodi (tipo «</a:t>
            </a:r>
            <a:r>
              <a:rPr lang="it-IT" sz="2400" i="1" dirty="0"/>
              <a:t>ex-</a:t>
            </a:r>
            <a:r>
              <a:rPr lang="it-IT" sz="2400" i="1" dirty="0" err="1"/>
              <a:t>cum</a:t>
            </a:r>
            <a:r>
              <a:rPr lang="it-IT" sz="2400" dirty="0"/>
              <a:t>» in Germania), cd. FASTER (</a:t>
            </a:r>
            <a:r>
              <a:rPr lang="it-IT" sz="2400" i="1" dirty="0"/>
              <a:t>New EU system for the </a:t>
            </a:r>
            <a:r>
              <a:rPr lang="it-IT" sz="2400" i="1" dirty="0" err="1"/>
              <a:t>avoidance</a:t>
            </a:r>
            <a:r>
              <a:rPr lang="it-IT" sz="2400" i="1" dirty="0"/>
              <a:t> of double </a:t>
            </a:r>
            <a:r>
              <a:rPr lang="it-IT" sz="2400" i="1" dirty="0" err="1"/>
              <a:t>taxation</a:t>
            </a:r>
            <a:r>
              <a:rPr lang="it-IT" sz="2400" i="1" dirty="0"/>
              <a:t> and </a:t>
            </a:r>
            <a:r>
              <a:rPr lang="it-IT" sz="2400" i="1" dirty="0" err="1"/>
              <a:t>prevention</a:t>
            </a:r>
            <a:r>
              <a:rPr lang="it-IT" sz="2400" i="1" dirty="0"/>
              <a:t> of tax </a:t>
            </a:r>
            <a:r>
              <a:rPr lang="it-IT" sz="2400" i="1" dirty="0" err="1"/>
              <a:t>abuse</a:t>
            </a:r>
            <a:r>
              <a:rPr lang="it-IT" sz="2400" i="1" dirty="0"/>
              <a:t>: </a:t>
            </a:r>
            <a:r>
              <a:rPr lang="it-IT" sz="2400" i="1" dirty="0" err="1"/>
              <a:t>Faster</a:t>
            </a:r>
            <a:r>
              <a:rPr lang="it-IT" sz="2400" i="1" dirty="0"/>
              <a:t> and </a:t>
            </a:r>
            <a:r>
              <a:rPr lang="it-IT" sz="2400" i="1" dirty="0" err="1"/>
              <a:t>Safer</a:t>
            </a:r>
            <a:r>
              <a:rPr lang="it-IT" sz="2400" i="1" dirty="0"/>
              <a:t> </a:t>
            </a:r>
            <a:r>
              <a:rPr lang="it-IT" sz="2400" i="1" dirty="0" err="1"/>
              <a:t>Relief</a:t>
            </a:r>
            <a:r>
              <a:rPr lang="it-IT" sz="2400" i="1" dirty="0"/>
              <a:t> of </a:t>
            </a:r>
            <a:r>
              <a:rPr lang="it-IT" sz="2400" i="1" dirty="0" err="1"/>
              <a:t>Excess</a:t>
            </a:r>
            <a:r>
              <a:rPr lang="it-IT" sz="2400" i="1" dirty="0"/>
              <a:t> </a:t>
            </a:r>
            <a:r>
              <a:rPr lang="it-IT" sz="2400" i="1" dirty="0" err="1"/>
              <a:t>Withholding</a:t>
            </a:r>
            <a:r>
              <a:rPr lang="it-IT" sz="2400" i="1" dirty="0"/>
              <a:t> Taxes</a:t>
            </a:r>
            <a:r>
              <a:rPr lang="it-IT" sz="2400" dirty="0"/>
              <a:t>) 2025/50 del 10 dicembre 2024 (da attuare entro il 31/12/28 e a regime dal 01/01/30);</a:t>
            </a:r>
          </a:p>
          <a:p>
            <a:r>
              <a:rPr lang="it-IT" sz="2400" dirty="0"/>
              <a:t>Proposta per un nuovo sistema di tassazione armonizzata per i grandi gruppi di imprese operanti all’interno dell’UE cd. BEFIT (</a:t>
            </a:r>
            <a:r>
              <a:rPr lang="it-IT" sz="2400" i="1" dirty="0"/>
              <a:t>Business in Europe: Framework for </a:t>
            </a:r>
            <a:r>
              <a:rPr lang="it-IT" sz="2400" i="1" dirty="0" err="1"/>
              <a:t>Income</a:t>
            </a:r>
            <a:r>
              <a:rPr lang="it-IT" sz="2400" i="1" dirty="0"/>
              <a:t> </a:t>
            </a:r>
            <a:r>
              <a:rPr lang="it-IT" sz="2400" i="1" dirty="0" err="1"/>
              <a:t>Taxation</a:t>
            </a:r>
            <a:r>
              <a:rPr lang="it-IT" sz="2400" dirty="0"/>
              <a:t>) (COM(2023) 532 </a:t>
            </a:r>
            <a:r>
              <a:rPr lang="it-IT" sz="2400" dirty="0" err="1"/>
              <a:t>final</a:t>
            </a:r>
            <a:r>
              <a:rPr lang="it-IT" sz="2400" dirty="0"/>
              <a:t>).</a:t>
            </a:r>
            <a:endParaRPr lang="it-IT" sz="2000" dirty="0"/>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7</a:t>
            </a:fld>
            <a:endParaRPr lang="it-IT"/>
          </a:p>
        </p:txBody>
      </p:sp>
    </p:spTree>
    <p:extLst>
      <p:ext uri="{BB962C8B-B14F-4D97-AF65-F5344CB8AC3E}">
        <p14:creationId xmlns:p14="http://schemas.microsoft.com/office/powerpoint/2010/main" val="368369944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dirty="0"/>
              <a:t>Un’ipotesi alla rovescia (il caso «Puma Italia spa»)</a:t>
            </a:r>
            <a:endParaRPr lang="it-IT" dirty="0"/>
          </a:p>
        </p:txBody>
      </p:sp>
      <p:sp>
        <p:nvSpPr>
          <p:cNvPr id="38" name="Segnaposto testo 37">
            <a:extLst>
              <a:ext uri="{FF2B5EF4-FFF2-40B4-BE49-F238E27FC236}">
                <a16:creationId xmlns:a16="http://schemas.microsoft.com/office/drawing/2014/main" id="{D7506231-5CF1-204D-AEA6-D5094E4CBD13}"/>
              </a:ext>
            </a:extLst>
          </p:cNvPr>
          <p:cNvSpPr>
            <a:spLocks noGrp="1"/>
          </p:cNvSpPr>
          <p:nvPr>
            <p:ph idx="1"/>
          </p:nvPr>
        </p:nvSpPr>
        <p:spPr/>
        <p:txBody>
          <a:bodyPr>
            <a:normAutofit/>
          </a:bodyPr>
          <a:lstStyle/>
          <a:p>
            <a:pPr>
              <a:lnSpc>
                <a:spcPct val="150000"/>
              </a:lnSpc>
            </a:pPr>
            <a:r>
              <a:rPr lang="it-IT" sz="2800" dirty="0"/>
              <a:t>Cassazione n. 35359 del 1 dicembre 2022:</a:t>
            </a:r>
          </a:p>
          <a:p>
            <a:pPr lvl="1">
              <a:lnSpc>
                <a:spcPct val="150000"/>
              </a:lnSpc>
            </a:pPr>
            <a:r>
              <a:rPr lang="it-IT" sz="2000" dirty="0"/>
              <a:t>In tema di diritti doganali, ai fini della </a:t>
            </a:r>
            <a:r>
              <a:rPr lang="it-IT" sz="2000" b="1" dirty="0"/>
              <a:t>determinazione del valore in dogana </a:t>
            </a:r>
            <a:r>
              <a:rPr lang="it-IT" sz="2000" dirty="0"/>
              <a:t>di prodotti che siano stati fabbricati in base a modelli e con marchi oggetto di contratto di licenza e che siano importati dalla licenziataria, </a:t>
            </a:r>
            <a:r>
              <a:rPr lang="it-IT" sz="2000" b="1" dirty="0"/>
              <a:t>il corrispettivo dei diritti di licenza va aggiunto al valore di transazione</a:t>
            </a:r>
            <a:r>
              <a:rPr lang="it-IT" sz="2000" dirty="0"/>
              <a:t>, a norma dell'art. 32 del regolamento CEE del Consiglio 12 ottobre 1992, n. 2913, come attuato dagli artt. 157, 159 e 160 del regolamento CEE della Commissione 2 luglio 1993, n. 2454, </a:t>
            </a:r>
            <a:r>
              <a:rPr lang="it-IT" sz="2000" b="1" u="sng" dirty="0"/>
              <a:t>qualora il titolare dei diritti immateriali sia dotato di poteri di controllo sulla scelta del produttore e sulla sua attività e sia il destinatario dei corrispettivi dei diritti di licenza</a:t>
            </a:r>
            <a:r>
              <a:rPr lang="it-IT" sz="2000" dirty="0"/>
              <a:t>.</a:t>
            </a:r>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70</a:t>
            </a:fld>
            <a:endParaRPr lang="it-IT"/>
          </a:p>
        </p:txBody>
      </p:sp>
    </p:spTree>
    <p:extLst>
      <p:ext uri="{BB962C8B-B14F-4D97-AF65-F5344CB8AC3E}">
        <p14:creationId xmlns:p14="http://schemas.microsoft.com/office/powerpoint/2010/main" val="40889310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a:t>Cenni alla </a:t>
            </a:r>
            <a:r>
              <a:rPr lang="it-IT" b="1" i="1" err="1"/>
              <a:t>compliance</a:t>
            </a:r>
            <a:r>
              <a:rPr lang="it-IT" b="1"/>
              <a:t> formale</a:t>
            </a:r>
            <a:endParaRPr lang="it-IT"/>
          </a:p>
        </p:txBody>
      </p:sp>
      <p:sp>
        <p:nvSpPr>
          <p:cNvPr id="38" name="Segnaposto testo 37">
            <a:extLst>
              <a:ext uri="{FF2B5EF4-FFF2-40B4-BE49-F238E27FC236}">
                <a16:creationId xmlns:a16="http://schemas.microsoft.com/office/drawing/2014/main" id="{D7506231-5CF1-204D-AEA6-D5094E4CBD13}"/>
              </a:ext>
            </a:extLst>
          </p:cNvPr>
          <p:cNvSpPr>
            <a:spLocks noGrp="1"/>
          </p:cNvSpPr>
          <p:nvPr>
            <p:ph idx="1"/>
          </p:nvPr>
        </p:nvSpPr>
        <p:spPr/>
        <p:txBody>
          <a:bodyPr>
            <a:normAutofit/>
          </a:bodyPr>
          <a:lstStyle/>
          <a:p>
            <a:pPr>
              <a:lnSpc>
                <a:spcPct val="120000"/>
              </a:lnSpc>
            </a:pPr>
            <a:r>
              <a:rPr lang="it-IT" sz="2400"/>
              <a:t>La disapplicazione della ritenuta alla fonte è subordinata alla </a:t>
            </a:r>
            <a:r>
              <a:rPr lang="it-IT" sz="2400" b="1"/>
              <a:t>produzione di idonea certificazione</a:t>
            </a:r>
            <a:r>
              <a:rPr lang="it-IT" sz="2400"/>
              <a:t> da parte del soggetto non residente finalizzata a dimostrare che: </a:t>
            </a:r>
          </a:p>
          <a:p>
            <a:pPr lvl="1">
              <a:lnSpc>
                <a:spcPct val="120000"/>
              </a:lnSpc>
            </a:pPr>
            <a:r>
              <a:rPr lang="it-IT" sz="2000"/>
              <a:t>Il soggetto percettore è effettivo beneficiario (residenza fiscale) secondo l’amministrazione fiscale competente;</a:t>
            </a:r>
          </a:p>
          <a:p>
            <a:pPr>
              <a:lnSpc>
                <a:spcPct val="120000"/>
              </a:lnSpc>
            </a:pPr>
            <a:r>
              <a:rPr lang="it-IT" sz="2400"/>
              <a:t>Dichiarazione </a:t>
            </a:r>
            <a:r>
              <a:rPr lang="it-IT" sz="2400" b="1"/>
              <a:t>resa dal percettore</a:t>
            </a:r>
            <a:r>
              <a:rPr lang="it-IT" sz="2400"/>
              <a:t> del rispetto dei requisiti;</a:t>
            </a:r>
          </a:p>
          <a:p>
            <a:pPr lvl="1">
              <a:lnSpc>
                <a:spcPct val="120000"/>
              </a:lnSpc>
            </a:pPr>
            <a:r>
              <a:rPr lang="it-IT" sz="2000"/>
              <a:t>Riferimento: Provvedimento del Direttore dell’Agenzia delle entrate 15 gennaio 2008;</a:t>
            </a:r>
          </a:p>
          <a:p>
            <a:pPr>
              <a:lnSpc>
                <a:spcPct val="120000"/>
              </a:lnSpc>
            </a:pPr>
            <a:r>
              <a:rPr lang="it-IT" sz="2400"/>
              <a:t>Documentazione va prodotta ai soggetti pagatori su base annuale e da questi conservata per la durata dei termini di accertamento.</a:t>
            </a:r>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71</a:t>
            </a:fld>
            <a:endParaRPr lang="it-IT"/>
          </a:p>
        </p:txBody>
      </p:sp>
    </p:spTree>
    <p:extLst>
      <p:ext uri="{BB962C8B-B14F-4D97-AF65-F5344CB8AC3E}">
        <p14:creationId xmlns:p14="http://schemas.microsoft.com/office/powerpoint/2010/main" val="16224536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a:t>E la casistica … CTP Milano 9819/04 del 02 dicembre 2014 </a:t>
            </a:r>
            <a:br>
              <a:rPr lang="it-IT" b="1"/>
            </a:br>
            <a:r>
              <a:rPr lang="it-IT" b="1"/>
              <a:t>(caso BNP </a:t>
            </a:r>
            <a:r>
              <a:rPr lang="it-IT" b="1" err="1"/>
              <a:t>Paribas</a:t>
            </a:r>
            <a:r>
              <a:rPr lang="it-IT" b="1"/>
              <a:t>)</a:t>
            </a:r>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72</a:t>
            </a:fld>
            <a:endParaRPr lang="it-IT"/>
          </a:p>
        </p:txBody>
      </p:sp>
      <p:sp>
        <p:nvSpPr>
          <p:cNvPr id="9" name="Ovale 8">
            <a:extLst>
              <a:ext uri="{FF2B5EF4-FFF2-40B4-BE49-F238E27FC236}">
                <a16:creationId xmlns:a16="http://schemas.microsoft.com/office/drawing/2014/main" id="{C29FED68-E018-B14B-ADC0-8DC9748F719B}"/>
              </a:ext>
            </a:extLst>
          </p:cNvPr>
          <p:cNvSpPr/>
          <p:nvPr/>
        </p:nvSpPr>
        <p:spPr>
          <a:xfrm>
            <a:off x="8334534" y="1991318"/>
            <a:ext cx="1712890" cy="15454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t>Società A</a:t>
            </a:r>
          </a:p>
        </p:txBody>
      </p:sp>
      <p:cxnSp>
        <p:nvCxnSpPr>
          <p:cNvPr id="10" name="Connettore 1 9">
            <a:extLst>
              <a:ext uri="{FF2B5EF4-FFF2-40B4-BE49-F238E27FC236}">
                <a16:creationId xmlns:a16="http://schemas.microsoft.com/office/drawing/2014/main" id="{3356E57F-114C-2544-9299-2675038EC5C1}"/>
              </a:ext>
            </a:extLst>
          </p:cNvPr>
          <p:cNvCxnSpPr>
            <a:cxnSpLocks/>
          </p:cNvCxnSpPr>
          <p:nvPr/>
        </p:nvCxnSpPr>
        <p:spPr>
          <a:xfrm flipH="1">
            <a:off x="5106838" y="1170311"/>
            <a:ext cx="2984739" cy="5054276"/>
          </a:xfrm>
          <a:prstGeom prst="line">
            <a:avLst/>
          </a:prstGeom>
          <a:ln w="63500"/>
        </p:spPr>
        <p:style>
          <a:lnRef idx="1">
            <a:schemeClr val="accent1"/>
          </a:lnRef>
          <a:fillRef idx="0">
            <a:schemeClr val="accent1"/>
          </a:fillRef>
          <a:effectRef idx="0">
            <a:schemeClr val="accent1"/>
          </a:effectRef>
          <a:fontRef idx="minor">
            <a:schemeClr val="tx1"/>
          </a:fontRef>
        </p:style>
      </p:cxnSp>
      <p:pic>
        <p:nvPicPr>
          <p:cNvPr id="14" name="Immagine 11">
            <a:extLst>
              <a:ext uri="{FF2B5EF4-FFF2-40B4-BE49-F238E27FC236}">
                <a16:creationId xmlns:a16="http://schemas.microsoft.com/office/drawing/2014/main" id="{87BBDA67-ABB9-B545-871C-C11A0B00C0D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3963" y="4668829"/>
            <a:ext cx="2551113" cy="137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e 11">
            <a:extLst>
              <a:ext uri="{FF2B5EF4-FFF2-40B4-BE49-F238E27FC236}">
                <a16:creationId xmlns:a16="http://schemas.microsoft.com/office/drawing/2014/main" id="{F938AA29-2921-E740-BEDA-407A8D5CE996}"/>
              </a:ext>
            </a:extLst>
          </p:cNvPr>
          <p:cNvSpPr/>
          <p:nvPr/>
        </p:nvSpPr>
        <p:spPr>
          <a:xfrm>
            <a:off x="2463927" y="4584279"/>
            <a:ext cx="1712890" cy="15454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t>Società C</a:t>
            </a:r>
          </a:p>
        </p:txBody>
      </p:sp>
      <p:sp>
        <p:nvSpPr>
          <p:cNvPr id="13" name="Ovale 12">
            <a:extLst>
              <a:ext uri="{FF2B5EF4-FFF2-40B4-BE49-F238E27FC236}">
                <a16:creationId xmlns:a16="http://schemas.microsoft.com/office/drawing/2014/main" id="{BD495E3D-B9EC-9B47-AACD-FA20AD8B891B}"/>
              </a:ext>
            </a:extLst>
          </p:cNvPr>
          <p:cNvSpPr/>
          <p:nvPr/>
        </p:nvSpPr>
        <p:spPr>
          <a:xfrm>
            <a:off x="3687771" y="1896475"/>
            <a:ext cx="1712890" cy="15454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t>Società B</a:t>
            </a:r>
          </a:p>
        </p:txBody>
      </p:sp>
      <p:cxnSp>
        <p:nvCxnSpPr>
          <p:cNvPr id="17" name="Connettore 2 16">
            <a:extLst>
              <a:ext uri="{FF2B5EF4-FFF2-40B4-BE49-F238E27FC236}">
                <a16:creationId xmlns:a16="http://schemas.microsoft.com/office/drawing/2014/main" id="{A801EEAF-61F0-1D4B-A212-45D7069CA15E}"/>
              </a:ext>
            </a:extLst>
          </p:cNvPr>
          <p:cNvCxnSpPr>
            <a:cxnSpLocks/>
            <a:endCxn id="13" idx="6"/>
          </p:cNvCxnSpPr>
          <p:nvPr/>
        </p:nvCxnSpPr>
        <p:spPr>
          <a:xfrm flipH="1" flipV="1">
            <a:off x="5400661" y="2669208"/>
            <a:ext cx="2933873" cy="196503"/>
          </a:xfrm>
          <a:prstGeom prst="straightConnector1">
            <a:avLst/>
          </a:prstGeom>
          <a:ln w="38100">
            <a:solidFill>
              <a:srgbClr val="FFC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0" name="Connettore 2 19">
            <a:extLst>
              <a:ext uri="{FF2B5EF4-FFF2-40B4-BE49-F238E27FC236}">
                <a16:creationId xmlns:a16="http://schemas.microsoft.com/office/drawing/2014/main" id="{DF0DF165-22E5-9B40-9BA2-326716214B9A}"/>
              </a:ext>
            </a:extLst>
          </p:cNvPr>
          <p:cNvCxnSpPr>
            <a:cxnSpLocks/>
            <a:stCxn id="9" idx="3"/>
            <a:endCxn id="12" idx="6"/>
          </p:cNvCxnSpPr>
          <p:nvPr/>
        </p:nvCxnSpPr>
        <p:spPr>
          <a:xfrm flipH="1">
            <a:off x="4176817" y="3310455"/>
            <a:ext cx="4408564" cy="2046557"/>
          </a:xfrm>
          <a:prstGeom prst="straightConnector1">
            <a:avLst/>
          </a:prstGeom>
          <a:ln w="38100">
            <a:solidFill>
              <a:srgbClr val="FFC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3" name="CasellaDiTesto 22">
            <a:extLst>
              <a:ext uri="{FF2B5EF4-FFF2-40B4-BE49-F238E27FC236}">
                <a16:creationId xmlns:a16="http://schemas.microsoft.com/office/drawing/2014/main" id="{4A592D80-F526-254C-9ED6-C3C6A1AAFF17}"/>
              </a:ext>
            </a:extLst>
          </p:cNvPr>
          <p:cNvSpPr txBox="1"/>
          <p:nvPr/>
        </p:nvSpPr>
        <p:spPr>
          <a:xfrm rot="19688156">
            <a:off x="6263471" y="4247908"/>
            <a:ext cx="1034074" cy="369332"/>
          </a:xfrm>
          <a:prstGeom prst="rect">
            <a:avLst/>
          </a:prstGeom>
          <a:noFill/>
        </p:spPr>
        <p:txBody>
          <a:bodyPr wrap="square" rtlCol="0">
            <a:spAutoFit/>
          </a:bodyPr>
          <a:lstStyle/>
          <a:p>
            <a:r>
              <a:rPr lang="it-IT">
                <a:solidFill>
                  <a:schemeClr val="accent2"/>
                </a:solidFill>
              </a:rPr>
              <a:t>Interessi</a:t>
            </a:r>
          </a:p>
        </p:txBody>
      </p:sp>
      <p:sp>
        <p:nvSpPr>
          <p:cNvPr id="24" name="CasellaDiTesto 23">
            <a:extLst>
              <a:ext uri="{FF2B5EF4-FFF2-40B4-BE49-F238E27FC236}">
                <a16:creationId xmlns:a16="http://schemas.microsoft.com/office/drawing/2014/main" id="{662C3A2D-F4AF-EB4D-9911-94E5EA2797B6}"/>
              </a:ext>
            </a:extLst>
          </p:cNvPr>
          <p:cNvSpPr txBox="1"/>
          <p:nvPr/>
        </p:nvSpPr>
        <p:spPr>
          <a:xfrm rot="244263">
            <a:off x="6449215" y="2446674"/>
            <a:ext cx="1034074" cy="369332"/>
          </a:xfrm>
          <a:prstGeom prst="rect">
            <a:avLst/>
          </a:prstGeom>
          <a:noFill/>
        </p:spPr>
        <p:txBody>
          <a:bodyPr wrap="square" rtlCol="0">
            <a:spAutoFit/>
          </a:bodyPr>
          <a:lstStyle/>
          <a:p>
            <a:r>
              <a:rPr lang="it-IT">
                <a:solidFill>
                  <a:schemeClr val="accent2"/>
                </a:solidFill>
              </a:rPr>
              <a:t>Interessi</a:t>
            </a:r>
          </a:p>
        </p:txBody>
      </p:sp>
      <p:sp>
        <p:nvSpPr>
          <p:cNvPr id="18" name="CasellaDiTesto 17">
            <a:extLst>
              <a:ext uri="{FF2B5EF4-FFF2-40B4-BE49-F238E27FC236}">
                <a16:creationId xmlns:a16="http://schemas.microsoft.com/office/drawing/2014/main" id="{1AF93893-B1E8-5A40-A012-573B6BC4CA29}"/>
              </a:ext>
            </a:extLst>
          </p:cNvPr>
          <p:cNvSpPr txBox="1"/>
          <p:nvPr/>
        </p:nvSpPr>
        <p:spPr>
          <a:xfrm>
            <a:off x="1421103" y="6345271"/>
            <a:ext cx="5849550" cy="276999"/>
          </a:xfrm>
          <a:prstGeom prst="rect">
            <a:avLst/>
          </a:prstGeom>
          <a:noFill/>
        </p:spPr>
        <p:txBody>
          <a:bodyPr wrap="none" rtlCol="0">
            <a:spAutoFit/>
          </a:bodyPr>
          <a:lstStyle/>
          <a:p>
            <a:r>
              <a:rPr lang="it-IT" sz="1200">
                <a:solidFill>
                  <a:schemeClr val="bg2">
                    <a:lumMod val="50000"/>
                  </a:schemeClr>
                </a:solidFill>
              </a:rPr>
              <a:t>Attenzione: </a:t>
            </a:r>
            <a:r>
              <a:rPr lang="it-IT" sz="1200" i="1">
                <a:solidFill>
                  <a:schemeClr val="bg2">
                    <a:lumMod val="50000"/>
                  </a:schemeClr>
                </a:solidFill>
              </a:rPr>
              <a:t>slide</a:t>
            </a:r>
            <a:r>
              <a:rPr lang="it-IT" sz="1200">
                <a:solidFill>
                  <a:schemeClr val="bg2">
                    <a:lumMod val="50000"/>
                  </a:schemeClr>
                </a:solidFill>
              </a:rPr>
              <a:t> frutto di semplificazione a fini didattici delle circostanze del caso concreto</a:t>
            </a:r>
          </a:p>
        </p:txBody>
      </p:sp>
    </p:spTree>
    <p:extLst>
      <p:ext uri="{BB962C8B-B14F-4D97-AF65-F5344CB8AC3E}">
        <p14:creationId xmlns:p14="http://schemas.microsoft.com/office/powerpoint/2010/main" val="33381811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a:t>Il rilievo dell’amministrazione finanziaria</a:t>
            </a:r>
            <a:endParaRPr lang="it-IT"/>
          </a:p>
        </p:txBody>
      </p:sp>
      <p:sp>
        <p:nvSpPr>
          <p:cNvPr id="38" name="Segnaposto testo 37">
            <a:extLst>
              <a:ext uri="{FF2B5EF4-FFF2-40B4-BE49-F238E27FC236}">
                <a16:creationId xmlns:a16="http://schemas.microsoft.com/office/drawing/2014/main" id="{D7506231-5CF1-204D-AEA6-D5094E4CBD13}"/>
              </a:ext>
            </a:extLst>
          </p:cNvPr>
          <p:cNvSpPr>
            <a:spLocks noGrp="1"/>
          </p:cNvSpPr>
          <p:nvPr>
            <p:ph idx="1"/>
          </p:nvPr>
        </p:nvSpPr>
        <p:spPr/>
        <p:txBody>
          <a:bodyPr>
            <a:normAutofit lnSpcReduction="10000"/>
          </a:bodyPr>
          <a:lstStyle/>
          <a:p>
            <a:pPr>
              <a:lnSpc>
                <a:spcPct val="120000"/>
              </a:lnSpc>
            </a:pPr>
            <a:r>
              <a:rPr lang="it-IT" sz="2400"/>
              <a:t>La contribuente italiana ha strutturalmente </a:t>
            </a:r>
            <a:r>
              <a:rPr lang="it-IT" sz="2400" b="1"/>
              <a:t>disapplicato la ritenuta alla fonte</a:t>
            </a:r>
            <a:r>
              <a:rPr lang="it-IT" sz="2400"/>
              <a:t> sulla base del regime di direttiva 2003/49 (26 </a:t>
            </a:r>
            <a:r>
              <a:rPr lang="it-IT" sz="2400" i="1"/>
              <a:t>quater</a:t>
            </a:r>
            <a:r>
              <a:rPr lang="it-IT" sz="2400"/>
              <a:t> </a:t>
            </a:r>
            <a:r>
              <a:rPr lang="it-IT" sz="2400" err="1"/>
              <a:t>d.P.R.</a:t>
            </a:r>
            <a:r>
              <a:rPr lang="it-IT" sz="2400"/>
              <a:t> 600/73) in diversi periodi d’imposta:</a:t>
            </a:r>
          </a:p>
          <a:p>
            <a:pPr>
              <a:lnSpc>
                <a:spcPct val="120000"/>
              </a:lnSpc>
            </a:pPr>
            <a:r>
              <a:rPr lang="it-IT" sz="2400"/>
              <a:t>In alcuni periodi ha proceduto in un momento storico antecedente al deposito della documentazione prescritta;</a:t>
            </a:r>
          </a:p>
          <a:p>
            <a:pPr>
              <a:lnSpc>
                <a:spcPct val="120000"/>
              </a:lnSpc>
            </a:pPr>
            <a:r>
              <a:rPr lang="it-IT" sz="2400"/>
              <a:t>In altri periodi d’imposta ha provveduto alla disapplicazione sulla base di una certificazione priva di data certa;</a:t>
            </a:r>
          </a:p>
          <a:p>
            <a:pPr lvl="1">
              <a:lnSpc>
                <a:spcPct val="120000"/>
              </a:lnSpc>
            </a:pPr>
            <a:r>
              <a:rPr lang="it-IT" sz="2000"/>
              <a:t>Conclusione: recupero della ritenuta alla fonte (su base convenzionale) e pari al 10% (€ 174.571, nel caso).</a:t>
            </a:r>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73</a:t>
            </a:fld>
            <a:endParaRPr lang="it-IT"/>
          </a:p>
        </p:txBody>
      </p:sp>
    </p:spTree>
    <p:extLst>
      <p:ext uri="{BB962C8B-B14F-4D97-AF65-F5344CB8AC3E}">
        <p14:creationId xmlns:p14="http://schemas.microsoft.com/office/powerpoint/2010/main" val="33770728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a:t>Nella giurisprudenza di merito</a:t>
            </a:r>
            <a:endParaRPr lang="it-IT"/>
          </a:p>
        </p:txBody>
      </p:sp>
      <p:sp>
        <p:nvSpPr>
          <p:cNvPr id="38" name="Segnaposto testo 37">
            <a:extLst>
              <a:ext uri="{FF2B5EF4-FFF2-40B4-BE49-F238E27FC236}">
                <a16:creationId xmlns:a16="http://schemas.microsoft.com/office/drawing/2014/main" id="{D7506231-5CF1-204D-AEA6-D5094E4CBD13}"/>
              </a:ext>
            </a:extLst>
          </p:cNvPr>
          <p:cNvSpPr>
            <a:spLocks noGrp="1"/>
          </p:cNvSpPr>
          <p:nvPr>
            <p:ph idx="1"/>
          </p:nvPr>
        </p:nvSpPr>
        <p:spPr/>
        <p:txBody>
          <a:bodyPr>
            <a:normAutofit/>
          </a:bodyPr>
          <a:lstStyle/>
          <a:p>
            <a:pPr marL="354013" algn="just">
              <a:spcBef>
                <a:spcPts val="600"/>
              </a:spcBef>
              <a:spcAft>
                <a:spcPts val="600"/>
              </a:spcAft>
              <a:defRPr/>
            </a:pPr>
            <a:r>
              <a:rPr lang="it-IT" altLang="en-US" sz="2000"/>
              <a:t>(…) I diritti riconosciuti dalla normativa dell’Unione Europea, qualora siano soddisfatti i relativi requisiti sostanziali, </a:t>
            </a:r>
            <a:r>
              <a:rPr lang="it-IT" altLang="en-US" sz="2000" b="1"/>
              <a:t>non possono essere disconosciuti per il mancato rispetto dei requisiti puramente formali</a:t>
            </a:r>
            <a:r>
              <a:rPr lang="it-IT" altLang="en-US" sz="2000"/>
              <a:t>. </a:t>
            </a:r>
          </a:p>
          <a:p>
            <a:pPr marL="354013" algn="just">
              <a:spcBef>
                <a:spcPts val="600"/>
              </a:spcBef>
              <a:spcAft>
                <a:spcPts val="600"/>
              </a:spcAft>
              <a:defRPr/>
            </a:pPr>
            <a:r>
              <a:rPr lang="it-IT" altLang="en-US" sz="2000"/>
              <a:t>Quando sia stato assodato che siano stati soddisfatti i requisiti sostanziali, l’Amministrazione finanziaria </a:t>
            </a:r>
            <a:r>
              <a:rPr lang="it-IT" altLang="en-US" sz="2000" b="1"/>
              <a:t>non può subordinare la fruizione di tali diritti al rispetto di ulteriori requisiti formali</a:t>
            </a:r>
            <a:r>
              <a:rPr lang="it-IT" altLang="en-US" sz="2000"/>
              <a:t>;</a:t>
            </a:r>
          </a:p>
          <a:p>
            <a:pPr marL="354013" algn="just">
              <a:spcBef>
                <a:spcPts val="600"/>
              </a:spcBef>
              <a:spcAft>
                <a:spcPts val="600"/>
              </a:spcAft>
              <a:defRPr/>
            </a:pPr>
            <a:r>
              <a:rPr lang="it-IT" altLang="en-US" sz="2000"/>
              <a:t>…</a:t>
            </a:r>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74</a:t>
            </a:fld>
            <a:endParaRPr lang="it-IT"/>
          </a:p>
        </p:txBody>
      </p:sp>
    </p:spTree>
    <p:extLst>
      <p:ext uri="{BB962C8B-B14F-4D97-AF65-F5344CB8AC3E}">
        <p14:creationId xmlns:p14="http://schemas.microsoft.com/office/powerpoint/2010/main" val="29515614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dirty="0"/>
              <a:t>Le ultime conferme nella giurisprudenza</a:t>
            </a:r>
            <a:endParaRPr lang="it-IT" dirty="0"/>
          </a:p>
        </p:txBody>
      </p:sp>
      <p:sp>
        <p:nvSpPr>
          <p:cNvPr id="38" name="Segnaposto testo 37">
            <a:extLst>
              <a:ext uri="{FF2B5EF4-FFF2-40B4-BE49-F238E27FC236}">
                <a16:creationId xmlns:a16="http://schemas.microsoft.com/office/drawing/2014/main" id="{D7506231-5CF1-204D-AEA6-D5094E4CBD13}"/>
              </a:ext>
            </a:extLst>
          </p:cNvPr>
          <p:cNvSpPr>
            <a:spLocks noGrp="1"/>
          </p:cNvSpPr>
          <p:nvPr>
            <p:ph idx="1"/>
          </p:nvPr>
        </p:nvSpPr>
        <p:spPr/>
        <p:txBody>
          <a:bodyPr>
            <a:normAutofit/>
          </a:bodyPr>
          <a:lstStyle/>
          <a:p>
            <a:pPr marL="354013" algn="just">
              <a:spcBef>
                <a:spcPts val="600"/>
              </a:spcBef>
              <a:spcAft>
                <a:spcPts val="600"/>
              </a:spcAft>
              <a:defRPr/>
            </a:pPr>
            <a:r>
              <a:rPr lang="it-IT" altLang="en-US" sz="2800" dirty="0"/>
              <a:t>Cassazione n. 27646 del 29 settembre 2023 (riguarda i dividendi ma la logica è la stessa):</a:t>
            </a:r>
          </a:p>
          <a:p>
            <a:pPr marL="582613" lvl="1" algn="just">
              <a:spcBef>
                <a:spcPts val="600"/>
              </a:spcBef>
              <a:spcAft>
                <a:spcPts val="600"/>
              </a:spcAft>
              <a:defRPr/>
            </a:pPr>
            <a:r>
              <a:rPr lang="it-IT" altLang="en-US" sz="2400" dirty="0"/>
              <a:t>La società madre residente in uno Stato membro dell'UE, priva di stabile organizzazione in Italia, ha diritto a </a:t>
            </a:r>
            <a:r>
              <a:rPr lang="it-IT" altLang="en-US" sz="2400" b="1" u="sng" dirty="0"/>
              <a:t>beneficiare dell'esenzione</a:t>
            </a:r>
            <a:r>
              <a:rPr lang="it-IT" altLang="en-US" sz="2400" dirty="0"/>
              <a:t> dalla ritenuta d'imposta sui dividendi distribuiti dalla società figlia italiana </a:t>
            </a:r>
            <a:r>
              <a:rPr lang="it-IT" altLang="en-US" sz="2400" b="1" dirty="0"/>
              <a:t>anche laddove acquisisca la certificazione da parte dell'Autorità fiscale dello Stato estero circa la sussistenza dei requisiti di cui alle lett. a), b) e c), del comma 1, dell'art. 27-bis, del D.P.R. n. 600/1973, richiesta dal comma 2 della medesima disposizione, in </a:t>
            </a:r>
            <a:r>
              <a:rPr lang="it-IT" altLang="en-US" sz="2400" b="1" u="sng" dirty="0"/>
              <a:t>data successiva</a:t>
            </a:r>
            <a:r>
              <a:rPr lang="it-IT" altLang="en-US" sz="2400" b="1" dirty="0"/>
              <a:t> alla data del pagamento degli utili</a:t>
            </a:r>
            <a:r>
              <a:rPr lang="it-IT" altLang="en-US" sz="2400" dirty="0"/>
              <a:t>, a condizione che tale certificazione sia idonea a dimostrare la sussistenza del requisito richiesto ex lege al momento di tale pagamento.</a:t>
            </a:r>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75</a:t>
            </a:fld>
            <a:endParaRPr lang="it-IT"/>
          </a:p>
        </p:txBody>
      </p:sp>
    </p:spTree>
    <p:extLst>
      <p:ext uri="{BB962C8B-B14F-4D97-AF65-F5344CB8AC3E}">
        <p14:creationId xmlns:p14="http://schemas.microsoft.com/office/powerpoint/2010/main" val="17488177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a:t>Da ricordare: il cambio di «corrente» Viva Telecom Bulgaria EOOD C-257/20 del 24 febbraio 2022</a:t>
            </a:r>
            <a:endParaRPr lang="it-IT"/>
          </a:p>
        </p:txBody>
      </p:sp>
      <p:sp>
        <p:nvSpPr>
          <p:cNvPr id="38" name="Segnaposto testo 37">
            <a:extLst>
              <a:ext uri="{FF2B5EF4-FFF2-40B4-BE49-F238E27FC236}">
                <a16:creationId xmlns:a16="http://schemas.microsoft.com/office/drawing/2014/main" id="{D7506231-5CF1-204D-AEA6-D5094E4CBD13}"/>
              </a:ext>
            </a:extLst>
          </p:cNvPr>
          <p:cNvSpPr>
            <a:spLocks noGrp="1"/>
          </p:cNvSpPr>
          <p:nvPr>
            <p:ph idx="1"/>
          </p:nvPr>
        </p:nvSpPr>
        <p:spPr/>
        <p:txBody>
          <a:bodyPr>
            <a:normAutofit/>
          </a:bodyPr>
          <a:lstStyle/>
          <a:p>
            <a:pPr marL="354013" algn="just">
              <a:spcBef>
                <a:spcPts val="600"/>
              </a:spcBef>
              <a:spcAft>
                <a:spcPts val="600"/>
              </a:spcAft>
              <a:defRPr/>
            </a:pPr>
            <a:r>
              <a:rPr lang="it-IT" altLang="en-US" sz="2000" dirty="0"/>
              <a:t>Possono essere assoggettati a ritenuta alla fonte gli interessi (lordi) imputati a un finanziamento infruttifero </a:t>
            </a:r>
            <a:r>
              <a:rPr lang="it-IT" altLang="en-US" sz="2000" b="1" dirty="0"/>
              <a:t>che non risponda a logiche di mercato</a:t>
            </a:r>
            <a:r>
              <a:rPr lang="it-IT" altLang="en-US" sz="2000" dirty="0"/>
              <a:t>;</a:t>
            </a:r>
          </a:p>
          <a:p>
            <a:pPr marL="354013" algn="just">
              <a:spcBef>
                <a:spcPts val="600"/>
              </a:spcBef>
              <a:spcAft>
                <a:spcPts val="600"/>
              </a:spcAft>
              <a:defRPr/>
            </a:pPr>
            <a:r>
              <a:rPr lang="it-IT" altLang="en-US" sz="2000" dirty="0"/>
              <a:t>La </a:t>
            </a:r>
            <a:r>
              <a:rPr lang="it-IT" altLang="en-US" sz="2000" b="1" dirty="0"/>
              <a:t>libera circolazione capitali</a:t>
            </a:r>
            <a:r>
              <a:rPr lang="it-IT" altLang="en-US" sz="2000" dirty="0"/>
              <a:t> </a:t>
            </a:r>
            <a:r>
              <a:rPr lang="it-IT" altLang="en-US" sz="2000" u="sng" dirty="0"/>
              <a:t>non può essere invocata per neutralizzare l’applicazione di una disposizione antielusiva come quella prevista dall’ordinamento bulgaro</a:t>
            </a:r>
            <a:r>
              <a:rPr lang="it-IT" altLang="en-US" sz="2000" dirty="0"/>
              <a:t>;</a:t>
            </a:r>
          </a:p>
          <a:p>
            <a:pPr marL="354013" algn="just">
              <a:spcBef>
                <a:spcPts val="600"/>
              </a:spcBef>
              <a:spcAft>
                <a:spcPts val="600"/>
              </a:spcAft>
              <a:defRPr/>
            </a:pPr>
            <a:r>
              <a:rPr lang="it-IT" altLang="en-US" sz="2000" dirty="0"/>
              <a:t>Il tema è quello del bilanciamento delle norme antielusive;</a:t>
            </a:r>
          </a:p>
          <a:p>
            <a:pPr marL="354013" algn="just">
              <a:spcBef>
                <a:spcPts val="600"/>
              </a:spcBef>
              <a:spcAft>
                <a:spcPts val="600"/>
              </a:spcAft>
              <a:defRPr/>
            </a:pPr>
            <a:r>
              <a:rPr lang="it-IT" altLang="en-US" sz="2000" dirty="0"/>
              <a:t>Caso più articolato …</a:t>
            </a:r>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76</a:t>
            </a:fld>
            <a:endParaRPr lang="it-IT"/>
          </a:p>
        </p:txBody>
      </p:sp>
    </p:spTree>
    <p:extLst>
      <p:ext uri="{BB962C8B-B14F-4D97-AF65-F5344CB8AC3E}">
        <p14:creationId xmlns:p14="http://schemas.microsoft.com/office/powerpoint/2010/main" val="4607617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dirty="0"/>
              <a:t>Programma del pomeriggio</a:t>
            </a:r>
            <a:endParaRPr lang="it-IT" dirty="0"/>
          </a:p>
        </p:txBody>
      </p:sp>
      <p:sp>
        <p:nvSpPr>
          <p:cNvPr id="38" name="Segnaposto testo 37">
            <a:extLst>
              <a:ext uri="{FF2B5EF4-FFF2-40B4-BE49-F238E27FC236}">
                <a16:creationId xmlns:a16="http://schemas.microsoft.com/office/drawing/2014/main" id="{D7506231-5CF1-204D-AEA6-D5094E4CBD13}"/>
              </a:ext>
            </a:extLst>
          </p:cNvPr>
          <p:cNvSpPr>
            <a:spLocks noGrp="1"/>
          </p:cNvSpPr>
          <p:nvPr>
            <p:ph idx="1"/>
          </p:nvPr>
        </p:nvSpPr>
        <p:spPr/>
        <p:txBody>
          <a:bodyPr>
            <a:normAutofit/>
          </a:bodyPr>
          <a:lstStyle/>
          <a:p>
            <a:pPr marL="457200" indent="-457200">
              <a:buFont typeface="Arial" panose="020B0604020202020204" pitchFamily="34" charset="0"/>
              <a:buChar char="•"/>
            </a:pPr>
            <a:r>
              <a:rPr lang="it-IT" sz="2000"/>
              <a:t>Il quadro generale dell’intervento UE;</a:t>
            </a:r>
          </a:p>
          <a:p>
            <a:pPr marL="457200" indent="-457200">
              <a:buFont typeface="Arial" panose="020B0604020202020204" pitchFamily="34" charset="0"/>
              <a:buChar char="•"/>
            </a:pPr>
            <a:r>
              <a:rPr lang="it-IT" sz="2000"/>
              <a:t>La tassazione dei dividendi;</a:t>
            </a:r>
          </a:p>
          <a:p>
            <a:pPr marL="457200" indent="-457200">
              <a:buFont typeface="Arial" panose="020B0604020202020204" pitchFamily="34" charset="0"/>
              <a:buChar char="•"/>
            </a:pPr>
            <a:r>
              <a:rPr lang="it-IT" sz="2000"/>
              <a:t>La tassazione di interessi e canoni;</a:t>
            </a:r>
          </a:p>
          <a:p>
            <a:pPr marL="457200" indent="-457200">
              <a:buFont typeface="Arial" panose="020B0604020202020204" pitchFamily="34" charset="0"/>
              <a:buChar char="•"/>
            </a:pPr>
            <a:r>
              <a:rPr lang="it-IT" sz="2000"/>
              <a:t>Le operazioni straordinarie;</a:t>
            </a:r>
          </a:p>
          <a:p>
            <a:pPr marL="457200" indent="-457200">
              <a:buFont typeface="Arial" panose="020B0604020202020204" pitchFamily="34" charset="0"/>
              <a:buChar char="•"/>
            </a:pPr>
            <a:r>
              <a:rPr lang="it-IT" sz="2000"/>
              <a:t>I prezzi di trasferimento e correlative </a:t>
            </a:r>
            <a:r>
              <a:rPr lang="it-IT" sz="2000" err="1"/>
              <a:t>adjustments</a:t>
            </a:r>
            <a:r>
              <a:rPr lang="it-IT" sz="2000"/>
              <a:t> (cenni);</a:t>
            </a:r>
          </a:p>
          <a:p>
            <a:pPr marL="457200" indent="-457200">
              <a:buFont typeface="Arial" panose="020B0604020202020204" pitchFamily="34" charset="0"/>
              <a:buChar char="•"/>
            </a:pPr>
            <a:r>
              <a:rPr lang="it-IT" sz="2000"/>
              <a:t>Contrasto all’elusione fiscale internazionale.</a:t>
            </a:r>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77</a:t>
            </a:fld>
            <a:endParaRPr lang="it-IT"/>
          </a:p>
        </p:txBody>
      </p:sp>
      <p:sp>
        <p:nvSpPr>
          <p:cNvPr id="2" name="Freccia giù 1">
            <a:extLst>
              <a:ext uri="{FF2B5EF4-FFF2-40B4-BE49-F238E27FC236}">
                <a16:creationId xmlns:a16="http://schemas.microsoft.com/office/drawing/2014/main" id="{3F84A632-638B-444C-BC76-9F5DE5724253}"/>
              </a:ext>
            </a:extLst>
          </p:cNvPr>
          <p:cNvSpPr/>
          <p:nvPr/>
        </p:nvSpPr>
        <p:spPr>
          <a:xfrm rot="5400000">
            <a:off x="4248345" y="3574229"/>
            <a:ext cx="377073" cy="8839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34819667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a:t>La direttiva </a:t>
            </a:r>
            <a:r>
              <a:rPr lang="it-IT" b="1" i="1" err="1"/>
              <a:t>Mergers</a:t>
            </a:r>
            <a:r>
              <a:rPr lang="it-IT" b="1"/>
              <a:t> &amp; </a:t>
            </a:r>
            <a:r>
              <a:rPr lang="it-IT" b="1" i="1" err="1"/>
              <a:t>Acquisitions</a:t>
            </a:r>
            <a:endParaRPr lang="it-IT" i="1"/>
          </a:p>
        </p:txBody>
      </p:sp>
      <p:sp>
        <p:nvSpPr>
          <p:cNvPr id="38" name="Segnaposto testo 37">
            <a:extLst>
              <a:ext uri="{FF2B5EF4-FFF2-40B4-BE49-F238E27FC236}">
                <a16:creationId xmlns:a16="http://schemas.microsoft.com/office/drawing/2014/main" id="{D7506231-5CF1-204D-AEA6-D5094E4CBD13}"/>
              </a:ext>
            </a:extLst>
          </p:cNvPr>
          <p:cNvSpPr>
            <a:spLocks noGrp="1"/>
          </p:cNvSpPr>
          <p:nvPr>
            <p:ph idx="1"/>
          </p:nvPr>
        </p:nvSpPr>
        <p:spPr/>
        <p:txBody>
          <a:bodyPr>
            <a:normAutofit/>
          </a:bodyPr>
          <a:lstStyle/>
          <a:p>
            <a:r>
              <a:rPr lang="it-IT" sz="2400" dirty="0"/>
              <a:t>La disciplina di fondo:</a:t>
            </a:r>
          </a:p>
          <a:p>
            <a:pPr marL="1217889" lvl="1" indent="-608945">
              <a:lnSpc>
                <a:spcPct val="110000"/>
              </a:lnSpc>
              <a:buFont typeface="+mj-lt"/>
              <a:buAutoNum type="arabicPeriod"/>
            </a:pPr>
            <a:r>
              <a:rPr lang="it-IT" sz="2000" b="1" dirty="0"/>
              <a:t>Coerente</a:t>
            </a:r>
            <a:r>
              <a:rPr lang="it-IT" sz="2000" dirty="0"/>
              <a:t> con la </a:t>
            </a:r>
            <a:r>
              <a:rPr lang="it-IT" sz="2000" i="1" dirty="0"/>
              <a:t>ratio</a:t>
            </a:r>
            <a:r>
              <a:rPr lang="it-IT" sz="2000" dirty="0"/>
              <a:t> della direttiva «Madre-Figlia»;</a:t>
            </a:r>
          </a:p>
          <a:p>
            <a:pPr marL="1217889" lvl="1" indent="-608945">
              <a:lnSpc>
                <a:spcPct val="110000"/>
              </a:lnSpc>
              <a:buFont typeface="+mj-lt"/>
              <a:buAutoNum type="arabicPeriod"/>
            </a:pPr>
            <a:r>
              <a:rPr lang="it-IT" sz="2000" b="1" dirty="0"/>
              <a:t>Rafforzamento</a:t>
            </a:r>
            <a:r>
              <a:rPr lang="it-IT" sz="2000" dirty="0"/>
              <a:t> dei gruppi europei;</a:t>
            </a:r>
          </a:p>
          <a:p>
            <a:pPr marL="1217889" lvl="1" indent="-608945">
              <a:lnSpc>
                <a:spcPct val="110000"/>
              </a:lnSpc>
              <a:buFont typeface="+mj-lt"/>
              <a:buAutoNum type="arabicPeriod"/>
            </a:pPr>
            <a:r>
              <a:rPr lang="it-IT" sz="2000" b="1" dirty="0"/>
              <a:t>Incremento</a:t>
            </a:r>
            <a:r>
              <a:rPr lang="it-IT" sz="2000" dirty="0"/>
              <a:t> della competitività UE </a:t>
            </a:r>
            <a:r>
              <a:rPr lang="it-IT" sz="2000" i="1" dirty="0"/>
              <a:t>vs</a:t>
            </a:r>
            <a:r>
              <a:rPr lang="it-IT" sz="2000" dirty="0"/>
              <a:t> Estero;</a:t>
            </a:r>
          </a:p>
          <a:p>
            <a:pPr marL="1217889" lvl="1" indent="-608945">
              <a:lnSpc>
                <a:spcPct val="110000"/>
              </a:lnSpc>
              <a:buFont typeface="+mj-lt"/>
              <a:buAutoNum type="arabicPeriod"/>
            </a:pPr>
            <a:r>
              <a:rPr lang="it-IT" sz="2000" b="1" dirty="0"/>
              <a:t>Agevolazione</a:t>
            </a:r>
            <a:r>
              <a:rPr lang="it-IT" sz="2000" dirty="0"/>
              <a:t> alle aggregazioni delle imprese;</a:t>
            </a:r>
          </a:p>
          <a:p>
            <a:r>
              <a:rPr lang="it-IT" sz="2400" dirty="0"/>
              <a:t>I limiti:</a:t>
            </a:r>
          </a:p>
          <a:p>
            <a:pPr lvl="1">
              <a:lnSpc>
                <a:spcPct val="110000"/>
              </a:lnSpc>
            </a:pPr>
            <a:r>
              <a:rPr lang="it-IT" sz="2000" dirty="0"/>
              <a:t>Necessità di una puntuale disciplina che regolamenti gli aspetti di diritto commerciale:</a:t>
            </a:r>
          </a:p>
          <a:p>
            <a:pPr lvl="1">
              <a:lnSpc>
                <a:spcPct val="110000"/>
              </a:lnSpc>
            </a:pPr>
            <a:r>
              <a:rPr lang="it-IT" sz="2000" dirty="0"/>
              <a:t>Direttiva 2005/56/CE sulle fusioni </a:t>
            </a:r>
            <a:r>
              <a:rPr lang="it-IT" sz="2000" i="1" dirty="0"/>
              <a:t>cross-</a:t>
            </a:r>
            <a:r>
              <a:rPr lang="it-IT" sz="2000" i="1" dirty="0" err="1"/>
              <a:t>border</a:t>
            </a:r>
            <a:r>
              <a:rPr lang="it-IT" sz="2000" i="1" dirty="0"/>
              <a:t> </a:t>
            </a:r>
            <a:r>
              <a:rPr lang="it-IT" sz="2000" dirty="0"/>
              <a:t>(aspetti non fiscali);</a:t>
            </a:r>
          </a:p>
          <a:p>
            <a:pPr lvl="1">
              <a:lnSpc>
                <a:spcPct val="110000"/>
              </a:lnSpc>
            </a:pPr>
            <a:r>
              <a:rPr lang="it-IT" sz="2000" dirty="0"/>
              <a:t>Direttiva 2017/1132 del 14 giugno 2017.</a:t>
            </a:r>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78</a:t>
            </a:fld>
            <a:endParaRPr lang="it-IT"/>
          </a:p>
        </p:txBody>
      </p:sp>
    </p:spTree>
    <p:extLst>
      <p:ext uri="{BB962C8B-B14F-4D97-AF65-F5344CB8AC3E}">
        <p14:creationId xmlns:p14="http://schemas.microsoft.com/office/powerpoint/2010/main" val="239501434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a:t>La cornice civilistica</a:t>
            </a:r>
            <a:endParaRPr lang="it-IT"/>
          </a:p>
        </p:txBody>
      </p:sp>
      <p:sp>
        <p:nvSpPr>
          <p:cNvPr id="38" name="Segnaposto testo 37">
            <a:extLst>
              <a:ext uri="{FF2B5EF4-FFF2-40B4-BE49-F238E27FC236}">
                <a16:creationId xmlns:a16="http://schemas.microsoft.com/office/drawing/2014/main" id="{D7506231-5CF1-204D-AEA6-D5094E4CBD13}"/>
              </a:ext>
            </a:extLst>
          </p:cNvPr>
          <p:cNvSpPr>
            <a:spLocks noGrp="1"/>
          </p:cNvSpPr>
          <p:nvPr>
            <p:ph idx="1"/>
          </p:nvPr>
        </p:nvSpPr>
        <p:spPr/>
        <p:txBody>
          <a:bodyPr>
            <a:normAutofit/>
          </a:bodyPr>
          <a:lstStyle/>
          <a:p>
            <a:pPr>
              <a:lnSpc>
                <a:spcPct val="120000"/>
              </a:lnSpc>
            </a:pPr>
            <a:r>
              <a:rPr lang="it-IT" sz="2400"/>
              <a:t>La fusione (</a:t>
            </a:r>
            <a:r>
              <a:rPr lang="it-IT" sz="2400" i="1" err="1"/>
              <a:t>recte</a:t>
            </a:r>
            <a:r>
              <a:rPr lang="it-IT" sz="2400"/>
              <a:t>: l’operazione straordinaria) si articola in:</a:t>
            </a:r>
          </a:p>
          <a:p>
            <a:pPr marL="1217889" lvl="1" indent="-608945">
              <a:lnSpc>
                <a:spcPct val="120000"/>
              </a:lnSpc>
              <a:buFont typeface="+mj-lt"/>
              <a:buAutoNum type="arabicPeriod"/>
            </a:pPr>
            <a:r>
              <a:rPr lang="it-IT" sz="2000" b="1"/>
              <a:t>Progetto comune</a:t>
            </a:r>
            <a:r>
              <a:rPr lang="it-IT" sz="2000"/>
              <a:t> di fusione transfrontaliera (le denominazioni e le sedi statutarie delle società che partecipano alla fusione e quelle previste per la società derivante dalla fusione, compresa la pubblicazione di tale progetto);</a:t>
            </a:r>
          </a:p>
          <a:p>
            <a:pPr marL="1217889" lvl="1" indent="-608945">
              <a:lnSpc>
                <a:spcPct val="120000"/>
              </a:lnSpc>
              <a:buFont typeface="+mj-lt"/>
              <a:buAutoNum type="arabicPeriod"/>
            </a:pPr>
            <a:r>
              <a:rPr lang="it-IT" sz="2000"/>
              <a:t>Preparazione di una </a:t>
            </a:r>
            <a:r>
              <a:rPr lang="it-IT" sz="2000" b="1"/>
              <a:t>relazione</a:t>
            </a:r>
            <a:r>
              <a:rPr lang="it-IT" sz="2000"/>
              <a:t> da parte della direzione delle società che partecipano alla fusione (se ne illustrano gli aspetti giuridici ed economici e le conseguenze a vantaggio di soci e lavoratori);</a:t>
            </a:r>
          </a:p>
          <a:p>
            <a:pPr marL="1217889" lvl="1" indent="-608945">
              <a:lnSpc>
                <a:spcPct val="120000"/>
              </a:lnSpc>
              <a:buFont typeface="+mj-lt"/>
              <a:buAutoNum type="arabicPeriod"/>
            </a:pPr>
            <a:r>
              <a:rPr lang="it-IT" sz="2000"/>
              <a:t>Redazione di una </a:t>
            </a:r>
            <a:r>
              <a:rPr lang="it-IT" sz="2000" b="1"/>
              <a:t>relazione di esperti indipendenti</a:t>
            </a:r>
            <a:r>
              <a:rPr lang="it-IT" sz="2000"/>
              <a:t> sulle conseguenze della fusione;</a:t>
            </a:r>
          </a:p>
          <a:p>
            <a:pPr marL="1217889" lvl="1" indent="-608945">
              <a:lnSpc>
                <a:spcPct val="120000"/>
              </a:lnSpc>
              <a:buFont typeface="+mj-lt"/>
              <a:buAutoNum type="arabicPeriod"/>
            </a:pPr>
            <a:r>
              <a:rPr lang="it-IT" sz="2000" b="1"/>
              <a:t>Approvazione da parte dell’assemblea</a:t>
            </a:r>
            <a:r>
              <a:rPr lang="it-IT" sz="2000"/>
              <a:t> generale delle società che partecipano alla fusione del progetto comune.</a:t>
            </a:r>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79</a:t>
            </a:fld>
            <a:endParaRPr lang="it-IT"/>
          </a:p>
        </p:txBody>
      </p:sp>
    </p:spTree>
    <p:extLst>
      <p:ext uri="{BB962C8B-B14F-4D97-AF65-F5344CB8AC3E}">
        <p14:creationId xmlns:p14="http://schemas.microsoft.com/office/powerpoint/2010/main" val="19916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a:t>I Grandi « momenti» dell’intervento europeo</a:t>
            </a:r>
            <a:endParaRPr lang="it-IT"/>
          </a:p>
        </p:txBody>
      </p:sp>
      <p:sp>
        <p:nvSpPr>
          <p:cNvPr id="38" name="Segnaposto testo 37">
            <a:extLst>
              <a:ext uri="{FF2B5EF4-FFF2-40B4-BE49-F238E27FC236}">
                <a16:creationId xmlns:a16="http://schemas.microsoft.com/office/drawing/2014/main" id="{D7506231-5CF1-204D-AEA6-D5094E4CBD13}"/>
              </a:ext>
            </a:extLst>
          </p:cNvPr>
          <p:cNvSpPr>
            <a:spLocks noGrp="1"/>
          </p:cNvSpPr>
          <p:nvPr>
            <p:ph idx="1"/>
          </p:nvPr>
        </p:nvSpPr>
        <p:spPr/>
        <p:txBody>
          <a:bodyPr>
            <a:normAutofit fontScale="92500" lnSpcReduction="10000"/>
          </a:bodyPr>
          <a:lstStyle/>
          <a:p>
            <a:pPr marL="685063" indent="-685063">
              <a:buFont typeface="+mj-lt"/>
              <a:buAutoNum type="arabicPeriod"/>
            </a:pPr>
            <a:r>
              <a:rPr lang="it-IT" sz="2400" b="1" dirty="0"/>
              <a:t>Prima fase:</a:t>
            </a:r>
          </a:p>
          <a:p>
            <a:pPr lvl="1">
              <a:lnSpc>
                <a:spcPct val="110000"/>
              </a:lnSpc>
            </a:pPr>
            <a:r>
              <a:rPr lang="it-IT" sz="2000" dirty="0"/>
              <a:t>Implementazione di direttive finalizzate a </a:t>
            </a:r>
            <a:r>
              <a:rPr lang="it-IT" sz="2000" u="sng" dirty="0"/>
              <a:t>rimuovere la doppia imposizione internazionale</a:t>
            </a:r>
            <a:r>
              <a:rPr lang="it-IT" sz="2000" dirty="0"/>
              <a:t> ovvero a ridurre i </a:t>
            </a:r>
            <a:r>
              <a:rPr lang="it-IT" sz="2000" i="1" dirty="0"/>
              <a:t>compliance costs</a:t>
            </a:r>
            <a:r>
              <a:rPr lang="it-IT" sz="2000" dirty="0"/>
              <a:t> nel caso di operazioni </a:t>
            </a:r>
            <a:r>
              <a:rPr lang="it-IT" sz="2000" i="1" dirty="0"/>
              <a:t>cross </a:t>
            </a:r>
            <a:r>
              <a:rPr lang="it-IT" sz="2000" i="1" dirty="0" err="1"/>
              <a:t>border</a:t>
            </a:r>
            <a:r>
              <a:rPr lang="it-IT" sz="2000" dirty="0"/>
              <a:t>;</a:t>
            </a:r>
          </a:p>
          <a:p>
            <a:pPr lvl="1">
              <a:lnSpc>
                <a:spcPct val="110000"/>
              </a:lnSpc>
            </a:pPr>
            <a:r>
              <a:rPr lang="it-IT" sz="2000" dirty="0"/>
              <a:t>Focus sulla </a:t>
            </a:r>
            <a:r>
              <a:rPr lang="it-IT" sz="2000" b="1" dirty="0"/>
              <a:t>tutela del contribuente</a:t>
            </a:r>
            <a:r>
              <a:rPr lang="it-IT" sz="2000" dirty="0"/>
              <a:t>;</a:t>
            </a:r>
          </a:p>
          <a:p>
            <a:pPr marL="685063" indent="-685063">
              <a:buFont typeface="+mj-lt"/>
              <a:buAutoNum type="arabicPeriod"/>
            </a:pPr>
            <a:r>
              <a:rPr lang="it-IT" sz="2400" b="1" dirty="0"/>
              <a:t>Seconda fase:</a:t>
            </a:r>
          </a:p>
          <a:p>
            <a:pPr lvl="1">
              <a:lnSpc>
                <a:spcPct val="110000"/>
              </a:lnSpc>
            </a:pPr>
            <a:r>
              <a:rPr lang="it-IT" sz="2000" dirty="0"/>
              <a:t>Implementazione di direttive e strumenti di </a:t>
            </a:r>
            <a:r>
              <a:rPr lang="it-IT" sz="2000" i="1" dirty="0"/>
              <a:t>Soft </a:t>
            </a:r>
            <a:r>
              <a:rPr lang="it-IT" sz="2000" i="1" dirty="0" err="1"/>
              <a:t>law</a:t>
            </a:r>
            <a:r>
              <a:rPr lang="it-IT" sz="2000" dirty="0"/>
              <a:t> orientati a </a:t>
            </a:r>
            <a:r>
              <a:rPr lang="it-IT" sz="2000" u="sng" dirty="0"/>
              <a:t>contrastare fenomeni elusivi / abusivi</a:t>
            </a:r>
            <a:r>
              <a:rPr lang="it-IT" sz="2000" dirty="0"/>
              <a:t> nei confronti della </a:t>
            </a:r>
            <a:r>
              <a:rPr lang="it-IT" sz="2000" i="1" dirty="0"/>
              <a:t>compliance</a:t>
            </a:r>
            <a:r>
              <a:rPr lang="it-IT" sz="2000" dirty="0"/>
              <a:t> fiscale;</a:t>
            </a:r>
          </a:p>
          <a:p>
            <a:pPr lvl="1">
              <a:lnSpc>
                <a:spcPct val="110000"/>
              </a:lnSpc>
            </a:pPr>
            <a:r>
              <a:rPr lang="it-IT" sz="2000" dirty="0"/>
              <a:t>Focus sulla tutela dell’</a:t>
            </a:r>
            <a:r>
              <a:rPr lang="it-IT" sz="2000" b="1" dirty="0"/>
              <a:t>interesse fiscale</a:t>
            </a:r>
            <a:r>
              <a:rPr lang="it-IT" sz="2000" dirty="0"/>
              <a:t> (europeo e nazionale) (2016/1164/UE, …);</a:t>
            </a:r>
          </a:p>
          <a:p>
            <a:pPr lvl="1">
              <a:lnSpc>
                <a:spcPct val="110000"/>
              </a:lnSpc>
            </a:pPr>
            <a:r>
              <a:rPr lang="it-IT" sz="2000" dirty="0"/>
              <a:t>Focus su strumenti di </a:t>
            </a:r>
            <a:r>
              <a:rPr lang="it-IT" sz="2000" b="1" dirty="0"/>
              <a:t>soluzione delle controversie</a:t>
            </a:r>
            <a:r>
              <a:rPr lang="it-IT" sz="2000" dirty="0"/>
              <a:t> (pretese tributarie concorrenti, es. 2017/1852/UE);</a:t>
            </a:r>
          </a:p>
          <a:p>
            <a:pPr lvl="1">
              <a:lnSpc>
                <a:spcPct val="110000"/>
              </a:lnSpc>
            </a:pPr>
            <a:r>
              <a:rPr lang="it-IT" sz="2000" dirty="0"/>
              <a:t>Focus su un livello minimo di tassazione (direttiva 2022/2523) in coerenza al Pillar II OCSE;</a:t>
            </a:r>
          </a:p>
          <a:p>
            <a:pPr lvl="1">
              <a:lnSpc>
                <a:spcPct val="110000"/>
              </a:lnSpc>
            </a:pPr>
            <a:r>
              <a:rPr lang="it-IT" sz="2000" dirty="0"/>
              <a:t>La «saga» delle direttive sulla cooperazione amministrativa (2011/16) (…).</a:t>
            </a:r>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8</a:t>
            </a:fld>
            <a:endParaRPr lang="it-IT"/>
          </a:p>
        </p:txBody>
      </p:sp>
    </p:spTree>
    <p:extLst>
      <p:ext uri="{BB962C8B-B14F-4D97-AF65-F5344CB8AC3E}">
        <p14:creationId xmlns:p14="http://schemas.microsoft.com/office/powerpoint/2010/main" val="75938059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a:t>Segue …</a:t>
            </a:r>
            <a:endParaRPr lang="it-IT"/>
          </a:p>
        </p:txBody>
      </p:sp>
      <p:sp>
        <p:nvSpPr>
          <p:cNvPr id="38" name="Segnaposto testo 37">
            <a:extLst>
              <a:ext uri="{FF2B5EF4-FFF2-40B4-BE49-F238E27FC236}">
                <a16:creationId xmlns:a16="http://schemas.microsoft.com/office/drawing/2014/main" id="{D7506231-5CF1-204D-AEA6-D5094E4CBD13}"/>
              </a:ext>
            </a:extLst>
          </p:cNvPr>
          <p:cNvSpPr>
            <a:spLocks noGrp="1"/>
          </p:cNvSpPr>
          <p:nvPr>
            <p:ph idx="1"/>
          </p:nvPr>
        </p:nvSpPr>
        <p:spPr/>
        <p:txBody>
          <a:bodyPr>
            <a:normAutofit/>
          </a:bodyPr>
          <a:lstStyle/>
          <a:p>
            <a:r>
              <a:rPr lang="it-IT" sz="2400"/>
              <a:t>Gli effetti della fusione transfrontaliera comprendono (</a:t>
            </a:r>
            <a:r>
              <a:rPr lang="it-IT" sz="2400" i="1"/>
              <a:t>inter alia</a:t>
            </a:r>
            <a:r>
              <a:rPr lang="it-IT" sz="2400"/>
              <a:t>):</a:t>
            </a:r>
          </a:p>
          <a:p>
            <a:pPr marL="1217889" lvl="1" indent="-608945">
              <a:buFont typeface="+mj-lt"/>
              <a:buAutoNum type="arabicPeriod"/>
            </a:pPr>
            <a:r>
              <a:rPr lang="it-IT" sz="2000" b="1"/>
              <a:t>Estinzione</a:t>
            </a:r>
            <a:r>
              <a:rPr lang="it-IT" sz="2000"/>
              <a:t> delle società incorporate;</a:t>
            </a:r>
          </a:p>
          <a:p>
            <a:pPr marL="1217889" lvl="1" indent="-608945">
              <a:buFont typeface="+mj-lt"/>
              <a:buAutoNum type="arabicPeriod"/>
            </a:pPr>
            <a:r>
              <a:rPr lang="it-IT" sz="2000" b="1"/>
              <a:t>Trasferimento</a:t>
            </a:r>
            <a:r>
              <a:rPr lang="it-IT" sz="2000"/>
              <a:t> alla nuova società incorporante dell’intero patrimonio attivo e passivo delle società incorporate;</a:t>
            </a:r>
          </a:p>
          <a:p>
            <a:pPr marL="1217889" lvl="1" indent="-608945">
              <a:buFont typeface="+mj-lt"/>
              <a:buAutoNum type="arabicPeriod"/>
            </a:pPr>
            <a:r>
              <a:rPr lang="it-IT" sz="2000"/>
              <a:t>Come </a:t>
            </a:r>
            <a:r>
              <a:rPr lang="it-IT" sz="2000" b="1"/>
              <a:t>conseguenza</a:t>
            </a:r>
            <a:r>
              <a:rPr lang="it-IT" sz="2000"/>
              <a:t>, i soci delle società incorporate </a:t>
            </a:r>
            <a:r>
              <a:rPr lang="it-IT" sz="2000" b="1"/>
              <a:t>diventano soci della società incorporante</a:t>
            </a:r>
            <a:r>
              <a:rPr lang="it-IT" sz="2000"/>
              <a:t>.</a:t>
            </a:r>
          </a:p>
          <a:p>
            <a:pPr marL="837299"/>
            <a:r>
              <a:rPr lang="it-IT" sz="2400"/>
              <a:t>Nessuna eccentricità rispetto al diritto domestico.</a:t>
            </a:r>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80</a:t>
            </a:fld>
            <a:endParaRPr lang="it-IT"/>
          </a:p>
        </p:txBody>
      </p:sp>
    </p:spTree>
    <p:extLst>
      <p:ext uri="{BB962C8B-B14F-4D97-AF65-F5344CB8AC3E}">
        <p14:creationId xmlns:p14="http://schemas.microsoft.com/office/powerpoint/2010/main" val="294156788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a:t>La disciplina fiscale</a:t>
            </a:r>
            <a:endParaRPr lang="it-IT"/>
          </a:p>
        </p:txBody>
      </p:sp>
      <p:sp>
        <p:nvSpPr>
          <p:cNvPr id="38" name="Segnaposto testo 37">
            <a:extLst>
              <a:ext uri="{FF2B5EF4-FFF2-40B4-BE49-F238E27FC236}">
                <a16:creationId xmlns:a16="http://schemas.microsoft.com/office/drawing/2014/main" id="{D7506231-5CF1-204D-AEA6-D5094E4CBD13}"/>
              </a:ext>
            </a:extLst>
          </p:cNvPr>
          <p:cNvSpPr>
            <a:spLocks noGrp="1"/>
          </p:cNvSpPr>
          <p:nvPr>
            <p:ph idx="1"/>
          </p:nvPr>
        </p:nvSpPr>
        <p:spPr/>
        <p:txBody>
          <a:bodyPr>
            <a:normAutofit/>
          </a:bodyPr>
          <a:lstStyle/>
          <a:p>
            <a:pPr>
              <a:lnSpc>
                <a:spcPct val="120000"/>
              </a:lnSpc>
            </a:pPr>
            <a:r>
              <a:rPr lang="it-IT" sz="2400" b="1"/>
              <a:t>Principi generali</a:t>
            </a:r>
            <a:r>
              <a:rPr lang="it-IT" sz="2400"/>
              <a:t> (e rinvio a didattica sulle operazioni straordinarie):</a:t>
            </a:r>
          </a:p>
          <a:p>
            <a:pPr>
              <a:lnSpc>
                <a:spcPct val="120000"/>
              </a:lnSpc>
            </a:pPr>
            <a:r>
              <a:rPr lang="it-IT" sz="2400"/>
              <a:t>Articolo 4 della direttiva:</a:t>
            </a:r>
          </a:p>
          <a:p>
            <a:pPr lvl="1">
              <a:lnSpc>
                <a:spcPct val="120000"/>
              </a:lnSpc>
            </a:pPr>
            <a:r>
              <a:rPr lang="it-IT" sz="2000"/>
              <a:t>La fusione, la scissione (o la scissione parziale) </a:t>
            </a:r>
            <a:r>
              <a:rPr lang="it-IT" sz="2000" b="1" u="sng"/>
              <a:t>non comporta(no) alcuna imposizione</a:t>
            </a:r>
            <a:r>
              <a:rPr lang="it-IT" sz="2000"/>
              <a:t> delle plusvalenze risultanti dalla differenza tra il valore reale degli elementi d’attivo e di passivo conferiti e il loro valore fiscale;</a:t>
            </a:r>
          </a:p>
          <a:p>
            <a:pPr>
              <a:lnSpc>
                <a:spcPct val="120000"/>
              </a:lnSpc>
            </a:pPr>
            <a:r>
              <a:rPr lang="it-IT" sz="2400" b="1"/>
              <a:t>Principio di neutralità</a:t>
            </a:r>
            <a:r>
              <a:rPr lang="it-IT" sz="2400"/>
              <a:t> delle operazioni straordinarie transfrontaliere;</a:t>
            </a:r>
          </a:p>
          <a:p>
            <a:pPr>
              <a:lnSpc>
                <a:spcPct val="120000"/>
              </a:lnSpc>
            </a:pPr>
            <a:r>
              <a:rPr lang="it-IT" sz="2400" b="1"/>
              <a:t>Obbligo di continuità</a:t>
            </a:r>
            <a:r>
              <a:rPr lang="it-IT" sz="2400"/>
              <a:t> nelle rilevazioni contabili.</a:t>
            </a:r>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81</a:t>
            </a:fld>
            <a:endParaRPr lang="it-IT"/>
          </a:p>
        </p:txBody>
      </p:sp>
    </p:spTree>
    <p:extLst>
      <p:ext uri="{BB962C8B-B14F-4D97-AF65-F5344CB8AC3E}">
        <p14:creationId xmlns:p14="http://schemas.microsoft.com/office/powerpoint/2010/main" val="121838966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a:t>Segue (un esempio)</a:t>
            </a:r>
            <a:endParaRPr lang="it-IT"/>
          </a:p>
        </p:txBody>
      </p:sp>
      <p:sp>
        <p:nvSpPr>
          <p:cNvPr id="38" name="Segnaposto testo 37">
            <a:extLst>
              <a:ext uri="{FF2B5EF4-FFF2-40B4-BE49-F238E27FC236}">
                <a16:creationId xmlns:a16="http://schemas.microsoft.com/office/drawing/2014/main" id="{D7506231-5CF1-204D-AEA6-D5094E4CBD13}"/>
              </a:ext>
            </a:extLst>
          </p:cNvPr>
          <p:cNvSpPr>
            <a:spLocks noGrp="1"/>
          </p:cNvSpPr>
          <p:nvPr>
            <p:ph idx="1"/>
          </p:nvPr>
        </p:nvSpPr>
        <p:spPr/>
        <p:txBody>
          <a:bodyPr>
            <a:normAutofit/>
          </a:bodyPr>
          <a:lstStyle/>
          <a:p>
            <a:pPr>
              <a:lnSpc>
                <a:spcPct val="100000"/>
              </a:lnSpc>
            </a:pPr>
            <a:r>
              <a:rPr lang="it-IT" sz="2400"/>
              <a:t>Articolo 8:</a:t>
            </a:r>
          </a:p>
          <a:p>
            <a:pPr lvl="1">
              <a:lnSpc>
                <a:spcPct val="100000"/>
              </a:lnSpc>
            </a:pPr>
            <a:r>
              <a:rPr lang="it-IT" sz="2000"/>
              <a:t>L’</a:t>
            </a:r>
            <a:r>
              <a:rPr lang="it-IT" sz="2000" b="1"/>
              <a:t>assegnazione</a:t>
            </a:r>
            <a:r>
              <a:rPr lang="it-IT" sz="2000"/>
              <a:t>, in occasione di una fusione, di una scissione o di uno scambio di azioni, </a:t>
            </a:r>
            <a:r>
              <a:rPr lang="it-IT" sz="2000" b="1"/>
              <a:t>di titoli rappresentativi</a:t>
            </a:r>
            <a:r>
              <a:rPr lang="it-IT" sz="2000"/>
              <a:t> del capitale sociale della società beneficiaria o acquirente a un socio della società conferente o acquistata, in cambio di titoli rappresentativi del capitale sociale di quest’ultima società, </a:t>
            </a:r>
            <a:r>
              <a:rPr lang="it-IT" sz="2000" b="1"/>
              <a:t>non deve di per se stessa comportare alcuna imposizione</a:t>
            </a:r>
            <a:r>
              <a:rPr lang="it-IT" sz="2000"/>
              <a:t> sul reddito, gli utili o le plusvalenze di detto socio.</a:t>
            </a:r>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82</a:t>
            </a:fld>
            <a:endParaRPr lang="it-IT"/>
          </a:p>
        </p:txBody>
      </p:sp>
    </p:spTree>
    <p:extLst>
      <p:ext uri="{BB962C8B-B14F-4D97-AF65-F5344CB8AC3E}">
        <p14:creationId xmlns:p14="http://schemas.microsoft.com/office/powerpoint/2010/main" val="209002198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a:t>Le stabili organizzazioni</a:t>
            </a:r>
            <a:endParaRPr lang="it-IT"/>
          </a:p>
        </p:txBody>
      </p:sp>
      <p:sp>
        <p:nvSpPr>
          <p:cNvPr id="38" name="Segnaposto testo 37">
            <a:extLst>
              <a:ext uri="{FF2B5EF4-FFF2-40B4-BE49-F238E27FC236}">
                <a16:creationId xmlns:a16="http://schemas.microsoft.com/office/drawing/2014/main" id="{D7506231-5CF1-204D-AEA6-D5094E4CBD13}"/>
              </a:ext>
            </a:extLst>
          </p:cNvPr>
          <p:cNvSpPr>
            <a:spLocks noGrp="1"/>
          </p:cNvSpPr>
          <p:nvPr>
            <p:ph idx="1"/>
          </p:nvPr>
        </p:nvSpPr>
        <p:spPr/>
        <p:txBody>
          <a:bodyPr>
            <a:normAutofit/>
          </a:bodyPr>
          <a:lstStyle/>
          <a:p>
            <a:pPr>
              <a:lnSpc>
                <a:spcPct val="100000"/>
              </a:lnSpc>
            </a:pPr>
            <a:r>
              <a:rPr lang="it-IT" sz="2400"/>
              <a:t>L’articolo 10 </a:t>
            </a:r>
            <a:r>
              <a:rPr lang="it-IT" sz="2400" b="1"/>
              <a:t>estende il regime di neutralità</a:t>
            </a:r>
            <a:r>
              <a:rPr lang="it-IT" sz="2400"/>
              <a:t> a Stati in cui sia localizzata la </a:t>
            </a:r>
            <a:r>
              <a:rPr lang="it-IT" sz="2400" u="sng"/>
              <a:t>stabile organizzazione</a:t>
            </a:r>
            <a:r>
              <a:rPr lang="it-IT" sz="2400"/>
              <a:t> della società incorporata:</a:t>
            </a:r>
          </a:p>
          <a:p>
            <a:pPr lvl="1">
              <a:lnSpc>
                <a:spcPct val="100000"/>
              </a:lnSpc>
            </a:pPr>
            <a:r>
              <a:rPr lang="it-IT" sz="2000"/>
              <a:t>Qualora, fra i beni conferiti all’atto di una fusione, di una scissione, di una scissione parziale o di un conferimento d’attivo, figuri una stabile organizzazione della società conferente, situata in uno Stato membro diverso da quello di tale società, </a:t>
            </a:r>
            <a:r>
              <a:rPr lang="it-IT" sz="2000" b="1"/>
              <a:t>lo Stato membro della società conferente rinuncia a ogni diritto all’imposizione di detta stabile organizzazione</a:t>
            </a:r>
            <a:r>
              <a:rPr lang="it-IT" sz="2000"/>
              <a:t>.</a:t>
            </a:r>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83</a:t>
            </a:fld>
            <a:endParaRPr lang="it-IT"/>
          </a:p>
        </p:txBody>
      </p:sp>
    </p:spTree>
    <p:extLst>
      <p:ext uri="{BB962C8B-B14F-4D97-AF65-F5344CB8AC3E}">
        <p14:creationId xmlns:p14="http://schemas.microsoft.com/office/powerpoint/2010/main" val="225791289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a:t>Un test</a:t>
            </a:r>
            <a:endParaRPr lang="it-IT"/>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84</a:t>
            </a:fld>
            <a:endParaRPr lang="it-IT"/>
          </a:p>
        </p:txBody>
      </p:sp>
      <p:sp>
        <p:nvSpPr>
          <p:cNvPr id="9" name="Ovale 8">
            <a:extLst>
              <a:ext uri="{FF2B5EF4-FFF2-40B4-BE49-F238E27FC236}">
                <a16:creationId xmlns:a16="http://schemas.microsoft.com/office/drawing/2014/main" id="{DAE561C8-11A8-C744-B835-2BB850C6E71C}"/>
              </a:ext>
            </a:extLst>
          </p:cNvPr>
          <p:cNvSpPr/>
          <p:nvPr/>
        </p:nvSpPr>
        <p:spPr>
          <a:xfrm>
            <a:off x="8291077" y="2513429"/>
            <a:ext cx="1712890" cy="15454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t>Società A</a:t>
            </a:r>
          </a:p>
        </p:txBody>
      </p:sp>
      <p:cxnSp>
        <p:nvCxnSpPr>
          <p:cNvPr id="10" name="Connettore 1 9">
            <a:extLst>
              <a:ext uri="{FF2B5EF4-FFF2-40B4-BE49-F238E27FC236}">
                <a16:creationId xmlns:a16="http://schemas.microsoft.com/office/drawing/2014/main" id="{D9A5B5BD-1F99-8E40-B2B1-630B7195E173}"/>
              </a:ext>
            </a:extLst>
          </p:cNvPr>
          <p:cNvCxnSpPr>
            <a:cxnSpLocks/>
          </p:cNvCxnSpPr>
          <p:nvPr/>
        </p:nvCxnSpPr>
        <p:spPr>
          <a:xfrm flipH="1">
            <a:off x="5106838" y="1170311"/>
            <a:ext cx="2984739" cy="5054276"/>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1" name="Connettore 1 10">
            <a:extLst>
              <a:ext uri="{FF2B5EF4-FFF2-40B4-BE49-F238E27FC236}">
                <a16:creationId xmlns:a16="http://schemas.microsoft.com/office/drawing/2014/main" id="{F5B1A1AA-5401-C747-8D42-04CEA116D557}"/>
              </a:ext>
            </a:extLst>
          </p:cNvPr>
          <p:cNvCxnSpPr>
            <a:cxnSpLocks/>
          </p:cNvCxnSpPr>
          <p:nvPr/>
        </p:nvCxnSpPr>
        <p:spPr>
          <a:xfrm flipH="1" flipV="1">
            <a:off x="1828801" y="2743201"/>
            <a:ext cx="4451229" cy="1431984"/>
          </a:xfrm>
          <a:prstGeom prst="line">
            <a:avLst/>
          </a:prstGeom>
          <a:ln w="63500"/>
        </p:spPr>
        <p:style>
          <a:lnRef idx="1">
            <a:schemeClr val="accent1"/>
          </a:lnRef>
          <a:fillRef idx="0">
            <a:schemeClr val="accent1"/>
          </a:fillRef>
          <a:effectRef idx="0">
            <a:schemeClr val="accent1"/>
          </a:effectRef>
          <a:fontRef idx="minor">
            <a:schemeClr val="tx1"/>
          </a:fontRef>
        </p:style>
      </p:cxnSp>
      <p:pic>
        <p:nvPicPr>
          <p:cNvPr id="15" name="Picture 5">
            <a:extLst>
              <a:ext uri="{FF2B5EF4-FFF2-40B4-BE49-F238E27FC236}">
                <a16:creationId xmlns:a16="http://schemas.microsoft.com/office/drawing/2014/main" id="{7E3CDD71-DED8-0148-A322-25D573E7DE1F}"/>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09583" y="1358900"/>
            <a:ext cx="1116436" cy="718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chemeClr val="tx1"/>
                </a:solidFill>
                <a:miter lim="800000"/>
                <a:headEnd/>
                <a:tailEnd/>
              </a14:hiddenLine>
            </a:ext>
          </a:extLst>
        </p:spPr>
      </p:pic>
      <p:pic>
        <p:nvPicPr>
          <p:cNvPr id="16" name="Picture 5">
            <a:extLst>
              <a:ext uri="{FF2B5EF4-FFF2-40B4-BE49-F238E27FC236}">
                <a16:creationId xmlns:a16="http://schemas.microsoft.com/office/drawing/2014/main" id="{B0A9DFA9-C685-5A48-85B9-A16F3FAED08C}"/>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3560" y="800873"/>
            <a:ext cx="1116436" cy="718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chemeClr val="tx1"/>
                </a:solidFill>
                <a:miter lim="800000"/>
                <a:headEnd/>
                <a:tailEnd/>
              </a14:hiddenLine>
            </a:ext>
          </a:extLst>
        </p:spPr>
      </p:pic>
      <p:pic>
        <p:nvPicPr>
          <p:cNvPr id="17" name="Picture 5">
            <a:extLst>
              <a:ext uri="{FF2B5EF4-FFF2-40B4-BE49-F238E27FC236}">
                <a16:creationId xmlns:a16="http://schemas.microsoft.com/office/drawing/2014/main" id="{7CD53FDB-B06E-6245-A784-A88DB31F4168}"/>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8598" y="5344780"/>
            <a:ext cx="1116436" cy="718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chemeClr val="tx1"/>
                </a:solidFill>
                <a:miter lim="800000"/>
                <a:headEnd/>
                <a:tailEnd/>
              </a14:hiddenLine>
            </a:ext>
          </a:extLst>
        </p:spPr>
      </p:pic>
      <p:sp>
        <p:nvSpPr>
          <p:cNvPr id="18" name="Ovale 17">
            <a:extLst>
              <a:ext uri="{FF2B5EF4-FFF2-40B4-BE49-F238E27FC236}">
                <a16:creationId xmlns:a16="http://schemas.microsoft.com/office/drawing/2014/main" id="{72FD3C88-F92C-5548-ADD3-55C51797822B}"/>
              </a:ext>
            </a:extLst>
          </p:cNvPr>
          <p:cNvSpPr/>
          <p:nvPr/>
        </p:nvSpPr>
        <p:spPr>
          <a:xfrm>
            <a:off x="3919089" y="1197736"/>
            <a:ext cx="1712890" cy="15454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t>Società B</a:t>
            </a:r>
          </a:p>
        </p:txBody>
      </p:sp>
      <p:sp>
        <p:nvSpPr>
          <p:cNvPr id="19" name="Ovale 18">
            <a:extLst>
              <a:ext uri="{FF2B5EF4-FFF2-40B4-BE49-F238E27FC236}">
                <a16:creationId xmlns:a16="http://schemas.microsoft.com/office/drawing/2014/main" id="{8F3E4500-A0B7-8049-92F1-8B35845A349B}"/>
              </a:ext>
            </a:extLst>
          </p:cNvPr>
          <p:cNvSpPr/>
          <p:nvPr/>
        </p:nvSpPr>
        <p:spPr>
          <a:xfrm>
            <a:off x="1607482" y="3697449"/>
            <a:ext cx="1712890" cy="1545465"/>
          </a:xfrm>
          <a:prstGeom prst="ellipse">
            <a:avLst/>
          </a:prstGeom>
          <a:solidFill>
            <a:schemeClr val="tx2">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it-IT"/>
              <a:t>Stabile di  A</a:t>
            </a:r>
          </a:p>
        </p:txBody>
      </p:sp>
      <p:sp>
        <p:nvSpPr>
          <p:cNvPr id="13" name="Freccia destra 12">
            <a:extLst>
              <a:ext uri="{FF2B5EF4-FFF2-40B4-BE49-F238E27FC236}">
                <a16:creationId xmlns:a16="http://schemas.microsoft.com/office/drawing/2014/main" id="{C10FAD24-644A-1641-8B47-7D4AEE433B8F}"/>
              </a:ext>
            </a:extLst>
          </p:cNvPr>
          <p:cNvSpPr/>
          <p:nvPr/>
        </p:nvSpPr>
        <p:spPr>
          <a:xfrm rot="11731533">
            <a:off x="5727417" y="2360831"/>
            <a:ext cx="2484407" cy="6038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sellaDiTesto 13">
            <a:extLst>
              <a:ext uri="{FF2B5EF4-FFF2-40B4-BE49-F238E27FC236}">
                <a16:creationId xmlns:a16="http://schemas.microsoft.com/office/drawing/2014/main" id="{3BCC2E72-C390-7740-A7AE-0EF4F5497894}"/>
              </a:ext>
            </a:extLst>
          </p:cNvPr>
          <p:cNvSpPr txBox="1"/>
          <p:nvPr/>
        </p:nvSpPr>
        <p:spPr>
          <a:xfrm>
            <a:off x="8674122" y="4369008"/>
            <a:ext cx="1274323" cy="369332"/>
          </a:xfrm>
          <a:prstGeom prst="rect">
            <a:avLst/>
          </a:prstGeom>
          <a:noFill/>
        </p:spPr>
        <p:txBody>
          <a:bodyPr wrap="none" rtlCol="0">
            <a:spAutoFit/>
          </a:bodyPr>
          <a:lstStyle/>
          <a:p>
            <a:r>
              <a:rPr lang="it-IT"/>
              <a:t>Incorporata</a:t>
            </a:r>
          </a:p>
        </p:txBody>
      </p:sp>
      <p:sp>
        <p:nvSpPr>
          <p:cNvPr id="22" name="CasellaDiTesto 21">
            <a:extLst>
              <a:ext uri="{FF2B5EF4-FFF2-40B4-BE49-F238E27FC236}">
                <a16:creationId xmlns:a16="http://schemas.microsoft.com/office/drawing/2014/main" id="{F106F163-7404-B840-8950-45ABD3D98E2D}"/>
              </a:ext>
            </a:extLst>
          </p:cNvPr>
          <p:cNvSpPr txBox="1"/>
          <p:nvPr/>
        </p:nvSpPr>
        <p:spPr>
          <a:xfrm>
            <a:off x="2489029" y="1497052"/>
            <a:ext cx="1401281" cy="369332"/>
          </a:xfrm>
          <a:prstGeom prst="rect">
            <a:avLst/>
          </a:prstGeom>
          <a:noFill/>
        </p:spPr>
        <p:txBody>
          <a:bodyPr wrap="none" rtlCol="0">
            <a:spAutoFit/>
          </a:bodyPr>
          <a:lstStyle/>
          <a:p>
            <a:r>
              <a:rPr lang="it-IT"/>
              <a:t>Incorporante</a:t>
            </a:r>
          </a:p>
        </p:txBody>
      </p:sp>
      <p:cxnSp>
        <p:nvCxnSpPr>
          <p:cNvPr id="23" name="Connettore 2 22">
            <a:extLst>
              <a:ext uri="{FF2B5EF4-FFF2-40B4-BE49-F238E27FC236}">
                <a16:creationId xmlns:a16="http://schemas.microsoft.com/office/drawing/2014/main" id="{37CE6F54-AF6E-9B48-8F8C-F2B878E0BCAF}"/>
              </a:ext>
            </a:extLst>
          </p:cNvPr>
          <p:cNvCxnSpPr>
            <a:cxnSpLocks/>
          </p:cNvCxnSpPr>
          <p:nvPr/>
        </p:nvCxnSpPr>
        <p:spPr>
          <a:xfrm flipH="1">
            <a:off x="3157268" y="2743201"/>
            <a:ext cx="1019549" cy="954248"/>
          </a:xfrm>
          <a:prstGeom prst="straightConnector1">
            <a:avLst/>
          </a:prstGeom>
          <a:ln w="38100">
            <a:solidFill>
              <a:srgbClr val="FFC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4" name="CasellaDiTesto 23">
            <a:extLst>
              <a:ext uri="{FF2B5EF4-FFF2-40B4-BE49-F238E27FC236}">
                <a16:creationId xmlns:a16="http://schemas.microsoft.com/office/drawing/2014/main" id="{8A9BEE34-46E1-3448-B176-597AEC14FE71}"/>
              </a:ext>
            </a:extLst>
          </p:cNvPr>
          <p:cNvSpPr txBox="1"/>
          <p:nvPr/>
        </p:nvSpPr>
        <p:spPr>
          <a:xfrm rot="18977579">
            <a:off x="3127333" y="3051097"/>
            <a:ext cx="2061462" cy="646331"/>
          </a:xfrm>
          <a:prstGeom prst="rect">
            <a:avLst/>
          </a:prstGeom>
          <a:noFill/>
        </p:spPr>
        <p:txBody>
          <a:bodyPr wrap="none" rtlCol="0">
            <a:spAutoFit/>
          </a:bodyPr>
          <a:lstStyle/>
          <a:p>
            <a:r>
              <a:rPr lang="it-IT">
                <a:solidFill>
                  <a:schemeClr val="accent2"/>
                </a:solidFill>
              </a:rPr>
              <a:t>Rapporto </a:t>
            </a:r>
            <a:br>
              <a:rPr lang="it-IT">
                <a:solidFill>
                  <a:schemeClr val="accent2"/>
                </a:solidFill>
              </a:rPr>
            </a:br>
            <a:r>
              <a:rPr lang="it-IT">
                <a:solidFill>
                  <a:schemeClr val="accent2"/>
                </a:solidFill>
              </a:rPr>
              <a:t>post-incorporazione</a:t>
            </a:r>
          </a:p>
        </p:txBody>
      </p:sp>
      <p:cxnSp>
        <p:nvCxnSpPr>
          <p:cNvPr id="27" name="Connettore 2 26">
            <a:extLst>
              <a:ext uri="{FF2B5EF4-FFF2-40B4-BE49-F238E27FC236}">
                <a16:creationId xmlns:a16="http://schemas.microsoft.com/office/drawing/2014/main" id="{68DC9738-DE4B-4B4F-80DB-349F722B3494}"/>
              </a:ext>
            </a:extLst>
          </p:cNvPr>
          <p:cNvCxnSpPr>
            <a:cxnSpLocks/>
          </p:cNvCxnSpPr>
          <p:nvPr/>
        </p:nvCxnSpPr>
        <p:spPr>
          <a:xfrm flipH="1">
            <a:off x="3450566" y="3697449"/>
            <a:ext cx="4840512" cy="80554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884390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a:t>La mobilità della società</a:t>
            </a:r>
            <a:endParaRPr lang="it-IT"/>
          </a:p>
        </p:txBody>
      </p:sp>
      <p:sp>
        <p:nvSpPr>
          <p:cNvPr id="38" name="Segnaposto testo 37">
            <a:extLst>
              <a:ext uri="{FF2B5EF4-FFF2-40B4-BE49-F238E27FC236}">
                <a16:creationId xmlns:a16="http://schemas.microsoft.com/office/drawing/2014/main" id="{D7506231-5CF1-204D-AEA6-D5094E4CBD13}"/>
              </a:ext>
            </a:extLst>
          </p:cNvPr>
          <p:cNvSpPr>
            <a:spLocks noGrp="1"/>
          </p:cNvSpPr>
          <p:nvPr>
            <p:ph idx="1"/>
          </p:nvPr>
        </p:nvSpPr>
        <p:spPr/>
        <p:txBody>
          <a:bodyPr>
            <a:normAutofit/>
          </a:bodyPr>
          <a:lstStyle/>
          <a:p>
            <a:pPr>
              <a:lnSpc>
                <a:spcPct val="100000"/>
              </a:lnSpc>
            </a:pPr>
            <a:r>
              <a:rPr lang="it-IT" sz="2400"/>
              <a:t>La direttiva (art. 12, § 1) garantisce anche la </a:t>
            </a:r>
            <a:r>
              <a:rPr lang="it-IT" sz="2400" b="1"/>
              <a:t>neutralità alla mobilità transfrontaliera delle società</a:t>
            </a:r>
            <a:r>
              <a:rPr lang="it-IT" sz="2400"/>
              <a:t>, ma solo nel caso in cui si tratti di società europea o società cooperativa europea;</a:t>
            </a:r>
          </a:p>
          <a:p>
            <a:pPr lvl="1">
              <a:lnSpc>
                <a:spcPct val="100000"/>
              </a:lnSpc>
            </a:pPr>
            <a:r>
              <a:rPr lang="it-IT" sz="2000"/>
              <a:t>Il trasferimento della sede sociale o l’estinzione della residenza fiscale </a:t>
            </a:r>
            <a:r>
              <a:rPr lang="it-IT" sz="2000" b="1" u="sng"/>
              <a:t>non dà luogo all’imposizione</a:t>
            </a:r>
            <a:r>
              <a:rPr lang="it-IT" sz="2000"/>
              <a:t> delle plusvalenze … nello Stato membro dal quale è stata trasferita la sede sociale, risultanti dagli elementi d’attivo e di passivo della società estinta … i quali … </a:t>
            </a:r>
            <a:r>
              <a:rPr lang="it-IT" sz="2000" b="1"/>
              <a:t>rimangono effettivamente collegati con una stabile organizzazione della società estinta</a:t>
            </a:r>
            <a:r>
              <a:rPr lang="it-IT" sz="2000"/>
              <a:t> … nello Stato membro dal quale è stata trasferita la sede sociale e contribuiscono agli utili o alle perdite presi in considerazione per scopi fiscali.</a:t>
            </a:r>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85</a:t>
            </a:fld>
            <a:endParaRPr lang="it-IT"/>
          </a:p>
        </p:txBody>
      </p:sp>
    </p:spTree>
    <p:extLst>
      <p:ext uri="{BB962C8B-B14F-4D97-AF65-F5344CB8AC3E}">
        <p14:creationId xmlns:p14="http://schemas.microsoft.com/office/powerpoint/2010/main" val="128222629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dirty="0"/>
              <a:t>Programma del pomeriggio</a:t>
            </a:r>
            <a:endParaRPr lang="it-IT" dirty="0"/>
          </a:p>
        </p:txBody>
      </p:sp>
      <p:sp>
        <p:nvSpPr>
          <p:cNvPr id="38" name="Segnaposto testo 37">
            <a:extLst>
              <a:ext uri="{FF2B5EF4-FFF2-40B4-BE49-F238E27FC236}">
                <a16:creationId xmlns:a16="http://schemas.microsoft.com/office/drawing/2014/main" id="{D7506231-5CF1-204D-AEA6-D5094E4CBD13}"/>
              </a:ext>
            </a:extLst>
          </p:cNvPr>
          <p:cNvSpPr>
            <a:spLocks noGrp="1"/>
          </p:cNvSpPr>
          <p:nvPr>
            <p:ph idx="1"/>
          </p:nvPr>
        </p:nvSpPr>
        <p:spPr/>
        <p:txBody>
          <a:bodyPr>
            <a:normAutofit/>
          </a:bodyPr>
          <a:lstStyle/>
          <a:p>
            <a:pPr marL="457200" indent="-457200">
              <a:buFont typeface="Arial" panose="020B0604020202020204" pitchFamily="34" charset="0"/>
              <a:buChar char="•"/>
            </a:pPr>
            <a:r>
              <a:rPr lang="it-IT" sz="2000"/>
              <a:t>Il quadro generale dell’intervento UE;</a:t>
            </a:r>
          </a:p>
          <a:p>
            <a:pPr marL="457200" indent="-457200">
              <a:buFont typeface="Arial" panose="020B0604020202020204" pitchFamily="34" charset="0"/>
              <a:buChar char="•"/>
            </a:pPr>
            <a:r>
              <a:rPr lang="it-IT" sz="2000"/>
              <a:t>La tassazione dei dividendi;</a:t>
            </a:r>
          </a:p>
          <a:p>
            <a:pPr marL="457200" indent="-457200">
              <a:buFont typeface="Arial" panose="020B0604020202020204" pitchFamily="34" charset="0"/>
              <a:buChar char="•"/>
            </a:pPr>
            <a:r>
              <a:rPr lang="it-IT" sz="2000"/>
              <a:t>La tassazione di interessi e canoni;</a:t>
            </a:r>
          </a:p>
          <a:p>
            <a:pPr marL="457200" indent="-457200">
              <a:buFont typeface="Arial" panose="020B0604020202020204" pitchFamily="34" charset="0"/>
              <a:buChar char="•"/>
            </a:pPr>
            <a:r>
              <a:rPr lang="it-IT" sz="2000"/>
              <a:t>Le operazioni straordinarie;</a:t>
            </a:r>
          </a:p>
          <a:p>
            <a:pPr marL="457200" indent="-457200">
              <a:buFont typeface="Arial" panose="020B0604020202020204" pitchFamily="34" charset="0"/>
              <a:buChar char="•"/>
            </a:pPr>
            <a:r>
              <a:rPr lang="it-IT" sz="2000"/>
              <a:t>I prezzi di trasferimento e correlative </a:t>
            </a:r>
            <a:r>
              <a:rPr lang="it-IT" sz="2000" err="1"/>
              <a:t>adjustments</a:t>
            </a:r>
            <a:r>
              <a:rPr lang="it-IT" sz="2000"/>
              <a:t> (cenni);</a:t>
            </a:r>
          </a:p>
          <a:p>
            <a:pPr marL="457200" indent="-457200">
              <a:buFont typeface="Arial" panose="020B0604020202020204" pitchFamily="34" charset="0"/>
              <a:buChar char="•"/>
            </a:pPr>
            <a:r>
              <a:rPr lang="it-IT" sz="2000"/>
              <a:t>Contrasto all’elusione fiscale internazionale.</a:t>
            </a:r>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86</a:t>
            </a:fld>
            <a:endParaRPr lang="it-IT"/>
          </a:p>
        </p:txBody>
      </p:sp>
      <p:sp>
        <p:nvSpPr>
          <p:cNvPr id="2" name="Freccia giù 1">
            <a:extLst>
              <a:ext uri="{FF2B5EF4-FFF2-40B4-BE49-F238E27FC236}">
                <a16:creationId xmlns:a16="http://schemas.microsoft.com/office/drawing/2014/main" id="{3F84A632-638B-444C-BC76-9F5DE5724253}"/>
              </a:ext>
            </a:extLst>
          </p:cNvPr>
          <p:cNvSpPr/>
          <p:nvPr/>
        </p:nvSpPr>
        <p:spPr>
          <a:xfrm rot="5400000">
            <a:off x="7339289" y="4149332"/>
            <a:ext cx="377073" cy="8839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83786674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a:t>I prezzi di trasferimento</a:t>
            </a:r>
            <a:endParaRPr lang="it-IT"/>
          </a:p>
        </p:txBody>
      </p:sp>
      <p:sp>
        <p:nvSpPr>
          <p:cNvPr id="38" name="Segnaposto testo 37">
            <a:extLst>
              <a:ext uri="{FF2B5EF4-FFF2-40B4-BE49-F238E27FC236}">
                <a16:creationId xmlns:a16="http://schemas.microsoft.com/office/drawing/2014/main" id="{D7506231-5CF1-204D-AEA6-D5094E4CBD13}"/>
              </a:ext>
            </a:extLst>
          </p:cNvPr>
          <p:cNvSpPr>
            <a:spLocks noGrp="1"/>
          </p:cNvSpPr>
          <p:nvPr>
            <p:ph idx="1"/>
          </p:nvPr>
        </p:nvSpPr>
        <p:spPr/>
        <p:txBody>
          <a:bodyPr>
            <a:normAutofit/>
          </a:bodyPr>
          <a:lstStyle/>
          <a:p>
            <a:pPr>
              <a:lnSpc>
                <a:spcPct val="100000"/>
              </a:lnSpc>
            </a:pPr>
            <a:r>
              <a:rPr lang="it-IT" sz="2400" dirty="0"/>
              <a:t>Rinvio alle lezioni e ai seminari </a:t>
            </a:r>
            <a:r>
              <a:rPr lang="it-IT" sz="2400" i="1" dirty="0"/>
              <a:t>ad hoc</a:t>
            </a:r>
            <a:r>
              <a:rPr lang="it-IT" sz="2400" dirty="0"/>
              <a:t>;</a:t>
            </a:r>
          </a:p>
          <a:p>
            <a:pPr lvl="1">
              <a:lnSpc>
                <a:spcPct val="100000"/>
              </a:lnSpc>
            </a:pPr>
            <a:r>
              <a:rPr lang="it-IT" sz="2000" dirty="0">
                <a:solidFill>
                  <a:schemeClr val="bg2">
                    <a:lumMod val="50000"/>
                  </a:schemeClr>
                </a:solidFill>
              </a:rPr>
              <a:t>Corte di giustizia UE </a:t>
            </a:r>
            <a:r>
              <a:rPr lang="it-IT" sz="2000" i="1" dirty="0">
                <a:solidFill>
                  <a:schemeClr val="bg2">
                    <a:lumMod val="50000"/>
                  </a:schemeClr>
                </a:solidFill>
              </a:rPr>
              <a:t>Pizzarotti</a:t>
            </a:r>
            <a:r>
              <a:rPr lang="it-IT" sz="2000" dirty="0">
                <a:solidFill>
                  <a:schemeClr val="bg2">
                    <a:lumMod val="50000"/>
                  </a:schemeClr>
                </a:solidFill>
              </a:rPr>
              <a:t> C-558/19 del 8 ottobre 2020 (</a:t>
            </a:r>
            <a:r>
              <a:rPr lang="it-IT" sz="2000" b="1" i="1" u="sng" dirty="0">
                <a:solidFill>
                  <a:schemeClr val="bg2">
                    <a:lumMod val="50000"/>
                  </a:schemeClr>
                </a:solidFill>
              </a:rPr>
              <a:t>Transfer</a:t>
            </a:r>
            <a:r>
              <a:rPr lang="it-IT" sz="2000" b="1" u="sng" dirty="0">
                <a:solidFill>
                  <a:schemeClr val="bg2">
                    <a:lumMod val="50000"/>
                  </a:schemeClr>
                </a:solidFill>
              </a:rPr>
              <a:t> è rimedio proporzionale con il diritto UE e non viola la libertà di stabilimento</a:t>
            </a:r>
            <a:r>
              <a:rPr lang="it-IT" sz="2000" dirty="0">
                <a:solidFill>
                  <a:schemeClr val="bg2">
                    <a:lumMod val="50000"/>
                  </a:schemeClr>
                </a:solidFill>
              </a:rPr>
              <a:t>);</a:t>
            </a:r>
          </a:p>
          <a:p>
            <a:pPr>
              <a:lnSpc>
                <a:spcPct val="100000"/>
              </a:lnSpc>
            </a:pPr>
            <a:r>
              <a:rPr lang="it-IT" sz="2400" dirty="0"/>
              <a:t>Alcuni aspetti da ricordare qui ai fini della lezione di oggi:</a:t>
            </a:r>
          </a:p>
          <a:p>
            <a:pPr lvl="1">
              <a:lnSpc>
                <a:spcPct val="100000"/>
              </a:lnSpc>
            </a:pPr>
            <a:r>
              <a:rPr lang="it-IT" sz="2000" dirty="0"/>
              <a:t>Tema generale, ma che </a:t>
            </a:r>
            <a:r>
              <a:rPr lang="it-IT" sz="2000" b="1" dirty="0"/>
              <a:t>non riguarda</a:t>
            </a:r>
            <a:r>
              <a:rPr lang="it-IT" sz="2000" dirty="0"/>
              <a:t> solo le imposte sui redditi (art. 110, co. 7 TUIR);</a:t>
            </a:r>
          </a:p>
          <a:p>
            <a:pPr lvl="1">
              <a:lnSpc>
                <a:spcPct val="100000"/>
              </a:lnSpc>
            </a:pPr>
            <a:r>
              <a:rPr lang="it-IT" sz="2000" dirty="0"/>
              <a:t>Effetto «pervasivo» del concetto di </a:t>
            </a:r>
            <a:r>
              <a:rPr lang="it-IT" sz="2000" b="1" dirty="0"/>
              <a:t>valore normale</a:t>
            </a:r>
            <a:r>
              <a:rPr lang="it-IT" sz="2000" dirty="0"/>
              <a:t> all’interno dell’ordinamento tributario italiano;</a:t>
            </a:r>
          </a:p>
          <a:p>
            <a:pPr lvl="1">
              <a:lnSpc>
                <a:spcPct val="100000"/>
              </a:lnSpc>
            </a:pPr>
            <a:r>
              <a:rPr lang="it-IT" sz="2000" dirty="0"/>
              <a:t>Solo due </a:t>
            </a:r>
            <a:r>
              <a:rPr lang="it-IT" sz="2000" i="1" dirty="0"/>
              <a:t>memo</a:t>
            </a:r>
            <a:r>
              <a:rPr lang="it-IT" sz="2000" dirty="0"/>
              <a:t> prima di proseguire …</a:t>
            </a:r>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87</a:t>
            </a:fld>
            <a:endParaRPr lang="it-IT"/>
          </a:p>
        </p:txBody>
      </p:sp>
    </p:spTree>
    <p:extLst>
      <p:ext uri="{BB962C8B-B14F-4D97-AF65-F5344CB8AC3E}">
        <p14:creationId xmlns:p14="http://schemas.microsoft.com/office/powerpoint/2010/main" val="382224534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a:t>Una breve digressione</a:t>
            </a:r>
            <a:endParaRPr lang="it-IT"/>
          </a:p>
        </p:txBody>
      </p:sp>
      <p:sp>
        <p:nvSpPr>
          <p:cNvPr id="38" name="Segnaposto testo 37">
            <a:extLst>
              <a:ext uri="{FF2B5EF4-FFF2-40B4-BE49-F238E27FC236}">
                <a16:creationId xmlns:a16="http://schemas.microsoft.com/office/drawing/2014/main" id="{D7506231-5CF1-204D-AEA6-D5094E4CBD13}"/>
              </a:ext>
            </a:extLst>
          </p:cNvPr>
          <p:cNvSpPr>
            <a:spLocks noGrp="1"/>
          </p:cNvSpPr>
          <p:nvPr>
            <p:ph idx="1"/>
          </p:nvPr>
        </p:nvSpPr>
        <p:spPr/>
        <p:txBody>
          <a:bodyPr>
            <a:normAutofit/>
          </a:bodyPr>
          <a:lstStyle/>
          <a:p>
            <a:r>
              <a:rPr lang="it-IT" sz="2400" dirty="0"/>
              <a:t>Valore normale, rettifiche e IVA:</a:t>
            </a:r>
          </a:p>
          <a:p>
            <a:r>
              <a:rPr lang="it-IT" sz="2400" dirty="0"/>
              <a:t>Difficile prospettare un </a:t>
            </a:r>
            <a:r>
              <a:rPr lang="it-IT" sz="2400" b="1" dirty="0"/>
              <a:t>automatismo</a:t>
            </a:r>
            <a:r>
              <a:rPr lang="it-IT" sz="2400" dirty="0"/>
              <a:t> della rettifica;</a:t>
            </a:r>
          </a:p>
          <a:p>
            <a:pPr lvl="1">
              <a:lnSpc>
                <a:spcPct val="110000"/>
              </a:lnSpc>
            </a:pPr>
            <a:r>
              <a:rPr lang="it-IT" sz="2000" dirty="0"/>
              <a:t>Cfr. CGCE C-285/10 del 09/06/11 “</a:t>
            </a:r>
            <a:r>
              <a:rPr lang="it-IT" sz="2000" i="1" dirty="0" err="1"/>
              <a:t>Campsa</a:t>
            </a:r>
            <a:r>
              <a:rPr lang="it-IT" sz="2000" i="1" dirty="0"/>
              <a:t> sa</a:t>
            </a:r>
            <a:r>
              <a:rPr lang="it-IT" sz="2000" dirty="0"/>
              <a:t>”;</a:t>
            </a:r>
          </a:p>
          <a:p>
            <a:r>
              <a:rPr lang="it-IT" sz="2400" dirty="0"/>
              <a:t>Le rettifiche a valore normale (ai fini delle dirette) </a:t>
            </a:r>
            <a:r>
              <a:rPr lang="it-IT" sz="2400" b="1" dirty="0"/>
              <a:t>non sono automaticamente proponibili ai fini IVA</a:t>
            </a:r>
            <a:r>
              <a:rPr lang="it-IT" sz="2400" dirty="0"/>
              <a:t>;</a:t>
            </a:r>
          </a:p>
          <a:p>
            <a:pPr lvl="1">
              <a:lnSpc>
                <a:spcPct val="110000"/>
              </a:lnSpc>
            </a:pPr>
            <a:r>
              <a:rPr lang="it-IT" sz="2000" dirty="0"/>
              <a:t>In alcuni casi, magari , possibili </a:t>
            </a:r>
            <a:r>
              <a:rPr lang="it-IT" sz="2000" i="1" dirty="0" err="1"/>
              <a:t>aliunde</a:t>
            </a:r>
            <a:r>
              <a:rPr lang="it-IT" sz="2000" dirty="0"/>
              <a:t> (es. prova della simulazione negoziale ...);</a:t>
            </a:r>
          </a:p>
          <a:p>
            <a:pPr lvl="1">
              <a:lnSpc>
                <a:spcPct val="110000"/>
              </a:lnSpc>
            </a:pPr>
            <a:r>
              <a:rPr lang="it-IT" sz="2000" dirty="0"/>
              <a:t>... salva deroga ottenuta dallo Stato in questione e per casi specifici ...</a:t>
            </a:r>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88</a:t>
            </a:fld>
            <a:endParaRPr lang="it-IT"/>
          </a:p>
        </p:txBody>
      </p:sp>
    </p:spTree>
    <p:extLst>
      <p:ext uri="{BB962C8B-B14F-4D97-AF65-F5344CB8AC3E}">
        <p14:creationId xmlns:p14="http://schemas.microsoft.com/office/powerpoint/2010/main" val="21795945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a:t>Segue …</a:t>
            </a:r>
            <a:endParaRPr lang="it-IT"/>
          </a:p>
        </p:txBody>
      </p:sp>
      <p:sp>
        <p:nvSpPr>
          <p:cNvPr id="38" name="Segnaposto testo 37">
            <a:extLst>
              <a:ext uri="{FF2B5EF4-FFF2-40B4-BE49-F238E27FC236}">
                <a16:creationId xmlns:a16="http://schemas.microsoft.com/office/drawing/2014/main" id="{D7506231-5CF1-204D-AEA6-D5094E4CBD13}"/>
              </a:ext>
            </a:extLst>
          </p:cNvPr>
          <p:cNvSpPr>
            <a:spLocks noGrp="1"/>
          </p:cNvSpPr>
          <p:nvPr>
            <p:ph idx="1"/>
          </p:nvPr>
        </p:nvSpPr>
        <p:spPr/>
        <p:txBody>
          <a:bodyPr>
            <a:normAutofit/>
          </a:bodyPr>
          <a:lstStyle/>
          <a:p>
            <a:r>
              <a:rPr lang="it-IT" sz="2000" dirty="0"/>
              <a:t>L’Italia ha una (larvale) disciplina di </a:t>
            </a:r>
            <a:r>
              <a:rPr lang="it-IT" sz="2000" i="1" dirty="0"/>
              <a:t>transfer</a:t>
            </a:r>
            <a:r>
              <a:rPr lang="it-IT" sz="2000" dirty="0"/>
              <a:t> anche per l’IVA;</a:t>
            </a:r>
          </a:p>
          <a:p>
            <a:r>
              <a:rPr lang="it-IT" sz="2000" dirty="0"/>
              <a:t>Ipotesi </a:t>
            </a:r>
            <a:r>
              <a:rPr lang="it-IT" sz="2000" b="1" dirty="0"/>
              <a:t>tassative</a:t>
            </a:r>
            <a:r>
              <a:rPr lang="it-IT" sz="2000" dirty="0"/>
              <a:t> indicate all’art. 13, co. 3, lett. (a), (b) e (c), Dpr 633/72;</a:t>
            </a:r>
          </a:p>
          <a:p>
            <a:r>
              <a:rPr lang="it-IT" sz="2000" dirty="0"/>
              <a:t>Ha anche introdotto una </a:t>
            </a:r>
            <a:r>
              <a:rPr lang="it-IT" sz="2000" b="1" dirty="0"/>
              <a:t>nozione di valore normale</a:t>
            </a:r>
            <a:r>
              <a:rPr lang="it-IT" sz="2000" dirty="0"/>
              <a:t> (apparentemente) disallineata rispetto all’art. 9 TUIR, all’art. 14 Dpr 633/72.</a:t>
            </a:r>
          </a:p>
          <a:p>
            <a:r>
              <a:rPr lang="it-IT" sz="2000" dirty="0"/>
              <a:t>Segue ...</a:t>
            </a:r>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89</a:t>
            </a:fld>
            <a:endParaRPr lang="it-IT"/>
          </a:p>
        </p:txBody>
      </p:sp>
    </p:spTree>
    <p:extLst>
      <p:ext uri="{BB962C8B-B14F-4D97-AF65-F5344CB8AC3E}">
        <p14:creationId xmlns:p14="http://schemas.microsoft.com/office/powerpoint/2010/main" val="2002567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a:t>La «prima fase», gli strumenti giuridici</a:t>
            </a:r>
            <a:endParaRPr lang="it-IT"/>
          </a:p>
        </p:txBody>
      </p:sp>
      <p:sp>
        <p:nvSpPr>
          <p:cNvPr id="38" name="Segnaposto testo 37">
            <a:extLst>
              <a:ext uri="{FF2B5EF4-FFF2-40B4-BE49-F238E27FC236}">
                <a16:creationId xmlns:a16="http://schemas.microsoft.com/office/drawing/2014/main" id="{D7506231-5CF1-204D-AEA6-D5094E4CBD13}"/>
              </a:ext>
            </a:extLst>
          </p:cNvPr>
          <p:cNvSpPr>
            <a:spLocks noGrp="1"/>
          </p:cNvSpPr>
          <p:nvPr>
            <p:ph idx="1"/>
          </p:nvPr>
        </p:nvSpPr>
        <p:spPr/>
        <p:txBody>
          <a:bodyPr>
            <a:normAutofit/>
          </a:bodyPr>
          <a:lstStyle/>
          <a:p>
            <a:r>
              <a:rPr lang="it-IT" sz="2400"/>
              <a:t>Scelta </a:t>
            </a:r>
            <a:r>
              <a:rPr lang="it-IT" sz="2400" b="1"/>
              <a:t>strategica</a:t>
            </a:r>
            <a:r>
              <a:rPr lang="it-IT" sz="2400"/>
              <a:t>: concentrazione degli interventi su </a:t>
            </a:r>
            <a:r>
              <a:rPr lang="it-IT" sz="2400" u="sng"/>
              <a:t>tipologie di reddito «</a:t>
            </a:r>
            <a:r>
              <a:rPr lang="it-IT" sz="2400" i="1" u="sng"/>
              <a:t>passive</a:t>
            </a:r>
            <a:r>
              <a:rPr lang="it-IT" sz="2400" u="sng"/>
              <a:t>»</a:t>
            </a:r>
            <a:r>
              <a:rPr lang="it-IT" sz="2400"/>
              <a:t>, consenso unanime più agevole;</a:t>
            </a:r>
          </a:p>
          <a:p>
            <a:r>
              <a:rPr lang="it-IT" sz="2400"/>
              <a:t>Scelta </a:t>
            </a:r>
            <a:r>
              <a:rPr lang="it-IT" sz="2400" b="1"/>
              <a:t>programmatica</a:t>
            </a:r>
            <a:r>
              <a:rPr lang="it-IT" sz="2400"/>
              <a:t>: rilanciare un modello di tassazione comune per i redditi «</a:t>
            </a:r>
            <a:r>
              <a:rPr lang="it-IT" sz="2400" i="1" err="1"/>
              <a:t>active</a:t>
            </a:r>
            <a:r>
              <a:rPr lang="it-IT" sz="2400"/>
              <a:t>»:</a:t>
            </a:r>
          </a:p>
          <a:p>
            <a:pPr marL="1217889" lvl="1" indent="-608945">
              <a:lnSpc>
                <a:spcPct val="110000"/>
              </a:lnSpc>
              <a:buFont typeface="+mj-lt"/>
              <a:buAutoNum type="arabicPeriod"/>
            </a:pPr>
            <a:r>
              <a:rPr lang="it-IT" sz="2000"/>
              <a:t>Esempio: </a:t>
            </a:r>
            <a:r>
              <a:rPr lang="it-IT" sz="2000" i="1"/>
              <a:t>Common Corporate </a:t>
            </a:r>
            <a:r>
              <a:rPr lang="it-IT" sz="2000" i="1" err="1"/>
              <a:t>Tax</a:t>
            </a:r>
            <a:r>
              <a:rPr lang="it-IT" sz="2000" i="1"/>
              <a:t> Base</a:t>
            </a:r>
            <a:r>
              <a:rPr lang="it-IT" sz="2000"/>
              <a:t>, proposta di direttiva COM(2016) 685 </a:t>
            </a:r>
            <a:r>
              <a:rPr lang="it-IT" sz="2000" i="1" err="1"/>
              <a:t>final</a:t>
            </a:r>
            <a:r>
              <a:rPr lang="it-IT" sz="2000"/>
              <a:t> (ottobre 2016);</a:t>
            </a:r>
          </a:p>
          <a:p>
            <a:pPr marL="1217889" lvl="1" indent="-608945">
              <a:lnSpc>
                <a:spcPct val="110000"/>
              </a:lnSpc>
              <a:buFont typeface="+mj-lt"/>
              <a:buAutoNum type="arabicPeriod"/>
            </a:pPr>
            <a:r>
              <a:rPr lang="it-IT" sz="2000"/>
              <a:t>Esempio: </a:t>
            </a:r>
            <a:r>
              <a:rPr lang="it-IT" sz="2000" i="1"/>
              <a:t>Common </a:t>
            </a:r>
            <a:r>
              <a:rPr lang="it-IT" sz="2000" i="1" err="1"/>
              <a:t>Consolidated</a:t>
            </a:r>
            <a:r>
              <a:rPr lang="it-IT" sz="2000" i="1"/>
              <a:t> Corporate </a:t>
            </a:r>
            <a:r>
              <a:rPr lang="it-IT" sz="2000" i="1" err="1"/>
              <a:t>Tax</a:t>
            </a:r>
            <a:r>
              <a:rPr lang="it-IT" sz="2000" i="1"/>
              <a:t> Base</a:t>
            </a:r>
            <a:r>
              <a:rPr lang="it-IT" sz="2000"/>
              <a:t>, proposta di direttiva COM(2016) 683 </a:t>
            </a:r>
            <a:r>
              <a:rPr lang="it-IT" sz="2000" i="1" err="1"/>
              <a:t>final</a:t>
            </a:r>
            <a:r>
              <a:rPr lang="it-IT" sz="2000"/>
              <a:t> (ottobre 2016);</a:t>
            </a:r>
          </a:p>
          <a:p>
            <a:r>
              <a:rPr lang="it-IT" sz="2400" b="1"/>
              <a:t>Difficoltà</a:t>
            </a:r>
            <a:r>
              <a:rPr lang="it-IT" sz="2400"/>
              <a:t> nel raggiungere approvazione unanime.</a:t>
            </a:r>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9</a:t>
            </a:fld>
            <a:endParaRPr lang="it-IT"/>
          </a:p>
        </p:txBody>
      </p:sp>
    </p:spTree>
    <p:extLst>
      <p:ext uri="{BB962C8B-B14F-4D97-AF65-F5344CB8AC3E}">
        <p14:creationId xmlns:p14="http://schemas.microsoft.com/office/powerpoint/2010/main" val="293897360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a:t>In conclusione: IVA e imposte dirette</a:t>
            </a:r>
            <a:endParaRPr lang="it-IT"/>
          </a:p>
        </p:txBody>
      </p:sp>
      <p:sp>
        <p:nvSpPr>
          <p:cNvPr id="38" name="Segnaposto testo 37">
            <a:extLst>
              <a:ext uri="{FF2B5EF4-FFF2-40B4-BE49-F238E27FC236}">
                <a16:creationId xmlns:a16="http://schemas.microsoft.com/office/drawing/2014/main" id="{D7506231-5CF1-204D-AEA6-D5094E4CBD13}"/>
              </a:ext>
            </a:extLst>
          </p:cNvPr>
          <p:cNvSpPr>
            <a:spLocks noGrp="1"/>
          </p:cNvSpPr>
          <p:nvPr>
            <p:ph idx="1"/>
          </p:nvPr>
        </p:nvSpPr>
        <p:spPr/>
        <p:txBody>
          <a:bodyPr>
            <a:normAutofit/>
          </a:bodyPr>
          <a:lstStyle/>
          <a:p>
            <a:r>
              <a:rPr lang="it-IT" sz="2400"/>
              <a:t>IVA è imposta </a:t>
            </a:r>
            <a:r>
              <a:rPr lang="it-IT" sz="2400" u="sng"/>
              <a:t>neutra</a:t>
            </a:r>
            <a:r>
              <a:rPr lang="it-IT" sz="2400"/>
              <a:t>, non ci dovrebbero essere timori di </a:t>
            </a:r>
            <a:r>
              <a:rPr lang="it-IT" sz="2400" i="1"/>
              <a:t>transfer </a:t>
            </a:r>
            <a:r>
              <a:rPr lang="it-IT" sz="2400" i="1" err="1"/>
              <a:t>pricing</a:t>
            </a:r>
            <a:r>
              <a:rPr lang="it-IT" sz="2400" i="1"/>
              <a:t> </a:t>
            </a:r>
            <a:r>
              <a:rPr lang="it-IT" sz="2400"/>
              <a:t>...</a:t>
            </a:r>
          </a:p>
          <a:p>
            <a:r>
              <a:rPr lang="it-IT" sz="2400"/>
              <a:t>... ai fini IVA invece la paura è quella di una </a:t>
            </a:r>
            <a:r>
              <a:rPr lang="it-IT" sz="2400" b="1" u="sng"/>
              <a:t>manipolazione dei regimi di indetraibilità IVA</a:t>
            </a:r>
            <a:r>
              <a:rPr lang="it-IT" sz="2400"/>
              <a:t> per ottimizzare il carico fiscale (es. pro rata);</a:t>
            </a:r>
          </a:p>
          <a:p>
            <a:pPr lvl="1">
              <a:lnSpc>
                <a:spcPct val="110000"/>
              </a:lnSpc>
            </a:pPr>
            <a:r>
              <a:rPr lang="it-IT" sz="2000"/>
              <a:t>A questo pensa l’art. 13, co. 3 cit., </a:t>
            </a:r>
            <a:r>
              <a:rPr lang="it-IT" sz="2000" err="1"/>
              <a:t>Dpr</a:t>
            </a:r>
            <a:r>
              <a:rPr lang="it-IT" sz="2000"/>
              <a:t> 633/72</a:t>
            </a:r>
          </a:p>
          <a:p>
            <a:r>
              <a:rPr lang="it-IT" sz="2400"/>
              <a:t>Non è invece contrastato allo stesso modo il tentativo di distribuire crediti - debiti IVA fra le consociate per abbattere le posizioni creditorie;</a:t>
            </a:r>
          </a:p>
          <a:p>
            <a:pPr lvl="1">
              <a:lnSpc>
                <a:spcPct val="110000"/>
              </a:lnSpc>
            </a:pPr>
            <a:r>
              <a:rPr lang="it-IT" sz="2000"/>
              <a:t>D’altronde per chi vuole ci sono già sistemi di consolidato IVA.</a:t>
            </a:r>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90</a:t>
            </a:fld>
            <a:endParaRPr lang="it-IT"/>
          </a:p>
        </p:txBody>
      </p:sp>
    </p:spTree>
    <p:extLst>
      <p:ext uri="{BB962C8B-B14F-4D97-AF65-F5344CB8AC3E}">
        <p14:creationId xmlns:p14="http://schemas.microsoft.com/office/powerpoint/2010/main" val="330841664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a:t>Imposte dirette e valore doganale</a:t>
            </a:r>
            <a:endParaRPr lang="it-IT"/>
          </a:p>
        </p:txBody>
      </p:sp>
      <p:sp>
        <p:nvSpPr>
          <p:cNvPr id="38" name="Segnaposto testo 37">
            <a:extLst>
              <a:ext uri="{FF2B5EF4-FFF2-40B4-BE49-F238E27FC236}">
                <a16:creationId xmlns:a16="http://schemas.microsoft.com/office/drawing/2014/main" id="{D7506231-5CF1-204D-AEA6-D5094E4CBD13}"/>
              </a:ext>
            </a:extLst>
          </p:cNvPr>
          <p:cNvSpPr>
            <a:spLocks noGrp="1"/>
          </p:cNvSpPr>
          <p:nvPr>
            <p:ph idx="1"/>
          </p:nvPr>
        </p:nvSpPr>
        <p:spPr/>
        <p:txBody>
          <a:bodyPr>
            <a:normAutofit/>
          </a:bodyPr>
          <a:lstStyle/>
          <a:p>
            <a:pPr>
              <a:lnSpc>
                <a:spcPct val="120000"/>
              </a:lnSpc>
            </a:pPr>
            <a:r>
              <a:rPr lang="it-IT" sz="2400"/>
              <a:t>Presupposti di applicazione del dazio:</a:t>
            </a:r>
          </a:p>
          <a:p>
            <a:pPr marL="1217889" lvl="1" indent="-608945">
              <a:lnSpc>
                <a:spcPct val="120000"/>
              </a:lnSpc>
              <a:buFont typeface="+mj-lt"/>
              <a:buAutoNum type="arabicPeriod"/>
            </a:pPr>
            <a:r>
              <a:rPr lang="it-IT" sz="2000"/>
              <a:t>Qualità;</a:t>
            </a:r>
          </a:p>
          <a:p>
            <a:pPr marL="1217889" lvl="1" indent="-608945">
              <a:lnSpc>
                <a:spcPct val="120000"/>
              </a:lnSpc>
              <a:buFont typeface="+mj-lt"/>
              <a:buAutoNum type="arabicPeriod"/>
            </a:pPr>
            <a:r>
              <a:rPr lang="it-IT" sz="2000"/>
              <a:t>Quantità;</a:t>
            </a:r>
          </a:p>
          <a:p>
            <a:pPr marL="1217889" lvl="1" indent="-608945">
              <a:lnSpc>
                <a:spcPct val="120000"/>
              </a:lnSpc>
              <a:buFont typeface="+mj-lt"/>
              <a:buAutoNum type="arabicPeriod"/>
            </a:pPr>
            <a:r>
              <a:rPr lang="it-IT" sz="2000"/>
              <a:t>Origine;</a:t>
            </a:r>
          </a:p>
          <a:p>
            <a:pPr marL="1217889" lvl="1" indent="-608945">
              <a:lnSpc>
                <a:spcPct val="120000"/>
              </a:lnSpc>
              <a:buFont typeface="+mj-lt"/>
              <a:buAutoNum type="arabicPeriod"/>
            </a:pPr>
            <a:r>
              <a:rPr lang="it-IT" sz="2000"/>
              <a:t>Valore;</a:t>
            </a:r>
          </a:p>
          <a:p>
            <a:pPr>
              <a:lnSpc>
                <a:spcPct val="120000"/>
              </a:lnSpc>
            </a:pPr>
            <a:r>
              <a:rPr lang="it-IT" sz="2400"/>
              <a:t>La determinazione del valore delle merci in dogana muove (ma non si ferma !) da quello </a:t>
            </a:r>
            <a:r>
              <a:rPr lang="it-IT" sz="2400" b="1"/>
              <a:t>esposto in fattura</a:t>
            </a:r>
            <a:r>
              <a:rPr lang="it-IT" sz="2400"/>
              <a:t> da chi effettua l’operazione di importazione;</a:t>
            </a:r>
          </a:p>
          <a:p>
            <a:pPr>
              <a:lnSpc>
                <a:spcPct val="120000"/>
              </a:lnSpc>
            </a:pPr>
            <a:r>
              <a:rPr lang="it-IT" sz="2400"/>
              <a:t>Rischi di valore «</a:t>
            </a:r>
            <a:r>
              <a:rPr lang="it-IT" sz="2400" i="1"/>
              <a:t>non normale in fattura</a:t>
            </a:r>
            <a:r>
              <a:rPr lang="it-IT" sz="2400"/>
              <a:t>».</a:t>
            </a:r>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91</a:t>
            </a:fld>
            <a:endParaRPr lang="it-IT"/>
          </a:p>
        </p:txBody>
      </p:sp>
    </p:spTree>
    <p:extLst>
      <p:ext uri="{BB962C8B-B14F-4D97-AF65-F5344CB8AC3E}">
        <p14:creationId xmlns:p14="http://schemas.microsoft.com/office/powerpoint/2010/main" val="307953925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a:t>Valore fiscale e volare doganale</a:t>
            </a:r>
            <a:endParaRPr lang="it-IT"/>
          </a:p>
        </p:txBody>
      </p:sp>
      <p:sp>
        <p:nvSpPr>
          <p:cNvPr id="38" name="Segnaposto testo 37">
            <a:extLst>
              <a:ext uri="{FF2B5EF4-FFF2-40B4-BE49-F238E27FC236}">
                <a16:creationId xmlns:a16="http://schemas.microsoft.com/office/drawing/2014/main" id="{D7506231-5CF1-204D-AEA6-D5094E4CBD13}"/>
              </a:ext>
            </a:extLst>
          </p:cNvPr>
          <p:cNvSpPr>
            <a:spLocks noGrp="1"/>
          </p:cNvSpPr>
          <p:nvPr>
            <p:ph idx="1"/>
          </p:nvPr>
        </p:nvSpPr>
        <p:spPr/>
        <p:txBody>
          <a:bodyPr>
            <a:normAutofit/>
          </a:bodyPr>
          <a:lstStyle/>
          <a:p>
            <a:pPr>
              <a:lnSpc>
                <a:spcPct val="100000"/>
              </a:lnSpc>
            </a:pPr>
            <a:r>
              <a:rPr lang="it-IT" sz="2400"/>
              <a:t>Disciplina quasi «</a:t>
            </a:r>
            <a:r>
              <a:rPr lang="it-IT" sz="2400" b="1"/>
              <a:t>sezionale</a:t>
            </a:r>
            <a:r>
              <a:rPr lang="it-IT" sz="2400"/>
              <a:t>» quella che regola il diritto doganale nella sua evoluzione negli anni:</a:t>
            </a:r>
          </a:p>
          <a:p>
            <a:pPr lvl="1">
              <a:lnSpc>
                <a:spcPct val="100000"/>
              </a:lnSpc>
            </a:pPr>
            <a:r>
              <a:rPr lang="it-IT" sz="2000"/>
              <a:t>Reg. CE 2913 del 1992 (Codice doganale comunitario – CDC), artt. 28 – 36 (ora Codice doganale ex regolamento 952/2013);</a:t>
            </a:r>
          </a:p>
          <a:p>
            <a:pPr lvl="1">
              <a:lnSpc>
                <a:spcPct val="100000"/>
              </a:lnSpc>
            </a:pPr>
            <a:r>
              <a:rPr lang="it-IT" sz="2000"/>
              <a:t>Reg. CE 2454 del 1993 (Disposizione di attuazione del codice doganale comunitario (DAC), artt. 141 – 181 bis.</a:t>
            </a:r>
          </a:p>
          <a:p>
            <a:pPr lvl="1">
              <a:lnSpc>
                <a:spcPct val="100000"/>
              </a:lnSpc>
            </a:pPr>
            <a:r>
              <a:rPr lang="it-IT" sz="2000"/>
              <a:t>Art. 29 CDC: </a:t>
            </a:r>
            <a:r>
              <a:rPr lang="it-IT" sz="2000" u="sng"/>
              <a:t>se le parti non sono fra loro legate in valore in dogana è il prezzo effettivamente pagato / da pagare</a:t>
            </a:r>
            <a:r>
              <a:rPr lang="it-IT" sz="2000"/>
              <a:t> (ora art. 70, co. 3 </a:t>
            </a:r>
            <a:r>
              <a:rPr lang="it-IT" sz="2000" err="1"/>
              <a:t>lett</a:t>
            </a:r>
            <a:r>
              <a:rPr lang="it-IT" sz="2000"/>
              <a:t>. (d)).</a:t>
            </a:r>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92</a:t>
            </a:fld>
            <a:endParaRPr lang="it-IT"/>
          </a:p>
        </p:txBody>
      </p:sp>
    </p:spTree>
    <p:extLst>
      <p:ext uri="{BB962C8B-B14F-4D97-AF65-F5344CB8AC3E}">
        <p14:creationId xmlns:p14="http://schemas.microsoft.com/office/powerpoint/2010/main" val="155793835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i="1" err="1"/>
              <a:t>Ruling</a:t>
            </a:r>
            <a:r>
              <a:rPr lang="it-IT" b="1"/>
              <a:t> fiscale e </a:t>
            </a:r>
            <a:r>
              <a:rPr lang="it-IT" b="1" i="1" err="1"/>
              <a:t>Ruling</a:t>
            </a:r>
            <a:r>
              <a:rPr lang="it-IT" b="1"/>
              <a:t> doganale</a:t>
            </a:r>
            <a:endParaRPr lang="it-IT"/>
          </a:p>
        </p:txBody>
      </p:sp>
      <p:sp>
        <p:nvSpPr>
          <p:cNvPr id="38" name="Segnaposto testo 37">
            <a:extLst>
              <a:ext uri="{FF2B5EF4-FFF2-40B4-BE49-F238E27FC236}">
                <a16:creationId xmlns:a16="http://schemas.microsoft.com/office/drawing/2014/main" id="{D7506231-5CF1-204D-AEA6-D5094E4CBD13}"/>
              </a:ext>
            </a:extLst>
          </p:cNvPr>
          <p:cNvSpPr>
            <a:spLocks noGrp="1"/>
          </p:cNvSpPr>
          <p:nvPr>
            <p:ph idx="1"/>
          </p:nvPr>
        </p:nvSpPr>
        <p:spPr/>
        <p:txBody>
          <a:bodyPr>
            <a:normAutofit/>
          </a:bodyPr>
          <a:lstStyle/>
          <a:p>
            <a:pPr>
              <a:lnSpc>
                <a:spcPct val="100000"/>
              </a:lnSpc>
            </a:pPr>
            <a:r>
              <a:rPr lang="it-IT" sz="2400"/>
              <a:t>Circolare 15/D del 14 ottobre 2015;</a:t>
            </a:r>
          </a:p>
          <a:p>
            <a:pPr lvl="1">
              <a:lnSpc>
                <a:spcPct val="100000"/>
              </a:lnSpc>
            </a:pPr>
            <a:r>
              <a:rPr lang="it-IT" sz="2000" b="1"/>
              <a:t>Estensione dell’interpello preventivo (doganale) / </a:t>
            </a:r>
            <a:r>
              <a:rPr lang="it-IT" sz="2000" b="1" i="1" err="1"/>
              <a:t>ruling</a:t>
            </a:r>
            <a:r>
              <a:rPr lang="it-IT" sz="2000" b="1"/>
              <a:t> al valore delle merci;</a:t>
            </a:r>
          </a:p>
          <a:p>
            <a:pPr>
              <a:lnSpc>
                <a:spcPct val="100000"/>
              </a:lnSpc>
            </a:pPr>
            <a:r>
              <a:rPr lang="it-IT" sz="2400"/>
              <a:t>Fino ad oggi </a:t>
            </a:r>
            <a:r>
              <a:rPr lang="it-IT" sz="2400" i="1" err="1"/>
              <a:t>ruling</a:t>
            </a:r>
            <a:r>
              <a:rPr lang="it-IT" sz="2400"/>
              <a:t> permessi riguardavano:</a:t>
            </a:r>
          </a:p>
          <a:p>
            <a:pPr marL="1217889" lvl="1" indent="-608945">
              <a:lnSpc>
                <a:spcPct val="100000"/>
              </a:lnSpc>
              <a:buFont typeface="+mj-lt"/>
              <a:buAutoNum type="arabicPeriod"/>
            </a:pPr>
            <a:r>
              <a:rPr lang="it-IT" sz="2000"/>
              <a:t>Origine;</a:t>
            </a:r>
          </a:p>
          <a:p>
            <a:pPr marL="1217889" lvl="1" indent="-608945">
              <a:lnSpc>
                <a:spcPct val="100000"/>
              </a:lnSpc>
              <a:buFont typeface="+mj-lt"/>
              <a:buAutoNum type="arabicPeriod"/>
            </a:pPr>
            <a:r>
              <a:rPr lang="it-IT" sz="2000"/>
              <a:t>Classificazione;</a:t>
            </a:r>
          </a:p>
          <a:p>
            <a:pPr marL="1217889" lvl="1" indent="-608945">
              <a:lnSpc>
                <a:spcPct val="100000"/>
              </a:lnSpc>
              <a:buFont typeface="+mj-lt"/>
              <a:buAutoNum type="arabicPeriod"/>
            </a:pPr>
            <a:r>
              <a:rPr lang="it-IT" sz="2000"/>
              <a:t>Allineamento del meccanismo doganale agli APA praticati nell’ambito delle imposte dirette.</a:t>
            </a:r>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93</a:t>
            </a:fld>
            <a:endParaRPr lang="it-IT"/>
          </a:p>
        </p:txBody>
      </p:sp>
    </p:spTree>
    <p:extLst>
      <p:ext uri="{BB962C8B-B14F-4D97-AF65-F5344CB8AC3E}">
        <p14:creationId xmlns:p14="http://schemas.microsoft.com/office/powerpoint/2010/main" val="394738202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a:t>Le soluzioni delle controversie</a:t>
            </a:r>
            <a:endParaRPr lang="it-IT"/>
          </a:p>
        </p:txBody>
      </p:sp>
      <p:sp>
        <p:nvSpPr>
          <p:cNvPr id="38" name="Segnaposto testo 37">
            <a:extLst>
              <a:ext uri="{FF2B5EF4-FFF2-40B4-BE49-F238E27FC236}">
                <a16:creationId xmlns:a16="http://schemas.microsoft.com/office/drawing/2014/main" id="{D7506231-5CF1-204D-AEA6-D5094E4CBD13}"/>
              </a:ext>
            </a:extLst>
          </p:cNvPr>
          <p:cNvSpPr>
            <a:spLocks noGrp="1"/>
          </p:cNvSpPr>
          <p:nvPr>
            <p:ph idx="1"/>
          </p:nvPr>
        </p:nvSpPr>
        <p:spPr/>
        <p:txBody>
          <a:bodyPr>
            <a:normAutofit/>
          </a:bodyPr>
          <a:lstStyle/>
          <a:p>
            <a:pPr marL="890159">
              <a:lnSpc>
                <a:spcPct val="90000"/>
              </a:lnSpc>
              <a:defRPr/>
            </a:pPr>
            <a:r>
              <a:rPr lang="it-IT" altLang="it-IT" sz="2000" dirty="0"/>
              <a:t>Diversi modelli attualmente praticabili all’interno del diritto UE (oltre a quelli dell’OCSE – MLI):</a:t>
            </a:r>
          </a:p>
          <a:p>
            <a:pPr marL="890159">
              <a:lnSpc>
                <a:spcPct val="90000"/>
              </a:lnSpc>
              <a:defRPr/>
            </a:pPr>
            <a:r>
              <a:rPr lang="it-IT" altLang="it-IT" sz="2000" dirty="0"/>
              <a:t>Convenzione Arbitrale 1990/436: dedicata alle </a:t>
            </a:r>
            <a:r>
              <a:rPr lang="it-IT" altLang="it-IT" sz="2000" b="1" dirty="0"/>
              <a:t>controversie sul valore normale</a:t>
            </a:r>
            <a:r>
              <a:rPr lang="it-IT" altLang="it-IT" sz="2000" dirty="0"/>
              <a:t> a seguito delle rettifiche su prezzi di trasferimento;</a:t>
            </a:r>
          </a:p>
          <a:p>
            <a:pPr marL="890159">
              <a:lnSpc>
                <a:spcPct val="90000"/>
              </a:lnSpc>
              <a:defRPr/>
            </a:pPr>
            <a:r>
              <a:rPr lang="it-IT" altLang="it-IT" sz="2000" dirty="0"/>
              <a:t>Direttiva arbitrale 2017/1852 (</a:t>
            </a:r>
            <a:r>
              <a:rPr lang="it-IT" altLang="it-IT" sz="2000" i="1" dirty="0"/>
              <a:t>EU Dispute </a:t>
            </a:r>
            <a:r>
              <a:rPr lang="it-IT" altLang="it-IT" sz="2000" i="1" dirty="0" err="1"/>
              <a:t>resolution</a:t>
            </a:r>
            <a:r>
              <a:rPr lang="it-IT" altLang="it-IT" sz="2000" i="1" dirty="0"/>
              <a:t> </a:t>
            </a:r>
            <a:r>
              <a:rPr lang="it-IT" altLang="it-IT" sz="2000" i="1" dirty="0" err="1"/>
              <a:t>directive</a:t>
            </a:r>
            <a:r>
              <a:rPr lang="it-IT" altLang="it-IT" sz="2000" dirty="0"/>
              <a:t>): dedicata a </a:t>
            </a:r>
            <a:r>
              <a:rPr lang="it-IT" altLang="it-IT" sz="2000" b="1" dirty="0"/>
              <a:t>tutte le controversie riguardanti l’imposizione diretta</a:t>
            </a:r>
            <a:r>
              <a:rPr lang="it-IT" altLang="it-IT" sz="2000" dirty="0"/>
              <a:t>.</a:t>
            </a:r>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94</a:t>
            </a:fld>
            <a:endParaRPr lang="it-IT"/>
          </a:p>
        </p:txBody>
      </p:sp>
    </p:spTree>
    <p:extLst>
      <p:ext uri="{BB962C8B-B14F-4D97-AF65-F5344CB8AC3E}">
        <p14:creationId xmlns:p14="http://schemas.microsoft.com/office/powerpoint/2010/main" val="75607729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dirty="0"/>
              <a:t>Programma del pomeriggio</a:t>
            </a:r>
            <a:endParaRPr lang="it-IT" dirty="0"/>
          </a:p>
        </p:txBody>
      </p:sp>
      <p:sp>
        <p:nvSpPr>
          <p:cNvPr id="38" name="Segnaposto testo 37">
            <a:extLst>
              <a:ext uri="{FF2B5EF4-FFF2-40B4-BE49-F238E27FC236}">
                <a16:creationId xmlns:a16="http://schemas.microsoft.com/office/drawing/2014/main" id="{D7506231-5CF1-204D-AEA6-D5094E4CBD13}"/>
              </a:ext>
            </a:extLst>
          </p:cNvPr>
          <p:cNvSpPr>
            <a:spLocks noGrp="1"/>
          </p:cNvSpPr>
          <p:nvPr>
            <p:ph idx="1"/>
          </p:nvPr>
        </p:nvSpPr>
        <p:spPr/>
        <p:txBody>
          <a:bodyPr>
            <a:normAutofit/>
          </a:bodyPr>
          <a:lstStyle/>
          <a:p>
            <a:pPr marL="457200" indent="-457200">
              <a:buFont typeface="Arial" panose="020B0604020202020204" pitchFamily="34" charset="0"/>
              <a:buChar char="•"/>
            </a:pPr>
            <a:r>
              <a:rPr lang="it-IT" sz="2000"/>
              <a:t>Il quadro generale dell’intervento UE;</a:t>
            </a:r>
          </a:p>
          <a:p>
            <a:pPr marL="457200" indent="-457200">
              <a:buFont typeface="Arial" panose="020B0604020202020204" pitchFamily="34" charset="0"/>
              <a:buChar char="•"/>
            </a:pPr>
            <a:r>
              <a:rPr lang="it-IT" sz="2000"/>
              <a:t>La tassazione dei dividendi;</a:t>
            </a:r>
          </a:p>
          <a:p>
            <a:pPr marL="457200" indent="-457200">
              <a:buFont typeface="Arial" panose="020B0604020202020204" pitchFamily="34" charset="0"/>
              <a:buChar char="•"/>
            </a:pPr>
            <a:r>
              <a:rPr lang="it-IT" sz="2000"/>
              <a:t>La tassazione di interessi e canoni;</a:t>
            </a:r>
          </a:p>
          <a:p>
            <a:pPr marL="457200" indent="-457200">
              <a:buFont typeface="Arial" panose="020B0604020202020204" pitchFamily="34" charset="0"/>
              <a:buChar char="•"/>
            </a:pPr>
            <a:r>
              <a:rPr lang="it-IT" sz="2000"/>
              <a:t>Le operazioni straordinarie;</a:t>
            </a:r>
          </a:p>
          <a:p>
            <a:pPr marL="457200" indent="-457200">
              <a:buFont typeface="Arial" panose="020B0604020202020204" pitchFamily="34" charset="0"/>
              <a:buChar char="•"/>
            </a:pPr>
            <a:r>
              <a:rPr lang="it-IT" sz="2000"/>
              <a:t>I prezzi di trasferimento e correlative </a:t>
            </a:r>
            <a:r>
              <a:rPr lang="it-IT" sz="2000" err="1"/>
              <a:t>adjustments</a:t>
            </a:r>
            <a:r>
              <a:rPr lang="it-IT" sz="2000"/>
              <a:t> (cenni);</a:t>
            </a:r>
          </a:p>
          <a:p>
            <a:pPr marL="457200" indent="-457200">
              <a:buFont typeface="Arial" panose="020B0604020202020204" pitchFamily="34" charset="0"/>
              <a:buChar char="•"/>
            </a:pPr>
            <a:r>
              <a:rPr lang="it-IT" sz="2000"/>
              <a:t>Contrasto all’elusione fiscale internazionale.</a:t>
            </a:r>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95</a:t>
            </a:fld>
            <a:endParaRPr lang="it-IT"/>
          </a:p>
        </p:txBody>
      </p:sp>
      <p:sp>
        <p:nvSpPr>
          <p:cNvPr id="2" name="Freccia giù 1">
            <a:extLst>
              <a:ext uri="{FF2B5EF4-FFF2-40B4-BE49-F238E27FC236}">
                <a16:creationId xmlns:a16="http://schemas.microsoft.com/office/drawing/2014/main" id="{3F84A632-638B-444C-BC76-9F5DE5724253}"/>
              </a:ext>
            </a:extLst>
          </p:cNvPr>
          <p:cNvSpPr/>
          <p:nvPr/>
        </p:nvSpPr>
        <p:spPr>
          <a:xfrm rot="5400000">
            <a:off x="5907463" y="4690509"/>
            <a:ext cx="377073" cy="8839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72476139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a:t>Il soft Law OCSE e la sua incidenza nel diritto UE</a:t>
            </a:r>
            <a:endParaRPr lang="it-IT"/>
          </a:p>
        </p:txBody>
      </p:sp>
      <p:sp>
        <p:nvSpPr>
          <p:cNvPr id="38" name="Segnaposto testo 37">
            <a:extLst>
              <a:ext uri="{FF2B5EF4-FFF2-40B4-BE49-F238E27FC236}">
                <a16:creationId xmlns:a16="http://schemas.microsoft.com/office/drawing/2014/main" id="{D7506231-5CF1-204D-AEA6-D5094E4CBD13}"/>
              </a:ext>
            </a:extLst>
          </p:cNvPr>
          <p:cNvSpPr>
            <a:spLocks noGrp="1"/>
          </p:cNvSpPr>
          <p:nvPr>
            <p:ph idx="1"/>
          </p:nvPr>
        </p:nvSpPr>
        <p:spPr/>
        <p:txBody>
          <a:bodyPr>
            <a:normAutofit/>
          </a:bodyPr>
          <a:lstStyle/>
          <a:p>
            <a:pPr>
              <a:lnSpc>
                <a:spcPct val="120000"/>
              </a:lnSpc>
            </a:pPr>
            <a:r>
              <a:rPr lang="it-IT" sz="2400"/>
              <a:t>Importanza crescente del </a:t>
            </a:r>
            <a:r>
              <a:rPr lang="it-IT" sz="2400" i="1"/>
              <a:t>Soft law</a:t>
            </a:r>
            <a:r>
              <a:rPr lang="it-IT" sz="2400"/>
              <a:t> UE ed OCSE nell’evoluzione del diritto tributario europeo;</a:t>
            </a:r>
          </a:p>
          <a:p>
            <a:pPr>
              <a:lnSpc>
                <a:spcPct val="120000"/>
              </a:lnSpc>
            </a:pPr>
            <a:r>
              <a:rPr lang="it-IT" sz="2400"/>
              <a:t>In Europa: codice di Condotta sulla concorrenza fiscale dannosa (già pacchetto cd. «Monti» 1997);</a:t>
            </a:r>
          </a:p>
          <a:p>
            <a:pPr>
              <a:lnSpc>
                <a:spcPct val="120000"/>
              </a:lnSpc>
            </a:pPr>
            <a:r>
              <a:rPr lang="it-IT" sz="2400"/>
              <a:t>In area OCSE, piano d’azione BEPS e proposta «</a:t>
            </a:r>
            <a:r>
              <a:rPr lang="it-IT" sz="2400" err="1"/>
              <a:t>Pillars</a:t>
            </a:r>
            <a:r>
              <a:rPr lang="it-IT" sz="2400"/>
              <a:t> I e II);</a:t>
            </a:r>
          </a:p>
          <a:p>
            <a:pPr lvl="1">
              <a:lnSpc>
                <a:spcPct val="120000"/>
              </a:lnSpc>
            </a:pPr>
            <a:r>
              <a:rPr lang="it-IT" sz="2000"/>
              <a:t>Influenza determinante sullo </a:t>
            </a:r>
            <a:r>
              <a:rPr lang="it-IT" sz="2000" b="1"/>
              <a:t>sviluppo del diritto UE </a:t>
            </a:r>
            <a:r>
              <a:rPr lang="it-IT" sz="2000"/>
              <a:t>(e sulla direttiva anti-elusione);</a:t>
            </a:r>
          </a:p>
          <a:p>
            <a:pPr lvl="1">
              <a:lnSpc>
                <a:spcPct val="120000"/>
              </a:lnSpc>
            </a:pPr>
            <a:r>
              <a:rPr lang="it-IT" sz="2000"/>
              <a:t>Influenza determinante sull’ultima </a:t>
            </a:r>
            <a:r>
              <a:rPr lang="it-IT" sz="2000" b="1"/>
              <a:t>mini-riforma </a:t>
            </a:r>
            <a:r>
              <a:rPr lang="it-IT" sz="2000"/>
              <a:t>del diritto tributario italiano (2015 – 2016);</a:t>
            </a:r>
          </a:p>
          <a:p>
            <a:pPr lvl="1">
              <a:lnSpc>
                <a:spcPct val="120000"/>
              </a:lnSpc>
            </a:pPr>
            <a:r>
              <a:rPr lang="it-IT" sz="2000"/>
              <a:t>Nel dettaglio …</a:t>
            </a:r>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96</a:t>
            </a:fld>
            <a:endParaRPr lang="it-IT"/>
          </a:p>
        </p:txBody>
      </p:sp>
    </p:spTree>
    <p:extLst>
      <p:ext uri="{BB962C8B-B14F-4D97-AF65-F5344CB8AC3E}">
        <p14:creationId xmlns:p14="http://schemas.microsoft.com/office/powerpoint/2010/main" val="310170761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a:t>Segue: la fiscalità diretta</a:t>
            </a:r>
            <a:endParaRPr lang="it-IT"/>
          </a:p>
        </p:txBody>
      </p:sp>
      <p:sp>
        <p:nvSpPr>
          <p:cNvPr id="38" name="Segnaposto testo 37">
            <a:extLst>
              <a:ext uri="{FF2B5EF4-FFF2-40B4-BE49-F238E27FC236}">
                <a16:creationId xmlns:a16="http://schemas.microsoft.com/office/drawing/2014/main" id="{D7506231-5CF1-204D-AEA6-D5094E4CBD13}"/>
              </a:ext>
            </a:extLst>
          </p:cNvPr>
          <p:cNvSpPr>
            <a:spLocks noGrp="1"/>
          </p:cNvSpPr>
          <p:nvPr>
            <p:ph idx="1"/>
          </p:nvPr>
        </p:nvSpPr>
        <p:spPr/>
        <p:txBody>
          <a:bodyPr>
            <a:normAutofit fontScale="55000" lnSpcReduction="20000"/>
          </a:bodyPr>
          <a:lstStyle/>
          <a:p>
            <a:r>
              <a:rPr lang="it-IT" sz="3800"/>
              <a:t>15 Azioni per un approccio «</a:t>
            </a:r>
            <a:r>
              <a:rPr lang="it-IT" sz="3800" i="1" err="1"/>
              <a:t>comprehensive</a:t>
            </a:r>
            <a:r>
              <a:rPr lang="it-IT" sz="3800"/>
              <a:t>» alla fiscalità internazionale, con temi che riguardano:</a:t>
            </a:r>
          </a:p>
          <a:p>
            <a:pPr marL="685063" indent="-685063">
              <a:buFont typeface="+mj-lt"/>
              <a:buAutoNum type="arabicPeriod"/>
            </a:pPr>
            <a:r>
              <a:rPr lang="it-IT" b="1"/>
              <a:t>Sostanza</a:t>
            </a:r>
            <a:r>
              <a:rPr lang="it-IT"/>
              <a:t>;</a:t>
            </a:r>
          </a:p>
          <a:p>
            <a:pPr lvl="1"/>
            <a:r>
              <a:rPr lang="it-IT"/>
              <a:t>Fonte e residenza nella tassazione del reddito;</a:t>
            </a:r>
          </a:p>
          <a:p>
            <a:pPr marL="685063" indent="-685063">
              <a:buFont typeface="+mj-lt"/>
              <a:buAutoNum type="arabicPeriod"/>
            </a:pPr>
            <a:r>
              <a:rPr lang="it-IT" b="1"/>
              <a:t>Forma</a:t>
            </a:r>
            <a:r>
              <a:rPr lang="it-IT"/>
              <a:t>;</a:t>
            </a:r>
          </a:p>
          <a:p>
            <a:pPr lvl="1"/>
            <a:r>
              <a:rPr lang="it-IT"/>
              <a:t>Natura di enti e operazioni;</a:t>
            </a:r>
          </a:p>
          <a:p>
            <a:pPr marL="685063" indent="-685063">
              <a:buFont typeface="+mj-lt"/>
              <a:buAutoNum type="arabicPeriod"/>
            </a:pPr>
            <a:r>
              <a:rPr lang="it-IT" b="1"/>
              <a:t>Fonti</a:t>
            </a:r>
            <a:r>
              <a:rPr lang="it-IT"/>
              <a:t>;</a:t>
            </a:r>
          </a:p>
          <a:p>
            <a:pPr lvl="1"/>
            <a:r>
              <a:rPr lang="it-IT"/>
              <a:t>Modello di trattato;</a:t>
            </a:r>
          </a:p>
          <a:p>
            <a:pPr marL="685063" indent="-685063">
              <a:buFont typeface="+mj-lt"/>
              <a:buAutoNum type="arabicPeriod"/>
            </a:pPr>
            <a:r>
              <a:rPr lang="it-IT" b="1"/>
              <a:t>Informazioni</a:t>
            </a:r>
            <a:r>
              <a:rPr lang="it-IT"/>
              <a:t>;</a:t>
            </a:r>
          </a:p>
          <a:p>
            <a:pPr lvl="1"/>
            <a:r>
              <a:rPr lang="it-IT"/>
              <a:t>Scambio di informazioni sull’attuazione del progetto;</a:t>
            </a:r>
          </a:p>
          <a:p>
            <a:pPr marL="685063" indent="-685063">
              <a:buFont typeface="+mj-lt"/>
              <a:buAutoNum type="arabicPeriod"/>
            </a:pPr>
            <a:r>
              <a:rPr lang="it-IT" b="1"/>
              <a:t>Metodi di gestione delle controversie;</a:t>
            </a:r>
          </a:p>
          <a:p>
            <a:pPr lvl="1"/>
            <a:r>
              <a:rPr lang="it-IT"/>
              <a:t>Multilateralismo.</a:t>
            </a:r>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97</a:t>
            </a:fld>
            <a:endParaRPr lang="it-IT"/>
          </a:p>
        </p:txBody>
      </p:sp>
    </p:spTree>
    <p:extLst>
      <p:ext uri="{BB962C8B-B14F-4D97-AF65-F5344CB8AC3E}">
        <p14:creationId xmlns:p14="http://schemas.microsoft.com/office/powerpoint/2010/main" val="154945138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a:t>Più precisamente</a:t>
            </a:r>
            <a:endParaRPr lang="it-IT"/>
          </a:p>
        </p:txBody>
      </p:sp>
      <p:sp>
        <p:nvSpPr>
          <p:cNvPr id="38" name="Segnaposto testo 37">
            <a:extLst>
              <a:ext uri="{FF2B5EF4-FFF2-40B4-BE49-F238E27FC236}">
                <a16:creationId xmlns:a16="http://schemas.microsoft.com/office/drawing/2014/main" id="{D7506231-5CF1-204D-AEA6-D5094E4CBD13}"/>
              </a:ext>
            </a:extLst>
          </p:cNvPr>
          <p:cNvSpPr>
            <a:spLocks noGrp="1"/>
          </p:cNvSpPr>
          <p:nvPr>
            <p:ph idx="1"/>
          </p:nvPr>
        </p:nvSpPr>
        <p:spPr/>
        <p:txBody>
          <a:bodyPr>
            <a:normAutofit/>
          </a:bodyPr>
          <a:lstStyle/>
          <a:p>
            <a:r>
              <a:rPr lang="it-IT" sz="2800"/>
              <a:t>Sistema di </a:t>
            </a:r>
            <a:r>
              <a:rPr lang="it-IT" sz="2800" i="1"/>
              <a:t>soft law</a:t>
            </a:r>
            <a:r>
              <a:rPr lang="it-IT" sz="2800"/>
              <a:t>, dal punto di vista italiano;</a:t>
            </a:r>
          </a:p>
          <a:p>
            <a:r>
              <a:rPr lang="it-IT" sz="2800"/>
              <a:t>Raccomandazioni «</a:t>
            </a:r>
            <a:r>
              <a:rPr lang="it-IT" sz="2800" i="1"/>
              <a:t>Autorevoli ma non autoritarie</a:t>
            </a:r>
            <a:r>
              <a:rPr lang="it-IT" sz="2800"/>
              <a:t>»;</a:t>
            </a:r>
          </a:p>
          <a:p>
            <a:r>
              <a:rPr lang="it-IT" sz="2800"/>
              <a:t>Condivisione da parte dell’Italia;</a:t>
            </a:r>
          </a:p>
          <a:p>
            <a:pPr marL="1217889" lvl="1" indent="-608945">
              <a:buFont typeface="+mj-lt"/>
              <a:buAutoNum type="arabicPeriod"/>
            </a:pPr>
            <a:r>
              <a:rPr lang="it-IT" sz="2400"/>
              <a:t>Delle </a:t>
            </a:r>
            <a:r>
              <a:rPr lang="it-IT" sz="2400" i="1"/>
              <a:t>policy</a:t>
            </a:r>
            <a:r>
              <a:rPr lang="it-IT" sz="2400"/>
              <a:t>;</a:t>
            </a:r>
          </a:p>
          <a:p>
            <a:pPr lvl="2"/>
            <a:r>
              <a:rPr lang="it-IT" sz="2000"/>
              <a:t>Comportamento proattivo nella definizione dei risultati;</a:t>
            </a:r>
          </a:p>
          <a:p>
            <a:pPr marL="1217889" lvl="1" indent="-608945">
              <a:buFont typeface="+mj-lt"/>
              <a:buAutoNum type="arabicPeriod"/>
            </a:pPr>
            <a:r>
              <a:rPr lang="it-IT" sz="2400"/>
              <a:t>Delle priorità;</a:t>
            </a:r>
          </a:p>
          <a:p>
            <a:r>
              <a:rPr lang="it-IT" sz="2800"/>
              <a:t>Necessità di </a:t>
            </a:r>
            <a:r>
              <a:rPr lang="it-IT" sz="2800" b="1"/>
              <a:t>dare attuazione alle linee guida</a:t>
            </a:r>
            <a:r>
              <a:rPr lang="it-IT" sz="2800"/>
              <a:t> con strumenti:</a:t>
            </a:r>
          </a:p>
          <a:p>
            <a:pPr lvl="1"/>
            <a:r>
              <a:rPr lang="it-IT" sz="2400"/>
              <a:t>Legislativi, regolamentari, interpretativi, giurisprudenziali (?).</a:t>
            </a:r>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98</a:t>
            </a:fld>
            <a:endParaRPr lang="it-IT"/>
          </a:p>
        </p:txBody>
      </p:sp>
    </p:spTree>
    <p:extLst>
      <p:ext uri="{BB962C8B-B14F-4D97-AF65-F5344CB8AC3E}">
        <p14:creationId xmlns:p14="http://schemas.microsoft.com/office/powerpoint/2010/main" val="32275201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olo 46">
            <a:extLst>
              <a:ext uri="{FF2B5EF4-FFF2-40B4-BE49-F238E27FC236}">
                <a16:creationId xmlns:a16="http://schemas.microsoft.com/office/drawing/2014/main" id="{81426377-1A7E-8148-A8FB-3EF0D0F062AE}"/>
              </a:ext>
            </a:extLst>
          </p:cNvPr>
          <p:cNvSpPr>
            <a:spLocks noGrp="1"/>
          </p:cNvSpPr>
          <p:nvPr>
            <p:ph type="title"/>
          </p:nvPr>
        </p:nvSpPr>
        <p:spPr>
          <a:xfrm>
            <a:off x="419100" y="365125"/>
            <a:ext cx="11222038" cy="993775"/>
          </a:xfrm>
        </p:spPr>
        <p:txBody>
          <a:bodyPr/>
          <a:lstStyle/>
          <a:p>
            <a:r>
              <a:rPr lang="it-IT" b="1"/>
              <a:t>Le prospettive divergenti</a:t>
            </a:r>
            <a:endParaRPr lang="it-IT"/>
          </a:p>
        </p:txBody>
      </p:sp>
      <p:sp>
        <p:nvSpPr>
          <p:cNvPr id="6" name="Segnaposto piè di pagina 5"/>
          <p:cNvSpPr>
            <a:spLocks noGrp="1"/>
          </p:cNvSpPr>
          <p:nvPr>
            <p:ph type="ftr" sz="quarter" idx="11"/>
          </p:nvPr>
        </p:nvSpPr>
        <p:spPr/>
        <p:txBody>
          <a:bodyPr/>
          <a:lstStyle/>
          <a:p>
            <a:r>
              <a:rPr lang="it-IT"/>
              <a:t>L’armonizzazione fiscale e l’imposizione diretta</a:t>
            </a:r>
          </a:p>
        </p:txBody>
      </p:sp>
      <p:sp>
        <p:nvSpPr>
          <p:cNvPr id="7" name="Segnaposto numero diapositiva 6"/>
          <p:cNvSpPr>
            <a:spLocks noGrp="1"/>
          </p:cNvSpPr>
          <p:nvPr>
            <p:ph type="sldNum" sz="quarter" idx="12"/>
          </p:nvPr>
        </p:nvSpPr>
        <p:spPr/>
        <p:txBody>
          <a:bodyPr/>
          <a:lstStyle/>
          <a:p>
            <a:fld id="{DD589A36-170F-7348-BCDB-23CF9D860473}" type="slidenum">
              <a:rPr lang="it-IT" smtClean="0"/>
              <a:pPr/>
              <a:t>99</a:t>
            </a:fld>
            <a:endParaRPr lang="it-IT"/>
          </a:p>
        </p:txBody>
      </p:sp>
      <p:graphicFrame>
        <p:nvGraphicFramePr>
          <p:cNvPr id="9" name="Segnaposto contenuto 3">
            <a:extLst>
              <a:ext uri="{FF2B5EF4-FFF2-40B4-BE49-F238E27FC236}">
                <a16:creationId xmlns:a16="http://schemas.microsoft.com/office/drawing/2014/main" id="{B244703D-CD79-E14D-A775-17B82840163C}"/>
              </a:ext>
            </a:extLst>
          </p:cNvPr>
          <p:cNvGraphicFramePr>
            <a:graphicFrameLocks/>
          </p:cNvGraphicFramePr>
          <p:nvPr>
            <p:extLst>
              <p:ext uri="{D42A27DB-BD31-4B8C-83A1-F6EECF244321}">
                <p14:modId xmlns:p14="http://schemas.microsoft.com/office/powerpoint/2010/main" val="1649308974"/>
              </p:ext>
            </p:extLst>
          </p:nvPr>
        </p:nvGraphicFramePr>
        <p:xfrm>
          <a:off x="977082" y="1470893"/>
          <a:ext cx="10168246" cy="4466914"/>
        </p:xfrm>
        <a:graphic>
          <a:graphicData uri="http://schemas.openxmlformats.org/drawingml/2006/table">
            <a:tbl>
              <a:tblPr firstRow="1" bandRow="1">
                <a:tableStyleId>{5C22544A-7EE6-4342-B048-85BDC9FD1C3A}</a:tableStyleId>
              </a:tblPr>
              <a:tblGrid>
                <a:gridCol w="5084123">
                  <a:extLst>
                    <a:ext uri="{9D8B030D-6E8A-4147-A177-3AD203B41FA5}">
                      <a16:colId xmlns:a16="http://schemas.microsoft.com/office/drawing/2014/main" val="20000"/>
                    </a:ext>
                  </a:extLst>
                </a:gridCol>
                <a:gridCol w="5084123">
                  <a:extLst>
                    <a:ext uri="{9D8B030D-6E8A-4147-A177-3AD203B41FA5}">
                      <a16:colId xmlns:a16="http://schemas.microsoft.com/office/drawing/2014/main" val="20001"/>
                    </a:ext>
                  </a:extLst>
                </a:gridCol>
              </a:tblGrid>
              <a:tr h="1492746">
                <a:tc>
                  <a:txBody>
                    <a:bodyPr/>
                    <a:lstStyle/>
                    <a:p>
                      <a:endParaRPr lang="it-IT" sz="2400">
                        <a:latin typeface="+mn-lt"/>
                        <a:cs typeface="Segoe UI Light" panose="020B0502040204020203" pitchFamily="34" charset="0"/>
                      </a:endParaRPr>
                    </a:p>
                    <a:p>
                      <a:endParaRPr lang="it-IT" sz="2400">
                        <a:latin typeface="+mn-lt"/>
                        <a:cs typeface="Segoe UI Light" panose="020B0502040204020203" pitchFamily="34" charset="0"/>
                      </a:endParaRPr>
                    </a:p>
                    <a:p>
                      <a:endParaRPr lang="it-IT" sz="2400">
                        <a:latin typeface="+mn-lt"/>
                        <a:cs typeface="Segoe UI Light" panose="020B0502040204020203" pitchFamily="34" charset="0"/>
                      </a:endParaRPr>
                    </a:p>
                    <a:p>
                      <a:endParaRPr lang="it-IT" sz="2400">
                        <a:latin typeface="+mn-lt"/>
                        <a:cs typeface="Segoe UI Light" panose="020B0502040204020203" pitchFamily="34" charset="0"/>
                      </a:endParaRPr>
                    </a:p>
                  </a:txBody>
                  <a:tcPr marL="121793" marR="121793" marT="60897" marB="60897"/>
                </a:tc>
                <a:tc>
                  <a:txBody>
                    <a:bodyPr/>
                    <a:lstStyle/>
                    <a:p>
                      <a:endParaRPr lang="it-IT" sz="2400">
                        <a:latin typeface="+mn-lt"/>
                        <a:cs typeface="Segoe UI Light" panose="020B0502040204020203" pitchFamily="34" charset="0"/>
                      </a:endParaRPr>
                    </a:p>
                  </a:txBody>
                  <a:tcPr marL="121793" marR="121793" marT="60897" marB="60897"/>
                </a:tc>
                <a:extLst>
                  <a:ext uri="{0D108BD9-81ED-4DB2-BD59-A6C34878D82A}">
                    <a16:rowId xmlns:a16="http://schemas.microsoft.com/office/drawing/2014/main" val="10000"/>
                  </a:ext>
                </a:extLst>
              </a:tr>
              <a:tr h="932935">
                <a:tc>
                  <a:txBody>
                    <a:bodyPr/>
                    <a:lstStyle/>
                    <a:p>
                      <a:r>
                        <a:rPr lang="it-IT" sz="2000">
                          <a:latin typeface="+mn-lt"/>
                          <a:cs typeface="Segoe UI Light" panose="020B0502040204020203" pitchFamily="34" charset="0"/>
                        </a:rPr>
                        <a:t>Erosione dell’imponibile e trasferimento dei profitti</a:t>
                      </a:r>
                      <a:r>
                        <a:rPr lang="it-IT" sz="2000" baseline="0">
                          <a:latin typeface="+mn-lt"/>
                          <a:cs typeface="Segoe UI Light" panose="020B0502040204020203" pitchFamily="34" charset="0"/>
                        </a:rPr>
                        <a:t> all’estero</a:t>
                      </a:r>
                      <a:endParaRPr lang="it-IT" sz="2000">
                        <a:latin typeface="+mn-lt"/>
                        <a:cs typeface="Segoe UI Light" panose="020B0502040204020203" pitchFamily="34" charset="0"/>
                      </a:endParaRPr>
                    </a:p>
                  </a:txBody>
                  <a:tcPr marL="121793" marR="121793" marT="60897" marB="60897"/>
                </a:tc>
                <a:tc>
                  <a:txBody>
                    <a:bodyPr/>
                    <a:lstStyle/>
                    <a:p>
                      <a:r>
                        <a:rPr lang="it-IT" sz="2000">
                          <a:latin typeface="+mn-lt"/>
                          <a:cs typeface="Segoe UI Light" panose="020B0502040204020203" pitchFamily="34" charset="0"/>
                        </a:rPr>
                        <a:t>Esercizio</a:t>
                      </a:r>
                      <a:r>
                        <a:rPr lang="it-IT" sz="2000" baseline="0">
                          <a:latin typeface="+mn-lt"/>
                          <a:cs typeface="Segoe UI Light" panose="020B0502040204020203" pitchFamily="34" charset="0"/>
                        </a:rPr>
                        <a:t> della libertà di stabilimento (art. 49 TFUE)</a:t>
                      </a:r>
                      <a:endParaRPr lang="it-IT" sz="2000">
                        <a:latin typeface="+mn-lt"/>
                        <a:cs typeface="Segoe UI Light" panose="020B0502040204020203" pitchFamily="34" charset="0"/>
                      </a:endParaRPr>
                    </a:p>
                  </a:txBody>
                  <a:tcPr marL="121793" marR="121793" marT="60897" marB="60897"/>
                </a:tc>
                <a:extLst>
                  <a:ext uri="{0D108BD9-81ED-4DB2-BD59-A6C34878D82A}">
                    <a16:rowId xmlns:a16="http://schemas.microsoft.com/office/drawing/2014/main" val="10001"/>
                  </a:ext>
                </a:extLst>
              </a:tr>
              <a:tr h="1217751">
                <a:tc>
                  <a:txBody>
                    <a:bodyPr/>
                    <a:lstStyle/>
                    <a:p>
                      <a:r>
                        <a:rPr lang="it-IT" sz="2000">
                          <a:latin typeface="+mn-lt"/>
                          <a:cs typeface="Segoe UI Light" panose="020B0502040204020203" pitchFamily="34" charset="0"/>
                        </a:rPr>
                        <a:t>Abuso</a:t>
                      </a:r>
                      <a:r>
                        <a:rPr lang="it-IT" sz="2000" baseline="0">
                          <a:latin typeface="+mn-lt"/>
                          <a:cs typeface="Segoe UI Light" panose="020B0502040204020203" pitchFamily="34" charset="0"/>
                        </a:rPr>
                        <a:t> delle forme di finanziamento ibride / delle entità ibride</a:t>
                      </a:r>
                      <a:endParaRPr lang="it-IT" sz="2000">
                        <a:latin typeface="+mn-lt"/>
                        <a:cs typeface="Segoe UI Light" panose="020B0502040204020203" pitchFamily="34" charset="0"/>
                      </a:endParaRPr>
                    </a:p>
                  </a:txBody>
                  <a:tcPr marL="121793" marR="121793" marT="60897" marB="60897"/>
                </a:tc>
                <a:tc>
                  <a:txBody>
                    <a:bodyPr/>
                    <a:lstStyle/>
                    <a:p>
                      <a:r>
                        <a:rPr lang="it-IT" sz="2000">
                          <a:latin typeface="+mn-lt"/>
                          <a:cs typeface="Segoe UI Light" panose="020B0502040204020203" pitchFamily="34" charset="0"/>
                        </a:rPr>
                        <a:t>Libera circolazione delle persone / libertà di</a:t>
                      </a:r>
                      <a:r>
                        <a:rPr lang="it-IT" sz="2000" baseline="0">
                          <a:latin typeface="+mn-lt"/>
                          <a:cs typeface="Segoe UI Light" panose="020B0502040204020203" pitchFamily="34" charset="0"/>
                        </a:rPr>
                        <a:t> circolazione dei capitali (art. 63 TFUE)</a:t>
                      </a:r>
                      <a:endParaRPr lang="it-IT" sz="2000">
                        <a:latin typeface="+mn-lt"/>
                        <a:cs typeface="Segoe UI Light" panose="020B0502040204020203" pitchFamily="34" charset="0"/>
                      </a:endParaRPr>
                    </a:p>
                  </a:txBody>
                  <a:tcPr marL="121793" marR="121793" marT="60897" marB="60897"/>
                </a:tc>
                <a:extLst>
                  <a:ext uri="{0D108BD9-81ED-4DB2-BD59-A6C34878D82A}">
                    <a16:rowId xmlns:a16="http://schemas.microsoft.com/office/drawing/2014/main" val="10002"/>
                  </a:ext>
                </a:extLst>
              </a:tr>
              <a:tr h="648120">
                <a:tc>
                  <a:txBody>
                    <a:bodyPr/>
                    <a:lstStyle/>
                    <a:p>
                      <a:r>
                        <a:rPr lang="it-IT" sz="2000">
                          <a:latin typeface="+mn-lt"/>
                          <a:cs typeface="Segoe UI Light" panose="020B0502040204020203" pitchFamily="34" charset="0"/>
                        </a:rPr>
                        <a:t>Limitazione</a:t>
                      </a:r>
                      <a:r>
                        <a:rPr lang="it-IT" sz="2000" baseline="0">
                          <a:latin typeface="+mn-lt"/>
                          <a:cs typeface="Segoe UI Light" panose="020B0502040204020203" pitchFamily="34" charset="0"/>
                        </a:rPr>
                        <a:t> dei benefici dei trattati (clausola di effettività)</a:t>
                      </a:r>
                      <a:endParaRPr lang="it-IT" sz="2000">
                        <a:latin typeface="+mn-lt"/>
                        <a:cs typeface="Segoe UI Light" panose="020B0502040204020203" pitchFamily="34" charset="0"/>
                      </a:endParaRPr>
                    </a:p>
                  </a:txBody>
                  <a:tcPr marL="121793" marR="121793" marT="60897" marB="60897"/>
                </a:tc>
                <a:tc>
                  <a:txBody>
                    <a:bodyPr/>
                    <a:lstStyle/>
                    <a:p>
                      <a:r>
                        <a:rPr lang="it-IT" sz="2000">
                          <a:latin typeface="+mn-lt"/>
                          <a:cs typeface="Segoe UI Light" panose="020B0502040204020203" pitchFamily="34" charset="0"/>
                        </a:rPr>
                        <a:t>Principio di non discriminazione (fiscale)</a:t>
                      </a:r>
                    </a:p>
                  </a:txBody>
                  <a:tcPr marL="121793" marR="121793" marT="60897" marB="60897"/>
                </a:tc>
                <a:extLst>
                  <a:ext uri="{0D108BD9-81ED-4DB2-BD59-A6C34878D82A}">
                    <a16:rowId xmlns:a16="http://schemas.microsoft.com/office/drawing/2014/main" val="10003"/>
                  </a:ext>
                </a:extLst>
              </a:tr>
            </a:tbl>
          </a:graphicData>
        </a:graphic>
      </p:graphicFrame>
      <p:pic>
        <p:nvPicPr>
          <p:cNvPr id="10" name="Immagine 9">
            <a:extLst>
              <a:ext uri="{FF2B5EF4-FFF2-40B4-BE49-F238E27FC236}">
                <a16:creationId xmlns:a16="http://schemas.microsoft.com/office/drawing/2014/main" id="{F00DEBB4-75E9-F345-AAB2-CCCF91DF42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6423" y="1851719"/>
            <a:ext cx="3412602" cy="869147"/>
          </a:xfrm>
          <a:prstGeom prst="rect">
            <a:avLst/>
          </a:prstGeom>
        </p:spPr>
      </p:pic>
      <p:pic>
        <p:nvPicPr>
          <p:cNvPr id="11" name="Immagine 10">
            <a:extLst>
              <a:ext uri="{FF2B5EF4-FFF2-40B4-BE49-F238E27FC236}">
                <a16:creationId xmlns:a16="http://schemas.microsoft.com/office/drawing/2014/main" id="{59E65C92-2412-C047-BCB2-4ADF5E8029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16765" y="1726129"/>
            <a:ext cx="1676299" cy="1120326"/>
          </a:xfrm>
          <a:prstGeom prst="rect">
            <a:avLst/>
          </a:prstGeom>
        </p:spPr>
      </p:pic>
    </p:spTree>
    <p:extLst>
      <p:ext uri="{BB962C8B-B14F-4D97-AF65-F5344CB8AC3E}">
        <p14:creationId xmlns:p14="http://schemas.microsoft.com/office/powerpoint/2010/main" val="2125322253"/>
      </p:ext>
    </p:extLst>
  </p:cSld>
  <p:clrMapOvr>
    <a:masterClrMapping/>
  </p:clrMapOvr>
</p:sld>
</file>

<file path=ppt/theme/theme1.xml><?xml version="1.0" encoding="utf-8"?>
<a:theme xmlns:a="http://schemas.openxmlformats.org/drawingml/2006/main" name="Tema di Office">
  <a:themeElements>
    <a:clrScheme name="Luiss Business School">
      <a:dk1>
        <a:srgbClr val="000000"/>
      </a:dk1>
      <a:lt1>
        <a:srgbClr val="FFFFFF"/>
      </a:lt1>
      <a:dk2>
        <a:srgbClr val="44546A"/>
      </a:dk2>
      <a:lt2>
        <a:srgbClr val="E7E6E6"/>
      </a:lt2>
      <a:accent1>
        <a:srgbClr val="003A70"/>
      </a:accent1>
      <a:accent2>
        <a:srgbClr val="EAAA00"/>
      </a:accent2>
      <a:accent3>
        <a:srgbClr val="0077C8"/>
      </a:accent3>
      <a:accent4>
        <a:srgbClr val="00968F"/>
      </a:accent4>
      <a:accent5>
        <a:srgbClr val="BA0C2F"/>
      </a:accent5>
      <a:accent6>
        <a:srgbClr val="D35D0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4027</TotalTime>
  <Words>9897</Words>
  <Application>Microsoft Macintosh PowerPoint</Application>
  <PresentationFormat>Widescreen</PresentationFormat>
  <Paragraphs>1028</Paragraphs>
  <Slides>114</Slides>
  <Notes>111</Notes>
  <HiddenSlides>1</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114</vt:i4>
      </vt:variant>
    </vt:vector>
  </HeadingPairs>
  <TitlesOfParts>
    <vt:vector size="119" baseType="lpstr">
      <vt:lpstr>Arial</vt:lpstr>
      <vt:lpstr>Calibri</vt:lpstr>
      <vt:lpstr>Luiss Sans</vt:lpstr>
      <vt:lpstr>Verdana</vt:lpstr>
      <vt:lpstr>Tema di Office</vt:lpstr>
      <vt:lpstr>Master in diritto tributario, contabilità e pianificazione fiscale</vt:lpstr>
      <vt:lpstr>Programma del pomeriggio insieme</vt:lpstr>
      <vt:lpstr>Il sistema dei trattati e la fiscalità diretta</vt:lpstr>
      <vt:lpstr>Segue: i margini di intervento nella fiscalità diretta</vt:lpstr>
      <vt:lpstr>Segue: in conclusione …</vt:lpstr>
      <vt:lpstr>(Successi e) insuccessi</vt:lpstr>
      <vt:lpstr>Le proposte, e il lavoro per la Commissione europea nel 2025</vt:lpstr>
      <vt:lpstr>I Grandi « momenti» dell’intervento europeo</vt:lpstr>
      <vt:lpstr>La «prima fase», gli strumenti giuridici</vt:lpstr>
      <vt:lpstr>I casi di «successo»</vt:lpstr>
      <vt:lpstr>Comprendere la ratio delle scelte</vt:lpstr>
      <vt:lpstr>Le libertà fondamentali aiutano …</vt:lpstr>
      <vt:lpstr>La pronuncia della Corte</vt:lpstr>
      <vt:lpstr>Programma del pomeriggio</vt:lpstr>
      <vt:lpstr>Linee strategiche della direttiva</vt:lpstr>
      <vt:lpstr>Un primo inquadramento … per domande</vt:lpstr>
      <vt:lpstr>1. Chi ?</vt:lpstr>
      <vt:lpstr>Quale imposta ?</vt:lpstr>
      <vt:lpstr>Il caso Banca Mediolanum C-92/24 e C-9/24 Conclusioni dell’Avvocato generale il 27 marzo 2025</vt:lpstr>
      <vt:lpstr>Segue …</vt:lpstr>
      <vt:lpstr>La soluzione «pilatesca» dell’Avvocato Generale Kokott</vt:lpstr>
      <vt:lpstr>2. Con chi ?</vt:lpstr>
      <vt:lpstr>3. Cosa ? (quali sono i dividendi)</vt:lpstr>
      <vt:lpstr>Segue …</vt:lpstr>
      <vt:lpstr>Lo scenario italiano</vt:lpstr>
      <vt:lpstr>E quello tedesco …</vt:lpstr>
      <vt:lpstr>4. Dove ? (Residenza e sede duale)</vt:lpstr>
      <vt:lpstr>4. Un quadro di sintesi (un recap …)</vt:lpstr>
      <vt:lpstr>5. Come ? (Gli strumenti per rimuovere la doppia imposizione)</vt:lpstr>
      <vt:lpstr>La direttiva alla prova ? Il leveraged cash out</vt:lpstr>
      <vt:lpstr>Un caso nella prospettiva internazionale</vt:lpstr>
      <vt:lpstr>Gli sviluppi più recenti della Corte di Giustizia UE</vt:lpstr>
      <vt:lpstr>Una sintesi (e un rinvio alla lezione dedicata)</vt:lpstr>
      <vt:lpstr>Ancora più di recente, il caso Nordcurrent UAB  (C-228/24 del 3 aprile 2025) </vt:lpstr>
      <vt:lpstr>Lo scenario</vt:lpstr>
      <vt:lpstr>Le norme invocate</vt:lpstr>
      <vt:lpstr>La posizione del contribuente</vt:lpstr>
      <vt:lpstr>La decisione della Corte di giustizia</vt:lpstr>
      <vt:lpstr>Un caso diverso: l’applicazione cumulativa della Direttiva e della Convenzione</vt:lpstr>
      <vt:lpstr>Cassazione 9 febbraio 2022, n. 4063 (Presidente Crucitti, relatore Francanzani) «Automobiles Citroen s.a.»</vt:lpstr>
      <vt:lpstr>Conclusione della Cassazione</vt:lpstr>
      <vt:lpstr>Cassazione 24 febbraio 2022, n. 6248 (Presidente Crucitti, relatore Cataldi) «Rio Tinto International Holdings»</vt:lpstr>
      <vt:lpstr>Eccezioni di rilievo</vt:lpstr>
      <vt:lpstr>La neutralità della tassazione</vt:lpstr>
      <vt:lpstr>Una interessante digressione (la reciprocità nel diritto tributario)</vt:lpstr>
      <vt:lpstr>Ancora nella stessa direzione …</vt:lpstr>
      <vt:lpstr>E in sintesi finale …</vt:lpstr>
      <vt:lpstr>Programma del pomeriggio</vt:lpstr>
      <vt:lpstr>Le ragioni della direttiva</vt:lpstr>
      <vt:lpstr>Segue: le ragioni della direttiva …</vt:lpstr>
      <vt:lpstr>I limiti applicativi</vt:lpstr>
      <vt:lpstr>L’inquadramento complessivo</vt:lpstr>
      <vt:lpstr>Segue …</vt:lpstr>
      <vt:lpstr>Ad esempio</vt:lpstr>
      <vt:lpstr>Presupposti oggettivi di applicazione</vt:lpstr>
      <vt:lpstr>Definire una royalty</vt:lpstr>
      <vt:lpstr>Le società beneficiarie</vt:lpstr>
      <vt:lpstr>Segue: le beneficiarie</vt:lpstr>
      <vt:lpstr>Riprendendo l’analisi della direttiva</vt:lpstr>
      <vt:lpstr>Un esempio</vt:lpstr>
      <vt:lpstr>Le società correlate</vt:lpstr>
      <vt:lpstr>Il concetto di correlazione</vt:lpstr>
      <vt:lpstr>Esempi di correlazione</vt:lpstr>
      <vt:lpstr>Esempi di non correlazione</vt:lpstr>
      <vt:lpstr>In conclusione</vt:lpstr>
      <vt:lpstr>Il contrasto all’elusione (rinvio)</vt:lpstr>
      <vt:lpstr>Interessi canoni e attività d’impresa (caso Geberit)</vt:lpstr>
      <vt:lpstr>Interessi canoni e attività d’impresa</vt:lpstr>
      <vt:lpstr>Conclusioni</vt:lpstr>
      <vt:lpstr>Un’ipotesi alla rovescia (il caso «Puma Italia spa»)</vt:lpstr>
      <vt:lpstr>Cenni alla compliance formale</vt:lpstr>
      <vt:lpstr>E la casistica … CTP Milano 9819/04 del 02 dicembre 2014  (caso BNP Paribas)</vt:lpstr>
      <vt:lpstr>Il rilievo dell’amministrazione finanziaria</vt:lpstr>
      <vt:lpstr>Nella giurisprudenza di merito</vt:lpstr>
      <vt:lpstr>Le ultime conferme nella giurisprudenza</vt:lpstr>
      <vt:lpstr>Da ricordare: il cambio di «corrente» Viva Telecom Bulgaria EOOD C-257/20 del 24 febbraio 2022</vt:lpstr>
      <vt:lpstr>Programma del pomeriggio</vt:lpstr>
      <vt:lpstr>La direttiva Mergers &amp; Acquisitions</vt:lpstr>
      <vt:lpstr>La cornice civilistica</vt:lpstr>
      <vt:lpstr>Segue …</vt:lpstr>
      <vt:lpstr>La disciplina fiscale</vt:lpstr>
      <vt:lpstr>Segue (un esempio)</vt:lpstr>
      <vt:lpstr>Le stabili organizzazioni</vt:lpstr>
      <vt:lpstr>Un test</vt:lpstr>
      <vt:lpstr>La mobilità della società</vt:lpstr>
      <vt:lpstr>Programma del pomeriggio</vt:lpstr>
      <vt:lpstr>I prezzi di trasferimento</vt:lpstr>
      <vt:lpstr>Una breve digressione</vt:lpstr>
      <vt:lpstr>Segue …</vt:lpstr>
      <vt:lpstr>In conclusione: IVA e imposte dirette</vt:lpstr>
      <vt:lpstr>Imposte dirette e valore doganale</vt:lpstr>
      <vt:lpstr>Valore fiscale e volare doganale</vt:lpstr>
      <vt:lpstr>Ruling fiscale e Ruling doganale</vt:lpstr>
      <vt:lpstr>Le soluzioni delle controversie</vt:lpstr>
      <vt:lpstr>Programma del pomeriggio</vt:lpstr>
      <vt:lpstr>Il soft Law OCSE e la sua incidenza nel diritto UE</vt:lpstr>
      <vt:lpstr>Segue: la fiscalità diretta</vt:lpstr>
      <vt:lpstr>Più precisamente</vt:lpstr>
      <vt:lpstr>Le prospettive divergenti</vt:lpstr>
      <vt:lpstr>L’incidenza in Italia</vt:lpstr>
      <vt:lpstr>Un caso concreto</vt:lpstr>
      <vt:lpstr>La casistica che conferma l’influenza OCSE</vt:lpstr>
      <vt:lpstr>La tutela della tassazione effettiva</vt:lpstr>
      <vt:lpstr>L’impatto sulla fiscalità diretta UE</vt:lpstr>
      <vt:lpstr>I fondamentali della direttiva</vt:lpstr>
      <vt:lpstr>Le aree di intervento dell’UE</vt:lpstr>
      <vt:lpstr>Gli strumenti finanziari ibridi</vt:lpstr>
      <vt:lpstr>La «GAAR» europea</vt:lpstr>
      <vt:lpstr>La «GAAR» europea: segue</vt:lpstr>
      <vt:lpstr>Rapporto fra direttiva anti-abuso e le convenzioni contro le doppie imposizioni</vt:lpstr>
      <vt:lpstr>Un «controlimite» alle norme anti-abuso ?</vt:lpstr>
      <vt:lpstr>La sintesi della Suprema Corte</vt:lpstr>
      <vt:lpstr>Grazie dell’attenzione  marco.greggi@unife.it</vt:lpstr>
      <vt:lpstr>Presentazione standard di PowerPoint</vt:lpstr>
    </vt:vector>
  </TitlesOfParts>
  <Manager/>
  <Company>LUISS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L'armonizzazione delle imposte dirette</dc:title>
  <dc:subject/>
  <dc:creator>Marco Greggi</dc:creator>
  <cp:keywords/>
  <dc:description/>
  <cp:lastModifiedBy>Marco Greggi</cp:lastModifiedBy>
  <cp:revision>5</cp:revision>
  <cp:lastPrinted>2025-05-04T16:24:10Z</cp:lastPrinted>
  <dcterms:created xsi:type="dcterms:W3CDTF">2018-10-26T13:10:45Z</dcterms:created>
  <dcterms:modified xsi:type="dcterms:W3CDTF">2025-05-05T11:23:37Z</dcterms:modified>
  <cp:category/>
</cp:coreProperties>
</file>