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95" r:id="rId4"/>
    <p:sldId id="259" r:id="rId5"/>
    <p:sldId id="261" r:id="rId6"/>
    <p:sldId id="287" r:id="rId7"/>
    <p:sldId id="262" r:id="rId8"/>
    <p:sldId id="258" r:id="rId9"/>
    <p:sldId id="263" r:id="rId10"/>
    <p:sldId id="266" r:id="rId11"/>
    <p:sldId id="264" r:id="rId12"/>
    <p:sldId id="267" r:id="rId13"/>
    <p:sldId id="268" r:id="rId14"/>
    <p:sldId id="303" r:id="rId15"/>
    <p:sldId id="273" r:id="rId16"/>
    <p:sldId id="274" r:id="rId17"/>
    <p:sldId id="288" r:id="rId18"/>
    <p:sldId id="275" r:id="rId19"/>
    <p:sldId id="276" r:id="rId20"/>
    <p:sldId id="277" r:id="rId21"/>
    <p:sldId id="278" r:id="rId22"/>
    <p:sldId id="279" r:id="rId23"/>
    <p:sldId id="280" r:id="rId24"/>
    <p:sldId id="282" r:id="rId25"/>
    <p:sldId id="283" r:id="rId26"/>
    <p:sldId id="284" r:id="rId27"/>
    <p:sldId id="286" r:id="rId28"/>
    <p:sldId id="285" r:id="rId29"/>
    <p:sldId id="302" r:id="rId30"/>
    <p:sldId id="289" r:id="rId31"/>
    <p:sldId id="290" r:id="rId32"/>
    <p:sldId id="291" r:id="rId33"/>
    <p:sldId id="296" r:id="rId34"/>
    <p:sldId id="298" r:id="rId35"/>
    <p:sldId id="299" r:id="rId36"/>
    <p:sldId id="300" r:id="rId37"/>
    <p:sldId id="301"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32"/>
    <p:restoredTop sz="94654"/>
  </p:normalViewPr>
  <p:slideViewPr>
    <p:cSldViewPr snapToGrid="0">
      <p:cViewPr varScale="1">
        <p:scale>
          <a:sx n="104" d="100"/>
          <a:sy n="104" d="100"/>
        </p:scale>
        <p:origin x="6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4T14:09:36.232"/>
    </inkml:context>
    <inkml:brush xml:id="br0">
      <inkml:brushProperty name="width" value="0.035" units="cm"/>
      <inkml:brushProperty name="height" value="0.035" units="cm"/>
    </inkml:brush>
  </inkml:definitions>
  <inkml:trace contextRef="#ctx0" brushRef="#br0">1019 1 24575,'-4'5'0,"2"0"0,-3 3 0,-6 11 0,-1-2 0,-4 11 0,2-7 0,0 2 0,-5 2 0,-2 2 0,-6 4 0,-6 5 0,-8 12 0,-10 12 0,-7 10 0,-1 4 0,6-5 0,9-8 0,9-10 0,7-5 0,5-7 0,4-3 0,3-2 0,2 1 0,0 2 0,1 4 0,-3 4 0,-1 4 0,-2 6 0,0 8 0,-3 8 0,-3 6 0,-1 5 0,0 0 0,3 0 0,3-3 0,-1 0 0,1-3 0,2-3 0,1 0 0,1-3 0,1 2 0,0-2 0,3-4 0,0-5 0,5-8 0,3-3 0,2-3 0,2-2 0,0-1 0,0 1 0,0-3 0,0 1 0,0-1 0,0-1 0,0-1 0,2-1 0,3 1 0,3 1 0,4 1 0,1-2 0,1-3 0,-1 0 0,2-3 0,-2-1 0,2-2 0,0-1 0,0 0 0,2 0 0,0 0 0,0 2 0,2 2 0,3 4 0,2 3 0,1 2 0,-1-1 0,-1 1 0,-2-4 0,0-4 0,0 0 0,1 1 0,0 2 0,2 0 0,1 1 0,0 0 0,3-2 0,0 0 0,2-2 0,0-1 0,0 0 0,-1-1 0,-3-2 0,-4-4 0,-3-5 0,-4-2 0,-4-5 0,-1 2 0,-5-7 0,-1 1 0,-1-7 0,1 3 0,-2-4 0,0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4T14:09:39.348"/>
    </inkml:context>
    <inkml:brush xml:id="br0">
      <inkml:brushProperty name="width" value="0.035" units="cm"/>
      <inkml:brushProperty name="height" value="0.035" units="cm"/>
    </inkml:brush>
  </inkml:definitions>
  <inkml:trace contextRef="#ctx0" brushRef="#br0">5 421 24575,'-5'0'0,"11"0"0,12 0 0,19 0 0,14 0 0,7 0 0,2 0 0,-9 2 0,-9 0 0,-10 2 0,-7 0 0,-2 0 0,-1 0 0,-2-2 0,-2 2 0,-1-2 0,-1 1 0,-1 0 0,-1-1 0,-3 0 0,-3-1 0,-4-1 0,-2-1 0,0-3 0,-2-5 0,0-5 0,0-5 0,0-4 0,0-3 0,0 1 0,0-2 0,0 4 0,0-1 0,0 1 0,0 0 0,0-1 0,0 1 0,0 2 0,0 3 0,0 2 0,0 1 0,0 0 0,0 2 0,0 0 0,0 3 0,0 0 0,1 0 0,1 1 0,0 0 0,0 2 0,-2 3 0,0 2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4T14:13:39.457"/>
    </inkml:context>
    <inkml:brush xml:id="br0">
      <inkml:brushProperty name="width" value="0.035" units="cm"/>
      <inkml:brushProperty name="height" value="0.035" units="cm"/>
    </inkml:brush>
  </inkml:definitions>
  <inkml:trace contextRef="#ctx0" brushRef="#br0">1019 1 24575,'-4'5'0,"2"0"0,-3 3 0,-6 11 0,-1-2 0,-4 11 0,2-7 0,0 2 0,-5 2 0,-2 2 0,-6 4 0,-6 5 0,-8 12 0,-10 12 0,-7 10 0,-1 4 0,6-5 0,9-8 0,9-10 0,7-5 0,5-7 0,4-3 0,3-2 0,2 1 0,0 2 0,1 4 0,-3 4 0,-1 4 0,-2 6 0,0 8 0,-3 8 0,-3 6 0,-1 5 0,0 0 0,3 0 0,3-3 0,-1 0 0,1-3 0,2-3 0,1 0 0,1-3 0,1 2 0,0-2 0,3-4 0,0-5 0,5-8 0,3-3 0,2-3 0,2-2 0,0-1 0,0 1 0,0-3 0,0 1 0,0-1 0,0-1 0,0-1 0,2-1 0,3 1 0,3 1 0,4 1 0,1-2 0,1-3 0,-1 0 0,2-3 0,-2-1 0,2-2 0,0-1 0,0 0 0,2 0 0,0 0 0,0 2 0,2 2 0,3 4 0,2 3 0,1 2 0,-1-1 0,-1 1 0,-2-4 0,0-4 0,0 0 0,1 1 0,0 2 0,2 0 0,1 1 0,0 0 0,3-2 0,0 0 0,2-2 0,0-1 0,0 0 0,-1-1 0,-3-2 0,-4-4 0,-3-5 0,-4-2 0,-4-5 0,-1 2 0,-5-7 0,-1 1 0,-1-7 0,1 3 0,-2-4 0,0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24T14:14:08.815"/>
    </inkml:context>
    <inkml:brush xml:id="br0">
      <inkml:brushProperty name="width" value="0.035" units="cm"/>
      <inkml:brushProperty name="height" value="0.035" units="cm"/>
    </inkml:brush>
  </inkml:definitions>
  <inkml:trace contextRef="#ctx0" brushRef="#br0">5 421 24575,'-5'0'0,"11"0"0,12 0 0,19 0 0,14 0 0,7 0 0,2 0 0,-9 2 0,-9 0 0,-10 2 0,-7 0 0,-2 0 0,-1 0 0,-2-2 0,-2 2 0,-1-2 0,-1 1 0,-1 0 0,-1-1 0,-3 0 0,-3-1 0,-4-1 0,-2-1 0,0-3 0,-2-5 0,0-5 0,0-5 0,0-4 0,0-3 0,0 1 0,0-2 0,0 4 0,0-1 0,0 1 0,0 0 0,0-1 0,0 1 0,0 2 0,0 3 0,0 2 0,0 1 0,0 0 0,0 2 0,0 0 0,0 3 0,0 0 0,1 0 0,1 1 0,0 0 0,0 2 0,-2 3 0,0 2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de-DE"/>
              <a:t>Mastertitelformat bearbeiten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4/28/25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4/28/25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4/28/25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4/28/25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de-DE"/>
              <a:t>Mastertitelformat bearbeiten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7" name="Date Placeholder 6"/>
          <p:cNvSpPr>
            <a:spLocks noGrp="1"/>
          </p:cNvSpPr>
          <p:nvPr>
            <p:ph type="dt" sz="half" idx="10"/>
          </p:nvPr>
        </p:nvSpPr>
        <p:spPr/>
        <p:txBody>
          <a:bodyPr/>
          <a:lstStyle/>
          <a:p>
            <a:fld id="{1160EA64-D806-43AC-9DF2-F8C432F32B4C}" type="datetimeFigureOut">
              <a:rPr lang="en-US" dirty="0"/>
              <a:t>4/28/25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4/28/25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583436" y="3143250"/>
            <a:ext cx="4270248" cy="259677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7" name="Date Placeholder 6"/>
          <p:cNvSpPr>
            <a:spLocks noGrp="1"/>
          </p:cNvSpPr>
          <p:nvPr>
            <p:ph type="dt" sz="half" idx="10"/>
          </p:nvPr>
        </p:nvSpPr>
        <p:spPr/>
        <p:txBody>
          <a:bodyPr/>
          <a:lstStyle/>
          <a:p>
            <a:fld id="{4F7D4976-E339-4826-83B7-FBD03F55ECF8}" type="datetimeFigureOut">
              <a:rPr lang="en-US" dirty="0"/>
              <a:t>4/28/25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de-DE"/>
              <a:t>Mastertitelformat bearbeiten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4/28/25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4/28/25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de-DE"/>
              <a:t>Mastertitelformat bearbeiten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9" name="Date Placeholder 8"/>
          <p:cNvSpPr>
            <a:spLocks noGrp="1"/>
          </p:cNvSpPr>
          <p:nvPr>
            <p:ph type="dt" sz="half" idx="10"/>
          </p:nvPr>
        </p:nvSpPr>
        <p:spPr/>
        <p:txBody>
          <a:bodyPr/>
          <a:lstStyle/>
          <a:p>
            <a:fld id="{D1BE4249-C0D0-4B06-8692-E8BB871AF643}" type="datetimeFigureOut">
              <a:rPr lang="en-US" dirty="0"/>
              <a:t>4/28/25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4/28/25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4/28/25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ustomXml" Target="../ink/ink4.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2.png"/><Relationship Id="rId4" Type="http://schemas.openxmlformats.org/officeDocument/2006/relationships/customXml" Target="../ink/ink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77BDAC-4FD7-FF06-A8D3-368802392D3A}"/>
              </a:ext>
            </a:extLst>
          </p:cNvPr>
          <p:cNvSpPr>
            <a:spLocks noGrp="1"/>
          </p:cNvSpPr>
          <p:nvPr>
            <p:ph type="ctrTitle"/>
          </p:nvPr>
        </p:nvSpPr>
        <p:spPr/>
        <p:txBody>
          <a:bodyPr>
            <a:normAutofit fontScale="90000"/>
          </a:bodyPr>
          <a:lstStyle/>
          <a:p>
            <a:r>
              <a:rPr lang="en-US" dirty="0"/>
              <a:t>Tax incentives and disincentives in double taxation conventions</a:t>
            </a:r>
          </a:p>
        </p:txBody>
      </p:sp>
      <p:sp>
        <p:nvSpPr>
          <p:cNvPr id="3" name="Untertitel 2">
            <a:extLst>
              <a:ext uri="{FF2B5EF4-FFF2-40B4-BE49-F238E27FC236}">
                <a16:creationId xmlns:a16="http://schemas.microsoft.com/office/drawing/2014/main" id="{252AAC7F-2EED-3877-50CB-00C1DE6C8A1D}"/>
              </a:ext>
            </a:extLst>
          </p:cNvPr>
          <p:cNvSpPr>
            <a:spLocks noGrp="1"/>
          </p:cNvSpPr>
          <p:nvPr>
            <p:ph type="subTitle" idx="1"/>
          </p:nvPr>
        </p:nvSpPr>
        <p:spPr>
          <a:xfrm>
            <a:off x="2695194" y="4352544"/>
            <a:ext cx="6801612" cy="1438656"/>
          </a:xfrm>
        </p:spPr>
        <p:txBody>
          <a:bodyPr>
            <a:normAutofit fontScale="25000" lnSpcReduction="20000"/>
          </a:bodyPr>
          <a:lstStyle/>
          <a:p>
            <a:r>
              <a:rPr lang="de-DE" sz="11200" dirty="0" err="1"/>
              <a:t>How</a:t>
            </a:r>
            <a:r>
              <a:rPr lang="de-DE" sz="11200" dirty="0"/>
              <a:t> </a:t>
            </a:r>
            <a:r>
              <a:rPr lang="de-DE" sz="11200" dirty="0" err="1"/>
              <a:t>tax</a:t>
            </a:r>
            <a:r>
              <a:rPr lang="de-DE" sz="11200" dirty="0"/>
              <a:t> </a:t>
            </a:r>
            <a:r>
              <a:rPr lang="de-DE" sz="11200" dirty="0" err="1"/>
              <a:t>treaties</a:t>
            </a:r>
            <a:r>
              <a:rPr lang="de-DE" sz="11200" dirty="0"/>
              <a:t> </a:t>
            </a:r>
            <a:r>
              <a:rPr lang="de-DE" sz="11200" dirty="0" err="1"/>
              <a:t>transport</a:t>
            </a:r>
            <a:r>
              <a:rPr lang="de-DE" sz="11200" dirty="0"/>
              <a:t> </a:t>
            </a:r>
            <a:r>
              <a:rPr lang="de-DE" sz="11200" dirty="0" err="1"/>
              <a:t>ethical</a:t>
            </a:r>
            <a:r>
              <a:rPr lang="de-DE" sz="11200" dirty="0"/>
              <a:t> imperatives </a:t>
            </a:r>
            <a:r>
              <a:rPr lang="de-DE" sz="11200" dirty="0" err="1"/>
              <a:t>across</a:t>
            </a:r>
            <a:r>
              <a:rPr lang="de-DE" sz="11200" dirty="0"/>
              <a:t> </a:t>
            </a:r>
            <a:r>
              <a:rPr lang="de-DE" sz="11200" dirty="0" err="1"/>
              <a:t>borders</a:t>
            </a:r>
            <a:endParaRPr lang="de-DE" sz="11200" dirty="0"/>
          </a:p>
          <a:p>
            <a:endParaRPr lang="de-DE" dirty="0"/>
          </a:p>
          <a:p>
            <a:r>
              <a:rPr lang="de-DE" sz="8000" dirty="0"/>
              <a:t>By Benedek Kocsis, Ella Renners</a:t>
            </a:r>
          </a:p>
        </p:txBody>
      </p:sp>
    </p:spTree>
    <p:extLst>
      <p:ext uri="{BB962C8B-B14F-4D97-AF65-F5344CB8AC3E}">
        <p14:creationId xmlns:p14="http://schemas.microsoft.com/office/powerpoint/2010/main" val="4116433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66F0C-64E3-903B-B80B-4C2324161B81}"/>
            </a:ext>
          </a:extLst>
        </p:cNvPr>
        <p:cNvGrpSpPr/>
        <p:nvPr/>
      </p:nvGrpSpPr>
      <p:grpSpPr>
        <a:xfrm>
          <a:off x="0" y="0"/>
          <a:ext cx="0" cy="0"/>
          <a:chOff x="0" y="0"/>
          <a:chExt cx="0" cy="0"/>
        </a:xfrm>
      </p:grpSpPr>
      <p:sp>
        <p:nvSpPr>
          <p:cNvPr id="2" name="Textplatzhalter 1">
            <a:extLst>
              <a:ext uri="{FF2B5EF4-FFF2-40B4-BE49-F238E27FC236}">
                <a16:creationId xmlns:a16="http://schemas.microsoft.com/office/drawing/2014/main" id="{86ABC008-6030-7D6A-3AE9-D75AAD90C0B2}"/>
              </a:ext>
            </a:extLst>
          </p:cNvPr>
          <p:cNvSpPr>
            <a:spLocks noGrp="1"/>
          </p:cNvSpPr>
          <p:nvPr>
            <p:ph type="body" idx="1"/>
          </p:nvPr>
        </p:nvSpPr>
        <p:spPr>
          <a:xfrm>
            <a:off x="1583436" y="1126330"/>
            <a:ext cx="4270248" cy="406400"/>
          </a:xfrm>
        </p:spPr>
        <p:txBody>
          <a:bodyPr/>
          <a:lstStyle/>
          <a:p>
            <a:r>
              <a:rPr lang="en-US" dirty="0"/>
              <a:t>Art. 23A OECD MC</a:t>
            </a:r>
          </a:p>
        </p:txBody>
      </p:sp>
      <p:sp>
        <p:nvSpPr>
          <p:cNvPr id="3" name="Inhaltsplatzhalter 2">
            <a:extLst>
              <a:ext uri="{FF2B5EF4-FFF2-40B4-BE49-F238E27FC236}">
                <a16:creationId xmlns:a16="http://schemas.microsoft.com/office/drawing/2014/main" id="{BD70F265-2CE3-5C58-54E3-D1685D4EE908}"/>
              </a:ext>
            </a:extLst>
          </p:cNvPr>
          <p:cNvSpPr>
            <a:spLocks noGrp="1"/>
          </p:cNvSpPr>
          <p:nvPr>
            <p:ph sz="half" idx="2"/>
          </p:nvPr>
        </p:nvSpPr>
        <p:spPr>
          <a:xfrm>
            <a:off x="1583436" y="2165724"/>
            <a:ext cx="4270248" cy="2596776"/>
          </a:xfrm>
        </p:spPr>
        <p:txBody>
          <a:bodyPr>
            <a:noAutofit/>
          </a:bodyPr>
          <a:lstStyle/>
          <a:p>
            <a:pPr marL="0" indent="0">
              <a:buNone/>
            </a:pPr>
            <a:r>
              <a:rPr lang="en-US" sz="1200" dirty="0"/>
              <a:t>(1) […] the first-mentioned State shall, subject to the provisions of paragraphs 2 and 3, </a:t>
            </a:r>
            <a:r>
              <a:rPr lang="en-US" sz="1200" b="1" dirty="0"/>
              <a:t>exempt</a:t>
            </a:r>
            <a:r>
              <a:rPr lang="en-US" sz="1200" dirty="0"/>
              <a:t> such income or capital from tax. </a:t>
            </a:r>
          </a:p>
          <a:p>
            <a:pPr marL="0" indent="0">
              <a:buNone/>
            </a:pPr>
            <a:r>
              <a:rPr lang="en-US" sz="1200" dirty="0"/>
              <a:t>(2) Where a resident of a Contracting State derives items of income which may be taxed in the other Contracting State in accordance with the provisions of Articles 10 and 11 […], the first-mentioned State shall allow as a </a:t>
            </a:r>
            <a:r>
              <a:rPr lang="en-US" sz="1200" b="1" dirty="0"/>
              <a:t>deduction from the tax </a:t>
            </a:r>
            <a:r>
              <a:rPr lang="en-US" sz="1200" dirty="0"/>
              <a:t>on the income of that resident an amount equal to the tax paid in that other State. Such deduction shall not, however, exceed that part of the tax, as computed before the deduction is given, which is attributable to such items of income derived from that other State. </a:t>
            </a:r>
          </a:p>
          <a:p>
            <a:pPr marL="0" indent="0">
              <a:buNone/>
            </a:pPr>
            <a:r>
              <a:rPr lang="en-US" sz="1200" dirty="0"/>
              <a:t>[…]</a:t>
            </a:r>
          </a:p>
          <a:p>
            <a:pPr marL="0" indent="0">
              <a:buNone/>
            </a:pPr>
            <a:endParaRPr lang="en-US" sz="1200" dirty="0"/>
          </a:p>
          <a:p>
            <a:pPr marL="0" indent="0">
              <a:buNone/>
            </a:pPr>
            <a:endParaRPr lang="en-US" sz="1200" dirty="0"/>
          </a:p>
          <a:p>
            <a:endParaRPr lang="en-US" sz="1200" dirty="0"/>
          </a:p>
        </p:txBody>
      </p:sp>
      <p:sp>
        <p:nvSpPr>
          <p:cNvPr id="4" name="Inhaltsplatzhalter 3">
            <a:extLst>
              <a:ext uri="{FF2B5EF4-FFF2-40B4-BE49-F238E27FC236}">
                <a16:creationId xmlns:a16="http://schemas.microsoft.com/office/drawing/2014/main" id="{924AEA97-CEEB-CBF3-1164-2D86F5A1EBEA}"/>
              </a:ext>
            </a:extLst>
          </p:cNvPr>
          <p:cNvSpPr>
            <a:spLocks noGrp="1"/>
          </p:cNvSpPr>
          <p:nvPr>
            <p:ph sz="quarter" idx="4"/>
          </p:nvPr>
        </p:nvSpPr>
        <p:spPr>
          <a:xfrm>
            <a:off x="6338316" y="2130612"/>
            <a:ext cx="4709299" cy="2596776"/>
          </a:xfrm>
        </p:spPr>
        <p:txBody>
          <a:bodyPr>
            <a:noAutofit/>
          </a:bodyPr>
          <a:lstStyle/>
          <a:p>
            <a:pPr marL="0" indent="0">
              <a:buNone/>
            </a:pPr>
            <a:r>
              <a:rPr lang="en-US" sz="1200" dirty="0"/>
              <a:t>(1) […]</a:t>
            </a:r>
          </a:p>
          <a:p>
            <a:pPr marL="0" indent="0">
              <a:buNone/>
            </a:pPr>
            <a:r>
              <a:rPr lang="en-US" sz="1200" dirty="0"/>
              <a:t>1. […] income is </a:t>
            </a:r>
            <a:r>
              <a:rPr lang="en-US" sz="1200" b="1" dirty="0"/>
              <a:t>excluded</a:t>
            </a:r>
            <a:r>
              <a:rPr lang="en-US" sz="1200" dirty="0"/>
              <a:t> from the basis of assessment for German tax.  This only applies to </a:t>
            </a:r>
            <a:r>
              <a:rPr lang="en-US" sz="1200" b="1" dirty="0"/>
              <a:t>dividends</a:t>
            </a:r>
            <a:r>
              <a:rPr lang="en-US" sz="1200" dirty="0"/>
              <a:t> if the dividends are paid to a company […] whose capital is at least </a:t>
            </a:r>
            <a:r>
              <a:rPr lang="en-US" sz="1200" b="1" dirty="0"/>
              <a:t>10 percent directly owned </a:t>
            </a:r>
            <a:r>
              <a:rPr lang="en-US" sz="1200" dirty="0"/>
              <a:t>by the company domiciled in the Federal Republic of Germany. The </a:t>
            </a:r>
            <a:r>
              <a:rPr lang="en-US" sz="1200" u="sng" dirty="0"/>
              <a:t>exemption from the tax base provided for in sentence 1 does not apply to dividends of a tax-exempt company </a:t>
            </a:r>
            <a:r>
              <a:rPr lang="en-US" sz="1200" dirty="0"/>
              <a:t>or to </a:t>
            </a:r>
            <a:r>
              <a:rPr lang="en-US" sz="1200" u="sng" dirty="0"/>
              <a:t>dividends that can be deducted</a:t>
            </a:r>
            <a:r>
              <a:rPr lang="en-US" sz="1200" dirty="0"/>
              <a:t> by the distributing company for the purposes of tax in [other contracting state] or to </a:t>
            </a:r>
            <a:r>
              <a:rPr lang="en-US" sz="1200" u="sng" dirty="0"/>
              <a:t>dividends that are attributed</a:t>
            </a:r>
            <a:r>
              <a:rPr lang="en-US" sz="1200" dirty="0"/>
              <a:t> […] </a:t>
            </a:r>
            <a:r>
              <a:rPr lang="en-US" sz="1200" u="sng" dirty="0"/>
              <a:t>to a person that is not a company resident</a:t>
            </a:r>
            <a:r>
              <a:rPr lang="en-US" sz="1200" dirty="0"/>
              <a:t> in the Federal Republic of Germany. […].</a:t>
            </a:r>
          </a:p>
        </p:txBody>
      </p:sp>
      <p:sp>
        <p:nvSpPr>
          <p:cNvPr id="5" name="Textplatzhalter 4">
            <a:extLst>
              <a:ext uri="{FF2B5EF4-FFF2-40B4-BE49-F238E27FC236}">
                <a16:creationId xmlns:a16="http://schemas.microsoft.com/office/drawing/2014/main" id="{1497F421-994A-192F-8D38-6FE3B23AF167}"/>
              </a:ext>
            </a:extLst>
          </p:cNvPr>
          <p:cNvSpPr>
            <a:spLocks noGrp="1"/>
          </p:cNvSpPr>
          <p:nvPr>
            <p:ph type="body" sz="quarter" idx="13"/>
          </p:nvPr>
        </p:nvSpPr>
        <p:spPr>
          <a:xfrm>
            <a:off x="6338316" y="1126330"/>
            <a:ext cx="4270248" cy="406400"/>
          </a:xfrm>
        </p:spPr>
        <p:txBody>
          <a:bodyPr/>
          <a:lstStyle/>
          <a:p>
            <a:r>
              <a:rPr lang="en-US" dirty="0"/>
              <a:t>Art. 22 DE-VG</a:t>
            </a:r>
          </a:p>
        </p:txBody>
      </p:sp>
    </p:spTree>
    <p:extLst>
      <p:ext uri="{BB962C8B-B14F-4D97-AF65-F5344CB8AC3E}">
        <p14:creationId xmlns:p14="http://schemas.microsoft.com/office/powerpoint/2010/main" val="3335926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1461B-4D08-3912-BE76-C9D50FB93C0E}"/>
            </a:ext>
          </a:extLst>
        </p:cNvPr>
        <p:cNvGrpSpPr/>
        <p:nvPr/>
      </p:nvGrpSpPr>
      <p:grpSpPr>
        <a:xfrm>
          <a:off x="0" y="0"/>
          <a:ext cx="0" cy="0"/>
          <a:chOff x="0" y="0"/>
          <a:chExt cx="0" cy="0"/>
        </a:xfrm>
      </p:grpSpPr>
      <p:sp>
        <p:nvSpPr>
          <p:cNvPr id="4" name="Inhaltsplatzhalter 3">
            <a:extLst>
              <a:ext uri="{FF2B5EF4-FFF2-40B4-BE49-F238E27FC236}">
                <a16:creationId xmlns:a16="http://schemas.microsoft.com/office/drawing/2014/main" id="{8CC1358E-1AAD-B014-A25F-F7733C964B9B}"/>
              </a:ext>
            </a:extLst>
          </p:cNvPr>
          <p:cNvSpPr>
            <a:spLocks noGrp="1"/>
          </p:cNvSpPr>
          <p:nvPr>
            <p:ph sz="quarter" idx="4"/>
          </p:nvPr>
        </p:nvSpPr>
        <p:spPr>
          <a:xfrm>
            <a:off x="1964652" y="2130612"/>
            <a:ext cx="8747327" cy="2596776"/>
          </a:xfrm>
        </p:spPr>
        <p:txBody>
          <a:bodyPr>
            <a:noAutofit/>
          </a:bodyPr>
          <a:lstStyle/>
          <a:p>
            <a:pPr marL="0" indent="0">
              <a:buNone/>
            </a:pPr>
            <a:r>
              <a:rPr lang="en-US" sz="1200" dirty="0"/>
              <a:t>4. The provisions of number 1 shall apply […] only insofar as they are </a:t>
            </a:r>
            <a:r>
              <a:rPr lang="en-US" sz="1200" u="sng" dirty="0"/>
              <a:t>derived from the production, processing, working or assembly of goods or merchandise, prospecting for and extraction of mineral resources, banking and insurance transactions, trading or the provision of services or insofar as they are economically attributable to these activities</a:t>
            </a:r>
            <a:r>
              <a:rPr lang="en-US" sz="1200" dirty="0"/>
              <a:t>. […]</a:t>
            </a:r>
          </a:p>
          <a:p>
            <a:pPr marL="0" indent="0">
              <a:buNone/>
            </a:pPr>
            <a:r>
              <a:rPr lang="en-US" sz="1200" dirty="0"/>
              <a:t>5. Notwithstanding paragraph 1, double taxation shall be avoided by a </a:t>
            </a:r>
            <a:r>
              <a:rPr lang="en-US" sz="1200" b="1" dirty="0"/>
              <a:t>tax credit</a:t>
            </a:r>
            <a:r>
              <a:rPr lang="en-US" sz="1200" dirty="0"/>
              <a:t> in accordance with paragraph 3 if</a:t>
            </a:r>
          </a:p>
          <a:p>
            <a:pPr marL="0" indent="0">
              <a:buNone/>
            </a:pPr>
            <a:r>
              <a:rPr lang="en-US" sz="1200" dirty="0"/>
              <a:t>a) […];</a:t>
            </a:r>
          </a:p>
          <a:p>
            <a:pPr marL="0" indent="0">
              <a:buNone/>
            </a:pPr>
            <a:r>
              <a:rPr lang="en-US" sz="1200" dirty="0"/>
              <a:t>b) [other Contracting State] may tax income or property or parts thereof under the Convention </a:t>
            </a:r>
            <a:r>
              <a:rPr lang="en-US" sz="1200" u="sng" dirty="0"/>
              <a:t>but does not in fact tax </a:t>
            </a:r>
            <a:r>
              <a:rPr lang="en-US" sz="1200" dirty="0"/>
              <a:t>it;</a:t>
            </a:r>
          </a:p>
          <a:p>
            <a:pPr marL="0" indent="0">
              <a:buNone/>
            </a:pPr>
            <a:endParaRPr lang="en-US" sz="1200" dirty="0"/>
          </a:p>
        </p:txBody>
      </p:sp>
      <p:sp>
        <p:nvSpPr>
          <p:cNvPr id="5" name="Textplatzhalter 4">
            <a:extLst>
              <a:ext uri="{FF2B5EF4-FFF2-40B4-BE49-F238E27FC236}">
                <a16:creationId xmlns:a16="http://schemas.microsoft.com/office/drawing/2014/main" id="{D116DAF3-A6CC-9450-ED1C-C515D4C17BEA}"/>
              </a:ext>
            </a:extLst>
          </p:cNvPr>
          <p:cNvSpPr>
            <a:spLocks noGrp="1"/>
          </p:cNvSpPr>
          <p:nvPr>
            <p:ph type="body" idx="13"/>
          </p:nvPr>
        </p:nvSpPr>
        <p:spPr>
          <a:xfrm>
            <a:off x="3960876" y="1040187"/>
            <a:ext cx="4270248" cy="406400"/>
          </a:xfrm>
        </p:spPr>
        <p:txBody>
          <a:bodyPr/>
          <a:lstStyle/>
          <a:p>
            <a:r>
              <a:rPr lang="en-US" dirty="0"/>
              <a:t>Art. 22 DE-VG</a:t>
            </a:r>
          </a:p>
        </p:txBody>
      </p:sp>
    </p:spTree>
    <p:extLst>
      <p:ext uri="{BB962C8B-B14F-4D97-AF65-F5344CB8AC3E}">
        <p14:creationId xmlns:p14="http://schemas.microsoft.com/office/powerpoint/2010/main" val="184805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CA6281-83AA-80FF-9E34-81A55E0D0298}"/>
              </a:ext>
            </a:extLst>
          </p:cNvPr>
          <p:cNvSpPr>
            <a:spLocks noGrp="1"/>
          </p:cNvSpPr>
          <p:nvPr>
            <p:ph type="title"/>
          </p:nvPr>
        </p:nvSpPr>
        <p:spPr>
          <a:xfrm>
            <a:off x="2231136" y="2834640"/>
            <a:ext cx="7729728" cy="1188720"/>
          </a:xfrm>
        </p:spPr>
        <p:txBody>
          <a:bodyPr/>
          <a:lstStyle/>
          <a:p>
            <a:r>
              <a:rPr lang="en-US" dirty="0" err="1"/>
              <a:t>Dtc-usa</a:t>
            </a:r>
            <a:endParaRPr lang="en-US" dirty="0"/>
          </a:p>
        </p:txBody>
      </p:sp>
    </p:spTree>
    <p:extLst>
      <p:ext uri="{BB962C8B-B14F-4D97-AF65-F5344CB8AC3E}">
        <p14:creationId xmlns:p14="http://schemas.microsoft.com/office/powerpoint/2010/main" val="4251924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8C90BC-7BA8-D702-9FA4-5AA8E7B3CCEE}"/>
            </a:ext>
          </a:extLst>
        </p:cNvPr>
        <p:cNvGrpSpPr/>
        <p:nvPr/>
      </p:nvGrpSpPr>
      <p:grpSpPr>
        <a:xfrm>
          <a:off x="0" y="0"/>
          <a:ext cx="0" cy="0"/>
          <a:chOff x="0" y="0"/>
          <a:chExt cx="0" cy="0"/>
        </a:xfrm>
      </p:grpSpPr>
      <p:sp>
        <p:nvSpPr>
          <p:cNvPr id="4" name="Inhaltsplatzhalter 3">
            <a:extLst>
              <a:ext uri="{FF2B5EF4-FFF2-40B4-BE49-F238E27FC236}">
                <a16:creationId xmlns:a16="http://schemas.microsoft.com/office/drawing/2014/main" id="{19CD1FAE-810C-AC6B-63B3-E7956BEBCC1B}"/>
              </a:ext>
            </a:extLst>
          </p:cNvPr>
          <p:cNvSpPr>
            <a:spLocks noGrp="1"/>
          </p:cNvSpPr>
          <p:nvPr>
            <p:ph sz="quarter" idx="4"/>
          </p:nvPr>
        </p:nvSpPr>
        <p:spPr>
          <a:xfrm>
            <a:off x="2231136" y="2728722"/>
            <a:ext cx="7729728" cy="2596776"/>
          </a:xfrm>
        </p:spPr>
        <p:txBody>
          <a:bodyPr>
            <a:noAutofit/>
          </a:bodyPr>
          <a:lstStyle/>
          <a:p>
            <a:pPr marL="0" indent="0">
              <a:buNone/>
            </a:pPr>
            <a:r>
              <a:rPr lang="en-US" sz="1200" dirty="0"/>
              <a:t>(3) […] dividends </a:t>
            </a:r>
            <a:r>
              <a:rPr lang="en-US" sz="1200" b="1" u="sng" dirty="0"/>
              <a:t>shall not be taxed </a:t>
            </a:r>
            <a:r>
              <a:rPr lang="en-US" sz="1200" dirty="0"/>
              <a:t>in the Contracting State of which the company paying the dividends is a resident if the beneficial owner is: </a:t>
            </a:r>
          </a:p>
          <a:p>
            <a:pPr marL="0" indent="0">
              <a:buNone/>
            </a:pPr>
            <a:r>
              <a:rPr lang="en-US" sz="1200" dirty="0"/>
              <a:t>a) a company […] that has owned directly shares </a:t>
            </a:r>
            <a:r>
              <a:rPr lang="en-US" sz="1200" u="sng" dirty="0"/>
              <a:t>representing 80 percent </a:t>
            </a:r>
            <a:r>
              <a:rPr lang="en-US" sz="1200" dirty="0"/>
              <a:t>or more of the </a:t>
            </a:r>
            <a:r>
              <a:rPr lang="en-US" sz="1200" u="sng" dirty="0"/>
              <a:t>voting power </a:t>
            </a:r>
            <a:r>
              <a:rPr lang="en-US" sz="1200" dirty="0"/>
              <a:t>in the company paying the dividends for a </a:t>
            </a:r>
            <a:r>
              <a:rPr lang="en-US" sz="1200" u="sng" dirty="0"/>
              <a:t>12-month period</a:t>
            </a:r>
            <a:r>
              <a:rPr lang="en-US" sz="1200" dirty="0"/>
              <a:t> […]: </a:t>
            </a:r>
          </a:p>
          <a:p>
            <a:pPr marL="0" indent="0">
              <a:buNone/>
            </a:pPr>
            <a:r>
              <a:rPr lang="en-US" sz="1200" dirty="0"/>
              <a:t>aa) satisfies the conditions of clause aa) or bb) of sub- paragraph c) of paragraph 2 of Article 28 (Limitation on Benefits); […]</a:t>
            </a:r>
          </a:p>
          <a:p>
            <a:pPr marL="0" indent="0">
              <a:buNone/>
            </a:pPr>
            <a:r>
              <a:rPr lang="en-US" sz="1200" dirty="0"/>
              <a:t>b) a </a:t>
            </a:r>
            <a:r>
              <a:rPr lang="en-US" sz="1200" u="sng" dirty="0"/>
              <a:t>pension fund </a:t>
            </a:r>
            <a:r>
              <a:rPr lang="en-US" sz="1200" dirty="0"/>
              <a:t>that is a resident of the other Contracting State, […]. </a:t>
            </a:r>
          </a:p>
          <a:p>
            <a:pPr marL="0" indent="0">
              <a:buNone/>
            </a:pPr>
            <a:endParaRPr lang="en-US" sz="1200" dirty="0"/>
          </a:p>
          <a:p>
            <a:pPr marL="0" indent="0">
              <a:buNone/>
            </a:pPr>
            <a:endParaRPr lang="en-US" sz="1200" dirty="0"/>
          </a:p>
        </p:txBody>
      </p:sp>
      <p:sp>
        <p:nvSpPr>
          <p:cNvPr id="16" name="Titel 15">
            <a:extLst>
              <a:ext uri="{FF2B5EF4-FFF2-40B4-BE49-F238E27FC236}">
                <a16:creationId xmlns:a16="http://schemas.microsoft.com/office/drawing/2014/main" id="{0FCF5E30-EC31-19C7-0FCF-ADBC90077E49}"/>
              </a:ext>
            </a:extLst>
          </p:cNvPr>
          <p:cNvSpPr>
            <a:spLocks noGrp="1"/>
          </p:cNvSpPr>
          <p:nvPr>
            <p:ph type="title"/>
          </p:nvPr>
        </p:nvSpPr>
        <p:spPr/>
        <p:txBody>
          <a:bodyPr/>
          <a:lstStyle/>
          <a:p>
            <a:r>
              <a:rPr lang="en-US" dirty="0"/>
              <a:t>Dividends, Art. 10 DTC-USA</a:t>
            </a:r>
          </a:p>
        </p:txBody>
      </p:sp>
    </p:spTree>
    <p:extLst>
      <p:ext uri="{BB962C8B-B14F-4D97-AF65-F5344CB8AC3E}">
        <p14:creationId xmlns:p14="http://schemas.microsoft.com/office/powerpoint/2010/main" val="2434963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572FB85D-5106-450B-D046-81BB25605B5F}"/>
            </a:ext>
          </a:extLst>
        </p:cNvPr>
        <p:cNvGrpSpPr/>
        <p:nvPr/>
      </p:nvGrpSpPr>
      <p:grpSpPr>
        <a:xfrm>
          <a:off x="0" y="0"/>
          <a:ext cx="0" cy="0"/>
          <a:chOff x="0" y="0"/>
          <a:chExt cx="0" cy="0"/>
        </a:xfrm>
      </p:grpSpPr>
      <p:sp>
        <p:nvSpPr>
          <p:cNvPr id="4" name="Inhaltsplatzhalter 3">
            <a:extLst>
              <a:ext uri="{FF2B5EF4-FFF2-40B4-BE49-F238E27FC236}">
                <a16:creationId xmlns:a16="http://schemas.microsoft.com/office/drawing/2014/main" id="{3AD2BBB1-DD66-1D37-1929-380BAB53A348}"/>
              </a:ext>
            </a:extLst>
          </p:cNvPr>
          <p:cNvSpPr>
            <a:spLocks noGrp="1"/>
          </p:cNvSpPr>
          <p:nvPr>
            <p:ph sz="quarter" idx="4"/>
          </p:nvPr>
        </p:nvSpPr>
        <p:spPr>
          <a:xfrm>
            <a:off x="737839" y="2509953"/>
            <a:ext cx="10716322" cy="2596776"/>
          </a:xfrm>
        </p:spPr>
        <p:txBody>
          <a:bodyPr>
            <a:noAutofit/>
          </a:bodyPr>
          <a:lstStyle/>
          <a:p>
            <a:pPr marL="0" indent="0">
              <a:buNone/>
            </a:pPr>
            <a:r>
              <a:rPr lang="en-US" sz="1100" dirty="0"/>
              <a:t>(3) […] dividends </a:t>
            </a:r>
            <a:r>
              <a:rPr lang="en-US" sz="1100" b="1" u="sng" dirty="0"/>
              <a:t>shall not be taxed </a:t>
            </a:r>
            <a:r>
              <a:rPr lang="en-US" sz="1100" dirty="0"/>
              <a:t>in the Contracting State of which the company paying the dividends is a resident if the beneficial owner is: </a:t>
            </a:r>
          </a:p>
          <a:p>
            <a:pPr marL="0" indent="0">
              <a:buNone/>
            </a:pPr>
            <a:r>
              <a:rPr lang="en-US" sz="1100" dirty="0"/>
              <a:t>a) a company […] that has owned directly shares </a:t>
            </a:r>
            <a:r>
              <a:rPr lang="en-US" sz="1100" u="sng" dirty="0"/>
              <a:t>representing 80 percent </a:t>
            </a:r>
            <a:r>
              <a:rPr lang="en-US" sz="1100" dirty="0"/>
              <a:t>or more of the </a:t>
            </a:r>
            <a:r>
              <a:rPr lang="en-US" sz="1100" u="sng" dirty="0"/>
              <a:t>voting power </a:t>
            </a:r>
            <a:r>
              <a:rPr lang="en-US" sz="1100" dirty="0"/>
              <a:t>in the company paying the dividends for a </a:t>
            </a:r>
            <a:r>
              <a:rPr lang="en-US" sz="1100" u="sng" dirty="0"/>
              <a:t>12-month period</a:t>
            </a:r>
            <a:r>
              <a:rPr lang="en-US" sz="1100" dirty="0"/>
              <a:t> […]: </a:t>
            </a:r>
          </a:p>
          <a:p>
            <a:pPr marL="0" indent="0">
              <a:buNone/>
            </a:pPr>
            <a:r>
              <a:rPr lang="en-US" sz="1100" dirty="0"/>
              <a:t>aa) satisfies the conditions of clause aa) or bb) of sub- paragraph c) of paragraph 2 of Article 28 (Limitation on Benefits); </a:t>
            </a:r>
          </a:p>
          <a:p>
            <a:pPr marL="0" indent="0">
              <a:buNone/>
            </a:pPr>
            <a:r>
              <a:rPr lang="en-US" sz="1100" dirty="0"/>
              <a:t>[…]</a:t>
            </a:r>
          </a:p>
          <a:p>
            <a:pPr marL="0" indent="0">
              <a:buNone/>
            </a:pPr>
            <a:r>
              <a:rPr lang="en-US" sz="1100" dirty="0"/>
              <a:t>b) a </a:t>
            </a:r>
            <a:r>
              <a:rPr lang="en-US" sz="1100" u="sng" dirty="0"/>
              <a:t>pension fund </a:t>
            </a:r>
            <a:r>
              <a:rPr lang="en-US" sz="1100" dirty="0"/>
              <a:t>that is a resident of the other Contracting State, […]. </a:t>
            </a:r>
          </a:p>
          <a:p>
            <a:pPr marL="0" indent="0">
              <a:buNone/>
            </a:pPr>
            <a:r>
              <a:rPr lang="en-US" sz="1100" dirty="0"/>
              <a:t>(4) Subparagraph a) of paragraph 2 and subparagraph a) of paragraph 3 shall not apply in the case of dividends paid by a United States person that is a U. S. Regulated Investment Company (RIC), a United States person that is a U. S. Real Estate Investment Trust (REIT) or a German Investment Fund or a German </a:t>
            </a:r>
            <a:r>
              <a:rPr lang="en-US" sz="1100" dirty="0" err="1"/>
              <a:t>Investmentaktiengesellschaft</a:t>
            </a:r>
            <a:r>
              <a:rPr lang="en-US" sz="1100" dirty="0"/>
              <a:t> (collectively referred to as </a:t>
            </a:r>
            <a:r>
              <a:rPr lang="en-US" sz="1100" dirty="0" err="1"/>
              <a:t>Investmentvermögen</a:t>
            </a:r>
            <a:r>
              <a:rPr lang="en-US" sz="1100" dirty="0"/>
              <a:t>). In the case of dividends paid by a RIC or an </a:t>
            </a:r>
            <a:r>
              <a:rPr lang="en-US" sz="1100" dirty="0" err="1"/>
              <a:t>Investmentvermögen</a:t>
            </a:r>
            <a:r>
              <a:rPr lang="en-US" sz="1100" dirty="0"/>
              <a:t>, subparagraph b) of paragraph 2 and subparagraph b) of paragraph 3 shall apply. In the case of dividends paid by a REIT </a:t>
            </a:r>
            <a:r>
              <a:rPr lang="en-US" sz="1100" u="sng" dirty="0"/>
              <a:t>subparagraph b) of paragraph 2 </a:t>
            </a:r>
            <a:r>
              <a:rPr lang="en-US" sz="1100" dirty="0"/>
              <a:t>and </a:t>
            </a:r>
            <a:r>
              <a:rPr lang="en-US" sz="1100" u="sng" dirty="0"/>
              <a:t>subparagraph b) of paragraph 3 </a:t>
            </a:r>
            <a:r>
              <a:rPr lang="en-US" sz="1100" dirty="0"/>
              <a:t>shall apply only if: </a:t>
            </a:r>
          </a:p>
          <a:p>
            <a:pPr marL="0" indent="0">
              <a:buNone/>
            </a:pPr>
            <a:r>
              <a:rPr lang="en-US" sz="1100" dirty="0"/>
              <a:t>a)  the beneficial owner of the dividends is an individual or a pension fund, in either case holding an interest of </a:t>
            </a:r>
            <a:r>
              <a:rPr lang="en-US" sz="1100" u="sng" dirty="0"/>
              <a:t>not more than 10 percent </a:t>
            </a:r>
            <a:r>
              <a:rPr lang="en-US" sz="1100" dirty="0"/>
              <a:t>in the REIT; </a:t>
            </a:r>
          </a:p>
          <a:p>
            <a:pPr marL="0" indent="0">
              <a:buNone/>
            </a:pPr>
            <a:r>
              <a:rPr lang="en-US" sz="1100" dirty="0"/>
              <a:t>6. […] income from arrangements carrying the right to participate in profits (including in the Federal Republic of Germany income under a sleeping partnership (</a:t>
            </a:r>
            <a:r>
              <a:rPr lang="en-US" sz="1100" dirty="0" err="1"/>
              <a:t>Stille</a:t>
            </a:r>
            <a:r>
              <a:rPr lang="en-US" sz="1100" dirty="0"/>
              <a:t> Gesellschaft), a participating loan (</a:t>
            </a:r>
            <a:r>
              <a:rPr lang="en-US" sz="1100" dirty="0" err="1"/>
              <a:t>partiarisches</a:t>
            </a:r>
            <a:r>
              <a:rPr lang="en-US" sz="1100" dirty="0"/>
              <a:t> </a:t>
            </a:r>
            <a:r>
              <a:rPr lang="en-US" sz="1100" dirty="0" err="1"/>
              <a:t>Darlehen</a:t>
            </a:r>
            <a:r>
              <a:rPr lang="en-US" sz="1100" dirty="0"/>
              <a:t>), or “</a:t>
            </a:r>
            <a:r>
              <a:rPr lang="en-US" sz="1100" dirty="0" err="1"/>
              <a:t>Gewinnobligation</a:t>
            </a:r>
            <a:r>
              <a:rPr lang="en-US" sz="1100" dirty="0"/>
              <a:t>”, or “jouissance” shares or “jouissance” rights and in the United States contingent interest of a type that would not qualify as portfolio interest) that is </a:t>
            </a:r>
            <a:r>
              <a:rPr lang="en-US" sz="1100" u="sng" dirty="0"/>
              <a:t>deductible in determining the profits of the payor </a:t>
            </a:r>
            <a:r>
              <a:rPr lang="en-US" sz="1100" dirty="0"/>
              <a:t>may be taxed in the Contracting State in which it arises according to the laws of that State. </a:t>
            </a:r>
          </a:p>
          <a:p>
            <a:pPr marL="0" indent="0">
              <a:buNone/>
            </a:pPr>
            <a:endParaRPr lang="en-US" sz="1100" dirty="0"/>
          </a:p>
          <a:p>
            <a:pPr marL="0" indent="0">
              <a:buNone/>
            </a:pPr>
            <a:endParaRPr lang="en-US" sz="1100" dirty="0"/>
          </a:p>
        </p:txBody>
      </p:sp>
      <p:sp>
        <p:nvSpPr>
          <p:cNvPr id="14" name="Titel 13">
            <a:extLst>
              <a:ext uri="{FF2B5EF4-FFF2-40B4-BE49-F238E27FC236}">
                <a16:creationId xmlns:a16="http://schemas.microsoft.com/office/drawing/2014/main" id="{42A80610-6A99-DD38-4390-23B7219785A3}"/>
              </a:ext>
            </a:extLst>
          </p:cNvPr>
          <p:cNvSpPr>
            <a:spLocks noGrp="1"/>
          </p:cNvSpPr>
          <p:nvPr>
            <p:ph type="title"/>
          </p:nvPr>
        </p:nvSpPr>
        <p:spPr/>
        <p:txBody>
          <a:bodyPr/>
          <a:lstStyle/>
          <a:p>
            <a:r>
              <a:rPr lang="en-US" dirty="0"/>
              <a:t>dividends</a:t>
            </a:r>
          </a:p>
        </p:txBody>
      </p:sp>
    </p:spTree>
    <p:extLst>
      <p:ext uri="{BB962C8B-B14F-4D97-AF65-F5344CB8AC3E}">
        <p14:creationId xmlns:p14="http://schemas.microsoft.com/office/powerpoint/2010/main" val="410916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6EAC8-19E6-3148-C2A6-FDF765E4A27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2C46B74-EC9E-7B52-3871-B0D681C260F8}"/>
              </a:ext>
            </a:extLst>
          </p:cNvPr>
          <p:cNvSpPr>
            <a:spLocks noGrp="1"/>
          </p:cNvSpPr>
          <p:nvPr>
            <p:ph type="title"/>
          </p:nvPr>
        </p:nvSpPr>
        <p:spPr/>
        <p:txBody>
          <a:bodyPr/>
          <a:lstStyle/>
          <a:p>
            <a:r>
              <a:rPr lang="en-US" dirty="0"/>
              <a:t>Pension plans, Art. 18A DTC-USA</a:t>
            </a:r>
          </a:p>
        </p:txBody>
      </p:sp>
      <p:sp>
        <p:nvSpPr>
          <p:cNvPr id="5" name="Textplatzhalter 4">
            <a:extLst>
              <a:ext uri="{FF2B5EF4-FFF2-40B4-BE49-F238E27FC236}">
                <a16:creationId xmlns:a16="http://schemas.microsoft.com/office/drawing/2014/main" id="{F7D1CABA-0DAF-AE0F-C9D0-75F66F790BAE}"/>
              </a:ext>
            </a:extLst>
          </p:cNvPr>
          <p:cNvSpPr>
            <a:spLocks noGrp="1"/>
          </p:cNvSpPr>
          <p:nvPr>
            <p:ph idx="1"/>
          </p:nvPr>
        </p:nvSpPr>
        <p:spPr>
          <a:xfrm>
            <a:off x="2231136" y="2536444"/>
            <a:ext cx="7729728" cy="3101983"/>
          </a:xfrm>
        </p:spPr>
        <p:txBody>
          <a:bodyPr>
            <a:noAutofit/>
          </a:bodyPr>
          <a:lstStyle/>
          <a:p>
            <a:pPr marL="0" indent="0">
              <a:buNone/>
            </a:pPr>
            <a:r>
              <a:rPr lang="en-US" sz="1000" dirty="0"/>
              <a:t>(1) Where an individual […] is a member or beneficiary of, or participant in, a </a:t>
            </a:r>
            <a:r>
              <a:rPr lang="en-US" sz="1000" u="sng" dirty="0"/>
              <a:t>pension plan </a:t>
            </a:r>
            <a:r>
              <a:rPr lang="en-US" sz="1000" dirty="0"/>
              <a:t>established in the other Contracting State, income earned by the pension plan </a:t>
            </a:r>
            <a:r>
              <a:rPr lang="en-US" sz="1000" u="sng" dirty="0"/>
              <a:t>may be taxed </a:t>
            </a:r>
            <a:r>
              <a:rPr lang="en-US" sz="1000" dirty="0"/>
              <a:t>as income of that individual only when, and, to the extent that, it is paid to, or for the benefit of, that individual from the pension plan […] </a:t>
            </a:r>
          </a:p>
          <a:p>
            <a:pPr marL="0" indent="0">
              <a:buNone/>
            </a:pPr>
            <a:r>
              <a:rPr lang="en-US" sz="1000" dirty="0"/>
              <a:t>(2) Where an individual who is a beneficiary of, or participant in, a pension plan established in a Contracting State exercises an employment or self-employment in the other Contracting State: </a:t>
            </a:r>
          </a:p>
          <a:p>
            <a:pPr marL="0" indent="0">
              <a:buNone/>
            </a:pPr>
            <a:r>
              <a:rPr lang="en-US" sz="1000" dirty="0"/>
              <a:t>a)  </a:t>
            </a:r>
            <a:r>
              <a:rPr lang="en-US" sz="1000" u="sng" dirty="0"/>
              <a:t>contributions</a:t>
            </a:r>
            <a:r>
              <a:rPr lang="en-US" sz="1000" dirty="0"/>
              <a:t> paid by or on behalf of that individual to the pension plan during the period or attributable to the period that he exercises an employment or self-employment in the other State shall be </a:t>
            </a:r>
            <a:r>
              <a:rPr lang="en-US" sz="1000" u="sng" dirty="0"/>
              <a:t>deductible</a:t>
            </a:r>
            <a:r>
              <a:rPr lang="en-US" sz="1000" dirty="0"/>
              <a:t> (or </a:t>
            </a:r>
            <a:r>
              <a:rPr lang="en-US" sz="1000" u="sng" dirty="0"/>
              <a:t>excludable</a:t>
            </a:r>
            <a:r>
              <a:rPr lang="en-US" sz="1000" dirty="0"/>
              <a:t>) in computing his taxable income in that other State; and  […]</a:t>
            </a:r>
          </a:p>
          <a:p>
            <a:pPr marL="0" indent="0">
              <a:buNone/>
            </a:pPr>
            <a:r>
              <a:rPr lang="en-US" sz="1000" dirty="0"/>
              <a:t>(5)</a:t>
            </a:r>
          </a:p>
          <a:p>
            <a:pPr marL="0" indent="0">
              <a:buNone/>
            </a:pPr>
            <a:r>
              <a:rPr lang="en-US" sz="1000" dirty="0"/>
              <a:t>a) Where a </a:t>
            </a:r>
            <a:r>
              <a:rPr lang="en-US" sz="1000" u="sng" dirty="0"/>
              <a:t>citizen of the United States </a:t>
            </a:r>
            <a:r>
              <a:rPr lang="en-US" sz="1000" dirty="0"/>
              <a:t>who is a resident of the Federal Republic of Germany exercises an employment in the Federal Republic of Germany the income from which is taxable in the Federal Republic of Germany and is borne by an employer […]</a:t>
            </a:r>
          </a:p>
          <a:p>
            <a:pPr marL="0" indent="0">
              <a:buNone/>
            </a:pPr>
            <a:r>
              <a:rPr lang="en-US" sz="1000" dirty="0"/>
              <a:t>aa) contributions paid by or on behalf of that individual to the pension plan during the period […] shall be </a:t>
            </a:r>
            <a:r>
              <a:rPr lang="en-US" sz="1000" u="sng" dirty="0"/>
              <a:t>deductible</a:t>
            </a:r>
            <a:r>
              <a:rPr lang="en-US" sz="1000" dirty="0"/>
              <a:t> (or excludable) in computing his taxable income in the United States; and […]</a:t>
            </a:r>
          </a:p>
          <a:p>
            <a:pPr marL="0" indent="0">
              <a:buNone/>
            </a:pPr>
            <a:endParaRPr lang="en-US" sz="1000" dirty="0"/>
          </a:p>
          <a:p>
            <a:pPr marL="0" indent="0">
              <a:buNone/>
            </a:pPr>
            <a:endParaRPr lang="en-US" sz="1000" dirty="0"/>
          </a:p>
        </p:txBody>
      </p:sp>
    </p:spTree>
    <p:extLst>
      <p:ext uri="{BB962C8B-B14F-4D97-AF65-F5344CB8AC3E}">
        <p14:creationId xmlns:p14="http://schemas.microsoft.com/office/powerpoint/2010/main" val="1220627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AAC6D3-289D-9E7A-E2F6-75F3E00C98E5}"/>
              </a:ext>
            </a:extLst>
          </p:cNvPr>
          <p:cNvSpPr>
            <a:spLocks noGrp="1"/>
          </p:cNvSpPr>
          <p:nvPr>
            <p:ph type="title"/>
          </p:nvPr>
        </p:nvSpPr>
        <p:spPr/>
        <p:txBody>
          <a:bodyPr/>
          <a:lstStyle/>
          <a:p>
            <a:r>
              <a:rPr lang="en-US" dirty="0"/>
              <a:t>Exempt organizations, </a:t>
            </a:r>
            <a:br>
              <a:rPr lang="en-US" dirty="0"/>
            </a:br>
            <a:r>
              <a:rPr lang="en-US" dirty="0"/>
              <a:t>art. 27 DTC-USA</a:t>
            </a:r>
          </a:p>
        </p:txBody>
      </p:sp>
      <p:sp>
        <p:nvSpPr>
          <p:cNvPr id="3" name="Inhaltsplatzhalter 2">
            <a:extLst>
              <a:ext uri="{FF2B5EF4-FFF2-40B4-BE49-F238E27FC236}">
                <a16:creationId xmlns:a16="http://schemas.microsoft.com/office/drawing/2014/main" id="{2C0F3C31-7890-B5B7-9D68-CBCE617E5BCC}"/>
              </a:ext>
            </a:extLst>
          </p:cNvPr>
          <p:cNvSpPr>
            <a:spLocks noGrp="1"/>
          </p:cNvSpPr>
          <p:nvPr>
            <p:ph idx="1"/>
          </p:nvPr>
        </p:nvSpPr>
        <p:spPr/>
        <p:txBody>
          <a:bodyPr>
            <a:normAutofit/>
          </a:bodyPr>
          <a:lstStyle/>
          <a:p>
            <a:pPr marL="0" indent="0">
              <a:buNone/>
            </a:pPr>
            <a:r>
              <a:rPr lang="de-DE" sz="1800" dirty="0">
                <a:effectLst/>
              </a:rPr>
              <a:t>(1</a:t>
            </a:r>
            <a:r>
              <a:rPr lang="de-DE" dirty="0"/>
              <a:t>)</a:t>
            </a:r>
            <a:r>
              <a:rPr lang="de-DE" sz="1800" dirty="0">
                <a:effectLst/>
              </a:rPr>
              <a:t> </a:t>
            </a:r>
            <a:r>
              <a:rPr lang="de-DE" sz="1800" dirty="0" err="1">
                <a:effectLst/>
              </a:rPr>
              <a:t>Notwithstanding</a:t>
            </a:r>
            <a:r>
              <a:rPr lang="de-DE" sz="1800" dirty="0">
                <a:effectLst/>
              </a:rPr>
              <a:t> </a:t>
            </a:r>
            <a:r>
              <a:rPr lang="de-DE" sz="1800" dirty="0" err="1">
                <a:effectLst/>
              </a:rPr>
              <a:t>the</a:t>
            </a:r>
            <a:r>
              <a:rPr lang="de-DE" sz="1800" dirty="0">
                <a:effectLst/>
              </a:rPr>
              <a:t> </a:t>
            </a:r>
            <a:r>
              <a:rPr lang="de-DE" sz="1800" dirty="0" err="1">
                <a:effectLst/>
              </a:rPr>
              <a:t>provisions</a:t>
            </a:r>
            <a:r>
              <a:rPr lang="de-DE" sz="1800" dirty="0">
                <a:effectLst/>
              </a:rPr>
              <a:t> </a:t>
            </a:r>
            <a:r>
              <a:rPr lang="de-DE" sz="1800" dirty="0" err="1">
                <a:effectLst/>
              </a:rPr>
              <a:t>of</a:t>
            </a:r>
            <a:r>
              <a:rPr lang="de-DE" sz="1800" dirty="0">
                <a:effectLst/>
              </a:rPr>
              <a:t> </a:t>
            </a:r>
            <a:r>
              <a:rPr lang="de-DE" sz="1800" dirty="0" err="1">
                <a:effectLst/>
              </a:rPr>
              <a:t>Article</a:t>
            </a:r>
            <a:r>
              <a:rPr lang="de-DE" sz="1800" dirty="0">
                <a:effectLst/>
              </a:rPr>
              <a:t> 28 (Limitation on Benefits), a German </a:t>
            </a:r>
            <a:r>
              <a:rPr lang="de-DE" sz="1800" dirty="0" err="1">
                <a:effectLst/>
              </a:rPr>
              <a:t>company</a:t>
            </a:r>
            <a:r>
              <a:rPr lang="de-DE" sz="1800" dirty="0">
                <a:effectLst/>
              </a:rPr>
              <a:t> </a:t>
            </a:r>
            <a:r>
              <a:rPr lang="de-DE" sz="1800" dirty="0" err="1">
                <a:effectLst/>
              </a:rPr>
              <a:t>or</a:t>
            </a:r>
            <a:r>
              <a:rPr lang="de-DE" sz="1800" dirty="0">
                <a:effectLst/>
              </a:rPr>
              <a:t> </a:t>
            </a:r>
            <a:r>
              <a:rPr lang="de-DE" sz="1800" dirty="0" err="1">
                <a:effectLst/>
              </a:rPr>
              <a:t>organization</a:t>
            </a:r>
            <a:r>
              <a:rPr lang="de-DE" sz="1800" dirty="0">
                <a:effectLst/>
              </a:rPr>
              <a:t> </a:t>
            </a:r>
            <a:r>
              <a:rPr lang="de-DE" sz="1800" dirty="0" err="1">
                <a:effectLst/>
              </a:rPr>
              <a:t>operated</a:t>
            </a:r>
            <a:r>
              <a:rPr lang="de-DE" sz="1800" dirty="0">
                <a:effectLst/>
              </a:rPr>
              <a:t> </a:t>
            </a:r>
            <a:r>
              <a:rPr lang="de-DE" sz="1800" u="sng" dirty="0" err="1">
                <a:effectLst/>
              </a:rPr>
              <a:t>exclusively</a:t>
            </a:r>
            <a:r>
              <a:rPr lang="de-DE" sz="1800" u="sng" dirty="0">
                <a:effectLst/>
              </a:rPr>
              <a:t> </a:t>
            </a:r>
            <a:r>
              <a:rPr lang="de-DE" sz="1800" u="sng" dirty="0" err="1">
                <a:effectLst/>
              </a:rPr>
              <a:t>for</a:t>
            </a:r>
            <a:r>
              <a:rPr lang="de-DE" sz="1800" u="sng" dirty="0">
                <a:effectLst/>
              </a:rPr>
              <a:t> </a:t>
            </a:r>
            <a:r>
              <a:rPr lang="de-DE" sz="1800" u="sng" dirty="0" err="1">
                <a:effectLst/>
              </a:rPr>
              <a:t>religious</a:t>
            </a:r>
            <a:r>
              <a:rPr lang="de-DE" sz="1800" u="sng" dirty="0">
                <a:effectLst/>
              </a:rPr>
              <a:t>, </a:t>
            </a:r>
            <a:r>
              <a:rPr lang="de-DE" sz="1800" u="sng" dirty="0" err="1">
                <a:effectLst/>
              </a:rPr>
              <a:t>charitable</a:t>
            </a:r>
            <a:r>
              <a:rPr lang="de-DE" sz="1800" u="sng" dirty="0">
                <a:effectLst/>
              </a:rPr>
              <a:t>, </a:t>
            </a:r>
            <a:r>
              <a:rPr lang="de-DE" sz="1800" u="sng" dirty="0" err="1">
                <a:effectLst/>
              </a:rPr>
              <a:t>scientific</a:t>
            </a:r>
            <a:r>
              <a:rPr lang="de-DE" sz="1800" u="sng" dirty="0">
                <a:effectLst/>
              </a:rPr>
              <a:t>, </a:t>
            </a:r>
            <a:r>
              <a:rPr lang="de-DE" sz="1800" u="sng" dirty="0" err="1">
                <a:effectLst/>
              </a:rPr>
              <a:t>educational</a:t>
            </a:r>
            <a:r>
              <a:rPr lang="de-DE" sz="1800" u="sng" dirty="0">
                <a:effectLst/>
              </a:rPr>
              <a:t>, </a:t>
            </a:r>
            <a:r>
              <a:rPr lang="de-DE" sz="1800" u="sng" dirty="0" err="1">
                <a:effectLst/>
              </a:rPr>
              <a:t>or</a:t>
            </a:r>
            <a:r>
              <a:rPr lang="de-DE" sz="1800" u="sng" dirty="0">
                <a:effectLst/>
              </a:rPr>
              <a:t> </a:t>
            </a:r>
            <a:r>
              <a:rPr lang="de-DE" sz="1800" u="sng" dirty="0" err="1">
                <a:effectLst/>
              </a:rPr>
              <a:t>public</a:t>
            </a:r>
            <a:r>
              <a:rPr lang="de-DE" sz="1800" u="sng" dirty="0">
                <a:effectLst/>
              </a:rPr>
              <a:t> </a:t>
            </a:r>
            <a:r>
              <a:rPr lang="de-DE" sz="1800" u="sng" dirty="0" err="1">
                <a:effectLst/>
              </a:rPr>
              <a:t>purposes</a:t>
            </a:r>
            <a:r>
              <a:rPr lang="de-DE" sz="1800" dirty="0">
                <a:effectLst/>
              </a:rPr>
              <a:t> </a:t>
            </a:r>
            <a:r>
              <a:rPr lang="de-DE" sz="1800" dirty="0" err="1">
                <a:effectLst/>
              </a:rPr>
              <a:t>shall</a:t>
            </a:r>
            <a:r>
              <a:rPr lang="de-DE" sz="1800" dirty="0">
                <a:effectLst/>
              </a:rPr>
              <a:t> </a:t>
            </a:r>
            <a:r>
              <a:rPr lang="de-DE" sz="1800" dirty="0" err="1">
                <a:effectLst/>
              </a:rPr>
              <a:t>be</a:t>
            </a:r>
            <a:r>
              <a:rPr lang="de-DE" sz="1800" dirty="0">
                <a:effectLst/>
              </a:rPr>
              <a:t> </a:t>
            </a:r>
            <a:r>
              <a:rPr lang="de-DE" sz="1800" u="sng" dirty="0" err="1">
                <a:effectLst/>
              </a:rPr>
              <a:t>exempt</a:t>
            </a:r>
            <a:r>
              <a:rPr lang="de-DE" sz="1800" dirty="0">
                <a:effectLst/>
              </a:rPr>
              <a:t> </a:t>
            </a:r>
            <a:r>
              <a:rPr lang="de-DE" sz="1800" dirty="0" err="1">
                <a:effectLst/>
              </a:rPr>
              <a:t>from</a:t>
            </a:r>
            <a:r>
              <a:rPr lang="de-DE" sz="1800" dirty="0">
                <a:effectLst/>
              </a:rPr>
              <a:t> </a:t>
            </a:r>
            <a:r>
              <a:rPr lang="de-DE" sz="1800" dirty="0" err="1">
                <a:effectLst/>
              </a:rPr>
              <a:t>tax</a:t>
            </a:r>
            <a:r>
              <a:rPr lang="de-DE" sz="1800" dirty="0">
                <a:effectLst/>
              </a:rPr>
              <a:t> </a:t>
            </a:r>
            <a:r>
              <a:rPr lang="de-DE" sz="1800" dirty="0" err="1">
                <a:effectLst/>
              </a:rPr>
              <a:t>by</a:t>
            </a:r>
            <a:r>
              <a:rPr lang="de-DE" sz="1800" dirty="0">
                <a:effectLst/>
              </a:rPr>
              <a:t> </a:t>
            </a:r>
            <a:r>
              <a:rPr lang="de-DE" sz="1800" dirty="0" err="1">
                <a:effectLst/>
              </a:rPr>
              <a:t>the</a:t>
            </a:r>
            <a:r>
              <a:rPr lang="de-DE" sz="1800" dirty="0">
                <a:effectLst/>
              </a:rPr>
              <a:t> United States in </a:t>
            </a:r>
            <a:r>
              <a:rPr lang="de-DE" sz="1800" dirty="0" err="1">
                <a:effectLst/>
              </a:rPr>
              <a:t>respect</a:t>
            </a:r>
            <a:r>
              <a:rPr lang="de-DE" sz="1800" dirty="0">
                <a:effectLst/>
              </a:rPr>
              <a:t> </a:t>
            </a:r>
            <a:r>
              <a:rPr lang="de-DE" sz="1800" dirty="0" err="1">
                <a:effectLst/>
              </a:rPr>
              <a:t>of</a:t>
            </a:r>
            <a:r>
              <a:rPr lang="de-DE" sz="1800" dirty="0">
                <a:effectLst/>
              </a:rPr>
              <a:t> </a:t>
            </a:r>
            <a:r>
              <a:rPr lang="de-DE" sz="1800" dirty="0" err="1">
                <a:effectLst/>
              </a:rPr>
              <a:t>items</a:t>
            </a:r>
            <a:r>
              <a:rPr lang="de-DE" sz="1800" dirty="0">
                <a:effectLst/>
              </a:rPr>
              <a:t> </a:t>
            </a:r>
            <a:r>
              <a:rPr lang="de-DE" sz="1800" dirty="0" err="1">
                <a:effectLst/>
              </a:rPr>
              <a:t>of</a:t>
            </a:r>
            <a:r>
              <a:rPr lang="de-DE" sz="1800" dirty="0">
                <a:effectLst/>
              </a:rPr>
              <a:t> </a:t>
            </a:r>
            <a:r>
              <a:rPr lang="de-DE" sz="1800" dirty="0" err="1">
                <a:effectLst/>
              </a:rPr>
              <a:t>income</a:t>
            </a:r>
            <a:r>
              <a:rPr lang="de-DE" sz="1800" dirty="0">
                <a:effectLst/>
              </a:rPr>
              <a:t>, </a:t>
            </a:r>
            <a:r>
              <a:rPr lang="de-DE" sz="1800" dirty="0" err="1">
                <a:effectLst/>
              </a:rPr>
              <a:t>if</a:t>
            </a:r>
            <a:r>
              <a:rPr lang="de-DE" sz="1800" dirty="0">
                <a:effectLst/>
              </a:rPr>
              <a:t> and </a:t>
            </a:r>
            <a:r>
              <a:rPr lang="de-DE" sz="1800" dirty="0" err="1">
                <a:effectLst/>
              </a:rPr>
              <a:t>to</a:t>
            </a:r>
            <a:r>
              <a:rPr lang="de-DE" sz="1800" dirty="0">
                <a:effectLst/>
              </a:rPr>
              <a:t> </a:t>
            </a:r>
            <a:r>
              <a:rPr lang="de-DE" sz="1800" dirty="0" err="1">
                <a:effectLst/>
              </a:rPr>
              <a:t>the</a:t>
            </a:r>
            <a:r>
              <a:rPr lang="de-DE" sz="1800" dirty="0">
                <a:effectLst/>
              </a:rPr>
              <a:t> </a:t>
            </a:r>
            <a:r>
              <a:rPr lang="de-DE" sz="1800" dirty="0" err="1">
                <a:effectLst/>
              </a:rPr>
              <a:t>extent</a:t>
            </a:r>
            <a:r>
              <a:rPr lang="de-DE" sz="1800" dirty="0">
                <a:effectLst/>
              </a:rPr>
              <a:t> </a:t>
            </a:r>
            <a:r>
              <a:rPr lang="de-DE" sz="1800" dirty="0" err="1">
                <a:effectLst/>
              </a:rPr>
              <a:t>that</a:t>
            </a:r>
            <a:r>
              <a:rPr lang="de-DE" sz="1800" dirty="0">
                <a:effectLst/>
              </a:rPr>
              <a:t> </a:t>
            </a:r>
            <a:endParaRPr lang="de-DE" dirty="0"/>
          </a:p>
          <a:p>
            <a:pPr marL="0" indent="0">
              <a:buNone/>
            </a:pPr>
            <a:r>
              <a:rPr lang="de-DE" sz="1800" dirty="0">
                <a:effectLst/>
              </a:rPr>
              <a:t>a)  such </a:t>
            </a:r>
            <a:r>
              <a:rPr lang="de-DE" sz="1800" dirty="0" err="1">
                <a:effectLst/>
              </a:rPr>
              <a:t>company</a:t>
            </a:r>
            <a:r>
              <a:rPr lang="de-DE" sz="1800" dirty="0">
                <a:effectLst/>
              </a:rPr>
              <a:t> </a:t>
            </a:r>
            <a:r>
              <a:rPr lang="de-DE" sz="1800" dirty="0" err="1">
                <a:effectLst/>
              </a:rPr>
              <a:t>or</a:t>
            </a:r>
            <a:r>
              <a:rPr lang="de-DE" sz="1800" dirty="0">
                <a:effectLst/>
              </a:rPr>
              <a:t> </a:t>
            </a:r>
            <a:r>
              <a:rPr lang="de-DE" sz="1800" dirty="0" err="1">
                <a:effectLst/>
              </a:rPr>
              <a:t>organization</a:t>
            </a:r>
            <a:r>
              <a:rPr lang="de-DE" sz="1800" dirty="0">
                <a:effectLst/>
              </a:rPr>
              <a:t> </a:t>
            </a:r>
            <a:r>
              <a:rPr lang="de-DE" sz="1800" dirty="0" err="1">
                <a:effectLst/>
              </a:rPr>
              <a:t>is</a:t>
            </a:r>
            <a:r>
              <a:rPr lang="de-DE" sz="1800" dirty="0">
                <a:effectLst/>
              </a:rPr>
              <a:t> </a:t>
            </a:r>
            <a:r>
              <a:rPr lang="de-DE" sz="1800" dirty="0" err="1">
                <a:effectLst/>
              </a:rPr>
              <a:t>exempt</a:t>
            </a:r>
            <a:r>
              <a:rPr lang="de-DE" sz="1800" dirty="0">
                <a:effectLst/>
              </a:rPr>
              <a:t> </a:t>
            </a:r>
            <a:r>
              <a:rPr lang="de-DE" sz="1800" dirty="0" err="1">
                <a:effectLst/>
              </a:rPr>
              <a:t>from</a:t>
            </a:r>
            <a:r>
              <a:rPr lang="de-DE" sz="1800" dirty="0">
                <a:effectLst/>
              </a:rPr>
              <a:t> </a:t>
            </a:r>
            <a:r>
              <a:rPr lang="de-DE" sz="1800" dirty="0" err="1">
                <a:effectLst/>
              </a:rPr>
              <a:t>tax</a:t>
            </a:r>
            <a:r>
              <a:rPr lang="de-DE" sz="1800" dirty="0">
                <a:effectLst/>
              </a:rPr>
              <a:t> in </a:t>
            </a:r>
            <a:r>
              <a:rPr lang="de-DE" sz="1800" dirty="0" err="1">
                <a:effectLst/>
              </a:rPr>
              <a:t>the</a:t>
            </a:r>
            <a:r>
              <a:rPr lang="de-DE" sz="1800" dirty="0">
                <a:effectLst/>
              </a:rPr>
              <a:t> Federal </a:t>
            </a:r>
            <a:r>
              <a:rPr lang="de-DE" sz="1800" dirty="0" err="1">
                <a:effectLst/>
              </a:rPr>
              <a:t>Republic</a:t>
            </a:r>
            <a:r>
              <a:rPr lang="de-DE" sz="1800" dirty="0">
                <a:effectLst/>
              </a:rPr>
              <a:t> </a:t>
            </a:r>
            <a:r>
              <a:rPr lang="de-DE" sz="1800" dirty="0" err="1">
                <a:effectLst/>
              </a:rPr>
              <a:t>of</a:t>
            </a:r>
            <a:r>
              <a:rPr lang="de-DE" sz="1800" dirty="0">
                <a:effectLst/>
              </a:rPr>
              <a:t> Germany, and </a:t>
            </a:r>
            <a:endParaRPr lang="de-DE" dirty="0">
              <a:effectLst/>
            </a:endParaRPr>
          </a:p>
          <a:p>
            <a:pPr marL="0" indent="0">
              <a:buNone/>
            </a:pPr>
            <a:r>
              <a:rPr lang="de-DE" sz="1800" dirty="0">
                <a:effectLst/>
              </a:rPr>
              <a:t>b)  such </a:t>
            </a:r>
            <a:r>
              <a:rPr lang="de-DE" sz="1800" dirty="0" err="1">
                <a:effectLst/>
              </a:rPr>
              <a:t>company</a:t>
            </a:r>
            <a:r>
              <a:rPr lang="de-DE" sz="1800" dirty="0">
                <a:effectLst/>
              </a:rPr>
              <a:t> </a:t>
            </a:r>
            <a:r>
              <a:rPr lang="de-DE" sz="1800" dirty="0" err="1">
                <a:effectLst/>
              </a:rPr>
              <a:t>or</a:t>
            </a:r>
            <a:r>
              <a:rPr lang="de-DE" sz="1800" dirty="0">
                <a:effectLst/>
              </a:rPr>
              <a:t> </a:t>
            </a:r>
            <a:r>
              <a:rPr lang="de-DE" sz="1800" dirty="0" err="1">
                <a:effectLst/>
              </a:rPr>
              <a:t>organization</a:t>
            </a:r>
            <a:r>
              <a:rPr lang="de-DE" sz="1800" dirty="0">
                <a:effectLst/>
              </a:rPr>
              <a:t> </a:t>
            </a:r>
            <a:r>
              <a:rPr lang="de-DE" sz="1800" dirty="0" err="1">
                <a:effectLst/>
              </a:rPr>
              <a:t>would</a:t>
            </a:r>
            <a:r>
              <a:rPr lang="de-DE" sz="1800" dirty="0">
                <a:effectLst/>
              </a:rPr>
              <a:t> </a:t>
            </a:r>
            <a:r>
              <a:rPr lang="de-DE" sz="1800" dirty="0" err="1">
                <a:effectLst/>
              </a:rPr>
              <a:t>be</a:t>
            </a:r>
            <a:r>
              <a:rPr lang="de-DE" sz="1800" dirty="0">
                <a:effectLst/>
              </a:rPr>
              <a:t> </a:t>
            </a:r>
            <a:r>
              <a:rPr lang="de-DE" sz="1800" dirty="0" err="1">
                <a:effectLst/>
              </a:rPr>
              <a:t>exempt</a:t>
            </a:r>
            <a:r>
              <a:rPr lang="de-DE" sz="1800" dirty="0">
                <a:effectLst/>
              </a:rPr>
              <a:t> </a:t>
            </a:r>
            <a:r>
              <a:rPr lang="de-DE" sz="1800" dirty="0" err="1">
                <a:effectLst/>
              </a:rPr>
              <a:t>from</a:t>
            </a:r>
            <a:r>
              <a:rPr lang="de-DE" sz="1800" dirty="0">
                <a:effectLst/>
              </a:rPr>
              <a:t> </a:t>
            </a:r>
            <a:r>
              <a:rPr lang="de-DE" sz="1800" dirty="0" err="1">
                <a:effectLst/>
              </a:rPr>
              <a:t>tax</a:t>
            </a:r>
            <a:r>
              <a:rPr lang="de-DE" sz="1800" dirty="0">
                <a:effectLst/>
              </a:rPr>
              <a:t> in </a:t>
            </a:r>
            <a:r>
              <a:rPr lang="de-DE" sz="1800" dirty="0" err="1">
                <a:effectLst/>
              </a:rPr>
              <a:t>the</a:t>
            </a:r>
            <a:r>
              <a:rPr lang="de-DE" sz="1800" dirty="0">
                <a:effectLst/>
              </a:rPr>
              <a:t> United States in </a:t>
            </a:r>
            <a:r>
              <a:rPr lang="de-DE" sz="1800" dirty="0" err="1">
                <a:effectLst/>
              </a:rPr>
              <a:t>respect</a:t>
            </a:r>
            <a:r>
              <a:rPr lang="de-DE" sz="1800" dirty="0">
                <a:effectLst/>
              </a:rPr>
              <a:t> </a:t>
            </a:r>
            <a:r>
              <a:rPr lang="de-DE" sz="1800" dirty="0" err="1">
                <a:effectLst/>
              </a:rPr>
              <a:t>of</a:t>
            </a:r>
            <a:r>
              <a:rPr lang="de-DE" sz="1800" dirty="0">
                <a:effectLst/>
              </a:rPr>
              <a:t> such </a:t>
            </a:r>
            <a:r>
              <a:rPr lang="de-DE" sz="1800" dirty="0" err="1">
                <a:effectLst/>
              </a:rPr>
              <a:t>items</a:t>
            </a:r>
            <a:r>
              <a:rPr lang="de-DE" sz="1800" dirty="0">
                <a:effectLst/>
              </a:rPr>
              <a:t> </a:t>
            </a:r>
            <a:r>
              <a:rPr lang="de-DE" sz="1800" dirty="0" err="1">
                <a:effectLst/>
              </a:rPr>
              <a:t>of</a:t>
            </a:r>
            <a:r>
              <a:rPr lang="de-DE" sz="1800" dirty="0">
                <a:effectLst/>
              </a:rPr>
              <a:t> </a:t>
            </a:r>
            <a:r>
              <a:rPr lang="de-DE" sz="1800" dirty="0" err="1">
                <a:effectLst/>
              </a:rPr>
              <a:t>income</a:t>
            </a:r>
            <a:r>
              <a:rPr lang="de-DE" sz="1800" dirty="0">
                <a:effectLst/>
              </a:rPr>
              <a:t> </a:t>
            </a:r>
            <a:r>
              <a:rPr lang="de-DE" sz="1800" dirty="0" err="1">
                <a:effectLst/>
              </a:rPr>
              <a:t>if</a:t>
            </a:r>
            <a:r>
              <a:rPr lang="de-DE" sz="1800" dirty="0">
                <a:effectLst/>
              </a:rPr>
              <a:t> </a:t>
            </a:r>
            <a:r>
              <a:rPr lang="de-DE" sz="1800" dirty="0" err="1">
                <a:effectLst/>
              </a:rPr>
              <a:t>it</a:t>
            </a:r>
            <a:r>
              <a:rPr lang="de-DE" sz="1800" dirty="0">
                <a:effectLst/>
              </a:rPr>
              <a:t> </a:t>
            </a:r>
            <a:r>
              <a:rPr lang="de-DE" sz="1800" dirty="0" err="1">
                <a:effectLst/>
              </a:rPr>
              <a:t>were</a:t>
            </a:r>
            <a:r>
              <a:rPr lang="de-DE" sz="1800" dirty="0">
                <a:effectLst/>
              </a:rPr>
              <a:t> </a:t>
            </a:r>
            <a:r>
              <a:rPr lang="de-DE" sz="1800" dirty="0" err="1">
                <a:effectLst/>
              </a:rPr>
              <a:t>organized</a:t>
            </a:r>
            <a:r>
              <a:rPr lang="de-DE" sz="1800" dirty="0">
                <a:effectLst/>
              </a:rPr>
              <a:t>, and </a:t>
            </a:r>
            <a:r>
              <a:rPr lang="de-DE" sz="1800" dirty="0" err="1">
                <a:effectLst/>
              </a:rPr>
              <a:t>carried</a:t>
            </a:r>
            <a:r>
              <a:rPr lang="de-DE" sz="1800" dirty="0">
                <a:effectLst/>
              </a:rPr>
              <a:t> on all </a:t>
            </a:r>
            <a:r>
              <a:rPr lang="de-DE" sz="1800" dirty="0" err="1">
                <a:effectLst/>
              </a:rPr>
              <a:t>its</a:t>
            </a:r>
            <a:r>
              <a:rPr lang="de-DE" sz="1800" dirty="0">
                <a:effectLst/>
              </a:rPr>
              <a:t> </a:t>
            </a:r>
            <a:r>
              <a:rPr lang="de-DE" sz="1800" dirty="0" err="1">
                <a:effectLst/>
              </a:rPr>
              <a:t>activities</a:t>
            </a:r>
            <a:r>
              <a:rPr lang="de-DE" sz="1800" dirty="0">
                <a:effectLst/>
              </a:rPr>
              <a:t>, in </a:t>
            </a:r>
            <a:r>
              <a:rPr lang="de-DE" sz="1800" dirty="0" err="1">
                <a:effectLst/>
              </a:rPr>
              <a:t>the</a:t>
            </a:r>
            <a:r>
              <a:rPr lang="de-DE" sz="1800" dirty="0">
                <a:effectLst/>
              </a:rPr>
              <a:t> United States. </a:t>
            </a:r>
            <a:endParaRPr lang="de-DE" dirty="0">
              <a:effectLst/>
            </a:endParaRPr>
          </a:p>
          <a:p>
            <a:pPr marL="0" indent="0">
              <a:buNone/>
            </a:pPr>
            <a:endParaRPr lang="en-US" dirty="0"/>
          </a:p>
        </p:txBody>
      </p:sp>
    </p:spTree>
    <p:extLst>
      <p:ext uri="{BB962C8B-B14F-4D97-AF65-F5344CB8AC3E}">
        <p14:creationId xmlns:p14="http://schemas.microsoft.com/office/powerpoint/2010/main" val="3058286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4D590A-850F-EAEB-CBA8-30F7F9D601AD}"/>
              </a:ext>
            </a:extLst>
          </p:cNvPr>
          <p:cNvSpPr>
            <a:spLocks noGrp="1"/>
          </p:cNvSpPr>
          <p:nvPr>
            <p:ph type="title"/>
          </p:nvPr>
        </p:nvSpPr>
        <p:spPr>
          <a:xfrm>
            <a:off x="969265" y="2858251"/>
            <a:ext cx="4486656" cy="1141497"/>
          </a:xfrm>
        </p:spPr>
        <p:txBody>
          <a:bodyPr/>
          <a:lstStyle/>
          <a:p>
            <a:r>
              <a:rPr lang="en-US" dirty="0"/>
              <a:t>Key points</a:t>
            </a:r>
          </a:p>
        </p:txBody>
      </p:sp>
      <p:sp>
        <p:nvSpPr>
          <p:cNvPr id="3" name="Inhaltsplatzhalter 2">
            <a:extLst>
              <a:ext uri="{FF2B5EF4-FFF2-40B4-BE49-F238E27FC236}">
                <a16:creationId xmlns:a16="http://schemas.microsoft.com/office/drawing/2014/main" id="{BD14D1A2-1990-87CD-C556-7C102BEFB872}"/>
              </a:ext>
            </a:extLst>
          </p:cNvPr>
          <p:cNvSpPr>
            <a:spLocks noGrp="1"/>
          </p:cNvSpPr>
          <p:nvPr>
            <p:ph idx="1"/>
          </p:nvPr>
        </p:nvSpPr>
        <p:spPr>
          <a:xfrm>
            <a:off x="6736081" y="2082863"/>
            <a:ext cx="4815840" cy="1550776"/>
          </a:xfrm>
        </p:spPr>
        <p:txBody>
          <a:bodyPr/>
          <a:lstStyle/>
          <a:p>
            <a:r>
              <a:rPr lang="en-US" dirty="0"/>
              <a:t>Incorporation of core provisions of OECD MC and DE-VG </a:t>
            </a:r>
          </a:p>
          <a:p>
            <a:r>
              <a:rPr lang="en-US" dirty="0"/>
              <a:t>Additional tax incentives within tightly controlled framework of disincentives</a:t>
            </a:r>
          </a:p>
        </p:txBody>
      </p:sp>
    </p:spTree>
    <p:extLst>
      <p:ext uri="{BB962C8B-B14F-4D97-AF65-F5344CB8AC3E}">
        <p14:creationId xmlns:p14="http://schemas.microsoft.com/office/powerpoint/2010/main" val="2706004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DA68E9-1BD1-5FDA-F602-0A1B7C68F12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EB15A4D-C277-CB98-D763-A68019FAE043}"/>
              </a:ext>
            </a:extLst>
          </p:cNvPr>
          <p:cNvSpPr>
            <a:spLocks noGrp="1"/>
          </p:cNvSpPr>
          <p:nvPr>
            <p:ph type="title"/>
          </p:nvPr>
        </p:nvSpPr>
        <p:spPr>
          <a:xfrm>
            <a:off x="2231136" y="2834640"/>
            <a:ext cx="7729728" cy="1188720"/>
          </a:xfrm>
        </p:spPr>
        <p:txBody>
          <a:bodyPr/>
          <a:lstStyle/>
          <a:p>
            <a:r>
              <a:rPr lang="en-US" dirty="0" err="1"/>
              <a:t>Dtc</a:t>
            </a:r>
            <a:r>
              <a:rPr lang="en-US" dirty="0"/>
              <a:t>-CHE</a:t>
            </a:r>
          </a:p>
        </p:txBody>
      </p:sp>
    </p:spTree>
    <p:extLst>
      <p:ext uri="{BB962C8B-B14F-4D97-AF65-F5344CB8AC3E}">
        <p14:creationId xmlns:p14="http://schemas.microsoft.com/office/powerpoint/2010/main" val="452130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571D12A5-14AE-4F7E-3762-4A4DA7AFE77B}"/>
              </a:ext>
            </a:extLst>
          </p:cNvPr>
          <p:cNvSpPr>
            <a:spLocks noGrp="1"/>
          </p:cNvSpPr>
          <p:nvPr>
            <p:ph type="body" idx="1"/>
          </p:nvPr>
        </p:nvSpPr>
        <p:spPr/>
        <p:txBody>
          <a:bodyPr/>
          <a:lstStyle/>
          <a:p>
            <a:r>
              <a:rPr lang="en-US" dirty="0"/>
              <a:t>Art. 22 DE-vg</a:t>
            </a:r>
          </a:p>
        </p:txBody>
      </p:sp>
      <p:sp>
        <p:nvSpPr>
          <p:cNvPr id="3" name="Inhaltsplatzhalter 2">
            <a:extLst>
              <a:ext uri="{FF2B5EF4-FFF2-40B4-BE49-F238E27FC236}">
                <a16:creationId xmlns:a16="http://schemas.microsoft.com/office/drawing/2014/main" id="{6FBC040B-9A6D-BC63-5CA7-AA9A83AE153E}"/>
              </a:ext>
            </a:extLst>
          </p:cNvPr>
          <p:cNvSpPr>
            <a:spLocks noGrp="1"/>
          </p:cNvSpPr>
          <p:nvPr>
            <p:ph sz="half" idx="2"/>
          </p:nvPr>
        </p:nvSpPr>
        <p:spPr/>
        <p:txBody>
          <a:bodyPr>
            <a:normAutofit/>
          </a:bodyPr>
          <a:lstStyle/>
          <a:p>
            <a:pPr marL="0" indent="0">
              <a:buNone/>
            </a:pPr>
            <a:r>
              <a:rPr lang="en-US" dirty="0"/>
              <a:t>5. […] double taxation shall be avoided by a </a:t>
            </a:r>
            <a:r>
              <a:rPr lang="en-US" b="1" dirty="0"/>
              <a:t>tax credit</a:t>
            </a:r>
            <a:r>
              <a:rPr lang="en-US" dirty="0"/>
              <a:t> in accordance with paragraph 3 if</a:t>
            </a:r>
          </a:p>
          <a:p>
            <a:pPr marL="0" indent="0">
              <a:buNone/>
            </a:pPr>
            <a:r>
              <a:rPr lang="en-US" dirty="0"/>
              <a:t>[…]</a:t>
            </a:r>
          </a:p>
          <a:p>
            <a:pPr marL="0" indent="0">
              <a:buNone/>
            </a:pPr>
            <a:r>
              <a:rPr lang="en-US" dirty="0"/>
              <a:t>b) [other Contracting State] may tax income or property or parts thereof under the Convention </a:t>
            </a:r>
            <a:r>
              <a:rPr lang="en-US" u="sng" dirty="0"/>
              <a:t>but does not in fact tax </a:t>
            </a:r>
            <a:r>
              <a:rPr lang="en-US" dirty="0"/>
              <a:t>it;</a:t>
            </a:r>
          </a:p>
          <a:p>
            <a:endParaRPr lang="en-US" dirty="0"/>
          </a:p>
          <a:p>
            <a:pPr marL="0" indent="0">
              <a:buNone/>
            </a:pPr>
            <a:endParaRPr lang="en-US" dirty="0"/>
          </a:p>
        </p:txBody>
      </p:sp>
      <p:sp>
        <p:nvSpPr>
          <p:cNvPr id="4" name="Inhaltsplatzhalter 3">
            <a:extLst>
              <a:ext uri="{FF2B5EF4-FFF2-40B4-BE49-F238E27FC236}">
                <a16:creationId xmlns:a16="http://schemas.microsoft.com/office/drawing/2014/main" id="{2268FAD6-025E-8BBA-190C-60536957A449}"/>
              </a:ext>
            </a:extLst>
          </p:cNvPr>
          <p:cNvSpPr>
            <a:spLocks noGrp="1"/>
          </p:cNvSpPr>
          <p:nvPr>
            <p:ph sz="quarter" idx="4"/>
          </p:nvPr>
        </p:nvSpPr>
        <p:spPr/>
        <p:txBody>
          <a:bodyPr>
            <a:normAutofit/>
          </a:bodyPr>
          <a:lstStyle/>
          <a:p>
            <a:pPr marL="0" indent="0">
              <a:buNone/>
            </a:pPr>
            <a:r>
              <a:rPr lang="en-US" dirty="0"/>
              <a:t>(6) An individual shall </a:t>
            </a:r>
            <a:r>
              <a:rPr lang="en-US" u="sng" dirty="0"/>
              <a:t>not</a:t>
            </a:r>
            <a:r>
              <a:rPr lang="en-US" dirty="0"/>
              <a:t> be deemed to be "</a:t>
            </a:r>
            <a:r>
              <a:rPr lang="en-US" u="sng" dirty="0"/>
              <a:t>resident</a:t>
            </a:r>
            <a:r>
              <a:rPr lang="en-US" dirty="0"/>
              <a:t> in a Contracting State" if, in the Contracting State in which he would be resident under the foregoing provisions, he is </a:t>
            </a:r>
            <a:r>
              <a:rPr lang="en-US" u="sng" dirty="0"/>
              <a:t>not subject to the taxes </a:t>
            </a:r>
            <a:r>
              <a:rPr lang="en-US" dirty="0"/>
              <a:t>generally imposed by the tax laws of that State in respect of all income from the other Contracting State which is generally taxable under the tax laws of that State.</a:t>
            </a:r>
          </a:p>
          <a:p>
            <a:endParaRPr lang="en-US" dirty="0"/>
          </a:p>
        </p:txBody>
      </p:sp>
      <p:sp>
        <p:nvSpPr>
          <p:cNvPr id="5" name="Textplatzhalter 4">
            <a:extLst>
              <a:ext uri="{FF2B5EF4-FFF2-40B4-BE49-F238E27FC236}">
                <a16:creationId xmlns:a16="http://schemas.microsoft.com/office/drawing/2014/main" id="{D37714E9-F0B2-8CA5-BAD7-058FF2CE0EC3}"/>
              </a:ext>
            </a:extLst>
          </p:cNvPr>
          <p:cNvSpPr>
            <a:spLocks noGrp="1"/>
          </p:cNvSpPr>
          <p:nvPr>
            <p:ph type="body" sz="quarter" idx="13"/>
          </p:nvPr>
        </p:nvSpPr>
        <p:spPr/>
        <p:txBody>
          <a:bodyPr/>
          <a:lstStyle/>
          <a:p>
            <a:r>
              <a:rPr lang="en-US" dirty="0"/>
              <a:t>Art. 4 DTC-</a:t>
            </a:r>
            <a:r>
              <a:rPr lang="en-US" dirty="0" err="1"/>
              <a:t>che</a:t>
            </a:r>
            <a:endParaRPr lang="en-US" dirty="0"/>
          </a:p>
        </p:txBody>
      </p:sp>
      <p:sp>
        <p:nvSpPr>
          <p:cNvPr id="6" name="Titel 5">
            <a:extLst>
              <a:ext uri="{FF2B5EF4-FFF2-40B4-BE49-F238E27FC236}">
                <a16:creationId xmlns:a16="http://schemas.microsoft.com/office/drawing/2014/main" id="{4F947ADC-F5AD-4A30-F3A9-125B5B913308}"/>
              </a:ext>
            </a:extLst>
          </p:cNvPr>
          <p:cNvSpPr>
            <a:spLocks noGrp="1"/>
          </p:cNvSpPr>
          <p:nvPr>
            <p:ph type="title"/>
          </p:nvPr>
        </p:nvSpPr>
        <p:spPr/>
        <p:txBody>
          <a:bodyPr/>
          <a:lstStyle/>
          <a:p>
            <a:r>
              <a:rPr lang="en-US" dirty="0"/>
              <a:t>Subject-to-tax clause</a:t>
            </a:r>
          </a:p>
        </p:txBody>
      </p:sp>
    </p:spTree>
    <p:extLst>
      <p:ext uri="{BB962C8B-B14F-4D97-AF65-F5344CB8AC3E}">
        <p14:creationId xmlns:p14="http://schemas.microsoft.com/office/powerpoint/2010/main" val="3817361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4BD301-E6DD-2048-9783-327A89F4F64F}"/>
              </a:ext>
            </a:extLst>
          </p:cNvPr>
          <p:cNvSpPr>
            <a:spLocks noGrp="1"/>
          </p:cNvSpPr>
          <p:nvPr>
            <p:ph type="title"/>
          </p:nvPr>
        </p:nvSpPr>
        <p:spPr/>
        <p:txBody>
          <a:bodyPr/>
          <a:lstStyle/>
          <a:p>
            <a:r>
              <a:rPr lang="en-US" dirty="0"/>
              <a:t>Table of contents</a:t>
            </a:r>
          </a:p>
        </p:txBody>
      </p:sp>
      <p:sp>
        <p:nvSpPr>
          <p:cNvPr id="3" name="Inhaltsplatzhalter 2">
            <a:extLst>
              <a:ext uri="{FF2B5EF4-FFF2-40B4-BE49-F238E27FC236}">
                <a16:creationId xmlns:a16="http://schemas.microsoft.com/office/drawing/2014/main" id="{88D3C50D-7B47-EBA6-B87C-2B7F621EBC73}"/>
              </a:ext>
            </a:extLst>
          </p:cNvPr>
          <p:cNvSpPr>
            <a:spLocks noGrp="1"/>
          </p:cNvSpPr>
          <p:nvPr>
            <p:ph idx="1"/>
          </p:nvPr>
        </p:nvSpPr>
        <p:spPr/>
        <p:txBody>
          <a:bodyPr/>
          <a:lstStyle/>
          <a:p>
            <a:pPr marL="0" indent="0">
              <a:buNone/>
            </a:pPr>
            <a:r>
              <a:rPr lang="en-US" dirty="0"/>
              <a:t>1. OECD Model Convention</a:t>
            </a:r>
          </a:p>
          <a:p>
            <a:pPr marL="0" indent="0">
              <a:buNone/>
            </a:pPr>
            <a:r>
              <a:rPr lang="en-US" dirty="0"/>
              <a:t>2. Germany‘s approach</a:t>
            </a:r>
          </a:p>
          <a:p>
            <a:pPr marL="0" indent="0">
              <a:buNone/>
            </a:pPr>
            <a:r>
              <a:rPr lang="en-US" dirty="0"/>
              <a:t>3. Hungary’s approach</a:t>
            </a:r>
          </a:p>
          <a:p>
            <a:pPr marL="0" indent="0">
              <a:buNone/>
            </a:pPr>
            <a:r>
              <a:rPr lang="en-US"/>
              <a:t>4. ESG </a:t>
            </a:r>
            <a:r>
              <a:rPr lang="en-US" dirty="0"/>
              <a:t>and Double Tax Conventions</a:t>
            </a:r>
          </a:p>
        </p:txBody>
      </p:sp>
    </p:spTree>
    <p:extLst>
      <p:ext uri="{BB962C8B-B14F-4D97-AF65-F5344CB8AC3E}">
        <p14:creationId xmlns:p14="http://schemas.microsoft.com/office/powerpoint/2010/main" val="2581002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Inhaltsplatzhalter 3">
            <a:extLst>
              <a:ext uri="{FF2B5EF4-FFF2-40B4-BE49-F238E27FC236}">
                <a16:creationId xmlns:a16="http://schemas.microsoft.com/office/drawing/2014/main" id="{6AA4015C-38DC-4E27-D7FC-44C441E11F7C}"/>
              </a:ext>
            </a:extLst>
          </p:cNvPr>
          <p:cNvSpPr>
            <a:spLocks noGrp="1"/>
          </p:cNvSpPr>
          <p:nvPr>
            <p:ph sz="quarter" idx="4"/>
          </p:nvPr>
        </p:nvSpPr>
        <p:spPr/>
        <p:txBody>
          <a:bodyPr>
            <a:noAutofit/>
          </a:bodyPr>
          <a:lstStyle/>
          <a:p>
            <a:pPr marL="0" indent="0">
              <a:buNone/>
            </a:pPr>
            <a:r>
              <a:rPr lang="en-US" sz="1050" dirty="0"/>
              <a:t>(2) […] the tax shall not exceed:</a:t>
            </a:r>
          </a:p>
          <a:p>
            <a:pPr marL="0" indent="0">
              <a:buNone/>
            </a:pPr>
            <a:r>
              <a:rPr lang="en-US" sz="1050" dirty="0"/>
              <a:t>a) </a:t>
            </a:r>
            <a:r>
              <a:rPr lang="en-US" sz="1050" u="sng" dirty="0"/>
              <a:t>5 percent </a:t>
            </a:r>
            <a:r>
              <a:rPr lang="en-US" sz="1050" dirty="0"/>
              <a:t>of the gross amount of the dividends if they are paid by a company which operates a power station for the utilization of the water power of the Rhine river between Lake Constance and Basel (border power station on the Rhine);</a:t>
            </a:r>
          </a:p>
          <a:p>
            <a:pPr marL="0" indent="0">
              <a:buNone/>
            </a:pPr>
            <a:r>
              <a:rPr lang="en-US" sz="1050" dirty="0"/>
              <a:t>b) </a:t>
            </a:r>
            <a:r>
              <a:rPr lang="en-US" sz="1050" u="sng" dirty="0"/>
              <a:t>30 percent </a:t>
            </a:r>
            <a:r>
              <a:rPr lang="en-US" sz="1050" dirty="0"/>
              <a:t>of the gross amount of the dividends if it is income from participations in a commercial enterprise as a silent partner within the meaning of German law, […] and if these amounts are </a:t>
            </a:r>
            <a:r>
              <a:rPr lang="en-US" sz="1050" u="sng" dirty="0"/>
              <a:t>deductible</a:t>
            </a:r>
            <a:r>
              <a:rPr lang="en-US" sz="1050" dirty="0"/>
              <a:t> when determining the debtor's profits;</a:t>
            </a:r>
          </a:p>
          <a:p>
            <a:pPr marL="0" indent="0">
              <a:buNone/>
            </a:pPr>
            <a:r>
              <a:rPr lang="en-US" sz="1050" dirty="0"/>
              <a:t>c) </a:t>
            </a:r>
            <a:r>
              <a:rPr lang="en-US" sz="1050" u="sng" dirty="0"/>
              <a:t>15 percent </a:t>
            </a:r>
            <a:r>
              <a:rPr lang="en-US" sz="1050" dirty="0"/>
              <a:t>of the gross amount of the dividends in cases that do not fall under letters a or b.</a:t>
            </a:r>
          </a:p>
          <a:p>
            <a:pPr marL="0" indent="0">
              <a:buNone/>
            </a:pPr>
            <a:r>
              <a:rPr lang="en-US" sz="1050" dirty="0"/>
              <a:t>(3) […] dividends shall </a:t>
            </a:r>
            <a:r>
              <a:rPr lang="en-US" sz="1050" u="sng" dirty="0"/>
              <a:t>not be taxable </a:t>
            </a:r>
            <a:r>
              <a:rPr lang="en-US" sz="1050" dirty="0"/>
              <a:t>in the Contracting State of which the company paying the dividends is a resident of the other Contracting State if the </a:t>
            </a:r>
            <a:r>
              <a:rPr lang="en-US" sz="1050" u="sng" dirty="0"/>
              <a:t>recipient</a:t>
            </a:r>
            <a:r>
              <a:rPr lang="en-US" sz="1050" dirty="0"/>
              <a:t> of the dividends is a company which, for an uninterrupted period of </a:t>
            </a:r>
            <a:r>
              <a:rPr lang="en-US" sz="1050" u="sng" dirty="0"/>
              <a:t>at least 12 months</a:t>
            </a:r>
            <a:r>
              <a:rPr lang="en-US" sz="1050" dirty="0"/>
              <a:t>, </a:t>
            </a:r>
            <a:r>
              <a:rPr lang="en-US" sz="1050" u="sng" dirty="0"/>
              <a:t>directly holds at least 10 per cent of the capital </a:t>
            </a:r>
            <a:r>
              <a:rPr lang="en-US" sz="1050" dirty="0"/>
              <a:t>of the company paying the dividends. </a:t>
            </a:r>
          </a:p>
        </p:txBody>
      </p:sp>
      <p:sp>
        <p:nvSpPr>
          <p:cNvPr id="2" name="Textplatzhalter 1">
            <a:extLst>
              <a:ext uri="{FF2B5EF4-FFF2-40B4-BE49-F238E27FC236}">
                <a16:creationId xmlns:a16="http://schemas.microsoft.com/office/drawing/2014/main" id="{AF5CAA32-2820-455B-7BE8-8B4E6CCE5810}"/>
              </a:ext>
            </a:extLst>
          </p:cNvPr>
          <p:cNvSpPr>
            <a:spLocks noGrp="1"/>
          </p:cNvSpPr>
          <p:nvPr>
            <p:ph type="body" idx="1"/>
          </p:nvPr>
        </p:nvSpPr>
        <p:spPr/>
        <p:txBody>
          <a:bodyPr/>
          <a:lstStyle/>
          <a:p>
            <a:r>
              <a:rPr lang="en-US" dirty="0"/>
              <a:t>Art. 10 </a:t>
            </a:r>
            <a:r>
              <a:rPr lang="en-US" dirty="0" err="1"/>
              <a:t>oecd</a:t>
            </a:r>
            <a:r>
              <a:rPr lang="en-US" dirty="0"/>
              <a:t> mc</a:t>
            </a:r>
          </a:p>
        </p:txBody>
      </p:sp>
      <p:sp>
        <p:nvSpPr>
          <p:cNvPr id="3" name="Inhaltsplatzhalter 2">
            <a:extLst>
              <a:ext uri="{FF2B5EF4-FFF2-40B4-BE49-F238E27FC236}">
                <a16:creationId xmlns:a16="http://schemas.microsoft.com/office/drawing/2014/main" id="{33D19F66-6484-FA87-106C-655DC976B860}"/>
              </a:ext>
            </a:extLst>
          </p:cNvPr>
          <p:cNvSpPr>
            <a:spLocks noGrp="1"/>
          </p:cNvSpPr>
          <p:nvPr>
            <p:ph sz="half" idx="2"/>
          </p:nvPr>
        </p:nvSpPr>
        <p:spPr>
          <a:xfrm>
            <a:off x="1583436" y="3143250"/>
            <a:ext cx="4270248" cy="1088091"/>
          </a:xfrm>
        </p:spPr>
        <p:txBody>
          <a:bodyPr>
            <a:normAutofit fontScale="62500" lnSpcReduction="20000"/>
          </a:bodyPr>
          <a:lstStyle/>
          <a:p>
            <a:pPr marL="0" indent="0">
              <a:buNone/>
            </a:pPr>
            <a:r>
              <a:rPr lang="de-DE" sz="1800" i="1" dirty="0">
                <a:effectLst/>
              </a:rPr>
              <a:t>a)  </a:t>
            </a:r>
            <a:r>
              <a:rPr lang="de-DE" sz="1800" b="1" dirty="0">
                <a:effectLst/>
              </a:rPr>
              <a:t>5 per </a:t>
            </a:r>
            <a:r>
              <a:rPr lang="de-DE" sz="1800" b="1" dirty="0" err="1">
                <a:effectLst/>
              </a:rPr>
              <a:t>cent</a:t>
            </a:r>
            <a:r>
              <a:rPr lang="de-DE" sz="1800" b="1" dirty="0">
                <a:effectLst/>
              </a:rPr>
              <a:t> </a:t>
            </a:r>
            <a:r>
              <a:rPr lang="de-DE" sz="1800" dirty="0" err="1">
                <a:effectLst/>
              </a:rPr>
              <a:t>of</a:t>
            </a:r>
            <a:r>
              <a:rPr lang="de-DE" sz="1800" dirty="0">
                <a:effectLst/>
              </a:rPr>
              <a:t> </a:t>
            </a:r>
            <a:r>
              <a:rPr lang="de-DE" sz="1800" dirty="0" err="1">
                <a:effectLst/>
              </a:rPr>
              <a:t>the</a:t>
            </a:r>
            <a:r>
              <a:rPr lang="de-DE" sz="1800" dirty="0">
                <a:effectLst/>
              </a:rPr>
              <a:t> </a:t>
            </a:r>
            <a:r>
              <a:rPr lang="de-DE" sz="1800" dirty="0" err="1">
                <a:effectLst/>
              </a:rPr>
              <a:t>gross</a:t>
            </a:r>
            <a:r>
              <a:rPr lang="de-DE" sz="1800" dirty="0">
                <a:effectLst/>
              </a:rPr>
              <a:t> </a:t>
            </a:r>
            <a:r>
              <a:rPr lang="de-DE" sz="1800" dirty="0" err="1">
                <a:effectLst/>
              </a:rPr>
              <a:t>amount</a:t>
            </a:r>
            <a:r>
              <a:rPr lang="de-DE" sz="1800" dirty="0">
                <a:effectLst/>
              </a:rPr>
              <a:t> </a:t>
            </a:r>
            <a:r>
              <a:rPr lang="de-DE" sz="1800" dirty="0" err="1">
                <a:effectLst/>
              </a:rPr>
              <a:t>of</a:t>
            </a:r>
            <a:r>
              <a:rPr lang="de-DE" sz="1800" dirty="0">
                <a:effectLst/>
              </a:rPr>
              <a:t> </a:t>
            </a:r>
            <a:r>
              <a:rPr lang="de-DE" sz="1800" dirty="0" err="1">
                <a:effectLst/>
              </a:rPr>
              <a:t>the</a:t>
            </a:r>
            <a:r>
              <a:rPr lang="de-DE" sz="1800" dirty="0">
                <a:effectLst/>
              </a:rPr>
              <a:t> </a:t>
            </a:r>
            <a:r>
              <a:rPr lang="de-DE" sz="1800" dirty="0" err="1">
                <a:effectLst/>
              </a:rPr>
              <a:t>dividends</a:t>
            </a:r>
            <a:r>
              <a:rPr lang="de-DE" sz="1800" dirty="0">
                <a:effectLst/>
              </a:rPr>
              <a:t> </a:t>
            </a:r>
            <a:r>
              <a:rPr lang="de-DE" sz="1800" dirty="0" err="1">
                <a:effectLst/>
              </a:rPr>
              <a:t>if</a:t>
            </a:r>
            <a:r>
              <a:rPr lang="de-DE" sz="1800" dirty="0">
                <a:effectLst/>
              </a:rPr>
              <a:t> </a:t>
            </a:r>
            <a:r>
              <a:rPr lang="de-DE" sz="1800" dirty="0" err="1">
                <a:effectLst/>
              </a:rPr>
              <a:t>the</a:t>
            </a:r>
            <a:r>
              <a:rPr lang="de-DE" sz="1800" dirty="0">
                <a:effectLst/>
              </a:rPr>
              <a:t> </a:t>
            </a:r>
            <a:r>
              <a:rPr lang="de-DE" sz="1800" dirty="0" err="1">
                <a:effectLst/>
              </a:rPr>
              <a:t>beneficial</a:t>
            </a:r>
            <a:r>
              <a:rPr lang="de-DE" sz="1800" dirty="0">
                <a:effectLst/>
              </a:rPr>
              <a:t> </a:t>
            </a:r>
            <a:r>
              <a:rPr lang="de-DE" sz="1800" dirty="0" err="1">
                <a:effectLst/>
              </a:rPr>
              <a:t>owner</a:t>
            </a:r>
            <a:r>
              <a:rPr lang="de-DE" sz="1800" dirty="0">
                <a:effectLst/>
              </a:rPr>
              <a:t> </a:t>
            </a:r>
            <a:r>
              <a:rPr lang="de-DE" sz="1800" dirty="0" err="1">
                <a:effectLst/>
              </a:rPr>
              <a:t>is</a:t>
            </a:r>
            <a:r>
              <a:rPr lang="de-DE" sz="1800" dirty="0">
                <a:effectLst/>
              </a:rPr>
              <a:t> a </a:t>
            </a:r>
            <a:r>
              <a:rPr lang="de-DE" sz="1800" dirty="0" err="1">
                <a:effectLst/>
              </a:rPr>
              <a:t>company</a:t>
            </a:r>
            <a:r>
              <a:rPr lang="de-DE" sz="1800" dirty="0">
                <a:effectLst/>
              </a:rPr>
              <a:t> </a:t>
            </a:r>
            <a:r>
              <a:rPr lang="de-DE" sz="1800" dirty="0" err="1">
                <a:effectLst/>
              </a:rPr>
              <a:t>which</a:t>
            </a:r>
            <a:r>
              <a:rPr lang="de-DE" sz="1800" dirty="0">
                <a:effectLst/>
              </a:rPr>
              <a:t> </a:t>
            </a:r>
            <a:r>
              <a:rPr lang="de-DE" sz="1800" b="1" dirty="0" err="1">
                <a:effectLst/>
              </a:rPr>
              <a:t>holds</a:t>
            </a:r>
            <a:r>
              <a:rPr lang="de-DE" sz="1800" b="1" dirty="0">
                <a:effectLst/>
              </a:rPr>
              <a:t> </a:t>
            </a:r>
            <a:r>
              <a:rPr lang="de-DE" sz="1800" b="1" dirty="0" err="1">
                <a:effectLst/>
              </a:rPr>
              <a:t>directly</a:t>
            </a:r>
            <a:r>
              <a:rPr lang="de-DE" sz="1800" b="1" dirty="0">
                <a:effectLst/>
              </a:rPr>
              <a:t> at least 25 per </a:t>
            </a:r>
            <a:r>
              <a:rPr lang="de-DE" sz="1800" b="1" dirty="0" err="1">
                <a:effectLst/>
              </a:rPr>
              <a:t>cent</a:t>
            </a:r>
            <a:r>
              <a:rPr lang="de-DE" sz="1800" dirty="0">
                <a:effectLst/>
              </a:rPr>
              <a:t> </a:t>
            </a:r>
            <a:r>
              <a:rPr lang="de-DE" sz="1800" dirty="0" err="1">
                <a:effectLst/>
              </a:rPr>
              <a:t>of</a:t>
            </a:r>
            <a:r>
              <a:rPr lang="de-DE" sz="1800" dirty="0">
                <a:effectLst/>
              </a:rPr>
              <a:t> </a:t>
            </a:r>
            <a:r>
              <a:rPr lang="de-DE" sz="1800" dirty="0" err="1">
                <a:effectLst/>
              </a:rPr>
              <a:t>the</a:t>
            </a:r>
            <a:r>
              <a:rPr lang="de-DE" sz="1800" dirty="0">
                <a:effectLst/>
              </a:rPr>
              <a:t> </a:t>
            </a:r>
            <a:r>
              <a:rPr lang="de-DE" sz="1800" dirty="0" err="1">
                <a:effectLst/>
              </a:rPr>
              <a:t>capital</a:t>
            </a:r>
            <a:r>
              <a:rPr lang="de-DE" sz="1800" dirty="0">
                <a:effectLst/>
              </a:rPr>
              <a:t> </a:t>
            </a:r>
            <a:r>
              <a:rPr lang="de-DE" sz="1800" dirty="0" err="1">
                <a:effectLst/>
              </a:rPr>
              <a:t>of</a:t>
            </a:r>
            <a:r>
              <a:rPr lang="de-DE" sz="1800" dirty="0">
                <a:effectLst/>
              </a:rPr>
              <a:t> </a:t>
            </a:r>
            <a:r>
              <a:rPr lang="de-DE" sz="1800" dirty="0" err="1">
                <a:effectLst/>
              </a:rPr>
              <a:t>the</a:t>
            </a:r>
            <a:r>
              <a:rPr lang="de-DE" sz="1800" dirty="0">
                <a:effectLst/>
              </a:rPr>
              <a:t> </a:t>
            </a:r>
            <a:r>
              <a:rPr lang="de-DE" sz="1800" dirty="0" err="1">
                <a:effectLst/>
              </a:rPr>
              <a:t>company</a:t>
            </a:r>
            <a:r>
              <a:rPr lang="de-DE" sz="1800" dirty="0">
                <a:effectLst/>
              </a:rPr>
              <a:t> </a:t>
            </a:r>
            <a:r>
              <a:rPr lang="de-DE" sz="1800" dirty="0" err="1">
                <a:effectLst/>
              </a:rPr>
              <a:t>paying</a:t>
            </a:r>
            <a:r>
              <a:rPr lang="de-DE" sz="1800" dirty="0">
                <a:effectLst/>
              </a:rPr>
              <a:t> </a:t>
            </a:r>
            <a:r>
              <a:rPr lang="de-DE" sz="1800" dirty="0" err="1">
                <a:effectLst/>
              </a:rPr>
              <a:t>the</a:t>
            </a:r>
            <a:r>
              <a:rPr lang="de-DE" sz="1800" dirty="0">
                <a:effectLst/>
              </a:rPr>
              <a:t> </a:t>
            </a:r>
            <a:r>
              <a:rPr lang="de-DE" sz="1800" dirty="0" err="1">
                <a:effectLst/>
              </a:rPr>
              <a:t>dividends</a:t>
            </a:r>
            <a:r>
              <a:rPr lang="de-DE" sz="1800" dirty="0">
                <a:effectLst/>
              </a:rPr>
              <a:t> </a:t>
            </a:r>
            <a:r>
              <a:rPr lang="de-DE" sz="1800" dirty="0" err="1">
                <a:effectLst/>
              </a:rPr>
              <a:t>throughout</a:t>
            </a:r>
            <a:r>
              <a:rPr lang="de-DE" sz="1800" dirty="0">
                <a:effectLst/>
              </a:rPr>
              <a:t> a 365 </a:t>
            </a:r>
            <a:r>
              <a:rPr lang="de-DE" sz="1800" dirty="0" err="1">
                <a:effectLst/>
              </a:rPr>
              <a:t>day</a:t>
            </a:r>
            <a:r>
              <a:rPr lang="de-DE" sz="1800" dirty="0">
                <a:effectLst/>
              </a:rPr>
              <a:t> </a:t>
            </a:r>
            <a:r>
              <a:rPr lang="de-DE" sz="1800" dirty="0" err="1">
                <a:effectLst/>
              </a:rPr>
              <a:t>period</a:t>
            </a:r>
            <a:r>
              <a:rPr lang="de-DE" sz="1800" dirty="0">
                <a:effectLst/>
              </a:rPr>
              <a:t> […]; </a:t>
            </a:r>
          </a:p>
          <a:p>
            <a:pPr marL="0" indent="0">
              <a:buNone/>
            </a:pPr>
            <a:r>
              <a:rPr lang="de-DE" sz="1800" i="1" dirty="0">
                <a:effectLst/>
              </a:rPr>
              <a:t>b)  </a:t>
            </a:r>
            <a:r>
              <a:rPr lang="de-DE" sz="1800" b="1" dirty="0">
                <a:effectLst/>
              </a:rPr>
              <a:t>15 per </a:t>
            </a:r>
            <a:r>
              <a:rPr lang="de-DE" sz="1800" b="1" dirty="0" err="1">
                <a:effectLst/>
              </a:rPr>
              <a:t>cent</a:t>
            </a:r>
            <a:r>
              <a:rPr lang="de-DE" sz="1800" b="1" dirty="0">
                <a:effectLst/>
              </a:rPr>
              <a:t> </a:t>
            </a:r>
            <a:r>
              <a:rPr lang="de-DE" sz="1800" dirty="0" err="1">
                <a:effectLst/>
              </a:rPr>
              <a:t>of</a:t>
            </a:r>
            <a:r>
              <a:rPr lang="de-DE" sz="1800" dirty="0">
                <a:effectLst/>
              </a:rPr>
              <a:t> </a:t>
            </a:r>
            <a:r>
              <a:rPr lang="de-DE" sz="1800" dirty="0" err="1">
                <a:effectLst/>
              </a:rPr>
              <a:t>the</a:t>
            </a:r>
            <a:r>
              <a:rPr lang="de-DE" sz="1800" dirty="0">
                <a:effectLst/>
              </a:rPr>
              <a:t> </a:t>
            </a:r>
            <a:r>
              <a:rPr lang="de-DE" sz="1800" dirty="0" err="1">
                <a:effectLst/>
              </a:rPr>
              <a:t>gross</a:t>
            </a:r>
            <a:r>
              <a:rPr lang="de-DE" sz="1800" dirty="0">
                <a:effectLst/>
              </a:rPr>
              <a:t> </a:t>
            </a:r>
            <a:r>
              <a:rPr lang="de-DE" sz="1800" dirty="0" err="1">
                <a:effectLst/>
              </a:rPr>
              <a:t>amount</a:t>
            </a:r>
            <a:r>
              <a:rPr lang="de-DE" sz="1800" dirty="0">
                <a:effectLst/>
              </a:rPr>
              <a:t> </a:t>
            </a:r>
            <a:r>
              <a:rPr lang="de-DE" sz="1800" dirty="0" err="1">
                <a:effectLst/>
              </a:rPr>
              <a:t>of</a:t>
            </a:r>
            <a:r>
              <a:rPr lang="de-DE" sz="1800" dirty="0">
                <a:effectLst/>
              </a:rPr>
              <a:t> </a:t>
            </a:r>
            <a:r>
              <a:rPr lang="de-DE" sz="1800" dirty="0" err="1">
                <a:effectLst/>
              </a:rPr>
              <a:t>the</a:t>
            </a:r>
            <a:r>
              <a:rPr lang="de-DE" sz="1800" dirty="0">
                <a:effectLst/>
              </a:rPr>
              <a:t> </a:t>
            </a:r>
            <a:r>
              <a:rPr lang="de-DE" sz="1800" dirty="0" err="1">
                <a:effectLst/>
              </a:rPr>
              <a:t>dividends</a:t>
            </a:r>
            <a:r>
              <a:rPr lang="de-DE" sz="1800" dirty="0">
                <a:effectLst/>
              </a:rPr>
              <a:t> in all </a:t>
            </a:r>
            <a:r>
              <a:rPr lang="de-DE" sz="1800" dirty="0" err="1">
                <a:effectLst/>
              </a:rPr>
              <a:t>other</a:t>
            </a:r>
            <a:r>
              <a:rPr lang="de-DE" sz="1800" dirty="0">
                <a:effectLst/>
              </a:rPr>
              <a:t> </a:t>
            </a:r>
            <a:r>
              <a:rPr lang="de-DE" sz="1800" dirty="0" err="1">
                <a:effectLst/>
              </a:rPr>
              <a:t>cases</a:t>
            </a:r>
            <a:r>
              <a:rPr lang="de-DE" sz="1800" dirty="0">
                <a:effectLst/>
              </a:rPr>
              <a:t>. </a:t>
            </a:r>
          </a:p>
          <a:p>
            <a:endParaRPr lang="en-US" dirty="0"/>
          </a:p>
        </p:txBody>
      </p:sp>
      <p:sp>
        <p:nvSpPr>
          <p:cNvPr id="5" name="Textplatzhalter 4">
            <a:extLst>
              <a:ext uri="{FF2B5EF4-FFF2-40B4-BE49-F238E27FC236}">
                <a16:creationId xmlns:a16="http://schemas.microsoft.com/office/drawing/2014/main" id="{431FDBBB-60F7-D35F-3839-39C2A76D8544}"/>
              </a:ext>
            </a:extLst>
          </p:cNvPr>
          <p:cNvSpPr>
            <a:spLocks noGrp="1"/>
          </p:cNvSpPr>
          <p:nvPr>
            <p:ph type="body" sz="quarter" idx="13"/>
          </p:nvPr>
        </p:nvSpPr>
        <p:spPr/>
        <p:txBody>
          <a:bodyPr/>
          <a:lstStyle/>
          <a:p>
            <a:r>
              <a:rPr lang="en-US" dirty="0"/>
              <a:t>Art. 10 DTC-CHE</a:t>
            </a:r>
          </a:p>
        </p:txBody>
      </p:sp>
      <p:sp>
        <p:nvSpPr>
          <p:cNvPr id="6" name="Titel 5">
            <a:extLst>
              <a:ext uri="{FF2B5EF4-FFF2-40B4-BE49-F238E27FC236}">
                <a16:creationId xmlns:a16="http://schemas.microsoft.com/office/drawing/2014/main" id="{70BE73BB-AFE5-4408-4336-9061E4023A8F}"/>
              </a:ext>
            </a:extLst>
          </p:cNvPr>
          <p:cNvSpPr>
            <a:spLocks noGrp="1"/>
          </p:cNvSpPr>
          <p:nvPr>
            <p:ph type="title"/>
          </p:nvPr>
        </p:nvSpPr>
        <p:spPr/>
        <p:txBody>
          <a:bodyPr/>
          <a:lstStyle/>
          <a:p>
            <a:r>
              <a:rPr lang="en-US" dirty="0"/>
              <a:t>dividends</a:t>
            </a:r>
          </a:p>
        </p:txBody>
      </p:sp>
      <p:sp>
        <p:nvSpPr>
          <p:cNvPr id="7" name="Textplatzhalter 1">
            <a:extLst>
              <a:ext uri="{FF2B5EF4-FFF2-40B4-BE49-F238E27FC236}">
                <a16:creationId xmlns:a16="http://schemas.microsoft.com/office/drawing/2014/main" id="{81D0085A-01F5-C36C-F1AF-8FDB96C000DD}"/>
              </a:ext>
            </a:extLst>
          </p:cNvPr>
          <p:cNvSpPr txBox="1">
            <a:spLocks/>
          </p:cNvSpPr>
          <p:nvPr/>
        </p:nvSpPr>
        <p:spPr>
          <a:xfrm>
            <a:off x="1583436" y="4089594"/>
            <a:ext cx="4270248" cy="704087"/>
          </a:xfrm>
          <a:prstGeom prst="rect">
            <a:avLst/>
          </a:prstGeom>
        </p:spPr>
        <p:txBody>
          <a:bodyPr vert="horz" lIns="91440" tIns="45720" rIns="91440" bIns="45720" rtlCol="0" anchor="b" anchorCtr="1">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900" b="0" kern="1200" cap="all" spc="100" baseline="0">
                <a:solidFill>
                  <a:schemeClr val="accent2">
                    <a:lumMod val="75000"/>
                  </a:schemeClr>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900" b="1"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800" b="1"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9pPr>
          </a:lstStyle>
          <a:p>
            <a:r>
              <a:rPr lang="en-US" dirty="0"/>
              <a:t>Art. 10 DE-VG</a:t>
            </a:r>
          </a:p>
        </p:txBody>
      </p:sp>
      <p:sp>
        <p:nvSpPr>
          <p:cNvPr id="8" name="Inhaltsplatzhalter 2">
            <a:extLst>
              <a:ext uri="{FF2B5EF4-FFF2-40B4-BE49-F238E27FC236}">
                <a16:creationId xmlns:a16="http://schemas.microsoft.com/office/drawing/2014/main" id="{C6497D73-A174-CC7B-921A-894FB8372C21}"/>
              </a:ext>
            </a:extLst>
          </p:cNvPr>
          <p:cNvSpPr txBox="1">
            <a:spLocks/>
          </p:cNvSpPr>
          <p:nvPr/>
        </p:nvSpPr>
        <p:spPr>
          <a:xfrm>
            <a:off x="1583436" y="4805217"/>
            <a:ext cx="4270248" cy="1088091"/>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buNone/>
            </a:pPr>
            <a:r>
              <a:rPr lang="en-US" sz="1800" dirty="0"/>
              <a:t>1. </a:t>
            </a:r>
            <a:r>
              <a:rPr lang="en-US" sz="1800" b="1" dirty="0"/>
              <a:t>5 percent </a:t>
            </a:r>
            <a:r>
              <a:rPr lang="en-US" sz="1800" dirty="0"/>
              <a:t>[depending on the circumstances of the individual case, a </a:t>
            </a:r>
            <a:r>
              <a:rPr lang="en-US" sz="1800" b="1" dirty="0"/>
              <a:t>zero rate </a:t>
            </a:r>
            <a:r>
              <a:rPr lang="en-US" sz="1800" dirty="0"/>
              <a:t>may also be considered] of the gross amount of the dividends if the beneficial owner is a company (but not a partnership) that </a:t>
            </a:r>
            <a:r>
              <a:rPr lang="en-US" sz="1800" b="1" dirty="0"/>
              <a:t>directly holds at least 10 percent </a:t>
            </a:r>
            <a:r>
              <a:rPr lang="en-US" sz="1800" dirty="0"/>
              <a:t>of the capital of the company paying the dividends;</a:t>
            </a:r>
          </a:p>
          <a:p>
            <a:pPr marL="0" indent="0">
              <a:buNone/>
            </a:pPr>
            <a:r>
              <a:rPr lang="en-US" sz="1800" dirty="0"/>
              <a:t>2. </a:t>
            </a:r>
            <a:r>
              <a:rPr lang="en-US" sz="1800" b="1" dirty="0"/>
              <a:t>15 percent </a:t>
            </a:r>
            <a:r>
              <a:rPr lang="en-US" sz="1800" dirty="0"/>
              <a:t>of the gross amount of the dividends in all other cases.</a:t>
            </a:r>
          </a:p>
        </p:txBody>
      </p:sp>
    </p:spTree>
    <p:extLst>
      <p:ext uri="{BB962C8B-B14F-4D97-AF65-F5344CB8AC3E}">
        <p14:creationId xmlns:p14="http://schemas.microsoft.com/office/powerpoint/2010/main" val="1866626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271CF8-CC99-1691-03B1-6D7527783F98}"/>
              </a:ext>
            </a:extLst>
          </p:cNvPr>
          <p:cNvSpPr>
            <a:spLocks noGrp="1"/>
          </p:cNvSpPr>
          <p:nvPr>
            <p:ph type="title"/>
          </p:nvPr>
        </p:nvSpPr>
        <p:spPr/>
        <p:txBody>
          <a:bodyPr/>
          <a:lstStyle/>
          <a:p>
            <a:r>
              <a:rPr lang="en-US" dirty="0"/>
              <a:t>Cross-border commute, </a:t>
            </a:r>
            <a:br>
              <a:rPr lang="en-US" dirty="0"/>
            </a:br>
            <a:r>
              <a:rPr lang="en-US" dirty="0"/>
              <a:t>art. 15a </a:t>
            </a:r>
            <a:r>
              <a:rPr lang="en-US" dirty="0" err="1"/>
              <a:t>dtc-che</a:t>
            </a:r>
            <a:endParaRPr lang="en-US" dirty="0"/>
          </a:p>
        </p:txBody>
      </p:sp>
      <p:sp>
        <p:nvSpPr>
          <p:cNvPr id="3" name="Inhaltsplatzhalter 2">
            <a:extLst>
              <a:ext uri="{FF2B5EF4-FFF2-40B4-BE49-F238E27FC236}">
                <a16:creationId xmlns:a16="http://schemas.microsoft.com/office/drawing/2014/main" id="{B7FAC312-43E5-F883-05A0-965A670403C4}"/>
              </a:ext>
            </a:extLst>
          </p:cNvPr>
          <p:cNvSpPr>
            <a:spLocks noGrp="1"/>
          </p:cNvSpPr>
          <p:nvPr>
            <p:ph idx="1"/>
          </p:nvPr>
        </p:nvSpPr>
        <p:spPr/>
        <p:txBody>
          <a:bodyPr/>
          <a:lstStyle/>
          <a:p>
            <a:pPr marL="0" indent="0">
              <a:buNone/>
            </a:pPr>
            <a:r>
              <a:rPr lang="en-US" dirty="0"/>
              <a:t>(1) Notwithstanding the provisions of Article 15, salaries, wages and similar remuneration received by a frontier worker from employment may be taxed in the Contracting State in which he is resident. By way of compensation, the Contracting State in which the work is performed </a:t>
            </a:r>
            <a:r>
              <a:rPr lang="en-US" u="sng" dirty="0"/>
              <a:t>may levy a withholding tax </a:t>
            </a:r>
            <a:r>
              <a:rPr lang="en-US" dirty="0"/>
              <a:t>on such remuneration. This tax may not exceed </a:t>
            </a:r>
            <a:r>
              <a:rPr lang="en-US" u="sng" dirty="0"/>
              <a:t>4.5 percent </a:t>
            </a:r>
            <a:r>
              <a:rPr lang="en-US" dirty="0"/>
              <a:t>of the gross amount of the remuneration […]</a:t>
            </a:r>
          </a:p>
        </p:txBody>
      </p:sp>
    </p:spTree>
    <p:extLst>
      <p:ext uri="{BB962C8B-B14F-4D97-AF65-F5344CB8AC3E}">
        <p14:creationId xmlns:p14="http://schemas.microsoft.com/office/powerpoint/2010/main" val="1365257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F119721-7446-DE3F-9C14-814C55A2B146}"/>
              </a:ext>
            </a:extLst>
          </p:cNvPr>
          <p:cNvSpPr>
            <a:spLocks noGrp="1"/>
          </p:cNvSpPr>
          <p:nvPr>
            <p:ph type="body" idx="1"/>
          </p:nvPr>
        </p:nvSpPr>
        <p:spPr>
          <a:xfrm>
            <a:off x="1583436" y="2313433"/>
            <a:ext cx="4270248" cy="815786"/>
          </a:xfrm>
        </p:spPr>
        <p:txBody>
          <a:bodyPr>
            <a:normAutofit/>
          </a:bodyPr>
          <a:lstStyle/>
          <a:p>
            <a:r>
              <a:rPr lang="en-US" dirty="0"/>
              <a:t>Art. 22 de-vg</a:t>
            </a:r>
          </a:p>
          <a:p>
            <a:endParaRPr lang="en-US" dirty="0"/>
          </a:p>
        </p:txBody>
      </p:sp>
      <p:sp>
        <p:nvSpPr>
          <p:cNvPr id="3" name="Inhaltsplatzhalter 2">
            <a:extLst>
              <a:ext uri="{FF2B5EF4-FFF2-40B4-BE49-F238E27FC236}">
                <a16:creationId xmlns:a16="http://schemas.microsoft.com/office/drawing/2014/main" id="{8EBABEB1-B02B-A389-157C-13E4EAFC5015}"/>
              </a:ext>
            </a:extLst>
          </p:cNvPr>
          <p:cNvSpPr>
            <a:spLocks noGrp="1"/>
          </p:cNvSpPr>
          <p:nvPr>
            <p:ph sz="half" idx="2"/>
          </p:nvPr>
        </p:nvSpPr>
        <p:spPr>
          <a:xfrm>
            <a:off x="1583436" y="2873248"/>
            <a:ext cx="4270248" cy="2596776"/>
          </a:xfrm>
        </p:spPr>
        <p:txBody>
          <a:bodyPr>
            <a:noAutofit/>
          </a:bodyPr>
          <a:lstStyle/>
          <a:p>
            <a:pPr marL="0" indent="0">
              <a:buNone/>
            </a:pPr>
            <a:r>
              <a:rPr lang="en-US" sz="1000" dirty="0"/>
              <a:t>(1) […] </a:t>
            </a:r>
          </a:p>
          <a:p>
            <a:pPr marL="0" indent="0">
              <a:buNone/>
            </a:pPr>
            <a:r>
              <a:rPr lang="en-US" sz="1000" dirty="0"/>
              <a:t>1. […] income is </a:t>
            </a:r>
            <a:r>
              <a:rPr lang="en-US" sz="1000" b="1" dirty="0"/>
              <a:t>excluded</a:t>
            </a:r>
            <a:r>
              <a:rPr lang="en-US" sz="1000" dirty="0"/>
              <a:t> from the basis of assessment for German tax.  This only applies to </a:t>
            </a:r>
            <a:r>
              <a:rPr lang="en-US" sz="1000" b="1" dirty="0"/>
              <a:t>dividends</a:t>
            </a:r>
            <a:r>
              <a:rPr lang="en-US" sz="1000" dirty="0"/>
              <a:t> if the dividends are paid to a company domiciled in the Federal Republic of Germany (but not to a partnership) by a company domiciled in [other treaty state] whose capital is at least </a:t>
            </a:r>
            <a:r>
              <a:rPr lang="en-US" sz="1000" b="1" u="sng" dirty="0"/>
              <a:t>10 percent directly owned </a:t>
            </a:r>
            <a:r>
              <a:rPr lang="en-US" sz="1000" dirty="0"/>
              <a:t>by the company domiciled in the Federal Republic of Germany. […].</a:t>
            </a:r>
          </a:p>
          <a:p>
            <a:pPr marL="0" indent="0">
              <a:buNone/>
            </a:pPr>
            <a:r>
              <a:rPr lang="en-US" sz="1000" dirty="0"/>
              <a:t>4. The provisions of number 1 shall apply to income within the meaning of Articles 7 and 10 and to gains from the disposal of assets within the meaning of Article 13(2) only insofar as they are </a:t>
            </a:r>
            <a:r>
              <a:rPr lang="en-US" sz="1000" u="sng" dirty="0"/>
              <a:t>derived from the production, processing, working or assembly of goods or merchandise, prospecting for and extraction of mineral resources, banking and insurance transactions, trading or the provision of services or insofar as they are economically attributable to these activities</a:t>
            </a:r>
            <a:r>
              <a:rPr lang="en-US" sz="1000" dirty="0"/>
              <a:t>. […]</a:t>
            </a:r>
          </a:p>
          <a:p>
            <a:pPr marL="0" indent="0">
              <a:buNone/>
            </a:pPr>
            <a:endParaRPr lang="en-US" sz="1000" dirty="0"/>
          </a:p>
          <a:p>
            <a:pPr marL="0" indent="0">
              <a:buNone/>
            </a:pPr>
            <a:endParaRPr lang="en-US" sz="1000" dirty="0"/>
          </a:p>
        </p:txBody>
      </p:sp>
      <p:sp>
        <p:nvSpPr>
          <p:cNvPr id="4" name="Inhaltsplatzhalter 3">
            <a:extLst>
              <a:ext uri="{FF2B5EF4-FFF2-40B4-BE49-F238E27FC236}">
                <a16:creationId xmlns:a16="http://schemas.microsoft.com/office/drawing/2014/main" id="{36705E0B-FA51-C45D-AD21-E27F79FB2FC5}"/>
              </a:ext>
            </a:extLst>
          </p:cNvPr>
          <p:cNvSpPr>
            <a:spLocks noGrp="1"/>
          </p:cNvSpPr>
          <p:nvPr>
            <p:ph sz="quarter" idx="4"/>
          </p:nvPr>
        </p:nvSpPr>
        <p:spPr>
          <a:xfrm>
            <a:off x="6338315" y="2846386"/>
            <a:ext cx="4779957" cy="2596776"/>
          </a:xfrm>
        </p:spPr>
        <p:txBody>
          <a:bodyPr>
            <a:noAutofit/>
          </a:bodyPr>
          <a:lstStyle/>
          <a:p>
            <a:pPr marL="0" indent="0">
              <a:buNone/>
            </a:pPr>
            <a:r>
              <a:rPr lang="en-US" sz="1000" dirty="0"/>
              <a:t>(1) </a:t>
            </a:r>
          </a:p>
          <a:p>
            <a:pPr marL="0" indent="0">
              <a:buNone/>
            </a:pPr>
            <a:r>
              <a:rPr lang="en-US" sz="1000" dirty="0"/>
              <a:t>1. The following income derived from Switzerland which may be taxed in Switzerland in accordance with the preceding Articles shall be </a:t>
            </a:r>
            <a:r>
              <a:rPr lang="en-US" sz="1000" u="sng" dirty="0"/>
              <a:t>excluded</a:t>
            </a:r>
            <a:r>
              <a:rPr lang="en-US" sz="1000" dirty="0"/>
              <a:t> […]</a:t>
            </a:r>
          </a:p>
          <a:p>
            <a:pPr marL="0" indent="0">
              <a:buNone/>
            </a:pPr>
            <a:r>
              <a:rPr lang="en-US" sz="1000" dirty="0"/>
              <a:t>a) profits within the meaning of Article 7 from a permanent establishment's own activities, insofar as the profits are demonstrably </a:t>
            </a:r>
            <a:r>
              <a:rPr lang="en-US" sz="1000" u="sng" dirty="0"/>
              <a:t>generated through the manufacture, processing, treatment or assembly of goods</a:t>
            </a:r>
            <a:r>
              <a:rPr lang="en-US" sz="1000" dirty="0"/>
              <a:t>, the </a:t>
            </a:r>
            <a:r>
              <a:rPr lang="en-US" sz="1000" u="sng" dirty="0"/>
              <a:t>prospecting and extraction of natural resources</a:t>
            </a:r>
            <a:r>
              <a:rPr lang="en-US" sz="1000" dirty="0"/>
              <a:t>, </a:t>
            </a:r>
            <a:r>
              <a:rPr lang="en-US" sz="1000" u="sng" dirty="0"/>
              <a:t>banking and insurance transactions, trade or the provision of services with participation in general economic transactions</a:t>
            </a:r>
            <a:r>
              <a:rPr lang="en-US" sz="1000" dirty="0"/>
              <a:t>; […]</a:t>
            </a:r>
          </a:p>
          <a:p>
            <a:pPr marL="0" indent="0">
              <a:buNone/>
            </a:pPr>
            <a:r>
              <a:rPr lang="en-US" sz="1000" dirty="0"/>
              <a:t>b) dividends within the meaning of Article 10 paid by a company resident in Switzerland to a company resident in the Federal Republic of Germany,</a:t>
            </a:r>
          </a:p>
          <a:p>
            <a:pPr marL="0" indent="0">
              <a:buNone/>
            </a:pPr>
            <a:r>
              <a:rPr lang="en-US" sz="1000" dirty="0"/>
              <a:t>- if the company resident in the Federal Republic of Germany holds at least </a:t>
            </a:r>
            <a:r>
              <a:rPr lang="en-US" sz="1000" u="sng" dirty="0"/>
              <a:t>20 % of the capital </a:t>
            </a:r>
            <a:r>
              <a:rPr lang="en-US" sz="1000" dirty="0"/>
              <a:t>of the company paying the dividends […]</a:t>
            </a:r>
          </a:p>
          <a:p>
            <a:pPr marL="0" indent="0">
              <a:buNone/>
            </a:pPr>
            <a:endParaRPr lang="en-US" sz="1000" dirty="0"/>
          </a:p>
        </p:txBody>
      </p:sp>
      <p:sp>
        <p:nvSpPr>
          <p:cNvPr id="5" name="Textplatzhalter 4">
            <a:extLst>
              <a:ext uri="{FF2B5EF4-FFF2-40B4-BE49-F238E27FC236}">
                <a16:creationId xmlns:a16="http://schemas.microsoft.com/office/drawing/2014/main" id="{BE67CEEF-E549-AFD9-78B8-B85277D67164}"/>
              </a:ext>
            </a:extLst>
          </p:cNvPr>
          <p:cNvSpPr>
            <a:spLocks noGrp="1"/>
          </p:cNvSpPr>
          <p:nvPr>
            <p:ph type="body" sz="quarter" idx="13"/>
          </p:nvPr>
        </p:nvSpPr>
        <p:spPr>
          <a:xfrm>
            <a:off x="6338316" y="2659920"/>
            <a:ext cx="4270248" cy="372932"/>
          </a:xfrm>
        </p:spPr>
        <p:txBody>
          <a:bodyPr>
            <a:normAutofit lnSpcReduction="10000"/>
          </a:bodyPr>
          <a:lstStyle/>
          <a:p>
            <a:r>
              <a:rPr lang="en-US" dirty="0"/>
              <a:t>Art. 24 </a:t>
            </a:r>
            <a:r>
              <a:rPr lang="en-US" dirty="0" err="1"/>
              <a:t>dtc-che</a:t>
            </a:r>
            <a:endParaRPr lang="en-US" dirty="0"/>
          </a:p>
          <a:p>
            <a:endParaRPr lang="en-US" dirty="0"/>
          </a:p>
        </p:txBody>
      </p:sp>
      <p:sp>
        <p:nvSpPr>
          <p:cNvPr id="6" name="Titel 5">
            <a:extLst>
              <a:ext uri="{FF2B5EF4-FFF2-40B4-BE49-F238E27FC236}">
                <a16:creationId xmlns:a16="http://schemas.microsoft.com/office/drawing/2014/main" id="{7B7465CE-8BA3-14B8-BD82-1CADFEFFDFAA}"/>
              </a:ext>
            </a:extLst>
          </p:cNvPr>
          <p:cNvSpPr>
            <a:spLocks noGrp="1"/>
          </p:cNvSpPr>
          <p:nvPr>
            <p:ph type="title"/>
          </p:nvPr>
        </p:nvSpPr>
        <p:spPr>
          <a:xfrm>
            <a:off x="2231136" y="758540"/>
            <a:ext cx="7729728" cy="1188720"/>
          </a:xfrm>
        </p:spPr>
        <p:txBody>
          <a:bodyPr/>
          <a:lstStyle/>
          <a:p>
            <a:r>
              <a:rPr lang="en-US" dirty="0"/>
              <a:t>Relief from double taxation</a:t>
            </a:r>
          </a:p>
        </p:txBody>
      </p:sp>
    </p:spTree>
    <p:extLst>
      <p:ext uri="{BB962C8B-B14F-4D97-AF65-F5344CB8AC3E}">
        <p14:creationId xmlns:p14="http://schemas.microsoft.com/office/powerpoint/2010/main" val="359388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1B174E-28CE-24F9-ED6A-17B8262C2305}"/>
              </a:ext>
            </a:extLst>
          </p:cNvPr>
          <p:cNvSpPr>
            <a:spLocks noGrp="1"/>
          </p:cNvSpPr>
          <p:nvPr>
            <p:ph type="title"/>
          </p:nvPr>
        </p:nvSpPr>
        <p:spPr>
          <a:xfrm>
            <a:off x="2231136" y="2834640"/>
            <a:ext cx="7729728" cy="1188720"/>
          </a:xfrm>
        </p:spPr>
        <p:txBody>
          <a:bodyPr/>
          <a:lstStyle/>
          <a:p>
            <a:r>
              <a:rPr lang="en-US" dirty="0"/>
              <a:t>Other </a:t>
            </a:r>
            <a:r>
              <a:rPr lang="en-US" dirty="0" err="1"/>
              <a:t>dtc</a:t>
            </a:r>
            <a:endParaRPr lang="en-US" dirty="0"/>
          </a:p>
        </p:txBody>
      </p:sp>
    </p:spTree>
    <p:extLst>
      <p:ext uri="{BB962C8B-B14F-4D97-AF65-F5344CB8AC3E}">
        <p14:creationId xmlns:p14="http://schemas.microsoft.com/office/powerpoint/2010/main" val="355237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E1357D8-F799-A40E-A135-631BF3A79669}"/>
              </a:ext>
            </a:extLst>
          </p:cNvPr>
          <p:cNvSpPr>
            <a:spLocks noGrp="1"/>
          </p:cNvSpPr>
          <p:nvPr>
            <p:ph type="body" idx="1"/>
          </p:nvPr>
        </p:nvSpPr>
        <p:spPr/>
        <p:txBody>
          <a:bodyPr/>
          <a:lstStyle/>
          <a:p>
            <a:r>
              <a:rPr lang="en-US"/>
              <a:t>DTC-Japan</a:t>
            </a:r>
            <a:endParaRPr lang="en-US" dirty="0"/>
          </a:p>
        </p:txBody>
      </p:sp>
      <p:sp>
        <p:nvSpPr>
          <p:cNvPr id="3" name="Inhaltsplatzhalter 2">
            <a:extLst>
              <a:ext uri="{FF2B5EF4-FFF2-40B4-BE49-F238E27FC236}">
                <a16:creationId xmlns:a16="http://schemas.microsoft.com/office/drawing/2014/main" id="{944C7B59-A8E8-3C66-9172-F7E98FB5AC0C}"/>
              </a:ext>
            </a:extLst>
          </p:cNvPr>
          <p:cNvSpPr>
            <a:spLocks noGrp="1"/>
          </p:cNvSpPr>
          <p:nvPr>
            <p:ph sz="half" idx="2"/>
          </p:nvPr>
        </p:nvSpPr>
        <p:spPr/>
        <p:txBody>
          <a:bodyPr>
            <a:noAutofit/>
          </a:bodyPr>
          <a:lstStyle/>
          <a:p>
            <a:pPr marL="0" indent="0">
              <a:buNone/>
            </a:pPr>
            <a:r>
              <a:rPr lang="en-US" sz="1000"/>
              <a:t>(2) However, dividends paid by a company which is a resident of a Contracting State may also be taxed in that Contracting State according to the laws of that Contracting State, but if the beneficial owner of the dividends is a resident of the other Contracting State, the tax so charged shall not exceed: </a:t>
            </a:r>
          </a:p>
          <a:p>
            <a:pPr marL="0" indent="0">
              <a:buNone/>
            </a:pPr>
            <a:r>
              <a:rPr lang="en-US" sz="1000"/>
              <a:t>a) </a:t>
            </a:r>
            <a:r>
              <a:rPr lang="en-US" sz="1000" u="sng"/>
              <a:t>5 per cent </a:t>
            </a:r>
            <a:r>
              <a:rPr lang="en-US" sz="1000"/>
              <a:t>of the gross amount of the dividends if the beneficial owner is a company (other than a partnership) that has owned directly, for the period of </a:t>
            </a:r>
            <a:r>
              <a:rPr lang="en-US" sz="1000" u="sng"/>
              <a:t>six months </a:t>
            </a:r>
            <a:r>
              <a:rPr lang="en-US" sz="1000"/>
              <a:t>ending on the date on which entitlement to the dividends is determined, </a:t>
            </a:r>
            <a:r>
              <a:rPr lang="en-US" sz="1000" u="sng"/>
              <a:t>at least 10 per cent of the </a:t>
            </a:r>
            <a:r>
              <a:rPr lang="en-US" sz="1000" i="1" u="sng"/>
              <a:t>voting shares </a:t>
            </a:r>
            <a:r>
              <a:rPr lang="en-US" sz="1000"/>
              <a:t>of the company paying the dividends; </a:t>
            </a:r>
          </a:p>
          <a:p>
            <a:pPr marL="0" indent="0">
              <a:buNone/>
            </a:pPr>
            <a:r>
              <a:rPr lang="en-US" sz="1000"/>
              <a:t>b) </a:t>
            </a:r>
            <a:r>
              <a:rPr lang="en-US" sz="1000" u="sng"/>
              <a:t>15 per cent </a:t>
            </a:r>
            <a:r>
              <a:rPr lang="en-US" sz="1000"/>
              <a:t>of the gross amount of the dividends in all other cases. </a:t>
            </a:r>
          </a:p>
          <a:p>
            <a:pPr marL="0" indent="0">
              <a:buNone/>
            </a:pPr>
            <a:r>
              <a:rPr lang="en-US" sz="1000"/>
              <a:t>(3) Notwithstanding the provisions of paragraph 2, </a:t>
            </a:r>
            <a:r>
              <a:rPr lang="en-US" sz="1000" u="sng"/>
              <a:t>dividends shall not be taxed </a:t>
            </a:r>
            <a:r>
              <a:rPr lang="en-US" sz="1000"/>
              <a:t>in the Contracting State of which the company paying the dividends is a resident if the beneficial owner of the dividends is a resident of the other Contracting State and is a company (other than a partnership) that has owned directly, </a:t>
            </a:r>
            <a:r>
              <a:rPr lang="en-US" sz="1000" u="sng"/>
              <a:t>for the period of eighteen months </a:t>
            </a:r>
            <a:r>
              <a:rPr lang="en-US" sz="1000"/>
              <a:t>ending on the date on which entitlement to the dividends is determined, at least </a:t>
            </a:r>
            <a:r>
              <a:rPr lang="en-US" sz="1000" u="sng"/>
              <a:t>25 per cent of the </a:t>
            </a:r>
            <a:r>
              <a:rPr lang="en-US" sz="1000" i="1" u="sng"/>
              <a:t>voting shares</a:t>
            </a:r>
            <a:r>
              <a:rPr lang="en-US" sz="1000"/>
              <a:t> of the company paying the dividends.</a:t>
            </a:r>
          </a:p>
          <a:p>
            <a:endParaRPr lang="en-US" sz="1000" dirty="0"/>
          </a:p>
        </p:txBody>
      </p:sp>
      <p:sp>
        <p:nvSpPr>
          <p:cNvPr id="4" name="Inhaltsplatzhalter 3">
            <a:extLst>
              <a:ext uri="{FF2B5EF4-FFF2-40B4-BE49-F238E27FC236}">
                <a16:creationId xmlns:a16="http://schemas.microsoft.com/office/drawing/2014/main" id="{A1734A14-5EE0-8808-53A1-F1F700CB8943}"/>
              </a:ext>
            </a:extLst>
          </p:cNvPr>
          <p:cNvSpPr>
            <a:spLocks noGrp="1"/>
          </p:cNvSpPr>
          <p:nvPr>
            <p:ph sz="quarter" idx="4"/>
          </p:nvPr>
        </p:nvSpPr>
        <p:spPr/>
        <p:txBody>
          <a:bodyPr>
            <a:noAutofit/>
          </a:bodyPr>
          <a:lstStyle/>
          <a:p>
            <a:pPr marL="0" indent="0">
              <a:buNone/>
            </a:pPr>
            <a:r>
              <a:rPr lang="en-US" sz="900"/>
              <a:t>(2) […] the tax so charged shall not exceed: </a:t>
            </a:r>
          </a:p>
          <a:p>
            <a:pPr marL="0" indent="0">
              <a:buNone/>
            </a:pPr>
            <a:r>
              <a:rPr lang="en-US" sz="900"/>
              <a:t>a) </a:t>
            </a:r>
            <a:r>
              <a:rPr lang="en-US" sz="900" u="sng"/>
              <a:t>5 per cent </a:t>
            </a:r>
            <a:r>
              <a:rPr lang="en-US" sz="900"/>
              <a:t>of the gross amount of the dividends, if the beneficial owner of the dividends is a company (other than a partnership) which holds directly at least </a:t>
            </a:r>
            <a:r>
              <a:rPr lang="en-US" sz="900" u="sng"/>
              <a:t>10 per cent of the </a:t>
            </a:r>
            <a:r>
              <a:rPr lang="en-US" sz="900" i="1" u="sng"/>
              <a:t>voting power</a:t>
            </a:r>
            <a:r>
              <a:rPr lang="en-US" sz="900" i="1"/>
              <a:t> </a:t>
            </a:r>
            <a:r>
              <a:rPr lang="en-US" sz="900"/>
              <a:t>of the company paying the dividends throughout a </a:t>
            </a:r>
            <a:r>
              <a:rPr lang="en-US" sz="900" u="sng"/>
              <a:t>6 month period</a:t>
            </a:r>
            <a:r>
              <a:rPr lang="en-US" sz="900"/>
              <a:t> that includes the day of payment of the dividend; </a:t>
            </a:r>
          </a:p>
          <a:p>
            <a:pPr marL="0" indent="0">
              <a:buNone/>
            </a:pPr>
            <a:r>
              <a:rPr lang="en-US" sz="900"/>
              <a:t>b) </a:t>
            </a:r>
            <a:r>
              <a:rPr lang="en-US" sz="900" u="sng"/>
              <a:t>15 per cent </a:t>
            </a:r>
            <a:r>
              <a:rPr lang="en-US" sz="900"/>
              <a:t>of the gross amount of the dividends in all other cases.</a:t>
            </a:r>
          </a:p>
          <a:p>
            <a:pPr marL="0" indent="0">
              <a:buNone/>
            </a:pPr>
            <a:r>
              <a:rPr lang="en-US" sz="900"/>
              <a:t>(3) Notwithstanding the provisions of paragraph 2, </a:t>
            </a:r>
            <a:r>
              <a:rPr lang="en-US" sz="900" u="sng"/>
              <a:t>dividends shall not be taxed </a:t>
            </a:r>
            <a:r>
              <a:rPr lang="en-US" sz="900"/>
              <a:t>in the Contracting State of which the company paying the dividends is a resident if the beneficial owner of the dividends is a company (other than a partnership) that is a resident of the other Contracting State that has held directly shares representing </a:t>
            </a:r>
            <a:r>
              <a:rPr lang="en-US" sz="900" u="sng"/>
              <a:t>80 per cent or more of the </a:t>
            </a:r>
            <a:r>
              <a:rPr lang="en-US" sz="900" i="1" u="sng"/>
              <a:t>voting power</a:t>
            </a:r>
            <a:r>
              <a:rPr lang="en-US" sz="900" i="1"/>
              <a:t> </a:t>
            </a:r>
            <a:r>
              <a:rPr lang="en-US" sz="900"/>
              <a:t>of the company paying the dividends for a </a:t>
            </a:r>
            <a:r>
              <a:rPr lang="en-US" sz="900" u="sng"/>
              <a:t>12 month period</a:t>
            </a:r>
            <a:r>
              <a:rPr lang="en-US" sz="900"/>
              <a:t> ending on the date the dividend is declared and the company that is the beneficial owner of the dividends: </a:t>
            </a:r>
          </a:p>
          <a:p>
            <a:pPr marL="0" indent="0">
              <a:buNone/>
            </a:pPr>
            <a:r>
              <a:rPr lang="en-US" sz="900"/>
              <a:t>a) has its principal class of shares listed on a recognized stock exchange specified in sub-subparagraph 1(m)i) or ii) of Article 3 and regularly traded on one or more recognized stock exchanges;  </a:t>
            </a:r>
          </a:p>
          <a:p>
            <a:pPr marL="0" indent="0">
              <a:buNone/>
            </a:pPr>
            <a:endParaRPr lang="en-US" sz="900" dirty="0"/>
          </a:p>
        </p:txBody>
      </p:sp>
      <p:sp>
        <p:nvSpPr>
          <p:cNvPr id="5" name="Textplatzhalter 4">
            <a:extLst>
              <a:ext uri="{FF2B5EF4-FFF2-40B4-BE49-F238E27FC236}">
                <a16:creationId xmlns:a16="http://schemas.microsoft.com/office/drawing/2014/main" id="{7ED29027-7731-2ADA-CB3F-7131807541A3}"/>
              </a:ext>
            </a:extLst>
          </p:cNvPr>
          <p:cNvSpPr>
            <a:spLocks noGrp="1"/>
          </p:cNvSpPr>
          <p:nvPr>
            <p:ph type="body" sz="quarter" idx="13"/>
          </p:nvPr>
        </p:nvSpPr>
        <p:spPr/>
        <p:txBody>
          <a:bodyPr/>
          <a:lstStyle/>
          <a:p>
            <a:r>
              <a:rPr lang="en-US"/>
              <a:t>DTC-Australia</a:t>
            </a:r>
            <a:endParaRPr lang="en-US" dirty="0"/>
          </a:p>
        </p:txBody>
      </p:sp>
      <p:sp>
        <p:nvSpPr>
          <p:cNvPr id="6" name="Titel 5">
            <a:extLst>
              <a:ext uri="{FF2B5EF4-FFF2-40B4-BE49-F238E27FC236}">
                <a16:creationId xmlns:a16="http://schemas.microsoft.com/office/drawing/2014/main" id="{0B892060-3B7B-1457-D7E3-D3F39FFB381A}"/>
              </a:ext>
            </a:extLst>
          </p:cNvPr>
          <p:cNvSpPr>
            <a:spLocks noGrp="1"/>
          </p:cNvSpPr>
          <p:nvPr>
            <p:ph type="title"/>
          </p:nvPr>
        </p:nvSpPr>
        <p:spPr/>
        <p:txBody>
          <a:bodyPr/>
          <a:lstStyle/>
          <a:p>
            <a:r>
              <a:rPr lang="en-US"/>
              <a:t>dividends</a:t>
            </a:r>
            <a:endParaRPr lang="en-US" dirty="0"/>
          </a:p>
        </p:txBody>
      </p:sp>
    </p:spTree>
    <p:extLst>
      <p:ext uri="{BB962C8B-B14F-4D97-AF65-F5344CB8AC3E}">
        <p14:creationId xmlns:p14="http://schemas.microsoft.com/office/powerpoint/2010/main" val="3495577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platzhalter 3">
            <a:extLst>
              <a:ext uri="{FF2B5EF4-FFF2-40B4-BE49-F238E27FC236}">
                <a16:creationId xmlns:a16="http://schemas.microsoft.com/office/drawing/2014/main" id="{FAC1A2ED-EAFB-8524-6F32-A6C292702084}"/>
              </a:ext>
            </a:extLst>
          </p:cNvPr>
          <p:cNvSpPr>
            <a:spLocks noGrp="1"/>
          </p:cNvSpPr>
          <p:nvPr>
            <p:ph type="body" idx="1"/>
          </p:nvPr>
        </p:nvSpPr>
        <p:spPr/>
        <p:txBody>
          <a:bodyPr/>
          <a:lstStyle/>
          <a:p>
            <a:r>
              <a:rPr lang="en-US" dirty="0"/>
              <a:t>Art. XVII DTC-Greece</a:t>
            </a:r>
          </a:p>
        </p:txBody>
      </p:sp>
      <p:sp>
        <p:nvSpPr>
          <p:cNvPr id="5" name="Inhaltsplatzhalter 4">
            <a:extLst>
              <a:ext uri="{FF2B5EF4-FFF2-40B4-BE49-F238E27FC236}">
                <a16:creationId xmlns:a16="http://schemas.microsoft.com/office/drawing/2014/main" id="{7A84FEEE-962E-9596-9A95-2668E196AFBF}"/>
              </a:ext>
            </a:extLst>
          </p:cNvPr>
          <p:cNvSpPr>
            <a:spLocks noGrp="1"/>
          </p:cNvSpPr>
          <p:nvPr>
            <p:ph sz="half" idx="2"/>
          </p:nvPr>
        </p:nvSpPr>
        <p:spPr/>
        <p:txBody>
          <a:bodyPr>
            <a:noAutofit/>
          </a:bodyPr>
          <a:lstStyle/>
          <a:p>
            <a:pPr marL="0" indent="0">
              <a:buNone/>
            </a:pPr>
            <a:r>
              <a:rPr lang="en-US" sz="1400" dirty="0"/>
              <a:t>(2) b […] dividends paid to a company limited by shares being a resident of the Federal Republic of Germany by a company limited being a resident of the Kingdom of Greece there shall be allowed as a credit against the Federal Republic tax amount </a:t>
            </a:r>
            <a:r>
              <a:rPr lang="en-US" sz="1400" u="sng" dirty="0"/>
              <a:t>of 30 per cent</a:t>
            </a:r>
            <a:r>
              <a:rPr lang="en-US" sz="1400" dirty="0"/>
              <a:t> of the gross dividends, but only if </a:t>
            </a:r>
          </a:p>
          <a:p>
            <a:pPr marL="0" indent="0">
              <a:buNone/>
            </a:pPr>
            <a:r>
              <a:rPr lang="en-US" sz="1400" dirty="0"/>
              <a:t>[…]</a:t>
            </a:r>
          </a:p>
        </p:txBody>
      </p:sp>
      <p:sp>
        <p:nvSpPr>
          <p:cNvPr id="6" name="Inhaltsplatzhalter 5">
            <a:extLst>
              <a:ext uri="{FF2B5EF4-FFF2-40B4-BE49-F238E27FC236}">
                <a16:creationId xmlns:a16="http://schemas.microsoft.com/office/drawing/2014/main" id="{3857CBA0-FD1C-F3F1-1ABF-952E71318885}"/>
              </a:ext>
            </a:extLst>
          </p:cNvPr>
          <p:cNvSpPr>
            <a:spLocks noGrp="1"/>
          </p:cNvSpPr>
          <p:nvPr>
            <p:ph sz="quarter" idx="4"/>
          </p:nvPr>
        </p:nvSpPr>
        <p:spPr>
          <a:xfrm>
            <a:off x="6338316" y="3143249"/>
            <a:ext cx="4253484" cy="3330121"/>
          </a:xfrm>
        </p:spPr>
        <p:txBody>
          <a:bodyPr>
            <a:normAutofit/>
          </a:bodyPr>
          <a:lstStyle/>
          <a:p>
            <a:pPr marL="0" indent="0">
              <a:buNone/>
            </a:pPr>
            <a:r>
              <a:rPr lang="en-US" sz="1400" dirty="0"/>
              <a:t>(2) […]</a:t>
            </a:r>
          </a:p>
          <a:p>
            <a:pPr marL="0" indent="0">
              <a:buNone/>
            </a:pPr>
            <a:r>
              <a:rPr lang="en-US" sz="1400" dirty="0"/>
              <a:t>c) For the purposes of credit referred to in sub-paragraph b), Portuguese tax to be credited […] </a:t>
            </a:r>
            <a:r>
              <a:rPr lang="en-US" sz="1400" u="sng" dirty="0"/>
              <a:t>shall in any case be deemed to be 15% </a:t>
            </a:r>
            <a:r>
              <a:rPr lang="en-US" sz="1400" dirty="0"/>
              <a:t>of the gross amount of such </a:t>
            </a:r>
            <a:r>
              <a:rPr lang="en-US" sz="1400" u="sng" dirty="0"/>
              <a:t>dividends, interests and royalties</a:t>
            </a:r>
            <a:r>
              <a:rPr lang="en-US" sz="1400" dirty="0"/>
              <a:t>.</a:t>
            </a:r>
          </a:p>
        </p:txBody>
      </p:sp>
      <p:sp>
        <p:nvSpPr>
          <p:cNvPr id="7" name="Textplatzhalter 6">
            <a:extLst>
              <a:ext uri="{FF2B5EF4-FFF2-40B4-BE49-F238E27FC236}">
                <a16:creationId xmlns:a16="http://schemas.microsoft.com/office/drawing/2014/main" id="{107A45B7-6943-9811-82F6-1F8EAD2F0649}"/>
              </a:ext>
            </a:extLst>
          </p:cNvPr>
          <p:cNvSpPr>
            <a:spLocks noGrp="1"/>
          </p:cNvSpPr>
          <p:nvPr>
            <p:ph type="body" sz="quarter" idx="13"/>
          </p:nvPr>
        </p:nvSpPr>
        <p:spPr/>
        <p:txBody>
          <a:bodyPr/>
          <a:lstStyle/>
          <a:p>
            <a:r>
              <a:rPr lang="en-US" dirty="0"/>
              <a:t>Art. 24 DTC-Portugal</a:t>
            </a:r>
          </a:p>
        </p:txBody>
      </p:sp>
      <p:sp>
        <p:nvSpPr>
          <p:cNvPr id="2" name="Titel 1">
            <a:extLst>
              <a:ext uri="{FF2B5EF4-FFF2-40B4-BE49-F238E27FC236}">
                <a16:creationId xmlns:a16="http://schemas.microsoft.com/office/drawing/2014/main" id="{7FCC19C6-95C3-7581-EE9B-6819D0C41B55}"/>
              </a:ext>
            </a:extLst>
          </p:cNvPr>
          <p:cNvSpPr>
            <a:spLocks noGrp="1"/>
          </p:cNvSpPr>
          <p:nvPr>
            <p:ph type="title"/>
          </p:nvPr>
        </p:nvSpPr>
        <p:spPr/>
        <p:txBody>
          <a:bodyPr/>
          <a:lstStyle/>
          <a:p>
            <a:r>
              <a:rPr lang="en-US" dirty="0"/>
              <a:t>Tax sparing clauses</a:t>
            </a:r>
          </a:p>
        </p:txBody>
      </p:sp>
    </p:spTree>
    <p:extLst>
      <p:ext uri="{BB962C8B-B14F-4D97-AF65-F5344CB8AC3E}">
        <p14:creationId xmlns:p14="http://schemas.microsoft.com/office/powerpoint/2010/main" val="265250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9EFA787E-A921-BC20-C4A9-CE372100FC64}"/>
              </a:ext>
            </a:extLst>
          </p:cNvPr>
          <p:cNvSpPr>
            <a:spLocks noGrp="1"/>
          </p:cNvSpPr>
          <p:nvPr>
            <p:ph type="body" idx="1"/>
          </p:nvPr>
        </p:nvSpPr>
        <p:spPr>
          <a:xfrm>
            <a:off x="2769474" y="2313433"/>
            <a:ext cx="2545874" cy="704087"/>
          </a:xfrm>
        </p:spPr>
        <p:txBody>
          <a:bodyPr/>
          <a:lstStyle/>
          <a:p>
            <a:r>
              <a:rPr lang="en-US" dirty="0"/>
              <a:t>Art. 21 DTC-Japan</a:t>
            </a:r>
          </a:p>
        </p:txBody>
      </p:sp>
      <p:sp>
        <p:nvSpPr>
          <p:cNvPr id="3" name="Inhaltsplatzhalter 2">
            <a:extLst>
              <a:ext uri="{FF2B5EF4-FFF2-40B4-BE49-F238E27FC236}">
                <a16:creationId xmlns:a16="http://schemas.microsoft.com/office/drawing/2014/main" id="{C44A77DF-59B1-A707-4037-5AB8F9347E2F}"/>
              </a:ext>
            </a:extLst>
          </p:cNvPr>
          <p:cNvSpPr>
            <a:spLocks noGrp="1"/>
          </p:cNvSpPr>
          <p:nvPr>
            <p:ph sz="half" idx="2"/>
          </p:nvPr>
        </p:nvSpPr>
        <p:spPr>
          <a:xfrm>
            <a:off x="2231136" y="3143250"/>
            <a:ext cx="3622548" cy="2596776"/>
          </a:xfrm>
        </p:spPr>
        <p:txBody>
          <a:bodyPr>
            <a:noAutofit/>
          </a:bodyPr>
          <a:lstStyle/>
          <a:p>
            <a:pPr marL="0" indent="0">
              <a:buNone/>
            </a:pPr>
            <a:r>
              <a:rPr lang="de-DE" sz="1200" dirty="0">
                <a:effectLst/>
              </a:rPr>
              <a:t>(2) A resident </a:t>
            </a:r>
            <a:r>
              <a:rPr lang="de-DE" sz="1200" dirty="0" err="1">
                <a:effectLst/>
              </a:rPr>
              <a:t>of</a:t>
            </a:r>
            <a:r>
              <a:rPr lang="de-DE" sz="1200" dirty="0">
                <a:effectLst/>
              </a:rPr>
              <a:t> a </a:t>
            </a:r>
            <a:r>
              <a:rPr lang="de-DE" sz="1200" dirty="0" err="1">
                <a:effectLst/>
              </a:rPr>
              <a:t>Contracting</a:t>
            </a:r>
            <a:r>
              <a:rPr lang="de-DE" sz="1200" dirty="0">
                <a:effectLst/>
              </a:rPr>
              <a:t> State </a:t>
            </a:r>
            <a:r>
              <a:rPr lang="de-DE" sz="1200" dirty="0" err="1">
                <a:effectLst/>
              </a:rPr>
              <a:t>is</a:t>
            </a:r>
            <a:r>
              <a:rPr lang="de-DE" sz="1200" dirty="0">
                <a:effectLst/>
              </a:rPr>
              <a:t> a </a:t>
            </a:r>
            <a:r>
              <a:rPr lang="de-DE" sz="1200" dirty="0" err="1">
                <a:effectLst/>
              </a:rPr>
              <a:t>qualified</a:t>
            </a:r>
            <a:r>
              <a:rPr lang="de-DE" sz="1200" dirty="0">
                <a:effectLst/>
              </a:rPr>
              <a:t> </a:t>
            </a:r>
            <a:r>
              <a:rPr lang="de-DE" sz="1200" dirty="0" err="1">
                <a:effectLst/>
              </a:rPr>
              <a:t>person</a:t>
            </a:r>
            <a:r>
              <a:rPr lang="de-DE" sz="1200" dirty="0">
                <a:effectLst/>
              </a:rPr>
              <a:t> </a:t>
            </a:r>
            <a:r>
              <a:rPr lang="de-DE" sz="1200" dirty="0" err="1">
                <a:effectLst/>
              </a:rPr>
              <a:t>for</a:t>
            </a:r>
            <a:r>
              <a:rPr lang="de-DE" sz="1200" dirty="0">
                <a:effectLst/>
              </a:rPr>
              <a:t> a </a:t>
            </a:r>
            <a:r>
              <a:rPr lang="de-DE" sz="1200" dirty="0" err="1">
                <a:effectLst/>
              </a:rPr>
              <a:t>taxable</a:t>
            </a:r>
            <a:r>
              <a:rPr lang="de-DE" sz="1200" dirty="0">
                <a:effectLst/>
              </a:rPr>
              <a:t> </a:t>
            </a:r>
            <a:r>
              <a:rPr lang="de-DE" sz="1200" dirty="0" err="1">
                <a:effectLst/>
              </a:rPr>
              <a:t>year</a:t>
            </a:r>
            <a:r>
              <a:rPr lang="de-DE" sz="1200" dirty="0">
                <a:effectLst/>
              </a:rPr>
              <a:t> </a:t>
            </a:r>
            <a:r>
              <a:rPr lang="de-DE" sz="1200" dirty="0" err="1">
                <a:effectLst/>
              </a:rPr>
              <a:t>only</a:t>
            </a:r>
            <a:r>
              <a:rPr lang="de-DE" sz="1200" dirty="0">
                <a:effectLst/>
              </a:rPr>
              <a:t> </a:t>
            </a:r>
            <a:r>
              <a:rPr lang="de-DE" sz="1200" dirty="0" err="1">
                <a:effectLst/>
              </a:rPr>
              <a:t>if</a:t>
            </a:r>
            <a:r>
              <a:rPr lang="de-DE" sz="1200" dirty="0">
                <a:effectLst/>
              </a:rPr>
              <a:t> such resident </a:t>
            </a:r>
            <a:r>
              <a:rPr lang="de-DE" sz="1200" dirty="0" err="1">
                <a:effectLst/>
              </a:rPr>
              <a:t>is</a:t>
            </a:r>
            <a:r>
              <a:rPr lang="de-DE" sz="1200" dirty="0">
                <a:effectLst/>
              </a:rPr>
              <a:t> </a:t>
            </a:r>
            <a:r>
              <a:rPr lang="de-DE" sz="1200" dirty="0" err="1">
                <a:effectLst/>
              </a:rPr>
              <a:t>either</a:t>
            </a:r>
            <a:r>
              <a:rPr lang="de-DE" sz="1200" dirty="0">
                <a:effectLst/>
              </a:rPr>
              <a:t>: </a:t>
            </a:r>
            <a:endParaRPr lang="de-DE" sz="1200" dirty="0"/>
          </a:p>
          <a:p>
            <a:pPr marL="0" indent="0">
              <a:buNone/>
            </a:pPr>
            <a:r>
              <a:rPr lang="de-DE" sz="1200" dirty="0">
                <a:effectLst/>
              </a:rPr>
              <a:t>a) an individual; </a:t>
            </a:r>
            <a:endParaRPr lang="de-DE" sz="1200" dirty="0"/>
          </a:p>
          <a:p>
            <a:pPr marL="0" indent="0">
              <a:buNone/>
            </a:pPr>
            <a:r>
              <a:rPr lang="de-DE" sz="1200" dirty="0">
                <a:effectLst/>
              </a:rPr>
              <a:t>b) a </a:t>
            </a:r>
            <a:r>
              <a:rPr lang="de-DE" sz="1200" dirty="0" err="1">
                <a:effectLst/>
              </a:rPr>
              <a:t>qualified</a:t>
            </a:r>
            <a:r>
              <a:rPr lang="de-DE" sz="1200" dirty="0">
                <a:effectLst/>
              </a:rPr>
              <a:t> </a:t>
            </a:r>
            <a:r>
              <a:rPr lang="de-DE" sz="1200" dirty="0" err="1">
                <a:effectLst/>
              </a:rPr>
              <a:t>governmental</a:t>
            </a:r>
            <a:r>
              <a:rPr lang="de-DE" sz="1200" dirty="0">
                <a:effectLst/>
              </a:rPr>
              <a:t> </a:t>
            </a:r>
            <a:r>
              <a:rPr lang="de-DE" sz="1200" dirty="0" err="1">
                <a:effectLst/>
              </a:rPr>
              <a:t>entity</a:t>
            </a:r>
            <a:r>
              <a:rPr lang="de-DE" sz="1200" dirty="0">
                <a:effectLst/>
              </a:rPr>
              <a:t>; </a:t>
            </a:r>
            <a:endParaRPr lang="de-DE" sz="1200" dirty="0"/>
          </a:p>
          <a:p>
            <a:pPr marL="0" indent="0">
              <a:buNone/>
            </a:pPr>
            <a:r>
              <a:rPr lang="de-DE" sz="1200" dirty="0">
                <a:effectLst/>
              </a:rPr>
              <a:t>c) a </a:t>
            </a:r>
            <a:r>
              <a:rPr lang="de-DE" sz="1200" dirty="0" err="1">
                <a:effectLst/>
              </a:rPr>
              <a:t>company</a:t>
            </a:r>
            <a:r>
              <a:rPr lang="de-DE" sz="1200" dirty="0">
                <a:effectLst/>
              </a:rPr>
              <a:t>, </a:t>
            </a:r>
            <a:r>
              <a:rPr lang="de-DE" sz="1200" dirty="0" err="1">
                <a:effectLst/>
              </a:rPr>
              <a:t>if</a:t>
            </a:r>
            <a:r>
              <a:rPr lang="de-DE" sz="1200" dirty="0">
                <a:effectLst/>
              </a:rPr>
              <a:t> </a:t>
            </a:r>
            <a:r>
              <a:rPr lang="de-DE" sz="1200" dirty="0" err="1">
                <a:effectLst/>
              </a:rPr>
              <a:t>its</a:t>
            </a:r>
            <a:r>
              <a:rPr lang="de-DE" sz="1200" dirty="0">
                <a:effectLst/>
              </a:rPr>
              <a:t> </a:t>
            </a:r>
            <a:r>
              <a:rPr lang="de-DE" sz="1200" dirty="0" err="1">
                <a:effectLst/>
              </a:rPr>
              <a:t>principal</a:t>
            </a:r>
            <a:r>
              <a:rPr lang="de-DE" sz="1200" dirty="0">
                <a:effectLst/>
              </a:rPr>
              <a:t> </a:t>
            </a:r>
            <a:r>
              <a:rPr lang="de-DE" sz="1200" dirty="0" err="1">
                <a:effectLst/>
              </a:rPr>
              <a:t>class</a:t>
            </a:r>
            <a:r>
              <a:rPr lang="de-DE" sz="1200" dirty="0">
                <a:effectLst/>
              </a:rPr>
              <a:t> </a:t>
            </a:r>
            <a:r>
              <a:rPr lang="de-DE" sz="1200" dirty="0" err="1">
                <a:effectLst/>
              </a:rPr>
              <a:t>of</a:t>
            </a:r>
            <a:r>
              <a:rPr lang="de-DE" sz="1200" dirty="0">
                <a:effectLst/>
              </a:rPr>
              <a:t> </a:t>
            </a:r>
            <a:r>
              <a:rPr lang="de-DE" sz="1200" dirty="0" err="1">
                <a:effectLst/>
              </a:rPr>
              <a:t>shares</a:t>
            </a:r>
            <a:r>
              <a:rPr lang="de-DE" sz="1200" dirty="0">
                <a:effectLst/>
              </a:rPr>
              <a:t> </a:t>
            </a:r>
            <a:r>
              <a:rPr lang="de-DE" sz="1200" dirty="0" err="1">
                <a:effectLst/>
              </a:rPr>
              <a:t>is</a:t>
            </a:r>
            <a:r>
              <a:rPr lang="de-DE" sz="1200" dirty="0">
                <a:effectLst/>
              </a:rPr>
              <a:t> </a:t>
            </a:r>
            <a:r>
              <a:rPr lang="de-DE" sz="1200" dirty="0" err="1">
                <a:effectLst/>
              </a:rPr>
              <a:t>listed</a:t>
            </a:r>
            <a:r>
              <a:rPr lang="de-DE" sz="1200" dirty="0">
                <a:effectLst/>
              </a:rPr>
              <a:t> </a:t>
            </a:r>
            <a:r>
              <a:rPr lang="de-DE" sz="1200" dirty="0" err="1">
                <a:effectLst/>
              </a:rPr>
              <a:t>or</a:t>
            </a:r>
            <a:r>
              <a:rPr lang="de-DE" sz="1200" dirty="0">
                <a:effectLst/>
              </a:rPr>
              <a:t> registered and </a:t>
            </a:r>
            <a:r>
              <a:rPr lang="de-DE" sz="1200" dirty="0" err="1">
                <a:effectLst/>
              </a:rPr>
              <a:t>is</a:t>
            </a:r>
            <a:r>
              <a:rPr lang="de-DE" sz="1200" dirty="0">
                <a:effectLst/>
              </a:rPr>
              <a:t> </a:t>
            </a:r>
            <a:r>
              <a:rPr lang="de-DE" sz="1200" dirty="0" err="1">
                <a:effectLst/>
              </a:rPr>
              <a:t>regularly</a:t>
            </a:r>
            <a:r>
              <a:rPr lang="de-DE" sz="1200" dirty="0">
                <a:effectLst/>
              </a:rPr>
              <a:t> </a:t>
            </a:r>
            <a:r>
              <a:rPr lang="de-DE" sz="1200" dirty="0" err="1">
                <a:effectLst/>
              </a:rPr>
              <a:t>traded</a:t>
            </a:r>
            <a:r>
              <a:rPr lang="de-DE" sz="1200" dirty="0">
                <a:effectLst/>
              </a:rPr>
              <a:t> on </a:t>
            </a:r>
            <a:r>
              <a:rPr lang="de-DE" sz="1200" dirty="0" err="1">
                <a:effectLst/>
              </a:rPr>
              <a:t>one</a:t>
            </a:r>
            <a:r>
              <a:rPr lang="de-DE" sz="1200" dirty="0">
                <a:effectLst/>
              </a:rPr>
              <a:t> </a:t>
            </a:r>
            <a:r>
              <a:rPr lang="de-DE" sz="1200" dirty="0" err="1">
                <a:effectLst/>
              </a:rPr>
              <a:t>or</a:t>
            </a:r>
            <a:r>
              <a:rPr lang="de-DE" sz="1200" dirty="0">
                <a:effectLst/>
              </a:rPr>
              <a:t> </a:t>
            </a:r>
            <a:r>
              <a:rPr lang="de-DE" sz="1200" dirty="0" err="1">
                <a:effectLst/>
              </a:rPr>
              <a:t>more</a:t>
            </a:r>
            <a:r>
              <a:rPr lang="de-DE" sz="1200" dirty="0">
                <a:effectLst/>
              </a:rPr>
              <a:t> </a:t>
            </a:r>
            <a:r>
              <a:rPr lang="de-DE" sz="1200" dirty="0" err="1">
                <a:effectLst/>
              </a:rPr>
              <a:t>recognised</a:t>
            </a:r>
            <a:r>
              <a:rPr lang="de-DE" sz="1200" dirty="0">
                <a:effectLst/>
              </a:rPr>
              <a:t> stock </a:t>
            </a:r>
            <a:r>
              <a:rPr lang="de-DE" sz="1200" dirty="0" err="1">
                <a:effectLst/>
              </a:rPr>
              <a:t>exchanges</a:t>
            </a:r>
            <a:r>
              <a:rPr lang="de-DE" sz="1200" dirty="0">
                <a:effectLst/>
              </a:rPr>
              <a:t>; </a:t>
            </a:r>
            <a:endParaRPr lang="de-DE" sz="1200" dirty="0"/>
          </a:p>
          <a:p>
            <a:pPr marL="0" indent="0">
              <a:buNone/>
            </a:pPr>
            <a:r>
              <a:rPr lang="de-DE" sz="1200" dirty="0">
                <a:effectLst/>
              </a:rPr>
              <a:t>d) a </a:t>
            </a:r>
            <a:r>
              <a:rPr lang="de-DE" sz="1200" dirty="0" err="1">
                <a:effectLst/>
              </a:rPr>
              <a:t>pension</a:t>
            </a:r>
            <a:r>
              <a:rPr lang="de-DE" sz="1200" dirty="0">
                <a:effectLst/>
              </a:rPr>
              <a:t> </a:t>
            </a:r>
            <a:r>
              <a:rPr lang="de-DE" sz="1200" dirty="0" err="1">
                <a:effectLst/>
              </a:rPr>
              <a:t>fund</a:t>
            </a:r>
            <a:r>
              <a:rPr lang="de-DE" sz="1200" dirty="0">
                <a:effectLst/>
              </a:rPr>
              <a:t> […]; </a:t>
            </a:r>
            <a:endParaRPr lang="de-DE" sz="1200" dirty="0"/>
          </a:p>
          <a:p>
            <a:pPr marL="0" indent="0">
              <a:buNone/>
            </a:pPr>
            <a:r>
              <a:rPr lang="de-DE" sz="1200" dirty="0" err="1">
                <a:effectLst/>
              </a:rPr>
              <a:t>e</a:t>
            </a:r>
            <a:r>
              <a:rPr lang="de-DE" sz="1200" dirty="0">
                <a:effectLst/>
              </a:rPr>
              <a:t>) a </a:t>
            </a:r>
            <a:r>
              <a:rPr lang="de-DE" sz="1200" dirty="0" err="1">
                <a:effectLst/>
              </a:rPr>
              <a:t>person</a:t>
            </a:r>
            <a:r>
              <a:rPr lang="de-DE" sz="1200" dirty="0">
                <a:effectLst/>
              </a:rPr>
              <a:t> </a:t>
            </a:r>
            <a:r>
              <a:rPr lang="de-DE" sz="1200" dirty="0"/>
              <a:t>[…] </a:t>
            </a:r>
            <a:r>
              <a:rPr lang="de-DE" sz="1200" dirty="0" err="1">
                <a:effectLst/>
              </a:rPr>
              <a:t>operated</a:t>
            </a:r>
            <a:r>
              <a:rPr lang="de-DE" sz="1200" dirty="0">
                <a:effectLst/>
              </a:rPr>
              <a:t> </a:t>
            </a:r>
            <a:r>
              <a:rPr lang="de-DE" sz="1200" dirty="0" err="1">
                <a:effectLst/>
              </a:rPr>
              <a:t>exclusively</a:t>
            </a:r>
            <a:r>
              <a:rPr lang="de-DE" sz="1200" dirty="0">
                <a:effectLst/>
              </a:rPr>
              <a:t> </a:t>
            </a:r>
            <a:r>
              <a:rPr lang="de-DE" sz="1200" dirty="0" err="1">
                <a:effectLst/>
              </a:rPr>
              <a:t>for</a:t>
            </a:r>
            <a:r>
              <a:rPr lang="de-DE" sz="1200" dirty="0">
                <a:effectLst/>
              </a:rPr>
              <a:t> a </a:t>
            </a:r>
            <a:r>
              <a:rPr lang="de-DE" sz="1200" dirty="0" err="1">
                <a:effectLst/>
              </a:rPr>
              <a:t>religious</a:t>
            </a:r>
            <a:r>
              <a:rPr lang="de-DE" sz="1200" dirty="0">
                <a:effectLst/>
              </a:rPr>
              <a:t>, </a:t>
            </a:r>
            <a:r>
              <a:rPr lang="de-DE" sz="1200" dirty="0" err="1">
                <a:effectLst/>
              </a:rPr>
              <a:t>charitable</a:t>
            </a:r>
            <a:r>
              <a:rPr lang="de-DE" sz="1200" dirty="0">
                <a:effectLst/>
              </a:rPr>
              <a:t>, </a:t>
            </a:r>
            <a:r>
              <a:rPr lang="de-DE" sz="1200" dirty="0" err="1">
                <a:effectLst/>
              </a:rPr>
              <a:t>educational</a:t>
            </a:r>
            <a:r>
              <a:rPr lang="de-DE" sz="1200" dirty="0">
                <a:effectLst/>
              </a:rPr>
              <a:t>, </a:t>
            </a:r>
            <a:r>
              <a:rPr lang="de-DE" sz="1200" dirty="0" err="1">
                <a:effectLst/>
              </a:rPr>
              <a:t>scientific</a:t>
            </a:r>
            <a:r>
              <a:rPr lang="de-DE" sz="1200" dirty="0">
                <a:effectLst/>
              </a:rPr>
              <a:t>, </a:t>
            </a:r>
            <a:r>
              <a:rPr lang="de-DE" sz="1200" dirty="0" err="1">
                <a:effectLst/>
              </a:rPr>
              <a:t>artistic</a:t>
            </a:r>
            <a:r>
              <a:rPr lang="de-DE" sz="1200" dirty="0">
                <a:effectLst/>
              </a:rPr>
              <a:t>, </a:t>
            </a:r>
            <a:r>
              <a:rPr lang="de-DE" sz="1200" dirty="0" err="1">
                <a:effectLst/>
              </a:rPr>
              <a:t>cultural</a:t>
            </a:r>
            <a:r>
              <a:rPr lang="de-DE" sz="1200" dirty="0">
                <a:effectLst/>
              </a:rPr>
              <a:t> </a:t>
            </a:r>
            <a:r>
              <a:rPr lang="de-DE" sz="1200" dirty="0" err="1">
                <a:effectLst/>
              </a:rPr>
              <a:t>or</a:t>
            </a:r>
            <a:r>
              <a:rPr lang="de-DE" sz="1200" dirty="0">
                <a:effectLst/>
              </a:rPr>
              <a:t> </a:t>
            </a:r>
            <a:r>
              <a:rPr lang="de-DE" sz="1200" dirty="0" err="1">
                <a:effectLst/>
              </a:rPr>
              <a:t>public</a:t>
            </a:r>
            <a:r>
              <a:rPr lang="de-DE" sz="1200" dirty="0">
                <a:effectLst/>
              </a:rPr>
              <a:t> </a:t>
            </a:r>
            <a:r>
              <a:rPr lang="de-DE" sz="1200" dirty="0" err="1">
                <a:effectLst/>
              </a:rPr>
              <a:t>purpose</a:t>
            </a:r>
            <a:r>
              <a:rPr lang="de-DE" sz="1200" dirty="0">
                <a:effectLst/>
              </a:rPr>
              <a:t>, </a:t>
            </a:r>
            <a:r>
              <a:rPr lang="de-DE" sz="1200" dirty="0" err="1">
                <a:effectLst/>
              </a:rPr>
              <a:t>only</a:t>
            </a:r>
            <a:r>
              <a:rPr lang="de-DE" sz="1200" dirty="0">
                <a:effectLst/>
              </a:rPr>
              <a:t> </a:t>
            </a:r>
            <a:r>
              <a:rPr lang="de-DE" sz="1200" dirty="0" err="1">
                <a:effectLst/>
              </a:rPr>
              <a:t>if</a:t>
            </a:r>
            <a:r>
              <a:rPr lang="de-DE" sz="1200" dirty="0">
                <a:effectLst/>
              </a:rPr>
              <a:t> all </a:t>
            </a:r>
            <a:r>
              <a:rPr lang="de-DE" sz="1200" dirty="0" err="1">
                <a:effectLst/>
              </a:rPr>
              <a:t>or</a:t>
            </a:r>
            <a:r>
              <a:rPr lang="de-DE" sz="1200" dirty="0">
                <a:effectLst/>
              </a:rPr>
              <a:t> </a:t>
            </a:r>
            <a:r>
              <a:rPr lang="de-DE" sz="1200" dirty="0" err="1">
                <a:effectLst/>
              </a:rPr>
              <a:t>part</a:t>
            </a:r>
            <a:r>
              <a:rPr lang="de-DE" sz="1200" dirty="0">
                <a:effectLst/>
              </a:rPr>
              <a:t> </a:t>
            </a:r>
            <a:r>
              <a:rPr lang="de-DE" sz="1200" dirty="0" err="1">
                <a:effectLst/>
              </a:rPr>
              <a:t>of</a:t>
            </a:r>
            <a:r>
              <a:rPr lang="de-DE" sz="1200" dirty="0">
                <a:effectLst/>
              </a:rPr>
              <a:t> </a:t>
            </a:r>
            <a:r>
              <a:rPr lang="de-DE" sz="1200" dirty="0" err="1">
                <a:effectLst/>
              </a:rPr>
              <a:t>its</a:t>
            </a:r>
            <a:r>
              <a:rPr lang="de-DE" sz="1200" dirty="0">
                <a:effectLst/>
              </a:rPr>
              <a:t> </a:t>
            </a:r>
            <a:r>
              <a:rPr lang="de-DE" sz="1200" dirty="0" err="1">
                <a:effectLst/>
              </a:rPr>
              <a:t>income</a:t>
            </a:r>
            <a:r>
              <a:rPr lang="de-DE" sz="1200" dirty="0">
                <a:effectLst/>
              </a:rPr>
              <a:t> </a:t>
            </a:r>
            <a:r>
              <a:rPr lang="de-DE" sz="1200" dirty="0" err="1">
                <a:effectLst/>
              </a:rPr>
              <a:t>may</a:t>
            </a:r>
            <a:r>
              <a:rPr lang="de-DE" sz="1200" dirty="0">
                <a:effectLst/>
              </a:rPr>
              <a:t> </a:t>
            </a:r>
            <a:r>
              <a:rPr lang="de-DE" sz="1200" dirty="0" err="1">
                <a:effectLst/>
              </a:rPr>
              <a:t>be</a:t>
            </a:r>
            <a:r>
              <a:rPr lang="de-DE" sz="1200" dirty="0">
                <a:effectLst/>
              </a:rPr>
              <a:t> </a:t>
            </a:r>
            <a:r>
              <a:rPr lang="de-DE" sz="1200" dirty="0" err="1">
                <a:effectLst/>
              </a:rPr>
              <a:t>exempt</a:t>
            </a:r>
            <a:r>
              <a:rPr lang="de-DE" sz="1200" dirty="0">
                <a:effectLst/>
              </a:rPr>
              <a:t> </a:t>
            </a:r>
            <a:r>
              <a:rPr lang="de-DE" sz="1200" dirty="0" err="1">
                <a:effectLst/>
              </a:rPr>
              <a:t>from</a:t>
            </a:r>
            <a:r>
              <a:rPr lang="de-DE" sz="1200" dirty="0">
                <a:effectLst/>
              </a:rPr>
              <a:t> </a:t>
            </a:r>
            <a:r>
              <a:rPr lang="de-DE" sz="1200" dirty="0" err="1">
                <a:effectLst/>
              </a:rPr>
              <a:t>tax</a:t>
            </a:r>
            <a:r>
              <a:rPr lang="de-DE" sz="1200" dirty="0">
                <a:effectLst/>
              </a:rPr>
              <a:t> </a:t>
            </a:r>
            <a:r>
              <a:rPr lang="de-DE" sz="1200" dirty="0" err="1">
                <a:effectLst/>
              </a:rPr>
              <a:t>under</a:t>
            </a:r>
            <a:r>
              <a:rPr lang="de-DE" sz="1200" dirty="0">
                <a:effectLst/>
              </a:rPr>
              <a:t> </a:t>
            </a:r>
            <a:r>
              <a:rPr lang="de-DE" sz="1200" dirty="0" err="1">
                <a:effectLst/>
              </a:rPr>
              <a:t>the</a:t>
            </a:r>
            <a:r>
              <a:rPr lang="de-DE" sz="1200" dirty="0">
                <a:effectLst/>
              </a:rPr>
              <a:t> </a:t>
            </a:r>
            <a:r>
              <a:rPr lang="de-DE" sz="1200" dirty="0" err="1">
                <a:effectLst/>
              </a:rPr>
              <a:t>laws</a:t>
            </a:r>
            <a:r>
              <a:rPr lang="de-DE" sz="1200" dirty="0">
                <a:effectLst/>
              </a:rPr>
              <a:t> </a:t>
            </a:r>
            <a:r>
              <a:rPr lang="de-DE" sz="1200" dirty="0" err="1">
                <a:effectLst/>
              </a:rPr>
              <a:t>of</a:t>
            </a:r>
            <a:r>
              <a:rPr lang="de-DE" sz="1200" dirty="0">
                <a:effectLst/>
              </a:rPr>
              <a:t> </a:t>
            </a:r>
            <a:r>
              <a:rPr lang="de-DE" sz="1200" dirty="0" err="1">
                <a:effectLst/>
              </a:rPr>
              <a:t>that</a:t>
            </a:r>
            <a:r>
              <a:rPr lang="de-DE" sz="1200" dirty="0">
                <a:effectLst/>
              </a:rPr>
              <a:t> </a:t>
            </a:r>
            <a:r>
              <a:rPr lang="de-DE" sz="1200" dirty="0" err="1">
                <a:effectLst/>
              </a:rPr>
              <a:t>Contracting</a:t>
            </a:r>
            <a:r>
              <a:rPr lang="de-DE" sz="1200" dirty="0">
                <a:effectLst/>
              </a:rPr>
              <a:t> State; </a:t>
            </a:r>
            <a:r>
              <a:rPr lang="de-DE" sz="1200" dirty="0" err="1">
                <a:effectLst/>
              </a:rPr>
              <a:t>or</a:t>
            </a:r>
            <a:r>
              <a:rPr lang="de-DE" sz="1200" dirty="0">
                <a:effectLst/>
              </a:rPr>
              <a:t> </a:t>
            </a:r>
            <a:r>
              <a:rPr lang="de-DE" sz="1200" dirty="0"/>
              <a:t>[…]</a:t>
            </a:r>
          </a:p>
          <a:p>
            <a:pPr marL="0" indent="0">
              <a:buNone/>
            </a:pPr>
            <a:endParaRPr lang="de-DE" sz="1200" dirty="0"/>
          </a:p>
          <a:p>
            <a:endParaRPr lang="en-US" sz="1200" dirty="0"/>
          </a:p>
        </p:txBody>
      </p:sp>
      <p:sp>
        <p:nvSpPr>
          <p:cNvPr id="4" name="Inhaltsplatzhalter 3">
            <a:extLst>
              <a:ext uri="{FF2B5EF4-FFF2-40B4-BE49-F238E27FC236}">
                <a16:creationId xmlns:a16="http://schemas.microsoft.com/office/drawing/2014/main" id="{4EE0985D-8747-F0F0-4FE2-9A568AEA1F48}"/>
              </a:ext>
            </a:extLst>
          </p:cNvPr>
          <p:cNvSpPr>
            <a:spLocks noGrp="1"/>
          </p:cNvSpPr>
          <p:nvPr>
            <p:ph sz="quarter" idx="4"/>
          </p:nvPr>
        </p:nvSpPr>
        <p:spPr>
          <a:xfrm>
            <a:off x="6338316" y="3143250"/>
            <a:ext cx="3622548" cy="2596776"/>
          </a:xfrm>
        </p:spPr>
        <p:txBody>
          <a:bodyPr>
            <a:noAutofit/>
          </a:bodyPr>
          <a:lstStyle/>
          <a:p>
            <a:pPr marL="0" indent="0">
              <a:buNone/>
            </a:pPr>
            <a:r>
              <a:rPr lang="en-US" sz="1200" dirty="0"/>
              <a:t>(2) [Definition of situations where a resident is a qualified person, which covers </a:t>
            </a:r>
          </a:p>
          <a:p>
            <a:pPr>
              <a:buFontTx/>
              <a:buChar char="-"/>
            </a:pPr>
            <a:r>
              <a:rPr lang="en-US" sz="1200" dirty="0"/>
              <a:t>an individual; </a:t>
            </a:r>
          </a:p>
          <a:p>
            <a:pPr>
              <a:buFontTx/>
              <a:buChar char="-"/>
            </a:pPr>
            <a:r>
              <a:rPr lang="en-US" sz="1200" dirty="0"/>
              <a:t>a Contracting State, its political subdivisions and their agencies and instrumentalities; </a:t>
            </a:r>
          </a:p>
          <a:p>
            <a:pPr>
              <a:buFontTx/>
              <a:buChar char="-"/>
            </a:pPr>
            <a:r>
              <a:rPr lang="en-US" sz="1200" dirty="0"/>
              <a:t>certain publicly-traded companies and entities;</a:t>
            </a:r>
          </a:p>
          <a:p>
            <a:pPr>
              <a:buFontTx/>
              <a:buChar char="-"/>
            </a:pPr>
            <a:r>
              <a:rPr lang="en-US" sz="1200" dirty="0"/>
              <a:t>certain affiliates of publicly-listed companies and entities;</a:t>
            </a:r>
          </a:p>
          <a:p>
            <a:pPr>
              <a:buFontTx/>
              <a:buChar char="-"/>
            </a:pPr>
            <a:r>
              <a:rPr lang="en-US" sz="1200" dirty="0"/>
              <a:t>certain non-profit </a:t>
            </a:r>
            <a:r>
              <a:rPr lang="en-US" sz="1200" dirty="0" err="1"/>
              <a:t>organisations</a:t>
            </a:r>
            <a:r>
              <a:rPr lang="en-US" sz="1200" dirty="0"/>
              <a:t> and </a:t>
            </a:r>
            <a:r>
              <a:rPr lang="en-US" sz="1200" dirty="0" err="1"/>
              <a:t>recognised</a:t>
            </a:r>
            <a:r>
              <a:rPr lang="en-US" sz="1200" dirty="0"/>
              <a:t> pension funds;</a:t>
            </a:r>
          </a:p>
          <a:p>
            <a:pPr>
              <a:buFontTx/>
              <a:buChar char="-"/>
            </a:pPr>
            <a:r>
              <a:rPr lang="en-US" sz="1200" dirty="0"/>
              <a:t>other entities that meet certain ownership and base erosion requirements; certain collective investment vehicles]</a:t>
            </a:r>
          </a:p>
        </p:txBody>
      </p:sp>
      <p:sp>
        <p:nvSpPr>
          <p:cNvPr id="5" name="Textplatzhalter 4">
            <a:extLst>
              <a:ext uri="{FF2B5EF4-FFF2-40B4-BE49-F238E27FC236}">
                <a16:creationId xmlns:a16="http://schemas.microsoft.com/office/drawing/2014/main" id="{EF0F3CAA-F967-1E54-3122-B3BA2A5A7BFA}"/>
              </a:ext>
            </a:extLst>
          </p:cNvPr>
          <p:cNvSpPr>
            <a:spLocks noGrp="1"/>
          </p:cNvSpPr>
          <p:nvPr>
            <p:ph type="body" sz="quarter" idx="13"/>
          </p:nvPr>
        </p:nvSpPr>
        <p:spPr>
          <a:xfrm>
            <a:off x="6876653" y="2313433"/>
            <a:ext cx="2545874" cy="704087"/>
          </a:xfrm>
        </p:spPr>
        <p:txBody>
          <a:bodyPr/>
          <a:lstStyle/>
          <a:p>
            <a:r>
              <a:rPr lang="en-US" dirty="0"/>
              <a:t>Art. 29 OECD MC</a:t>
            </a:r>
          </a:p>
        </p:txBody>
      </p:sp>
      <p:sp>
        <p:nvSpPr>
          <p:cNvPr id="6" name="Titel 5">
            <a:extLst>
              <a:ext uri="{FF2B5EF4-FFF2-40B4-BE49-F238E27FC236}">
                <a16:creationId xmlns:a16="http://schemas.microsoft.com/office/drawing/2014/main" id="{EB8D39CF-5A14-6305-CBEA-AE7777436A8A}"/>
              </a:ext>
            </a:extLst>
          </p:cNvPr>
          <p:cNvSpPr>
            <a:spLocks noGrp="1"/>
          </p:cNvSpPr>
          <p:nvPr>
            <p:ph type="title"/>
          </p:nvPr>
        </p:nvSpPr>
        <p:spPr/>
        <p:txBody>
          <a:bodyPr/>
          <a:lstStyle/>
          <a:p>
            <a:r>
              <a:rPr lang="en-US" dirty="0"/>
              <a:t>Anti-abuse clauses</a:t>
            </a:r>
          </a:p>
        </p:txBody>
      </p:sp>
    </p:spTree>
    <p:extLst>
      <p:ext uri="{BB962C8B-B14F-4D97-AF65-F5344CB8AC3E}">
        <p14:creationId xmlns:p14="http://schemas.microsoft.com/office/powerpoint/2010/main" val="235328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F2182E8-F9D4-2056-7CDF-C99CFFDE77EC}"/>
              </a:ext>
            </a:extLst>
          </p:cNvPr>
          <p:cNvSpPr>
            <a:spLocks noGrp="1"/>
          </p:cNvSpPr>
          <p:nvPr>
            <p:ph type="body" idx="1"/>
          </p:nvPr>
        </p:nvSpPr>
        <p:spPr/>
        <p:txBody>
          <a:bodyPr/>
          <a:lstStyle/>
          <a:p>
            <a:r>
              <a:rPr lang="en-US" dirty="0"/>
              <a:t>Art. 22 DE-VG</a:t>
            </a:r>
          </a:p>
        </p:txBody>
      </p:sp>
      <p:sp>
        <p:nvSpPr>
          <p:cNvPr id="3" name="Inhaltsplatzhalter 2">
            <a:extLst>
              <a:ext uri="{FF2B5EF4-FFF2-40B4-BE49-F238E27FC236}">
                <a16:creationId xmlns:a16="http://schemas.microsoft.com/office/drawing/2014/main" id="{5C92B422-63F7-125D-EFD9-FB482CC216B4}"/>
              </a:ext>
            </a:extLst>
          </p:cNvPr>
          <p:cNvSpPr>
            <a:spLocks noGrp="1"/>
          </p:cNvSpPr>
          <p:nvPr>
            <p:ph sz="half" idx="2"/>
          </p:nvPr>
        </p:nvSpPr>
        <p:spPr/>
        <p:txBody>
          <a:bodyPr>
            <a:noAutofit/>
          </a:bodyPr>
          <a:lstStyle/>
          <a:p>
            <a:pPr marL="0" indent="0">
              <a:buNone/>
            </a:pPr>
            <a:r>
              <a:rPr lang="en-US" sz="1100" dirty="0"/>
              <a:t>(1) […] the following shall apply:</a:t>
            </a:r>
          </a:p>
          <a:p>
            <a:pPr marL="0" indent="0">
              <a:buNone/>
            </a:pPr>
            <a:r>
              <a:rPr lang="en-US" sz="1100" dirty="0"/>
              <a:t>1. […] The </a:t>
            </a:r>
            <a:r>
              <a:rPr lang="en-US" sz="1100" u="sng" dirty="0"/>
              <a:t>exemption from the tax base provided for in sentence 1 does not apply to dividends of a tax-exempt company </a:t>
            </a:r>
            <a:r>
              <a:rPr lang="en-US" sz="1100" dirty="0"/>
              <a:t>or to </a:t>
            </a:r>
            <a:r>
              <a:rPr lang="en-US" sz="1100" u="sng" dirty="0"/>
              <a:t>dividends that can be deducted</a:t>
            </a:r>
            <a:r>
              <a:rPr lang="en-US" sz="1100" dirty="0"/>
              <a:t> by the distributing company for the purposes of tax in [other contracting state] or to </a:t>
            </a:r>
            <a:r>
              <a:rPr lang="en-US" sz="1100" u="sng" dirty="0"/>
              <a:t>dividends that are attributed </a:t>
            </a:r>
            <a:r>
              <a:rPr lang="en-US" sz="1100" dirty="0"/>
              <a:t>under the law of the Federal Republic of Germany </a:t>
            </a:r>
            <a:r>
              <a:rPr lang="en-US" sz="1100" u="sng" dirty="0"/>
              <a:t>to a person that is not a company resident</a:t>
            </a:r>
            <a:r>
              <a:rPr lang="en-US" sz="1100" dirty="0"/>
              <a:t> in the Federal Republic of Germany. […].</a:t>
            </a:r>
          </a:p>
          <a:p>
            <a:pPr marL="0" indent="0">
              <a:buNone/>
            </a:pPr>
            <a:r>
              <a:rPr lang="en-US" sz="1100" dirty="0"/>
              <a:t>4. The provisions of number 1 shall apply […] only insofar as they are </a:t>
            </a:r>
            <a:r>
              <a:rPr lang="en-US" sz="1100" u="sng" dirty="0"/>
              <a:t>derived from the production, processing, working or assembly of goods or merchandise, prospecting for and extraction of mineral resources, banking and insurance transactions, trading or the provision of services or insofar as they are economically attributable to these activities</a:t>
            </a:r>
            <a:r>
              <a:rPr lang="en-US" sz="1100" dirty="0"/>
              <a:t>. […]</a:t>
            </a:r>
          </a:p>
          <a:p>
            <a:pPr marL="0" indent="0">
              <a:buNone/>
            </a:pPr>
            <a:r>
              <a:rPr lang="en-US" sz="1100" dirty="0"/>
              <a:t>5. […] double taxation shall be avoided by a </a:t>
            </a:r>
            <a:r>
              <a:rPr lang="en-US" sz="1100" b="1" dirty="0"/>
              <a:t>tax credit</a:t>
            </a:r>
            <a:r>
              <a:rPr lang="en-US" sz="1100" dirty="0"/>
              <a:t> in accordance with paragraph 3 if</a:t>
            </a:r>
          </a:p>
          <a:p>
            <a:pPr marL="0" indent="0">
              <a:buNone/>
            </a:pPr>
            <a:r>
              <a:rPr lang="en-US" sz="1100" dirty="0"/>
              <a:t>b) [other Contracting State] may tax income or property or parts thereof under the Convention </a:t>
            </a:r>
            <a:r>
              <a:rPr lang="en-US" sz="1100" u="sng" dirty="0"/>
              <a:t>but does not in fact tax </a:t>
            </a:r>
            <a:r>
              <a:rPr lang="en-US" sz="1100" dirty="0"/>
              <a:t>it;</a:t>
            </a:r>
          </a:p>
          <a:p>
            <a:pPr marL="0" indent="0">
              <a:buNone/>
            </a:pPr>
            <a:endParaRPr lang="en-US" sz="1100" dirty="0"/>
          </a:p>
          <a:p>
            <a:pPr marL="0" indent="0">
              <a:buNone/>
            </a:pPr>
            <a:endParaRPr lang="en-US" sz="1100" dirty="0"/>
          </a:p>
        </p:txBody>
      </p:sp>
      <p:sp>
        <p:nvSpPr>
          <p:cNvPr id="4" name="Inhaltsplatzhalter 3">
            <a:extLst>
              <a:ext uri="{FF2B5EF4-FFF2-40B4-BE49-F238E27FC236}">
                <a16:creationId xmlns:a16="http://schemas.microsoft.com/office/drawing/2014/main" id="{9D8CED3E-1D80-9932-DCA7-C1FA45880470}"/>
              </a:ext>
            </a:extLst>
          </p:cNvPr>
          <p:cNvSpPr>
            <a:spLocks noGrp="1"/>
          </p:cNvSpPr>
          <p:nvPr>
            <p:ph sz="quarter" idx="4"/>
          </p:nvPr>
        </p:nvSpPr>
        <p:spPr/>
        <p:txBody>
          <a:bodyPr>
            <a:noAutofit/>
          </a:bodyPr>
          <a:lstStyle/>
          <a:p>
            <a:pPr marL="0" indent="0">
              <a:buNone/>
            </a:pPr>
            <a:r>
              <a:rPr lang="en-US" sz="1100" dirty="0"/>
              <a:t>(2) […]</a:t>
            </a:r>
          </a:p>
          <a:p>
            <a:pPr marL="0" indent="0">
              <a:buNone/>
            </a:pPr>
            <a:r>
              <a:rPr lang="en-US" sz="1100" dirty="0"/>
              <a:t>a) […] The exemption […] shall not apply to dividends paid by a </a:t>
            </a:r>
            <a:r>
              <a:rPr lang="en-US" sz="1100" u="sng" dirty="0"/>
              <a:t>tax exempt company</a:t>
            </a:r>
            <a:r>
              <a:rPr lang="en-US" sz="1100" dirty="0"/>
              <a:t>, to dividends that the distributing company may </a:t>
            </a:r>
            <a:r>
              <a:rPr lang="en-US" sz="1100" u="sng" dirty="0"/>
              <a:t>deduct</a:t>
            </a:r>
            <a:r>
              <a:rPr lang="en-US" sz="1100" dirty="0"/>
              <a:t> […] or to dividends that are </a:t>
            </a:r>
            <a:r>
              <a:rPr lang="en-US" sz="1100" u="sng" dirty="0"/>
              <a:t>attributed</a:t>
            </a:r>
            <a:r>
              <a:rPr lang="en-US" sz="1100" dirty="0"/>
              <a:t> under the law of the Federal Republic of Germany to a person that is not a company being a resident of the Federal Republic of Germany. […]</a:t>
            </a:r>
          </a:p>
          <a:p>
            <a:pPr marL="0" indent="0">
              <a:buNone/>
            </a:pPr>
            <a:r>
              <a:rPr lang="en-US" sz="1100" dirty="0"/>
              <a:t>d) The provisions of subparagraph a) are to be applied […] only to the extent that the items of profits, income or gains were derived from the </a:t>
            </a:r>
            <a:r>
              <a:rPr lang="en-US" sz="1100" u="sng" dirty="0"/>
              <a:t>production, processing, working or assembling of goods and merchandise, the exploration and extraction of natural resources, banking and insurance, trade or the rendering of services or if the items of profits</a:t>
            </a:r>
            <a:r>
              <a:rPr lang="en-US" sz="1100" dirty="0"/>
              <a:t>, income or gains are economically attributable to these activities. […]</a:t>
            </a:r>
          </a:p>
          <a:p>
            <a:pPr marL="0" indent="0">
              <a:buNone/>
            </a:pPr>
            <a:r>
              <a:rPr lang="en-US" sz="1100" dirty="0"/>
              <a:t>e) […] double taxation shall be eliminated by a tax credit as provided for in subparagraph c), if: […]</a:t>
            </a:r>
          </a:p>
          <a:p>
            <a:pPr marL="0" indent="0">
              <a:buNone/>
            </a:pPr>
            <a:r>
              <a:rPr lang="en-US" sz="1100" dirty="0"/>
              <a:t>ii)  Japan may, under the provisions of the Agreement, tax items of income or elements thereof </a:t>
            </a:r>
            <a:r>
              <a:rPr lang="en-US" sz="1100" u="sng" dirty="0"/>
              <a:t>but does not actually do so</a:t>
            </a:r>
            <a:r>
              <a:rPr lang="en-US" sz="1100" dirty="0"/>
              <a:t>; or […]</a:t>
            </a:r>
          </a:p>
        </p:txBody>
      </p:sp>
      <p:sp>
        <p:nvSpPr>
          <p:cNvPr id="5" name="Textplatzhalter 4">
            <a:extLst>
              <a:ext uri="{FF2B5EF4-FFF2-40B4-BE49-F238E27FC236}">
                <a16:creationId xmlns:a16="http://schemas.microsoft.com/office/drawing/2014/main" id="{0D8717D7-BE67-E140-B990-6132CF37B223}"/>
              </a:ext>
            </a:extLst>
          </p:cNvPr>
          <p:cNvSpPr>
            <a:spLocks noGrp="1"/>
          </p:cNvSpPr>
          <p:nvPr>
            <p:ph type="body" sz="quarter" idx="13"/>
          </p:nvPr>
        </p:nvSpPr>
        <p:spPr/>
        <p:txBody>
          <a:bodyPr/>
          <a:lstStyle/>
          <a:p>
            <a:r>
              <a:rPr lang="en-US" dirty="0"/>
              <a:t>Art. 22 DTC-Japan</a:t>
            </a:r>
          </a:p>
        </p:txBody>
      </p:sp>
      <p:sp>
        <p:nvSpPr>
          <p:cNvPr id="6" name="Titel 5">
            <a:extLst>
              <a:ext uri="{FF2B5EF4-FFF2-40B4-BE49-F238E27FC236}">
                <a16:creationId xmlns:a16="http://schemas.microsoft.com/office/drawing/2014/main" id="{DDF176E5-1546-9AD1-5CD4-34B9188C3A04}"/>
              </a:ext>
            </a:extLst>
          </p:cNvPr>
          <p:cNvSpPr>
            <a:spLocks noGrp="1"/>
          </p:cNvSpPr>
          <p:nvPr>
            <p:ph type="title"/>
          </p:nvPr>
        </p:nvSpPr>
        <p:spPr/>
        <p:txBody>
          <a:bodyPr/>
          <a:lstStyle/>
          <a:p>
            <a:r>
              <a:rPr lang="en-US" dirty="0"/>
              <a:t>Anti-abuse clauses</a:t>
            </a:r>
          </a:p>
        </p:txBody>
      </p:sp>
    </p:spTree>
    <p:extLst>
      <p:ext uri="{BB962C8B-B14F-4D97-AF65-F5344CB8AC3E}">
        <p14:creationId xmlns:p14="http://schemas.microsoft.com/office/powerpoint/2010/main" val="1938429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863591C-14F2-FAB7-086F-67B79DAC217C}"/>
              </a:ext>
            </a:extLst>
          </p:cNvPr>
          <p:cNvSpPr>
            <a:spLocks noGrp="1"/>
          </p:cNvSpPr>
          <p:nvPr>
            <p:ph type="body" idx="1"/>
          </p:nvPr>
        </p:nvSpPr>
        <p:spPr/>
        <p:txBody>
          <a:bodyPr/>
          <a:lstStyle/>
          <a:p>
            <a:r>
              <a:rPr lang="en-US" dirty="0"/>
              <a:t>Art. 21 DTC-UAE</a:t>
            </a:r>
          </a:p>
        </p:txBody>
      </p:sp>
      <p:sp>
        <p:nvSpPr>
          <p:cNvPr id="3" name="Inhaltsplatzhalter 2">
            <a:extLst>
              <a:ext uri="{FF2B5EF4-FFF2-40B4-BE49-F238E27FC236}">
                <a16:creationId xmlns:a16="http://schemas.microsoft.com/office/drawing/2014/main" id="{6D9E119B-77BF-1A64-77F8-8A36FCBCF64A}"/>
              </a:ext>
            </a:extLst>
          </p:cNvPr>
          <p:cNvSpPr>
            <a:spLocks noGrp="1"/>
          </p:cNvSpPr>
          <p:nvPr>
            <p:ph sz="half" idx="2"/>
          </p:nvPr>
        </p:nvSpPr>
        <p:spPr/>
        <p:txBody>
          <a:bodyPr>
            <a:noAutofit/>
          </a:bodyPr>
          <a:lstStyle/>
          <a:p>
            <a:pPr marL="0" indent="0">
              <a:buNone/>
            </a:pPr>
            <a:r>
              <a:rPr lang="en-US" sz="900" dirty="0"/>
              <a:t>(1) […] </a:t>
            </a:r>
            <a:r>
              <a:rPr lang="en-US" sz="900" u="sng" dirty="0"/>
              <a:t>only the following residents </a:t>
            </a:r>
            <a:r>
              <a:rPr lang="en-US" sz="900" dirty="0"/>
              <a:t>of the United Arab Emirates </a:t>
            </a:r>
            <a:r>
              <a:rPr lang="en-US" sz="900" u="sng" dirty="0"/>
              <a:t>may invoke Articles 7, 8, 10 to 15 and 19</a:t>
            </a:r>
            <a:r>
              <a:rPr lang="en-US" sz="900" dirty="0"/>
              <a:t>: </a:t>
            </a:r>
          </a:p>
          <a:p>
            <a:pPr marL="0" indent="0">
              <a:buNone/>
            </a:pPr>
            <a:r>
              <a:rPr lang="en-US" sz="900" dirty="0"/>
              <a:t>– the </a:t>
            </a:r>
            <a:r>
              <a:rPr lang="en-US" sz="900" u="sng" dirty="0"/>
              <a:t>Federal and the local governments </a:t>
            </a:r>
            <a:r>
              <a:rPr lang="en-US" sz="900" dirty="0"/>
              <a:t>of the United Arab Emirates; </a:t>
            </a:r>
          </a:p>
          <a:p>
            <a:pPr marL="0" indent="0">
              <a:buNone/>
            </a:pPr>
            <a:r>
              <a:rPr lang="en-US" sz="900" dirty="0"/>
              <a:t>– a </a:t>
            </a:r>
            <a:r>
              <a:rPr lang="en-US" sz="900" u="sng" dirty="0"/>
              <a:t>government institution </a:t>
            </a:r>
            <a:r>
              <a:rPr lang="en-US" sz="900" dirty="0"/>
              <a:t>of the United Arab Emirates […]; </a:t>
            </a:r>
          </a:p>
          <a:p>
            <a:pPr marL="0" indent="0">
              <a:buNone/>
            </a:pPr>
            <a:r>
              <a:rPr lang="en-US" sz="900" dirty="0"/>
              <a:t>– a </a:t>
            </a:r>
            <a:r>
              <a:rPr lang="en-US" sz="900" u="sng" dirty="0"/>
              <a:t>company</a:t>
            </a:r>
            <a:r>
              <a:rPr lang="en-US" sz="900" dirty="0"/>
              <a:t> provided that such company can prove that at least </a:t>
            </a:r>
            <a:r>
              <a:rPr lang="en-US" sz="900" u="sng" dirty="0"/>
              <a:t>75 per cent </a:t>
            </a:r>
            <a:r>
              <a:rPr lang="en-US" sz="900" dirty="0"/>
              <a:t>of its capital is beneficially owned by the United Arab Emirates and/or by a government institution of the United Arab Emirates and […] the remaining capital is </a:t>
            </a:r>
            <a:r>
              <a:rPr lang="en-US" sz="900" u="sng" dirty="0"/>
              <a:t>beneficially owned by individuals being residents </a:t>
            </a:r>
            <a:r>
              <a:rPr lang="en-US" sz="900" dirty="0"/>
              <a:t>of the United Arab Emirates and that the company is </a:t>
            </a:r>
            <a:r>
              <a:rPr lang="en-US" sz="900" u="sng" dirty="0"/>
              <a:t>controlled by the aforementioned re</a:t>
            </a:r>
            <a:r>
              <a:rPr lang="en-US" sz="900" dirty="0"/>
              <a:t>sidents.</a:t>
            </a:r>
          </a:p>
          <a:p>
            <a:pPr marL="0" indent="0">
              <a:buNone/>
            </a:pPr>
            <a:r>
              <a:rPr lang="en-US" sz="900" dirty="0"/>
              <a:t>(2) […] also the following residents of the United Arab Emirates may invoke Articles 8, 10 and 11: </a:t>
            </a:r>
          </a:p>
          <a:p>
            <a:pPr marL="0" indent="0">
              <a:buNone/>
            </a:pPr>
            <a:r>
              <a:rPr lang="en-US" sz="900" dirty="0"/>
              <a:t>– an </a:t>
            </a:r>
            <a:r>
              <a:rPr lang="en-US" sz="900" u="sng" dirty="0"/>
              <a:t>individual</a:t>
            </a:r>
            <a:r>
              <a:rPr lang="en-US" sz="900" dirty="0"/>
              <a:t>; </a:t>
            </a:r>
          </a:p>
          <a:p>
            <a:pPr marL="0" indent="0">
              <a:buNone/>
            </a:pPr>
            <a:r>
              <a:rPr lang="en-US" sz="900" dirty="0"/>
              <a:t>– a </a:t>
            </a:r>
            <a:r>
              <a:rPr lang="en-US" sz="900" u="sng" dirty="0"/>
              <a:t>company</a:t>
            </a:r>
            <a:r>
              <a:rPr lang="en-US" sz="900" dirty="0"/>
              <a:t> provided […] that its capital is beneficially owned </a:t>
            </a:r>
            <a:r>
              <a:rPr lang="en-US" sz="900" u="sng" dirty="0"/>
              <a:t>exclusively</a:t>
            </a:r>
            <a:r>
              <a:rPr lang="en-US" sz="900" dirty="0"/>
              <a:t> by the United Arab Emirates and/or by a </a:t>
            </a:r>
            <a:r>
              <a:rPr lang="en-US" sz="900" u="sng" dirty="0"/>
              <a:t>government</a:t>
            </a:r>
            <a:r>
              <a:rPr lang="en-US" sz="900" dirty="0"/>
              <a:t> </a:t>
            </a:r>
            <a:r>
              <a:rPr lang="en-US" sz="900" u="sng" dirty="0"/>
              <a:t>institution</a:t>
            </a:r>
            <a:r>
              <a:rPr lang="en-US" sz="900" dirty="0"/>
              <a:t> of the United Arab Emirates and/or by individuals being residents of the United Arab Emirates and the company is controlled by the aforementioned residents. </a:t>
            </a:r>
          </a:p>
          <a:p>
            <a:endParaRPr lang="en-US" sz="900" dirty="0"/>
          </a:p>
        </p:txBody>
      </p:sp>
      <p:sp>
        <p:nvSpPr>
          <p:cNvPr id="4" name="Inhaltsplatzhalter 3">
            <a:extLst>
              <a:ext uri="{FF2B5EF4-FFF2-40B4-BE49-F238E27FC236}">
                <a16:creationId xmlns:a16="http://schemas.microsoft.com/office/drawing/2014/main" id="{FCDD2FBF-B878-147B-7AF7-8068FDC5BFA7}"/>
              </a:ext>
            </a:extLst>
          </p:cNvPr>
          <p:cNvSpPr>
            <a:spLocks noGrp="1"/>
          </p:cNvSpPr>
          <p:nvPr>
            <p:ph sz="quarter" idx="4"/>
          </p:nvPr>
        </p:nvSpPr>
        <p:spPr/>
        <p:txBody>
          <a:bodyPr>
            <a:normAutofit fontScale="62500" lnSpcReduction="20000"/>
          </a:bodyPr>
          <a:lstStyle/>
          <a:p>
            <a:pPr marL="0" indent="0">
              <a:buNone/>
            </a:pPr>
            <a:r>
              <a:rPr lang="en-US" sz="1800" dirty="0"/>
              <a:t>2) [Definition of situations where a resident is a qualified person, which covers </a:t>
            </a:r>
          </a:p>
          <a:p>
            <a:pPr>
              <a:buFontTx/>
              <a:buChar char="-"/>
            </a:pPr>
            <a:r>
              <a:rPr lang="en-US" sz="1800" dirty="0"/>
              <a:t>an individual; </a:t>
            </a:r>
          </a:p>
          <a:p>
            <a:pPr>
              <a:buFontTx/>
              <a:buChar char="-"/>
            </a:pPr>
            <a:r>
              <a:rPr lang="en-US" sz="1800" dirty="0"/>
              <a:t>a Contracting State, its political subdivisions and their agencies and instrumentalities; </a:t>
            </a:r>
          </a:p>
          <a:p>
            <a:pPr>
              <a:buFontTx/>
              <a:buChar char="-"/>
            </a:pPr>
            <a:r>
              <a:rPr lang="en-US" sz="1800" dirty="0"/>
              <a:t>certain publicly-traded companies and entities;</a:t>
            </a:r>
          </a:p>
          <a:p>
            <a:pPr>
              <a:buFontTx/>
              <a:buChar char="-"/>
            </a:pPr>
            <a:r>
              <a:rPr lang="en-US" sz="1800" dirty="0"/>
              <a:t>certain affiliates of publicly-listed companies and entities;</a:t>
            </a:r>
          </a:p>
          <a:p>
            <a:pPr>
              <a:buFontTx/>
              <a:buChar char="-"/>
            </a:pPr>
            <a:r>
              <a:rPr lang="en-US" sz="1800" dirty="0"/>
              <a:t>certain non-profit </a:t>
            </a:r>
            <a:r>
              <a:rPr lang="en-US" sz="1800" dirty="0" err="1"/>
              <a:t>organisations</a:t>
            </a:r>
            <a:r>
              <a:rPr lang="en-US" sz="1800" dirty="0"/>
              <a:t> and </a:t>
            </a:r>
            <a:r>
              <a:rPr lang="en-US" sz="1800" dirty="0" err="1"/>
              <a:t>recognised</a:t>
            </a:r>
            <a:r>
              <a:rPr lang="en-US" sz="1800" dirty="0"/>
              <a:t> pension funds;</a:t>
            </a:r>
          </a:p>
          <a:p>
            <a:pPr>
              <a:buFontTx/>
              <a:buChar char="-"/>
            </a:pPr>
            <a:r>
              <a:rPr lang="en-US" sz="1800" dirty="0"/>
              <a:t>other entities that meet certain ownership and base erosion requirements; certain collective investment vehicles]</a:t>
            </a:r>
            <a:endParaRPr lang="en-US" sz="800" dirty="0"/>
          </a:p>
          <a:p>
            <a:endParaRPr lang="en-US" dirty="0"/>
          </a:p>
        </p:txBody>
      </p:sp>
      <p:sp>
        <p:nvSpPr>
          <p:cNvPr id="5" name="Textplatzhalter 4">
            <a:extLst>
              <a:ext uri="{FF2B5EF4-FFF2-40B4-BE49-F238E27FC236}">
                <a16:creationId xmlns:a16="http://schemas.microsoft.com/office/drawing/2014/main" id="{F05FDCAC-CA5C-FFDB-AB9C-027E00CD9D14}"/>
              </a:ext>
            </a:extLst>
          </p:cNvPr>
          <p:cNvSpPr>
            <a:spLocks noGrp="1"/>
          </p:cNvSpPr>
          <p:nvPr>
            <p:ph type="body" sz="quarter" idx="13"/>
          </p:nvPr>
        </p:nvSpPr>
        <p:spPr/>
        <p:txBody>
          <a:bodyPr/>
          <a:lstStyle/>
          <a:p>
            <a:r>
              <a:rPr lang="en-US" dirty="0"/>
              <a:t>Art. 29 OECD MC</a:t>
            </a:r>
          </a:p>
        </p:txBody>
      </p:sp>
      <p:sp>
        <p:nvSpPr>
          <p:cNvPr id="6" name="Titel 5">
            <a:extLst>
              <a:ext uri="{FF2B5EF4-FFF2-40B4-BE49-F238E27FC236}">
                <a16:creationId xmlns:a16="http://schemas.microsoft.com/office/drawing/2014/main" id="{32EECF6D-A000-B12E-E71D-70A05B5625AB}"/>
              </a:ext>
            </a:extLst>
          </p:cNvPr>
          <p:cNvSpPr>
            <a:spLocks noGrp="1"/>
          </p:cNvSpPr>
          <p:nvPr>
            <p:ph type="title"/>
          </p:nvPr>
        </p:nvSpPr>
        <p:spPr/>
        <p:txBody>
          <a:bodyPr/>
          <a:lstStyle/>
          <a:p>
            <a:r>
              <a:rPr lang="en-US" dirty="0"/>
              <a:t>Anti-abuse clauses</a:t>
            </a:r>
          </a:p>
        </p:txBody>
      </p:sp>
    </p:spTree>
    <p:extLst>
      <p:ext uri="{BB962C8B-B14F-4D97-AF65-F5344CB8AC3E}">
        <p14:creationId xmlns:p14="http://schemas.microsoft.com/office/powerpoint/2010/main" val="10542411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66626-46F8-2B84-3856-C608819C5E66}"/>
              </a:ext>
            </a:extLst>
          </p:cNvPr>
          <p:cNvSpPr>
            <a:spLocks noGrp="1"/>
          </p:cNvSpPr>
          <p:nvPr>
            <p:ph type="title"/>
          </p:nvPr>
        </p:nvSpPr>
        <p:spPr/>
        <p:txBody>
          <a:bodyPr/>
          <a:lstStyle/>
          <a:p>
            <a:r>
              <a:rPr lang="en-US" dirty="0"/>
              <a:t>Anti-Abuse Clauses</a:t>
            </a:r>
          </a:p>
        </p:txBody>
      </p:sp>
      <p:graphicFrame>
        <p:nvGraphicFramePr>
          <p:cNvPr id="7" name="Inhaltsplatzhalter 6">
            <a:extLst>
              <a:ext uri="{FF2B5EF4-FFF2-40B4-BE49-F238E27FC236}">
                <a16:creationId xmlns:a16="http://schemas.microsoft.com/office/drawing/2014/main" id="{93A75CDC-C2B4-EFDC-FD72-0A40C3B86FEC}"/>
              </a:ext>
            </a:extLst>
          </p:cNvPr>
          <p:cNvGraphicFramePr>
            <a:graphicFrameLocks noGrp="1"/>
          </p:cNvGraphicFramePr>
          <p:nvPr>
            <p:ph idx="1"/>
            <p:extLst>
              <p:ext uri="{D42A27DB-BD31-4B8C-83A1-F6EECF244321}">
                <p14:modId xmlns:p14="http://schemas.microsoft.com/office/powerpoint/2010/main" val="1947429328"/>
              </p:ext>
            </p:extLst>
          </p:nvPr>
        </p:nvGraphicFramePr>
        <p:xfrm>
          <a:off x="2230438" y="2638424"/>
          <a:ext cx="7729728" cy="2117343"/>
        </p:xfrm>
        <a:graphic>
          <a:graphicData uri="http://schemas.openxmlformats.org/drawingml/2006/table">
            <a:tbl>
              <a:tblPr firstRow="1" bandRow="1">
                <a:tableStyleId>{21E4AEA4-8DFA-4A89-87EB-49C32662AFE0}</a:tableStyleId>
              </a:tblPr>
              <a:tblGrid>
                <a:gridCol w="3864864">
                  <a:extLst>
                    <a:ext uri="{9D8B030D-6E8A-4147-A177-3AD203B41FA5}">
                      <a16:colId xmlns:a16="http://schemas.microsoft.com/office/drawing/2014/main" val="2388791215"/>
                    </a:ext>
                  </a:extLst>
                </a:gridCol>
                <a:gridCol w="3864864">
                  <a:extLst>
                    <a:ext uri="{9D8B030D-6E8A-4147-A177-3AD203B41FA5}">
                      <a16:colId xmlns:a16="http://schemas.microsoft.com/office/drawing/2014/main" val="2362037042"/>
                    </a:ext>
                  </a:extLst>
                </a:gridCol>
              </a:tblGrid>
              <a:tr h="451617">
                <a:tc>
                  <a:txBody>
                    <a:bodyPr/>
                    <a:lstStyle/>
                    <a:p>
                      <a:pPr algn="ctr"/>
                      <a:r>
                        <a:rPr lang="en-US" b="0" dirty="0">
                          <a:solidFill>
                            <a:schemeClr val="tx1"/>
                          </a:solidFill>
                        </a:rPr>
                        <a:t>DTC-Japan</a:t>
                      </a:r>
                    </a:p>
                  </a:txBody>
                  <a:tcPr/>
                </a:tc>
                <a:tc>
                  <a:txBody>
                    <a:bodyPr/>
                    <a:lstStyle/>
                    <a:p>
                      <a:pPr algn="ctr"/>
                      <a:r>
                        <a:rPr lang="en-US" b="0" dirty="0">
                          <a:solidFill>
                            <a:schemeClr val="tx1"/>
                          </a:solidFill>
                        </a:rPr>
                        <a:t>DTC-UAE</a:t>
                      </a:r>
                    </a:p>
                  </a:txBody>
                  <a:tcPr/>
                </a:tc>
                <a:extLst>
                  <a:ext uri="{0D108BD9-81ED-4DB2-BD59-A6C34878D82A}">
                    <a16:rowId xmlns:a16="http://schemas.microsoft.com/office/drawing/2014/main" val="859776204"/>
                  </a:ext>
                </a:extLst>
              </a:tr>
              <a:tr h="1665726">
                <a:tc>
                  <a:txBody>
                    <a:bodyPr/>
                    <a:lstStyle/>
                    <a:p>
                      <a:r>
                        <a:rPr lang="en-US" dirty="0">
                          <a:solidFill>
                            <a:schemeClr val="tx1"/>
                          </a:solidFill>
                        </a:rPr>
                        <a:t>– Implements Art. 29 OECD MC</a:t>
                      </a:r>
                    </a:p>
                    <a:p>
                      <a:r>
                        <a:rPr lang="en-US" dirty="0">
                          <a:solidFill>
                            <a:schemeClr val="tx1"/>
                          </a:solidFill>
                        </a:rPr>
                        <a:t>– Includes Art. 22 DE-VG</a:t>
                      </a:r>
                    </a:p>
                    <a:p>
                      <a:r>
                        <a:rPr lang="en-US" dirty="0">
                          <a:solidFill>
                            <a:schemeClr val="tx1"/>
                          </a:solidFill>
                        </a:rPr>
                        <a:t>-&gt; Combination of anti-abuse clauses</a:t>
                      </a:r>
                    </a:p>
                  </a:txBody>
                  <a:tcPr/>
                </a:tc>
                <a:tc>
                  <a:txBody>
                    <a:bodyPr/>
                    <a:lstStyle/>
                    <a:p>
                      <a:r>
                        <a:rPr lang="en-US" dirty="0">
                          <a:solidFill>
                            <a:schemeClr val="tx1"/>
                          </a:solidFill>
                        </a:rPr>
                        <a:t>– Implementation of Art. 29 OECD MC</a:t>
                      </a:r>
                    </a:p>
                    <a:p>
                      <a:r>
                        <a:rPr lang="en-US" dirty="0">
                          <a:solidFill>
                            <a:schemeClr val="tx1"/>
                          </a:solidFill>
                        </a:rPr>
                        <a:t>-&gt; Restrictive</a:t>
                      </a:r>
                    </a:p>
                  </a:txBody>
                  <a:tcPr/>
                </a:tc>
                <a:extLst>
                  <a:ext uri="{0D108BD9-81ED-4DB2-BD59-A6C34878D82A}">
                    <a16:rowId xmlns:a16="http://schemas.microsoft.com/office/drawing/2014/main" val="1259037431"/>
                  </a:ext>
                </a:extLst>
              </a:tr>
            </a:tbl>
          </a:graphicData>
        </a:graphic>
      </p:graphicFrame>
    </p:spTree>
    <p:extLst>
      <p:ext uri="{BB962C8B-B14F-4D97-AF65-F5344CB8AC3E}">
        <p14:creationId xmlns:p14="http://schemas.microsoft.com/office/powerpoint/2010/main" val="765188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2200A48-306A-1F69-9A8E-A555D355F113}"/>
              </a:ext>
            </a:extLst>
          </p:cNvPr>
          <p:cNvSpPr>
            <a:spLocks noGrp="1"/>
          </p:cNvSpPr>
          <p:nvPr>
            <p:ph type="title"/>
          </p:nvPr>
        </p:nvSpPr>
        <p:spPr/>
        <p:txBody>
          <a:bodyPr/>
          <a:lstStyle/>
          <a:p>
            <a:r>
              <a:rPr lang="en-GB" dirty="0"/>
              <a:t>The goals of double tax conventions</a:t>
            </a:r>
          </a:p>
        </p:txBody>
      </p:sp>
      <p:sp>
        <p:nvSpPr>
          <p:cNvPr id="3" name="Tartalom helye 2">
            <a:extLst>
              <a:ext uri="{FF2B5EF4-FFF2-40B4-BE49-F238E27FC236}">
                <a16:creationId xmlns:a16="http://schemas.microsoft.com/office/drawing/2014/main" id="{0B88B3B9-82D7-6158-8E21-0AD77BA3EA5E}"/>
              </a:ext>
            </a:extLst>
          </p:cNvPr>
          <p:cNvSpPr>
            <a:spLocks noGrp="1"/>
          </p:cNvSpPr>
          <p:nvPr>
            <p:ph sz="half" idx="1"/>
          </p:nvPr>
        </p:nvSpPr>
        <p:spPr/>
        <p:txBody>
          <a:bodyPr>
            <a:normAutofit/>
          </a:bodyPr>
          <a:lstStyle/>
          <a:p>
            <a:r>
              <a:rPr lang="en-US" sz="1600" dirty="0"/>
              <a:t>Elimination of juridical double taxation</a:t>
            </a:r>
          </a:p>
          <a:p>
            <a:pPr lvl="1"/>
            <a:r>
              <a:rPr lang="en-US" sz="1400" dirty="0"/>
              <a:t>Same taxpayer, same income, same period</a:t>
            </a:r>
          </a:p>
          <a:p>
            <a:r>
              <a:rPr lang="en-US" sz="1600" dirty="0"/>
              <a:t>Allocating taxing rights</a:t>
            </a:r>
          </a:p>
          <a:p>
            <a:pPr lvl="1"/>
            <a:r>
              <a:rPr lang="en-US" sz="1400" dirty="0"/>
              <a:t>But the treaties do not create tax liabilities by themselves</a:t>
            </a:r>
          </a:p>
          <a:p>
            <a:r>
              <a:rPr lang="en-US" sz="1600" dirty="0"/>
              <a:t>Effects on international trade</a:t>
            </a:r>
          </a:p>
          <a:p>
            <a:r>
              <a:rPr lang="en-US" sz="1600" dirty="0"/>
              <a:t>Co-operation and exchange of information</a:t>
            </a:r>
          </a:p>
          <a:p>
            <a:r>
              <a:rPr lang="en-US" sz="1600" dirty="0"/>
              <a:t>Environmental, Social and Governance objectives?</a:t>
            </a:r>
          </a:p>
        </p:txBody>
      </p:sp>
      <p:sp>
        <p:nvSpPr>
          <p:cNvPr id="4" name="Tartalom helye 3">
            <a:extLst>
              <a:ext uri="{FF2B5EF4-FFF2-40B4-BE49-F238E27FC236}">
                <a16:creationId xmlns:a16="http://schemas.microsoft.com/office/drawing/2014/main" id="{46305C25-44B9-CE90-EBDB-11A8C3E3E317}"/>
              </a:ext>
            </a:extLst>
          </p:cNvPr>
          <p:cNvSpPr>
            <a:spLocks noGrp="1"/>
          </p:cNvSpPr>
          <p:nvPr>
            <p:ph sz="half" idx="2"/>
          </p:nvPr>
        </p:nvSpPr>
        <p:spPr/>
        <p:txBody>
          <a:bodyPr/>
          <a:lstStyle/>
          <a:p>
            <a:r>
              <a:rPr lang="en-US" dirty="0"/>
              <a:t>OECD MTC</a:t>
            </a:r>
          </a:p>
          <a:p>
            <a:r>
              <a:rPr lang="en-US" dirty="0"/>
              <a:t>UN MTC</a:t>
            </a:r>
          </a:p>
          <a:p>
            <a:r>
              <a:rPr lang="en-US" dirty="0"/>
              <a:t>Some countries have their own MTCs</a:t>
            </a:r>
          </a:p>
          <a:p>
            <a:r>
              <a:rPr lang="en-US" dirty="0"/>
              <a:t>Most effective means for avoiding double taxation</a:t>
            </a:r>
          </a:p>
        </p:txBody>
      </p:sp>
    </p:spTree>
    <p:extLst>
      <p:ext uri="{BB962C8B-B14F-4D97-AF65-F5344CB8AC3E}">
        <p14:creationId xmlns:p14="http://schemas.microsoft.com/office/powerpoint/2010/main" val="37862446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5326DE-2240-072A-0EC8-6E3D9DFCE304}"/>
              </a:ext>
            </a:extLst>
          </p:cNvPr>
          <p:cNvSpPr>
            <a:spLocks noGrp="1"/>
          </p:cNvSpPr>
          <p:nvPr>
            <p:ph type="title"/>
          </p:nvPr>
        </p:nvSpPr>
        <p:spPr>
          <a:xfrm>
            <a:off x="2231136" y="2834640"/>
            <a:ext cx="7729728" cy="1188720"/>
          </a:xfrm>
        </p:spPr>
        <p:txBody>
          <a:bodyPr/>
          <a:lstStyle/>
          <a:p>
            <a:r>
              <a:rPr lang="en-US" dirty="0"/>
              <a:t>Ethical imperatives</a:t>
            </a:r>
          </a:p>
        </p:txBody>
      </p:sp>
    </p:spTree>
    <p:extLst>
      <p:ext uri="{BB962C8B-B14F-4D97-AF65-F5344CB8AC3E}">
        <p14:creationId xmlns:p14="http://schemas.microsoft.com/office/powerpoint/2010/main" val="869807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9AB22C-923F-E2E5-B503-4646F72730C4}"/>
              </a:ext>
            </a:extLst>
          </p:cNvPr>
          <p:cNvSpPr>
            <a:spLocks noGrp="1"/>
          </p:cNvSpPr>
          <p:nvPr>
            <p:ph type="title"/>
          </p:nvPr>
        </p:nvSpPr>
        <p:spPr>
          <a:xfrm>
            <a:off x="788047" y="2858251"/>
            <a:ext cx="4486656" cy="1141497"/>
          </a:xfrm>
        </p:spPr>
        <p:txBody>
          <a:bodyPr/>
          <a:lstStyle/>
          <a:p>
            <a:r>
              <a:rPr lang="en-US" dirty="0"/>
              <a:t>Social Imperative</a:t>
            </a:r>
          </a:p>
        </p:txBody>
      </p:sp>
      <p:sp>
        <p:nvSpPr>
          <p:cNvPr id="3" name="Inhaltsplatzhalter 2">
            <a:extLst>
              <a:ext uri="{FF2B5EF4-FFF2-40B4-BE49-F238E27FC236}">
                <a16:creationId xmlns:a16="http://schemas.microsoft.com/office/drawing/2014/main" id="{927A0812-DE47-A293-4BB4-77398BEB4E33}"/>
              </a:ext>
            </a:extLst>
          </p:cNvPr>
          <p:cNvSpPr>
            <a:spLocks noGrp="1"/>
          </p:cNvSpPr>
          <p:nvPr>
            <p:ph idx="1"/>
          </p:nvPr>
        </p:nvSpPr>
        <p:spPr>
          <a:xfrm>
            <a:off x="6917299" y="2402209"/>
            <a:ext cx="4815840" cy="2053580"/>
          </a:xfrm>
        </p:spPr>
        <p:txBody>
          <a:bodyPr/>
          <a:lstStyle/>
          <a:p>
            <a:r>
              <a:rPr lang="en-US" dirty="0"/>
              <a:t>Promotion of accessible cultural exchange</a:t>
            </a:r>
          </a:p>
          <a:p>
            <a:r>
              <a:rPr lang="en-US" dirty="0"/>
              <a:t>Foster educational equity</a:t>
            </a:r>
          </a:p>
          <a:p>
            <a:r>
              <a:rPr lang="en-US" dirty="0"/>
              <a:t>Elevate equal treatment between taxpayers</a:t>
            </a:r>
          </a:p>
          <a:p>
            <a:r>
              <a:rPr lang="en-US" dirty="0"/>
              <a:t>Support charitable work across borders</a:t>
            </a:r>
          </a:p>
        </p:txBody>
      </p:sp>
    </p:spTree>
    <p:extLst>
      <p:ext uri="{BB962C8B-B14F-4D97-AF65-F5344CB8AC3E}">
        <p14:creationId xmlns:p14="http://schemas.microsoft.com/office/powerpoint/2010/main" val="22644614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267889-7EAC-A39B-2F55-7C638C701317}"/>
              </a:ext>
            </a:extLst>
          </p:cNvPr>
          <p:cNvSpPr>
            <a:spLocks noGrp="1"/>
          </p:cNvSpPr>
          <p:nvPr>
            <p:ph type="title"/>
          </p:nvPr>
        </p:nvSpPr>
        <p:spPr>
          <a:xfrm>
            <a:off x="804671" y="2793011"/>
            <a:ext cx="4486656" cy="1141497"/>
          </a:xfrm>
        </p:spPr>
        <p:txBody>
          <a:bodyPr/>
          <a:lstStyle/>
          <a:p>
            <a:r>
              <a:rPr lang="en-US" dirty="0"/>
              <a:t>Economic imperative</a:t>
            </a:r>
          </a:p>
        </p:txBody>
      </p:sp>
      <p:sp>
        <p:nvSpPr>
          <p:cNvPr id="3" name="Inhaltsplatzhalter 2">
            <a:extLst>
              <a:ext uri="{FF2B5EF4-FFF2-40B4-BE49-F238E27FC236}">
                <a16:creationId xmlns:a16="http://schemas.microsoft.com/office/drawing/2014/main" id="{CFFA8AAD-AE91-DD91-FC03-D008CDAD22AB}"/>
              </a:ext>
            </a:extLst>
          </p:cNvPr>
          <p:cNvSpPr>
            <a:spLocks noGrp="1"/>
          </p:cNvSpPr>
          <p:nvPr>
            <p:ph idx="1"/>
          </p:nvPr>
        </p:nvSpPr>
        <p:spPr>
          <a:xfrm>
            <a:off x="6900675" y="2333488"/>
            <a:ext cx="4815840" cy="2060542"/>
          </a:xfrm>
        </p:spPr>
        <p:txBody>
          <a:bodyPr>
            <a:normAutofit/>
          </a:bodyPr>
          <a:lstStyle/>
          <a:p>
            <a:r>
              <a:rPr lang="en-US" dirty="0"/>
              <a:t>Encourage cross-border investment and transparency</a:t>
            </a:r>
          </a:p>
          <a:p>
            <a:pPr marL="0" indent="0">
              <a:buNone/>
            </a:pPr>
            <a:endParaRPr lang="en-US" dirty="0"/>
          </a:p>
          <a:p>
            <a:r>
              <a:rPr lang="en-US" dirty="0"/>
              <a:t>Protect taxable base</a:t>
            </a:r>
          </a:p>
          <a:p>
            <a:r>
              <a:rPr lang="en-US" dirty="0"/>
              <a:t>Promote tax fairness</a:t>
            </a:r>
          </a:p>
        </p:txBody>
      </p:sp>
    </p:spTree>
    <p:extLst>
      <p:ext uri="{BB962C8B-B14F-4D97-AF65-F5344CB8AC3E}">
        <p14:creationId xmlns:p14="http://schemas.microsoft.com/office/powerpoint/2010/main" val="3774994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559B300-A6BD-01E4-DDB5-DBEDE67D4447}"/>
              </a:ext>
            </a:extLst>
          </p:cNvPr>
          <p:cNvSpPr>
            <a:spLocks noGrp="1"/>
          </p:cNvSpPr>
          <p:nvPr>
            <p:ph type="title"/>
          </p:nvPr>
        </p:nvSpPr>
        <p:spPr/>
        <p:txBody>
          <a:bodyPr/>
          <a:lstStyle/>
          <a:p>
            <a:r>
              <a:rPr lang="en-US" dirty="0"/>
              <a:t>The TREATY NETWORK OF HUNGARY</a:t>
            </a:r>
          </a:p>
        </p:txBody>
      </p:sp>
      <p:sp>
        <p:nvSpPr>
          <p:cNvPr id="3" name="Tartalom helye 2">
            <a:extLst>
              <a:ext uri="{FF2B5EF4-FFF2-40B4-BE49-F238E27FC236}">
                <a16:creationId xmlns:a16="http://schemas.microsoft.com/office/drawing/2014/main" id="{529C1FF3-FC58-583F-3A43-410BB29E18E8}"/>
              </a:ext>
            </a:extLst>
          </p:cNvPr>
          <p:cNvSpPr>
            <a:spLocks noGrp="1"/>
          </p:cNvSpPr>
          <p:nvPr>
            <p:ph sz="half" idx="1"/>
          </p:nvPr>
        </p:nvSpPr>
        <p:spPr/>
        <p:txBody>
          <a:bodyPr/>
          <a:lstStyle/>
          <a:p>
            <a:r>
              <a:rPr lang="en-GB" dirty="0"/>
              <a:t>Extensive treaty network, substantial range of treaty partners</a:t>
            </a:r>
          </a:p>
          <a:p>
            <a:r>
              <a:rPr lang="en-GB" dirty="0"/>
              <a:t>Based on the OECD MTC</a:t>
            </a:r>
          </a:p>
          <a:p>
            <a:pPr lvl="1"/>
            <a:r>
              <a:rPr lang="en-GB" dirty="0"/>
              <a:t>Few deviations</a:t>
            </a:r>
          </a:p>
          <a:p>
            <a:r>
              <a:rPr lang="en-GB" dirty="0"/>
              <a:t>Capital import needs</a:t>
            </a:r>
          </a:p>
          <a:p>
            <a:pPr lvl="1"/>
            <a:r>
              <a:rPr lang="en-GB" dirty="0"/>
              <a:t>Low corporate income tax rate (9%)</a:t>
            </a:r>
          </a:p>
          <a:p>
            <a:pPr lvl="1"/>
            <a:r>
              <a:rPr lang="en-GB" dirty="0"/>
              <a:t>No withholding tax</a:t>
            </a:r>
          </a:p>
        </p:txBody>
      </p:sp>
      <p:sp>
        <p:nvSpPr>
          <p:cNvPr id="4" name="Tartalom helye 3">
            <a:extLst>
              <a:ext uri="{FF2B5EF4-FFF2-40B4-BE49-F238E27FC236}">
                <a16:creationId xmlns:a16="http://schemas.microsoft.com/office/drawing/2014/main" id="{562FA862-D773-59B8-FB0C-5FDE4D7CD678}"/>
              </a:ext>
            </a:extLst>
          </p:cNvPr>
          <p:cNvSpPr>
            <a:spLocks noGrp="1"/>
          </p:cNvSpPr>
          <p:nvPr>
            <p:ph sz="half" idx="2"/>
          </p:nvPr>
        </p:nvSpPr>
        <p:spPr/>
        <p:txBody>
          <a:bodyPr/>
          <a:lstStyle/>
          <a:p>
            <a:r>
              <a:rPr lang="en-GB" dirty="0"/>
              <a:t>Methods for the avoidance of double taxation:</a:t>
            </a:r>
          </a:p>
          <a:p>
            <a:pPr lvl="1"/>
            <a:r>
              <a:rPr lang="en-GB" dirty="0"/>
              <a:t>Mostly the exemption method</a:t>
            </a:r>
          </a:p>
          <a:p>
            <a:pPr lvl="1"/>
            <a:r>
              <a:rPr lang="en-GB" dirty="0"/>
              <a:t>In certain cases the limited credit method</a:t>
            </a:r>
          </a:p>
          <a:p>
            <a:r>
              <a:rPr lang="en-GB" dirty="0"/>
              <a:t>Exemption with progression</a:t>
            </a:r>
          </a:p>
          <a:p>
            <a:pPr lvl="1"/>
            <a:r>
              <a:rPr lang="en-GB" dirty="0"/>
              <a:t>Although flat tax rates in domestic law</a:t>
            </a:r>
          </a:p>
        </p:txBody>
      </p:sp>
    </p:spTree>
    <p:extLst>
      <p:ext uri="{BB962C8B-B14F-4D97-AF65-F5344CB8AC3E}">
        <p14:creationId xmlns:p14="http://schemas.microsoft.com/office/powerpoint/2010/main" val="2453958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2B03660-62D0-6B04-C73B-AA78D686E970}"/>
              </a:ext>
            </a:extLst>
          </p:cNvPr>
          <p:cNvSpPr>
            <a:spLocks noGrp="1"/>
          </p:cNvSpPr>
          <p:nvPr>
            <p:ph type="title"/>
          </p:nvPr>
        </p:nvSpPr>
        <p:spPr/>
        <p:txBody>
          <a:bodyPr/>
          <a:lstStyle/>
          <a:p>
            <a:r>
              <a:rPr lang="en-US" dirty="0"/>
              <a:t>ESG </a:t>
            </a:r>
            <a:r>
              <a:rPr lang="en-US" dirty="0" err="1"/>
              <a:t>GoalS</a:t>
            </a:r>
            <a:r>
              <a:rPr lang="en-US" dirty="0"/>
              <a:t> and double tax conventions I.</a:t>
            </a:r>
          </a:p>
        </p:txBody>
      </p:sp>
      <p:sp>
        <p:nvSpPr>
          <p:cNvPr id="3" name="Tartalom helye 2">
            <a:extLst>
              <a:ext uri="{FF2B5EF4-FFF2-40B4-BE49-F238E27FC236}">
                <a16:creationId xmlns:a16="http://schemas.microsoft.com/office/drawing/2014/main" id="{578198AD-4E96-091E-4AD3-BEF1D28E57FD}"/>
              </a:ext>
            </a:extLst>
          </p:cNvPr>
          <p:cNvSpPr>
            <a:spLocks noGrp="1"/>
          </p:cNvSpPr>
          <p:nvPr>
            <p:ph sz="half" idx="1"/>
          </p:nvPr>
        </p:nvSpPr>
        <p:spPr>
          <a:xfrm>
            <a:off x="1581912" y="2638044"/>
            <a:ext cx="8378952" cy="3255264"/>
          </a:xfrm>
        </p:spPr>
        <p:txBody>
          <a:bodyPr/>
          <a:lstStyle/>
          <a:p>
            <a:r>
              <a:rPr lang="en-US" dirty="0"/>
              <a:t>Rising needs for sustainable development</a:t>
            </a:r>
          </a:p>
          <a:p>
            <a:r>
              <a:rPr lang="en-US" dirty="0"/>
              <a:t>Emerging of the ESG acronym</a:t>
            </a:r>
          </a:p>
          <a:p>
            <a:pPr lvl="1"/>
            <a:r>
              <a:rPr lang="en-US" dirty="0"/>
              <a:t>EU law, and domestic law provisions</a:t>
            </a:r>
          </a:p>
          <a:p>
            <a:r>
              <a:rPr lang="en-US" dirty="0"/>
              <a:t>Achieving ESG goals through taxation</a:t>
            </a:r>
          </a:p>
          <a:p>
            <a:r>
              <a:rPr lang="en-US" dirty="0"/>
              <a:t>ESG goals in bilateral treaties?</a:t>
            </a:r>
          </a:p>
          <a:p>
            <a:pPr lvl="1"/>
            <a:r>
              <a:rPr lang="en-US" dirty="0"/>
              <a:t>No direct provisions</a:t>
            </a:r>
          </a:p>
          <a:p>
            <a:pPr lvl="1"/>
            <a:r>
              <a:rPr lang="en-US" dirty="0"/>
              <a:t>Certain indirect reflections in treaty provisions</a:t>
            </a:r>
          </a:p>
        </p:txBody>
      </p:sp>
    </p:spTree>
    <p:extLst>
      <p:ext uri="{BB962C8B-B14F-4D97-AF65-F5344CB8AC3E}">
        <p14:creationId xmlns:p14="http://schemas.microsoft.com/office/powerpoint/2010/main" val="1270528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4B210B8-5012-4068-A7DC-D57567160B70}"/>
              </a:ext>
            </a:extLst>
          </p:cNvPr>
          <p:cNvSpPr>
            <a:spLocks noGrp="1"/>
          </p:cNvSpPr>
          <p:nvPr>
            <p:ph type="title"/>
          </p:nvPr>
        </p:nvSpPr>
        <p:spPr/>
        <p:txBody>
          <a:bodyPr/>
          <a:lstStyle/>
          <a:p>
            <a:r>
              <a:rPr lang="en-US" dirty="0"/>
              <a:t>ESG Goals and double tax conventions </a:t>
            </a:r>
            <a:r>
              <a:rPr lang="en-US" dirty="0" err="1"/>
              <a:t>Ii</a:t>
            </a:r>
            <a:r>
              <a:rPr lang="en-US" dirty="0"/>
              <a:t>.</a:t>
            </a:r>
            <a:endParaRPr lang="hu-HU" dirty="0"/>
          </a:p>
        </p:txBody>
      </p:sp>
      <p:sp>
        <p:nvSpPr>
          <p:cNvPr id="3" name="Tartalom helye 2">
            <a:extLst>
              <a:ext uri="{FF2B5EF4-FFF2-40B4-BE49-F238E27FC236}">
                <a16:creationId xmlns:a16="http://schemas.microsoft.com/office/drawing/2014/main" id="{A615D8ED-A5D9-3AC9-73ED-D42A35BC598C}"/>
              </a:ext>
            </a:extLst>
          </p:cNvPr>
          <p:cNvSpPr>
            <a:spLocks noGrp="1"/>
          </p:cNvSpPr>
          <p:nvPr>
            <p:ph sz="half" idx="1"/>
          </p:nvPr>
        </p:nvSpPr>
        <p:spPr/>
        <p:txBody>
          <a:bodyPr/>
          <a:lstStyle/>
          <a:p>
            <a:r>
              <a:rPr lang="en-GB" dirty="0"/>
              <a:t>Differences between the OECD and the UN MTCs</a:t>
            </a:r>
          </a:p>
          <a:p>
            <a:pPr lvl="1"/>
            <a:r>
              <a:rPr lang="en-GB" dirty="0"/>
              <a:t>Residence vs. source state taxation</a:t>
            </a:r>
          </a:p>
          <a:p>
            <a:pPr lvl="1"/>
            <a:r>
              <a:rPr lang="en-GB" dirty="0"/>
              <a:t>Permanent establishment rules</a:t>
            </a:r>
          </a:p>
          <a:p>
            <a:pPr lvl="1"/>
            <a:r>
              <a:rPr lang="en-GB" dirty="0"/>
              <a:t>Withholding tax mechanisms</a:t>
            </a:r>
          </a:p>
          <a:p>
            <a:pPr lvl="1"/>
            <a:r>
              <a:rPr lang="en-GB" dirty="0"/>
              <a:t>Attracting investment, but with acceptable frameworks</a:t>
            </a:r>
          </a:p>
        </p:txBody>
      </p:sp>
      <p:sp>
        <p:nvSpPr>
          <p:cNvPr id="4" name="Tartalom helye 3">
            <a:extLst>
              <a:ext uri="{FF2B5EF4-FFF2-40B4-BE49-F238E27FC236}">
                <a16:creationId xmlns:a16="http://schemas.microsoft.com/office/drawing/2014/main" id="{3D68000A-9234-78DF-6AD8-01B7670FDB93}"/>
              </a:ext>
            </a:extLst>
          </p:cNvPr>
          <p:cNvSpPr>
            <a:spLocks noGrp="1"/>
          </p:cNvSpPr>
          <p:nvPr>
            <p:ph sz="half" idx="2"/>
          </p:nvPr>
        </p:nvSpPr>
        <p:spPr/>
        <p:txBody>
          <a:bodyPr/>
          <a:lstStyle/>
          <a:p>
            <a:r>
              <a:rPr lang="en-GB" dirty="0"/>
              <a:t>OECD/G20 BEPS Project</a:t>
            </a:r>
          </a:p>
          <a:p>
            <a:pPr lvl="1"/>
            <a:r>
              <a:rPr lang="en-GB" dirty="0"/>
              <a:t>Countering aggressive tax planning, income shifting and the erosion of the tax base</a:t>
            </a:r>
          </a:p>
          <a:p>
            <a:pPr lvl="1"/>
            <a:r>
              <a:rPr lang="en-GB" dirty="0"/>
              <a:t>Reliance on corporate income taxes in developing countries</a:t>
            </a:r>
          </a:p>
          <a:p>
            <a:r>
              <a:rPr lang="en-GB" dirty="0"/>
              <a:t>OECD Inclusive Framework on BEPS</a:t>
            </a:r>
          </a:p>
          <a:p>
            <a:r>
              <a:rPr lang="en-GB" dirty="0"/>
              <a:t>Multilateral Instrument</a:t>
            </a:r>
          </a:p>
          <a:p>
            <a:pPr lvl="1"/>
            <a:endParaRPr lang="en-GB" dirty="0"/>
          </a:p>
        </p:txBody>
      </p:sp>
    </p:spTree>
    <p:extLst>
      <p:ext uri="{BB962C8B-B14F-4D97-AF65-F5344CB8AC3E}">
        <p14:creationId xmlns:p14="http://schemas.microsoft.com/office/powerpoint/2010/main" val="35525687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2AD0F67-AB12-1375-42E9-5C057FC8C187}"/>
              </a:ext>
            </a:extLst>
          </p:cNvPr>
          <p:cNvSpPr>
            <a:spLocks noGrp="1"/>
          </p:cNvSpPr>
          <p:nvPr>
            <p:ph type="title"/>
          </p:nvPr>
        </p:nvSpPr>
        <p:spPr/>
        <p:txBody>
          <a:bodyPr/>
          <a:lstStyle/>
          <a:p>
            <a:r>
              <a:rPr lang="hu-HU" dirty="0"/>
              <a:t>ESG GOALS AND DOUBLE TAX CONVENTIONS</a:t>
            </a:r>
          </a:p>
        </p:txBody>
      </p:sp>
      <p:sp>
        <p:nvSpPr>
          <p:cNvPr id="3" name="Tartalom helye 2">
            <a:extLst>
              <a:ext uri="{FF2B5EF4-FFF2-40B4-BE49-F238E27FC236}">
                <a16:creationId xmlns:a16="http://schemas.microsoft.com/office/drawing/2014/main" id="{71C264F0-C697-E58B-B244-ADFA857D308C}"/>
              </a:ext>
            </a:extLst>
          </p:cNvPr>
          <p:cNvSpPr>
            <a:spLocks noGrp="1"/>
          </p:cNvSpPr>
          <p:nvPr>
            <p:ph idx="1"/>
          </p:nvPr>
        </p:nvSpPr>
        <p:spPr/>
        <p:txBody>
          <a:bodyPr/>
          <a:lstStyle/>
          <a:p>
            <a:r>
              <a:rPr lang="en-GB" dirty="0"/>
              <a:t>Current state of ESG goals in bilateral tax treaties – how can this change in the future?</a:t>
            </a:r>
          </a:p>
          <a:p>
            <a:pPr lvl="1"/>
            <a:r>
              <a:rPr lang="en-GB" dirty="0"/>
              <a:t>Similar method to the Multilateral Instrument?</a:t>
            </a:r>
          </a:p>
          <a:p>
            <a:pPr lvl="1"/>
            <a:r>
              <a:rPr lang="en-GB" dirty="0"/>
              <a:t>Distant solution</a:t>
            </a:r>
          </a:p>
          <a:p>
            <a:pPr lvl="2"/>
            <a:r>
              <a:rPr lang="en-GB" dirty="0"/>
              <a:t>Lengthy negotiations</a:t>
            </a:r>
          </a:p>
          <a:p>
            <a:pPr lvl="2"/>
            <a:r>
              <a:rPr lang="en-GB" dirty="0"/>
              <a:t>New function to the current purpose of DTCs</a:t>
            </a:r>
          </a:p>
          <a:p>
            <a:pPr lvl="2"/>
            <a:endParaRPr lang="en-GB" dirty="0"/>
          </a:p>
        </p:txBody>
      </p:sp>
    </p:spTree>
    <p:extLst>
      <p:ext uri="{BB962C8B-B14F-4D97-AF65-F5344CB8AC3E}">
        <p14:creationId xmlns:p14="http://schemas.microsoft.com/office/powerpoint/2010/main" val="12801591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9C1986F-FC3F-C7DC-B29A-C86C222709B3}"/>
              </a:ext>
            </a:extLst>
          </p:cNvPr>
          <p:cNvSpPr>
            <a:spLocks noGrp="1"/>
          </p:cNvSpPr>
          <p:nvPr>
            <p:ph type="ctrTitle"/>
          </p:nvPr>
        </p:nvSpPr>
        <p:spPr/>
        <p:txBody>
          <a:bodyPr/>
          <a:lstStyle/>
          <a:p>
            <a:r>
              <a:rPr lang="en-GB" dirty="0"/>
              <a:t>Thank you for your attention!</a:t>
            </a:r>
          </a:p>
        </p:txBody>
      </p:sp>
    </p:spTree>
    <p:extLst>
      <p:ext uri="{BB962C8B-B14F-4D97-AF65-F5344CB8AC3E}">
        <p14:creationId xmlns:p14="http://schemas.microsoft.com/office/powerpoint/2010/main" val="3549020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E7EFAF-791B-4F63-8F39-D0690C5AEB3F}"/>
              </a:ext>
            </a:extLst>
          </p:cNvPr>
          <p:cNvSpPr>
            <a:spLocks noGrp="1"/>
          </p:cNvSpPr>
          <p:nvPr>
            <p:ph type="title"/>
          </p:nvPr>
        </p:nvSpPr>
        <p:spPr>
          <a:xfrm>
            <a:off x="2231136" y="2834640"/>
            <a:ext cx="7729728" cy="1188720"/>
          </a:xfrm>
        </p:spPr>
        <p:txBody>
          <a:bodyPr/>
          <a:lstStyle/>
          <a:p>
            <a:r>
              <a:rPr lang="en-US" dirty="0"/>
              <a:t>The </a:t>
            </a:r>
            <a:r>
              <a:rPr lang="en-US" dirty="0" err="1"/>
              <a:t>german</a:t>
            </a:r>
            <a:r>
              <a:rPr lang="en-US" dirty="0"/>
              <a:t> basis for negotiating Double taxation conventions </a:t>
            </a:r>
          </a:p>
        </p:txBody>
      </p:sp>
    </p:spTree>
    <p:extLst>
      <p:ext uri="{BB962C8B-B14F-4D97-AF65-F5344CB8AC3E}">
        <p14:creationId xmlns:p14="http://schemas.microsoft.com/office/powerpoint/2010/main" val="4279014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A43E1D-AF19-50A3-3419-171731D3B71A}"/>
            </a:ext>
          </a:extLst>
        </p:cNvPr>
        <p:cNvGrpSpPr/>
        <p:nvPr/>
      </p:nvGrpSpPr>
      <p:grpSpPr>
        <a:xfrm>
          <a:off x="0" y="0"/>
          <a:ext cx="0" cy="0"/>
          <a:chOff x="0" y="0"/>
          <a:chExt cx="0" cy="0"/>
        </a:xfrm>
      </p:grpSpPr>
      <p:sp>
        <p:nvSpPr>
          <p:cNvPr id="2" name="Textplatzhalter 1">
            <a:extLst>
              <a:ext uri="{FF2B5EF4-FFF2-40B4-BE49-F238E27FC236}">
                <a16:creationId xmlns:a16="http://schemas.microsoft.com/office/drawing/2014/main" id="{D01EFF20-DA6F-A60E-07B9-8B7C6E138EB7}"/>
              </a:ext>
            </a:extLst>
          </p:cNvPr>
          <p:cNvSpPr>
            <a:spLocks noGrp="1"/>
          </p:cNvSpPr>
          <p:nvPr>
            <p:ph type="body" idx="1"/>
          </p:nvPr>
        </p:nvSpPr>
        <p:spPr>
          <a:xfrm>
            <a:off x="1583436" y="702865"/>
            <a:ext cx="4270248" cy="406400"/>
          </a:xfrm>
        </p:spPr>
        <p:txBody>
          <a:bodyPr/>
          <a:lstStyle/>
          <a:p>
            <a:r>
              <a:rPr lang="en-US" dirty="0"/>
              <a:t>Art. 10 OECD MC</a:t>
            </a:r>
          </a:p>
        </p:txBody>
      </p:sp>
      <p:sp>
        <p:nvSpPr>
          <p:cNvPr id="3" name="Inhaltsplatzhalter 2">
            <a:extLst>
              <a:ext uri="{FF2B5EF4-FFF2-40B4-BE49-F238E27FC236}">
                <a16:creationId xmlns:a16="http://schemas.microsoft.com/office/drawing/2014/main" id="{70A30D4B-D699-A8A9-0B49-B3FB52F0A2B0}"/>
              </a:ext>
            </a:extLst>
          </p:cNvPr>
          <p:cNvSpPr>
            <a:spLocks noGrp="1"/>
          </p:cNvSpPr>
          <p:nvPr>
            <p:ph sz="half" idx="2"/>
          </p:nvPr>
        </p:nvSpPr>
        <p:spPr>
          <a:xfrm>
            <a:off x="1583436" y="1885683"/>
            <a:ext cx="4270248" cy="2596776"/>
          </a:xfrm>
        </p:spPr>
        <p:txBody>
          <a:bodyPr>
            <a:noAutofit/>
          </a:bodyPr>
          <a:lstStyle/>
          <a:p>
            <a:pPr marL="0" indent="0">
              <a:buNone/>
            </a:pPr>
            <a:r>
              <a:rPr lang="de-DE" sz="1200" dirty="0">
                <a:effectLst/>
              </a:rPr>
              <a:t>(1) </a:t>
            </a:r>
            <a:r>
              <a:rPr lang="de-DE" sz="1200" dirty="0" err="1">
                <a:effectLst/>
              </a:rPr>
              <a:t>Dividends</a:t>
            </a:r>
            <a:r>
              <a:rPr lang="de-DE" sz="1200" dirty="0">
                <a:effectLst/>
              </a:rPr>
              <a:t> </a:t>
            </a:r>
            <a:r>
              <a:rPr lang="de-DE" sz="1200" dirty="0" err="1">
                <a:effectLst/>
              </a:rPr>
              <a:t>paid</a:t>
            </a:r>
            <a:r>
              <a:rPr lang="de-DE" sz="1200" dirty="0">
                <a:effectLst/>
              </a:rPr>
              <a:t> </a:t>
            </a:r>
            <a:r>
              <a:rPr lang="de-DE" sz="1200" dirty="0" err="1">
                <a:effectLst/>
              </a:rPr>
              <a:t>by</a:t>
            </a:r>
            <a:r>
              <a:rPr lang="de-DE" sz="1200" dirty="0">
                <a:effectLst/>
              </a:rPr>
              <a:t> a </a:t>
            </a:r>
            <a:r>
              <a:rPr lang="de-DE" sz="1200" dirty="0" err="1">
                <a:effectLst/>
              </a:rPr>
              <a:t>company</a:t>
            </a:r>
            <a:r>
              <a:rPr lang="de-DE" sz="1200" dirty="0">
                <a:effectLst/>
              </a:rPr>
              <a:t> </a:t>
            </a:r>
            <a:r>
              <a:rPr lang="de-DE" sz="1200" dirty="0" err="1">
                <a:effectLst/>
              </a:rPr>
              <a:t>which</a:t>
            </a:r>
            <a:r>
              <a:rPr lang="de-DE" sz="1200" dirty="0">
                <a:effectLst/>
              </a:rPr>
              <a:t> </a:t>
            </a:r>
            <a:r>
              <a:rPr lang="de-DE" sz="1200" dirty="0" err="1">
                <a:effectLst/>
              </a:rPr>
              <a:t>is</a:t>
            </a:r>
            <a:r>
              <a:rPr lang="de-DE" sz="1200" dirty="0">
                <a:effectLst/>
              </a:rPr>
              <a:t> a resident </a:t>
            </a:r>
            <a:r>
              <a:rPr lang="de-DE" sz="1200" dirty="0" err="1">
                <a:effectLst/>
              </a:rPr>
              <a:t>of</a:t>
            </a:r>
            <a:r>
              <a:rPr lang="de-DE" sz="1200" dirty="0">
                <a:effectLst/>
              </a:rPr>
              <a:t> a </a:t>
            </a:r>
            <a:r>
              <a:rPr lang="de-DE" sz="1200" dirty="0" err="1">
                <a:effectLst/>
              </a:rPr>
              <a:t>Contracting</a:t>
            </a:r>
            <a:r>
              <a:rPr lang="de-DE" sz="1200" dirty="0">
                <a:effectLst/>
              </a:rPr>
              <a:t> State </a:t>
            </a:r>
            <a:r>
              <a:rPr lang="de-DE" sz="1200" dirty="0" err="1">
                <a:effectLst/>
              </a:rPr>
              <a:t>to</a:t>
            </a:r>
            <a:r>
              <a:rPr lang="de-DE" sz="1200" dirty="0">
                <a:effectLst/>
              </a:rPr>
              <a:t> a resident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other</a:t>
            </a:r>
            <a:r>
              <a:rPr lang="de-DE" sz="1200" dirty="0">
                <a:effectLst/>
              </a:rPr>
              <a:t> </a:t>
            </a:r>
            <a:r>
              <a:rPr lang="de-DE" sz="1200" dirty="0" err="1">
                <a:effectLst/>
              </a:rPr>
              <a:t>Contracting</a:t>
            </a:r>
            <a:r>
              <a:rPr lang="de-DE" sz="1200" dirty="0">
                <a:effectLst/>
              </a:rPr>
              <a:t> State </a:t>
            </a:r>
            <a:r>
              <a:rPr lang="de-DE" sz="1200" dirty="0" err="1">
                <a:effectLst/>
              </a:rPr>
              <a:t>may</a:t>
            </a:r>
            <a:r>
              <a:rPr lang="de-DE" sz="1200" dirty="0">
                <a:effectLst/>
              </a:rPr>
              <a:t> </a:t>
            </a:r>
            <a:r>
              <a:rPr lang="de-DE" sz="1200" dirty="0" err="1">
                <a:effectLst/>
              </a:rPr>
              <a:t>be</a:t>
            </a:r>
            <a:r>
              <a:rPr lang="de-DE" sz="1200" dirty="0">
                <a:effectLst/>
              </a:rPr>
              <a:t> </a:t>
            </a:r>
            <a:r>
              <a:rPr lang="de-DE" sz="1200" dirty="0" err="1">
                <a:effectLst/>
              </a:rPr>
              <a:t>taxed</a:t>
            </a:r>
            <a:r>
              <a:rPr lang="de-DE" sz="1200" dirty="0">
                <a:effectLst/>
              </a:rPr>
              <a:t> in </a:t>
            </a:r>
            <a:r>
              <a:rPr lang="de-DE" sz="1200" dirty="0" err="1">
                <a:effectLst/>
              </a:rPr>
              <a:t>that</a:t>
            </a:r>
            <a:r>
              <a:rPr lang="de-DE" sz="1200" dirty="0">
                <a:effectLst/>
              </a:rPr>
              <a:t> </a:t>
            </a:r>
            <a:r>
              <a:rPr lang="de-DE" sz="1200" dirty="0" err="1">
                <a:effectLst/>
              </a:rPr>
              <a:t>other</a:t>
            </a:r>
            <a:r>
              <a:rPr lang="de-DE" sz="1200" dirty="0">
                <a:effectLst/>
              </a:rPr>
              <a:t> State. </a:t>
            </a:r>
            <a:endParaRPr lang="de-DE" sz="1200" dirty="0"/>
          </a:p>
          <a:p>
            <a:pPr marL="0" indent="0">
              <a:buNone/>
            </a:pPr>
            <a:r>
              <a:rPr lang="de-DE" sz="1200" dirty="0">
                <a:effectLst/>
              </a:rPr>
              <a:t>(2) </a:t>
            </a:r>
            <a:r>
              <a:rPr lang="de-DE" sz="1200" dirty="0" err="1">
                <a:effectLst/>
              </a:rPr>
              <a:t>However</a:t>
            </a:r>
            <a:r>
              <a:rPr lang="de-DE" sz="1200" dirty="0">
                <a:effectLst/>
              </a:rPr>
              <a:t>, </a:t>
            </a:r>
            <a:r>
              <a:rPr lang="de-DE" sz="1200" dirty="0" err="1">
                <a:effectLst/>
              </a:rPr>
              <a:t>dividends</a:t>
            </a:r>
            <a:r>
              <a:rPr lang="de-DE" sz="1200" dirty="0">
                <a:effectLst/>
              </a:rPr>
              <a:t> </a:t>
            </a:r>
            <a:r>
              <a:rPr lang="de-DE" sz="1200" dirty="0" err="1">
                <a:effectLst/>
              </a:rPr>
              <a:t>paid</a:t>
            </a:r>
            <a:r>
              <a:rPr lang="de-DE" sz="1200" dirty="0">
                <a:effectLst/>
              </a:rPr>
              <a:t> </a:t>
            </a:r>
            <a:r>
              <a:rPr lang="de-DE" sz="1200" dirty="0" err="1">
                <a:effectLst/>
              </a:rPr>
              <a:t>by</a:t>
            </a:r>
            <a:r>
              <a:rPr lang="de-DE" sz="1200" dirty="0">
                <a:effectLst/>
              </a:rPr>
              <a:t> a </a:t>
            </a:r>
            <a:r>
              <a:rPr lang="de-DE" sz="1200" dirty="0" err="1">
                <a:effectLst/>
              </a:rPr>
              <a:t>company</a:t>
            </a:r>
            <a:r>
              <a:rPr lang="de-DE" sz="1200" dirty="0">
                <a:effectLst/>
              </a:rPr>
              <a:t> </a:t>
            </a:r>
            <a:r>
              <a:rPr lang="de-DE" sz="1200" dirty="0" err="1">
                <a:effectLst/>
              </a:rPr>
              <a:t>which</a:t>
            </a:r>
            <a:r>
              <a:rPr lang="de-DE" sz="1200" dirty="0">
                <a:effectLst/>
              </a:rPr>
              <a:t> </a:t>
            </a:r>
            <a:r>
              <a:rPr lang="de-DE" sz="1200" dirty="0" err="1">
                <a:effectLst/>
              </a:rPr>
              <a:t>is</a:t>
            </a:r>
            <a:r>
              <a:rPr lang="de-DE" sz="1200" dirty="0">
                <a:effectLst/>
              </a:rPr>
              <a:t> a resident </a:t>
            </a:r>
            <a:r>
              <a:rPr lang="de-DE" sz="1200" dirty="0" err="1">
                <a:effectLst/>
              </a:rPr>
              <a:t>of</a:t>
            </a:r>
            <a:r>
              <a:rPr lang="de-DE" sz="1200" dirty="0">
                <a:effectLst/>
              </a:rPr>
              <a:t> a </a:t>
            </a:r>
            <a:r>
              <a:rPr lang="de-DE" sz="1200" dirty="0" err="1">
                <a:effectLst/>
              </a:rPr>
              <a:t>Contracting</a:t>
            </a:r>
            <a:r>
              <a:rPr lang="de-DE" sz="1200" dirty="0">
                <a:effectLst/>
              </a:rPr>
              <a:t> State </a:t>
            </a:r>
            <a:r>
              <a:rPr lang="de-DE" sz="1200" dirty="0" err="1">
                <a:effectLst/>
              </a:rPr>
              <a:t>may</a:t>
            </a:r>
            <a:r>
              <a:rPr lang="de-DE" sz="1200" dirty="0">
                <a:effectLst/>
              </a:rPr>
              <a:t> also </a:t>
            </a:r>
            <a:r>
              <a:rPr lang="de-DE" sz="1200" dirty="0" err="1">
                <a:effectLst/>
              </a:rPr>
              <a:t>be</a:t>
            </a:r>
            <a:r>
              <a:rPr lang="de-DE" sz="1200" dirty="0">
                <a:effectLst/>
              </a:rPr>
              <a:t> </a:t>
            </a:r>
            <a:r>
              <a:rPr lang="de-DE" sz="1200" dirty="0" err="1">
                <a:effectLst/>
              </a:rPr>
              <a:t>taxed</a:t>
            </a:r>
            <a:r>
              <a:rPr lang="de-DE" sz="1200" dirty="0">
                <a:effectLst/>
              </a:rPr>
              <a:t> in </a:t>
            </a:r>
            <a:r>
              <a:rPr lang="de-DE" sz="1200" dirty="0" err="1">
                <a:effectLst/>
              </a:rPr>
              <a:t>that</a:t>
            </a:r>
            <a:r>
              <a:rPr lang="de-DE" sz="1200" dirty="0">
                <a:effectLst/>
              </a:rPr>
              <a:t> State </a:t>
            </a:r>
            <a:r>
              <a:rPr lang="de-DE" sz="1200" dirty="0" err="1">
                <a:effectLst/>
              </a:rPr>
              <a:t>according</a:t>
            </a:r>
            <a:r>
              <a:rPr lang="de-DE" sz="1200" dirty="0">
                <a:effectLst/>
              </a:rPr>
              <a:t> </a:t>
            </a:r>
            <a:r>
              <a:rPr lang="de-DE" sz="1200" dirty="0" err="1">
                <a:effectLst/>
              </a:rPr>
              <a:t>to</a:t>
            </a:r>
            <a:r>
              <a:rPr lang="de-DE" sz="1200" dirty="0">
                <a:effectLst/>
              </a:rPr>
              <a:t> </a:t>
            </a:r>
            <a:r>
              <a:rPr lang="de-DE" sz="1200" dirty="0" err="1">
                <a:effectLst/>
              </a:rPr>
              <a:t>the</a:t>
            </a:r>
            <a:r>
              <a:rPr lang="de-DE" sz="1200" dirty="0">
                <a:effectLst/>
              </a:rPr>
              <a:t> </a:t>
            </a:r>
            <a:r>
              <a:rPr lang="de-DE" sz="1200" dirty="0" err="1">
                <a:effectLst/>
              </a:rPr>
              <a:t>laws</a:t>
            </a:r>
            <a:r>
              <a:rPr lang="de-DE" sz="1200" dirty="0">
                <a:effectLst/>
              </a:rPr>
              <a:t> </a:t>
            </a:r>
            <a:r>
              <a:rPr lang="de-DE" sz="1200" dirty="0" err="1">
                <a:effectLst/>
              </a:rPr>
              <a:t>of</a:t>
            </a:r>
            <a:r>
              <a:rPr lang="de-DE" sz="1200" dirty="0">
                <a:effectLst/>
              </a:rPr>
              <a:t> </a:t>
            </a:r>
            <a:r>
              <a:rPr lang="de-DE" sz="1200" dirty="0" err="1">
                <a:effectLst/>
              </a:rPr>
              <a:t>that</a:t>
            </a:r>
            <a:r>
              <a:rPr lang="de-DE" sz="1200" dirty="0">
                <a:effectLst/>
              </a:rPr>
              <a:t> State, but </a:t>
            </a:r>
            <a:r>
              <a:rPr lang="de-DE" sz="1200" dirty="0" err="1">
                <a:effectLst/>
              </a:rPr>
              <a:t>if</a:t>
            </a:r>
            <a:r>
              <a:rPr lang="de-DE" sz="1200" dirty="0">
                <a:effectLst/>
              </a:rPr>
              <a:t> </a:t>
            </a:r>
            <a:r>
              <a:rPr lang="de-DE" sz="1200" dirty="0" err="1">
                <a:effectLst/>
              </a:rPr>
              <a:t>the</a:t>
            </a:r>
            <a:r>
              <a:rPr lang="de-DE" sz="1200" dirty="0">
                <a:effectLst/>
              </a:rPr>
              <a:t> </a:t>
            </a:r>
            <a:r>
              <a:rPr lang="de-DE" sz="1200" b="1" dirty="0" err="1">
                <a:effectLst/>
              </a:rPr>
              <a:t>beneficial</a:t>
            </a:r>
            <a:r>
              <a:rPr lang="de-DE" sz="1200" b="1" dirty="0">
                <a:effectLst/>
              </a:rPr>
              <a:t> </a:t>
            </a:r>
            <a:r>
              <a:rPr lang="de-DE" sz="1200" b="1" dirty="0" err="1">
                <a:effectLst/>
              </a:rPr>
              <a:t>owner</a:t>
            </a:r>
            <a:r>
              <a:rPr lang="de-DE" sz="1200" b="1"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dividends</a:t>
            </a:r>
            <a:r>
              <a:rPr lang="de-DE" sz="1200" dirty="0">
                <a:effectLst/>
              </a:rPr>
              <a:t> </a:t>
            </a:r>
            <a:r>
              <a:rPr lang="de-DE" sz="1200" dirty="0" err="1">
                <a:effectLst/>
              </a:rPr>
              <a:t>is</a:t>
            </a:r>
            <a:r>
              <a:rPr lang="de-DE" sz="1200" dirty="0">
                <a:effectLst/>
              </a:rPr>
              <a:t> a resident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other</a:t>
            </a:r>
            <a:r>
              <a:rPr lang="de-DE" sz="1200" dirty="0">
                <a:effectLst/>
              </a:rPr>
              <a:t> </a:t>
            </a:r>
            <a:r>
              <a:rPr lang="de-DE" sz="1200" dirty="0" err="1">
                <a:effectLst/>
              </a:rPr>
              <a:t>Contracting</a:t>
            </a:r>
            <a:r>
              <a:rPr lang="de-DE" sz="1200" dirty="0">
                <a:effectLst/>
              </a:rPr>
              <a:t> State, </a:t>
            </a:r>
            <a:r>
              <a:rPr lang="de-DE" sz="1200" dirty="0" err="1">
                <a:effectLst/>
              </a:rPr>
              <a:t>the</a:t>
            </a:r>
            <a:r>
              <a:rPr lang="de-DE" sz="1200" dirty="0">
                <a:effectLst/>
              </a:rPr>
              <a:t> </a:t>
            </a:r>
            <a:r>
              <a:rPr lang="de-DE" sz="1200" dirty="0" err="1">
                <a:effectLst/>
              </a:rPr>
              <a:t>tax</a:t>
            </a:r>
            <a:r>
              <a:rPr lang="de-DE" sz="1200" dirty="0">
                <a:effectLst/>
              </a:rPr>
              <a:t> so </a:t>
            </a:r>
            <a:r>
              <a:rPr lang="de-DE" sz="1200" dirty="0" err="1">
                <a:effectLst/>
              </a:rPr>
              <a:t>charged</a:t>
            </a:r>
            <a:r>
              <a:rPr lang="de-DE" sz="1200" dirty="0">
                <a:effectLst/>
              </a:rPr>
              <a:t> </a:t>
            </a:r>
            <a:r>
              <a:rPr lang="de-DE" sz="1200" dirty="0" err="1">
                <a:effectLst/>
              </a:rPr>
              <a:t>shall</a:t>
            </a:r>
            <a:r>
              <a:rPr lang="de-DE" sz="1200" dirty="0">
                <a:effectLst/>
              </a:rPr>
              <a:t> not </a:t>
            </a:r>
            <a:r>
              <a:rPr lang="de-DE" sz="1200" dirty="0" err="1">
                <a:effectLst/>
              </a:rPr>
              <a:t>exceed</a:t>
            </a:r>
            <a:r>
              <a:rPr lang="de-DE" sz="1200" dirty="0">
                <a:effectLst/>
              </a:rPr>
              <a:t>: </a:t>
            </a:r>
            <a:endParaRPr lang="de-DE" sz="1200" dirty="0"/>
          </a:p>
          <a:p>
            <a:pPr marL="0" indent="0">
              <a:buNone/>
            </a:pPr>
            <a:r>
              <a:rPr lang="de-DE" sz="1200" i="1" dirty="0">
                <a:effectLst/>
              </a:rPr>
              <a:t>a)  </a:t>
            </a:r>
            <a:r>
              <a:rPr lang="de-DE" sz="1200" b="1" dirty="0">
                <a:effectLst/>
              </a:rPr>
              <a:t>5 per </a:t>
            </a:r>
            <a:r>
              <a:rPr lang="de-DE" sz="1200" b="1" dirty="0" err="1">
                <a:effectLst/>
              </a:rPr>
              <a:t>cent</a:t>
            </a:r>
            <a:r>
              <a:rPr lang="de-DE" sz="1200" b="1"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gross</a:t>
            </a:r>
            <a:r>
              <a:rPr lang="de-DE" sz="1200" dirty="0">
                <a:effectLst/>
              </a:rPr>
              <a:t> </a:t>
            </a:r>
            <a:r>
              <a:rPr lang="de-DE" sz="1200" dirty="0" err="1">
                <a:effectLst/>
              </a:rPr>
              <a:t>amount</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dividends</a:t>
            </a:r>
            <a:r>
              <a:rPr lang="de-DE" sz="1200" dirty="0">
                <a:effectLst/>
              </a:rPr>
              <a:t> </a:t>
            </a:r>
            <a:r>
              <a:rPr lang="de-DE" sz="1200" dirty="0" err="1">
                <a:effectLst/>
              </a:rPr>
              <a:t>if</a:t>
            </a:r>
            <a:r>
              <a:rPr lang="de-DE" sz="1200" dirty="0">
                <a:effectLst/>
              </a:rPr>
              <a:t> </a:t>
            </a:r>
            <a:r>
              <a:rPr lang="de-DE" sz="1200" dirty="0" err="1">
                <a:effectLst/>
              </a:rPr>
              <a:t>the</a:t>
            </a:r>
            <a:r>
              <a:rPr lang="de-DE" sz="1200" dirty="0">
                <a:effectLst/>
              </a:rPr>
              <a:t> </a:t>
            </a:r>
            <a:r>
              <a:rPr lang="de-DE" sz="1200" dirty="0" err="1">
                <a:effectLst/>
              </a:rPr>
              <a:t>beneficial</a:t>
            </a:r>
            <a:r>
              <a:rPr lang="de-DE" sz="1200" dirty="0">
                <a:effectLst/>
              </a:rPr>
              <a:t> </a:t>
            </a:r>
            <a:r>
              <a:rPr lang="de-DE" sz="1200" dirty="0" err="1">
                <a:effectLst/>
              </a:rPr>
              <a:t>owner</a:t>
            </a:r>
            <a:r>
              <a:rPr lang="de-DE" sz="1200" dirty="0">
                <a:effectLst/>
              </a:rPr>
              <a:t> </a:t>
            </a:r>
            <a:r>
              <a:rPr lang="de-DE" sz="1200" dirty="0" err="1">
                <a:effectLst/>
              </a:rPr>
              <a:t>is</a:t>
            </a:r>
            <a:r>
              <a:rPr lang="de-DE" sz="1200" dirty="0">
                <a:effectLst/>
              </a:rPr>
              <a:t> a </a:t>
            </a:r>
            <a:r>
              <a:rPr lang="de-DE" sz="1200" dirty="0" err="1">
                <a:effectLst/>
              </a:rPr>
              <a:t>company</a:t>
            </a:r>
            <a:r>
              <a:rPr lang="de-DE" sz="1200" dirty="0">
                <a:effectLst/>
              </a:rPr>
              <a:t> </a:t>
            </a:r>
            <a:r>
              <a:rPr lang="de-DE" sz="1200" dirty="0" err="1">
                <a:effectLst/>
              </a:rPr>
              <a:t>which</a:t>
            </a:r>
            <a:r>
              <a:rPr lang="de-DE" sz="1200" dirty="0">
                <a:effectLst/>
              </a:rPr>
              <a:t> </a:t>
            </a:r>
            <a:r>
              <a:rPr lang="de-DE" sz="1200" b="1" dirty="0" err="1">
                <a:effectLst/>
              </a:rPr>
              <a:t>holds</a:t>
            </a:r>
            <a:r>
              <a:rPr lang="de-DE" sz="1200" b="1" dirty="0">
                <a:effectLst/>
              </a:rPr>
              <a:t> </a:t>
            </a:r>
            <a:r>
              <a:rPr lang="de-DE" sz="1200" b="1" dirty="0" err="1">
                <a:effectLst/>
              </a:rPr>
              <a:t>directly</a:t>
            </a:r>
            <a:r>
              <a:rPr lang="de-DE" sz="1200" b="1" dirty="0">
                <a:effectLst/>
              </a:rPr>
              <a:t> at least 25 per </a:t>
            </a:r>
            <a:r>
              <a:rPr lang="de-DE" sz="1200" b="1" dirty="0" err="1">
                <a:effectLst/>
              </a:rPr>
              <a:t>cent</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capital</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company</a:t>
            </a:r>
            <a:r>
              <a:rPr lang="de-DE" sz="1200" dirty="0">
                <a:effectLst/>
              </a:rPr>
              <a:t> </a:t>
            </a:r>
            <a:r>
              <a:rPr lang="de-DE" sz="1200" dirty="0" err="1">
                <a:effectLst/>
              </a:rPr>
              <a:t>paying</a:t>
            </a:r>
            <a:r>
              <a:rPr lang="de-DE" sz="1200" dirty="0">
                <a:effectLst/>
              </a:rPr>
              <a:t> </a:t>
            </a:r>
            <a:r>
              <a:rPr lang="de-DE" sz="1200" dirty="0" err="1">
                <a:effectLst/>
              </a:rPr>
              <a:t>the</a:t>
            </a:r>
            <a:r>
              <a:rPr lang="de-DE" sz="1200" dirty="0">
                <a:effectLst/>
              </a:rPr>
              <a:t> </a:t>
            </a:r>
            <a:r>
              <a:rPr lang="de-DE" sz="1200" dirty="0" err="1">
                <a:effectLst/>
              </a:rPr>
              <a:t>dividends</a:t>
            </a:r>
            <a:r>
              <a:rPr lang="de-DE" sz="1200" dirty="0">
                <a:effectLst/>
              </a:rPr>
              <a:t> </a:t>
            </a:r>
            <a:r>
              <a:rPr lang="de-DE" sz="1200" dirty="0" err="1">
                <a:effectLst/>
              </a:rPr>
              <a:t>throughout</a:t>
            </a:r>
            <a:r>
              <a:rPr lang="de-DE" sz="1200" dirty="0">
                <a:effectLst/>
              </a:rPr>
              <a:t> a 365 </a:t>
            </a:r>
            <a:r>
              <a:rPr lang="de-DE" sz="1200" dirty="0" err="1">
                <a:effectLst/>
              </a:rPr>
              <a:t>day</a:t>
            </a:r>
            <a:r>
              <a:rPr lang="de-DE" sz="1200" dirty="0">
                <a:effectLst/>
              </a:rPr>
              <a:t> </a:t>
            </a:r>
            <a:r>
              <a:rPr lang="de-DE" sz="1200" dirty="0" err="1">
                <a:effectLst/>
              </a:rPr>
              <a:t>period</a:t>
            </a:r>
            <a:r>
              <a:rPr lang="de-DE" sz="1200" dirty="0">
                <a:effectLst/>
              </a:rPr>
              <a:t> </a:t>
            </a:r>
            <a:r>
              <a:rPr lang="de-DE" sz="1200" dirty="0" err="1">
                <a:effectLst/>
              </a:rPr>
              <a:t>that</a:t>
            </a:r>
            <a:r>
              <a:rPr lang="de-DE" sz="1200" dirty="0">
                <a:effectLst/>
              </a:rPr>
              <a:t> </a:t>
            </a:r>
            <a:r>
              <a:rPr lang="de-DE" sz="1200" dirty="0" err="1">
                <a:effectLst/>
              </a:rPr>
              <a:t>includes</a:t>
            </a:r>
            <a:r>
              <a:rPr lang="de-DE" sz="1200" dirty="0">
                <a:effectLst/>
              </a:rPr>
              <a:t> </a:t>
            </a:r>
            <a:r>
              <a:rPr lang="de-DE" sz="1200" dirty="0" err="1">
                <a:effectLst/>
              </a:rPr>
              <a:t>the</a:t>
            </a:r>
            <a:r>
              <a:rPr lang="de-DE" sz="1200" dirty="0">
                <a:effectLst/>
              </a:rPr>
              <a:t> </a:t>
            </a:r>
            <a:r>
              <a:rPr lang="de-DE" sz="1200" dirty="0" err="1">
                <a:effectLst/>
              </a:rPr>
              <a:t>day</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payment</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dividend</a:t>
            </a:r>
            <a:r>
              <a:rPr lang="de-DE" sz="1200" dirty="0">
                <a:effectLst/>
              </a:rPr>
              <a:t> […]; </a:t>
            </a:r>
          </a:p>
          <a:p>
            <a:pPr marL="0" indent="0">
              <a:buNone/>
            </a:pPr>
            <a:r>
              <a:rPr lang="de-DE" sz="1200" i="1" dirty="0">
                <a:effectLst/>
              </a:rPr>
              <a:t>b)  </a:t>
            </a:r>
            <a:r>
              <a:rPr lang="de-DE" sz="1200" b="1" dirty="0">
                <a:effectLst/>
              </a:rPr>
              <a:t>15 per </a:t>
            </a:r>
            <a:r>
              <a:rPr lang="de-DE" sz="1200" b="1" dirty="0" err="1">
                <a:effectLst/>
              </a:rPr>
              <a:t>cent</a:t>
            </a:r>
            <a:r>
              <a:rPr lang="de-DE" sz="1200" b="1"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gross</a:t>
            </a:r>
            <a:r>
              <a:rPr lang="de-DE" sz="1200" dirty="0">
                <a:effectLst/>
              </a:rPr>
              <a:t> </a:t>
            </a:r>
            <a:r>
              <a:rPr lang="de-DE" sz="1200" dirty="0" err="1">
                <a:effectLst/>
              </a:rPr>
              <a:t>amount</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dividends</a:t>
            </a:r>
            <a:r>
              <a:rPr lang="de-DE" sz="1200" dirty="0">
                <a:effectLst/>
              </a:rPr>
              <a:t> in all </a:t>
            </a:r>
            <a:r>
              <a:rPr lang="de-DE" sz="1200" dirty="0" err="1">
                <a:effectLst/>
              </a:rPr>
              <a:t>other</a:t>
            </a:r>
            <a:r>
              <a:rPr lang="de-DE" sz="1200" dirty="0">
                <a:effectLst/>
              </a:rPr>
              <a:t> </a:t>
            </a:r>
            <a:r>
              <a:rPr lang="de-DE" sz="1200" dirty="0" err="1">
                <a:effectLst/>
              </a:rPr>
              <a:t>cases</a:t>
            </a:r>
            <a:r>
              <a:rPr lang="de-DE" sz="1200" dirty="0">
                <a:effectLst/>
              </a:rPr>
              <a:t>. </a:t>
            </a:r>
          </a:p>
          <a:p>
            <a:pPr marL="0" indent="0">
              <a:buNone/>
            </a:pPr>
            <a:r>
              <a:rPr lang="de-DE" sz="1200" dirty="0">
                <a:effectLst/>
              </a:rPr>
              <a:t>[…]</a:t>
            </a:r>
          </a:p>
          <a:p>
            <a:endParaRPr lang="en-US" sz="1200" dirty="0"/>
          </a:p>
        </p:txBody>
      </p:sp>
      <p:sp>
        <p:nvSpPr>
          <p:cNvPr id="4" name="Inhaltsplatzhalter 3">
            <a:extLst>
              <a:ext uri="{FF2B5EF4-FFF2-40B4-BE49-F238E27FC236}">
                <a16:creationId xmlns:a16="http://schemas.microsoft.com/office/drawing/2014/main" id="{979B0CFF-D15A-4AE2-D9BA-AF988BC34080}"/>
              </a:ext>
            </a:extLst>
          </p:cNvPr>
          <p:cNvSpPr>
            <a:spLocks noGrp="1"/>
          </p:cNvSpPr>
          <p:nvPr>
            <p:ph sz="quarter" idx="4"/>
          </p:nvPr>
        </p:nvSpPr>
        <p:spPr>
          <a:xfrm>
            <a:off x="6338316" y="1885683"/>
            <a:ext cx="4709299" cy="2596776"/>
          </a:xfrm>
        </p:spPr>
        <p:txBody>
          <a:bodyPr>
            <a:noAutofit/>
          </a:bodyPr>
          <a:lstStyle/>
          <a:p>
            <a:pPr marL="0" indent="0">
              <a:buNone/>
            </a:pPr>
            <a:r>
              <a:rPr lang="en-US" sz="1200" dirty="0"/>
              <a:t>(1) Dividends paid by a company which is a resident of a Contracting State to a resident of the other Contracting State may be taxed in that other State.</a:t>
            </a:r>
          </a:p>
          <a:p>
            <a:pPr marL="0" indent="0">
              <a:buNone/>
            </a:pPr>
            <a:r>
              <a:rPr lang="en-US" sz="1200" dirty="0"/>
              <a:t>(2) However, such dividends may also be taxed in the Contracting State of which the company paying the dividends is a resident in accordance with the law of that State, but the tax shall not, if the </a:t>
            </a:r>
            <a:r>
              <a:rPr lang="en-US" sz="1200" b="1" dirty="0"/>
              <a:t>beneficial owner </a:t>
            </a:r>
            <a:r>
              <a:rPr lang="en-US" sz="1200" dirty="0"/>
              <a:t>of the dividends is a resident of the other Contracting State, exceed:</a:t>
            </a:r>
          </a:p>
          <a:p>
            <a:pPr marL="0" indent="0">
              <a:buNone/>
            </a:pPr>
            <a:r>
              <a:rPr lang="en-US" sz="1200" dirty="0"/>
              <a:t>1. </a:t>
            </a:r>
            <a:r>
              <a:rPr lang="en-US" sz="1200" b="1" dirty="0"/>
              <a:t>5 percent </a:t>
            </a:r>
            <a:r>
              <a:rPr lang="en-US" sz="1200" dirty="0"/>
              <a:t>[depending on the circumstances of the individual case, a </a:t>
            </a:r>
            <a:r>
              <a:rPr lang="en-US" sz="1200" b="1" dirty="0"/>
              <a:t>zero rate </a:t>
            </a:r>
            <a:r>
              <a:rPr lang="en-US" sz="1200" dirty="0"/>
              <a:t>may also be considered] of the gross amount of the dividends if the beneficial owner is a company (but not a partnership) that </a:t>
            </a:r>
            <a:r>
              <a:rPr lang="en-US" sz="1200" b="1" dirty="0"/>
              <a:t>directly holds at least 10 percent </a:t>
            </a:r>
            <a:r>
              <a:rPr lang="en-US" sz="1200" dirty="0"/>
              <a:t>of the capital of the company paying the dividends;</a:t>
            </a:r>
          </a:p>
          <a:p>
            <a:pPr marL="0" indent="0">
              <a:buNone/>
            </a:pPr>
            <a:r>
              <a:rPr lang="en-US" sz="1200" dirty="0"/>
              <a:t>2. </a:t>
            </a:r>
            <a:r>
              <a:rPr lang="en-US" sz="1200" b="1" dirty="0"/>
              <a:t>15 percent </a:t>
            </a:r>
            <a:r>
              <a:rPr lang="en-US" sz="1200" dirty="0"/>
              <a:t>of the gross amount of the dividends in all other cases.</a:t>
            </a:r>
          </a:p>
        </p:txBody>
      </p:sp>
      <p:sp>
        <p:nvSpPr>
          <p:cNvPr id="5" name="Textplatzhalter 4">
            <a:extLst>
              <a:ext uri="{FF2B5EF4-FFF2-40B4-BE49-F238E27FC236}">
                <a16:creationId xmlns:a16="http://schemas.microsoft.com/office/drawing/2014/main" id="{46ADC5B6-B954-D180-E7CF-E2FE6E315E73}"/>
              </a:ext>
            </a:extLst>
          </p:cNvPr>
          <p:cNvSpPr>
            <a:spLocks noGrp="1"/>
          </p:cNvSpPr>
          <p:nvPr>
            <p:ph type="body" sz="quarter" idx="13"/>
          </p:nvPr>
        </p:nvSpPr>
        <p:spPr>
          <a:xfrm>
            <a:off x="6338316" y="711574"/>
            <a:ext cx="4270248" cy="406400"/>
          </a:xfrm>
        </p:spPr>
        <p:txBody>
          <a:bodyPr/>
          <a:lstStyle/>
          <a:p>
            <a:r>
              <a:rPr lang="en-US" dirty="0"/>
              <a:t>Art. 10 DE-VG</a:t>
            </a:r>
          </a:p>
        </p:txBody>
      </p:sp>
    </p:spTree>
    <p:extLst>
      <p:ext uri="{BB962C8B-B14F-4D97-AF65-F5344CB8AC3E}">
        <p14:creationId xmlns:p14="http://schemas.microsoft.com/office/powerpoint/2010/main" val="3966468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B823F032-116D-812F-A7AB-7D00748BAF15}"/>
              </a:ext>
            </a:extLst>
          </p:cNvPr>
          <p:cNvSpPr/>
          <p:nvPr/>
        </p:nvSpPr>
        <p:spPr>
          <a:xfrm>
            <a:off x="1811708" y="1761688"/>
            <a:ext cx="2525086" cy="3691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F</a:t>
            </a:r>
          </a:p>
        </p:txBody>
      </p:sp>
      <p:sp>
        <p:nvSpPr>
          <p:cNvPr id="5" name="Rechteck 4">
            <a:extLst>
              <a:ext uri="{FF2B5EF4-FFF2-40B4-BE49-F238E27FC236}">
                <a16:creationId xmlns:a16="http://schemas.microsoft.com/office/drawing/2014/main" id="{298FD37A-A9A0-F1CB-B00B-22D88D5A8571}"/>
              </a:ext>
            </a:extLst>
          </p:cNvPr>
          <p:cNvSpPr/>
          <p:nvPr/>
        </p:nvSpPr>
        <p:spPr>
          <a:xfrm>
            <a:off x="1872845" y="4542639"/>
            <a:ext cx="2525086" cy="3691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G</a:t>
            </a:r>
          </a:p>
        </p:txBody>
      </p:sp>
      <p:sp>
        <p:nvSpPr>
          <p:cNvPr id="6" name="Rechteck 5">
            <a:extLst>
              <a:ext uri="{FF2B5EF4-FFF2-40B4-BE49-F238E27FC236}">
                <a16:creationId xmlns:a16="http://schemas.microsoft.com/office/drawing/2014/main" id="{3C7B7B9C-EB49-6F09-CF82-721F56545F06}"/>
              </a:ext>
            </a:extLst>
          </p:cNvPr>
          <p:cNvSpPr/>
          <p:nvPr/>
        </p:nvSpPr>
        <p:spPr>
          <a:xfrm>
            <a:off x="6144222" y="4534299"/>
            <a:ext cx="2525086" cy="3691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G</a:t>
            </a:r>
          </a:p>
        </p:txBody>
      </p:sp>
      <p:sp>
        <p:nvSpPr>
          <p:cNvPr id="7" name="Rechteck 6">
            <a:extLst>
              <a:ext uri="{FF2B5EF4-FFF2-40B4-BE49-F238E27FC236}">
                <a16:creationId xmlns:a16="http://schemas.microsoft.com/office/drawing/2014/main" id="{C466BEDE-94D5-BB3C-31F7-C4B6F6B4C39D}"/>
              </a:ext>
            </a:extLst>
          </p:cNvPr>
          <p:cNvSpPr/>
          <p:nvPr/>
        </p:nvSpPr>
        <p:spPr>
          <a:xfrm>
            <a:off x="6144222" y="1761688"/>
            <a:ext cx="2525086" cy="3691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F</a:t>
            </a:r>
          </a:p>
        </p:txBody>
      </p:sp>
      <p:cxnSp>
        <p:nvCxnSpPr>
          <p:cNvPr id="9" name="Gerade Verbindung mit Pfeil 8">
            <a:extLst>
              <a:ext uri="{FF2B5EF4-FFF2-40B4-BE49-F238E27FC236}">
                <a16:creationId xmlns:a16="http://schemas.microsoft.com/office/drawing/2014/main" id="{F94532FD-55B1-2DA7-9DCB-393EE0C853C4}"/>
              </a:ext>
            </a:extLst>
          </p:cNvPr>
          <p:cNvCxnSpPr>
            <a:cxnSpLocks/>
          </p:cNvCxnSpPr>
          <p:nvPr/>
        </p:nvCxnSpPr>
        <p:spPr>
          <a:xfrm flipV="1">
            <a:off x="3074251" y="2252367"/>
            <a:ext cx="0" cy="2290272"/>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0" name="Gerade Verbindung mit Pfeil 9">
            <a:extLst>
              <a:ext uri="{FF2B5EF4-FFF2-40B4-BE49-F238E27FC236}">
                <a16:creationId xmlns:a16="http://schemas.microsoft.com/office/drawing/2014/main" id="{EF72B763-0827-D626-C16F-D68234B6A264}"/>
              </a:ext>
            </a:extLst>
          </p:cNvPr>
          <p:cNvCxnSpPr>
            <a:cxnSpLocks/>
          </p:cNvCxnSpPr>
          <p:nvPr/>
        </p:nvCxnSpPr>
        <p:spPr>
          <a:xfrm>
            <a:off x="7396730" y="2130804"/>
            <a:ext cx="0" cy="228417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7" name="Gerade Verbindung 16">
            <a:extLst>
              <a:ext uri="{FF2B5EF4-FFF2-40B4-BE49-F238E27FC236}">
                <a16:creationId xmlns:a16="http://schemas.microsoft.com/office/drawing/2014/main" id="{DED2E686-2F35-1FD7-CEEA-A28C1A48B99E}"/>
              </a:ext>
            </a:extLst>
          </p:cNvPr>
          <p:cNvCxnSpPr>
            <a:cxnSpLocks/>
          </p:cNvCxnSpPr>
          <p:nvPr/>
        </p:nvCxnSpPr>
        <p:spPr>
          <a:xfrm>
            <a:off x="788276" y="3196127"/>
            <a:ext cx="1065454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hteck 17">
            <a:extLst>
              <a:ext uri="{FF2B5EF4-FFF2-40B4-BE49-F238E27FC236}">
                <a16:creationId xmlns:a16="http://schemas.microsoft.com/office/drawing/2014/main" id="{790A73A9-0EAF-6603-2AA1-673E5F74B3DE}"/>
              </a:ext>
            </a:extLst>
          </p:cNvPr>
          <p:cNvSpPr/>
          <p:nvPr/>
        </p:nvSpPr>
        <p:spPr>
          <a:xfrm>
            <a:off x="9100525" y="2586415"/>
            <a:ext cx="2525086" cy="3691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Other State</a:t>
            </a:r>
          </a:p>
        </p:txBody>
      </p:sp>
      <p:sp>
        <p:nvSpPr>
          <p:cNvPr id="19" name="Rechteck 18">
            <a:extLst>
              <a:ext uri="{FF2B5EF4-FFF2-40B4-BE49-F238E27FC236}">
                <a16:creationId xmlns:a16="http://schemas.microsoft.com/office/drawing/2014/main" id="{8E984FAD-D3E6-0C9A-5751-00A000799DC1}"/>
              </a:ext>
            </a:extLst>
          </p:cNvPr>
          <p:cNvSpPr/>
          <p:nvPr/>
        </p:nvSpPr>
        <p:spPr>
          <a:xfrm>
            <a:off x="9100525" y="3429000"/>
            <a:ext cx="2525086" cy="36911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Germany</a:t>
            </a:r>
          </a:p>
        </p:txBody>
      </p:sp>
      <mc:AlternateContent xmlns:mc="http://schemas.openxmlformats.org/markup-compatibility/2006" xmlns:p14="http://schemas.microsoft.com/office/powerpoint/2010/main">
        <mc:Choice Requires="p14">
          <p:contentPart p14:bwMode="auto" r:id="rId2">
            <p14:nvContentPartPr>
              <p14:cNvPr id="27" name="Freihand 26">
                <a:extLst>
                  <a:ext uri="{FF2B5EF4-FFF2-40B4-BE49-F238E27FC236}">
                    <a16:creationId xmlns:a16="http://schemas.microsoft.com/office/drawing/2014/main" id="{63448AE6-5767-6F09-55A5-4B280D9F9132}"/>
                  </a:ext>
                </a:extLst>
              </p14:cNvPr>
              <p14:cNvContentPartPr/>
              <p14:nvPr/>
            </p14:nvContentPartPr>
            <p14:xfrm>
              <a:off x="6291660" y="2317349"/>
              <a:ext cx="366840" cy="1515600"/>
            </p14:xfrm>
          </p:contentPart>
        </mc:Choice>
        <mc:Fallback xmlns="">
          <p:pic>
            <p:nvPicPr>
              <p:cNvPr id="27" name="Freihand 26">
                <a:extLst>
                  <a:ext uri="{FF2B5EF4-FFF2-40B4-BE49-F238E27FC236}">
                    <a16:creationId xmlns:a16="http://schemas.microsoft.com/office/drawing/2014/main" id="{63448AE6-5767-6F09-55A5-4B280D9F9132}"/>
                  </a:ext>
                </a:extLst>
              </p:cNvPr>
              <p:cNvPicPr/>
              <p:nvPr/>
            </p:nvPicPr>
            <p:blipFill>
              <a:blip r:embed="rId3"/>
              <a:stretch>
                <a:fillRect/>
              </a:stretch>
            </p:blipFill>
            <p:spPr>
              <a:xfrm>
                <a:off x="6285540" y="2311229"/>
                <a:ext cx="379080" cy="15278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8" name="Freihand 27">
                <a:extLst>
                  <a:ext uri="{FF2B5EF4-FFF2-40B4-BE49-F238E27FC236}">
                    <a16:creationId xmlns:a16="http://schemas.microsoft.com/office/drawing/2014/main" id="{E8D990F0-67F1-B695-7BE7-3BEFF68B038D}"/>
                  </a:ext>
                </a:extLst>
              </p14:cNvPr>
              <p14:cNvContentPartPr/>
              <p14:nvPr/>
            </p14:nvContentPartPr>
            <p14:xfrm>
              <a:off x="6473094" y="3731878"/>
              <a:ext cx="201600" cy="165600"/>
            </p14:xfrm>
          </p:contentPart>
        </mc:Choice>
        <mc:Fallback xmlns="">
          <p:pic>
            <p:nvPicPr>
              <p:cNvPr id="28" name="Freihand 27">
                <a:extLst>
                  <a:ext uri="{FF2B5EF4-FFF2-40B4-BE49-F238E27FC236}">
                    <a16:creationId xmlns:a16="http://schemas.microsoft.com/office/drawing/2014/main" id="{E8D990F0-67F1-B695-7BE7-3BEFF68B038D}"/>
                  </a:ext>
                </a:extLst>
              </p:cNvPr>
              <p:cNvPicPr/>
              <p:nvPr/>
            </p:nvPicPr>
            <p:blipFill>
              <a:blip r:embed="rId5"/>
              <a:stretch>
                <a:fillRect/>
              </a:stretch>
            </p:blipFill>
            <p:spPr>
              <a:xfrm>
                <a:off x="6466974" y="3725758"/>
                <a:ext cx="213840" cy="177840"/>
              </a:xfrm>
              <a:prstGeom prst="rect">
                <a:avLst/>
              </a:prstGeom>
            </p:spPr>
          </p:pic>
        </mc:Fallback>
      </mc:AlternateContent>
      <p:sp>
        <p:nvSpPr>
          <p:cNvPr id="30" name="Rechteck 29">
            <a:extLst>
              <a:ext uri="{FF2B5EF4-FFF2-40B4-BE49-F238E27FC236}">
                <a16:creationId xmlns:a16="http://schemas.microsoft.com/office/drawing/2014/main" id="{302389FA-67A2-8C44-0EC8-5481B618D8B6}"/>
              </a:ext>
            </a:extLst>
          </p:cNvPr>
          <p:cNvSpPr/>
          <p:nvPr/>
        </p:nvSpPr>
        <p:spPr>
          <a:xfrm>
            <a:off x="1718500" y="2480961"/>
            <a:ext cx="1160092" cy="350044"/>
          </a:xfrm>
          <a:prstGeom prst="rect">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t>Foreign taxation </a:t>
            </a:r>
          </a:p>
        </p:txBody>
      </p:sp>
      <p:sp>
        <p:nvSpPr>
          <p:cNvPr id="32" name="Rechteck 31">
            <a:extLst>
              <a:ext uri="{FF2B5EF4-FFF2-40B4-BE49-F238E27FC236}">
                <a16:creationId xmlns:a16="http://schemas.microsoft.com/office/drawing/2014/main" id="{D64CDCEF-371C-032C-4061-92250A3E3680}"/>
              </a:ext>
            </a:extLst>
          </p:cNvPr>
          <p:cNvSpPr/>
          <p:nvPr/>
        </p:nvSpPr>
        <p:spPr>
          <a:xfrm>
            <a:off x="5900341" y="2549225"/>
            <a:ext cx="1160092" cy="350044"/>
          </a:xfrm>
          <a:prstGeom prst="rect">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t>Withholding tax</a:t>
            </a:r>
          </a:p>
        </p:txBody>
      </p:sp>
      <mc:AlternateContent xmlns:mc="http://schemas.openxmlformats.org/markup-compatibility/2006" xmlns:p14="http://schemas.microsoft.com/office/powerpoint/2010/main">
        <mc:Choice Requires="p14">
          <p:contentPart p14:bwMode="auto" r:id="rId6">
            <p14:nvContentPartPr>
              <p14:cNvPr id="35" name="Freihand 34">
                <a:extLst>
                  <a:ext uri="{FF2B5EF4-FFF2-40B4-BE49-F238E27FC236}">
                    <a16:creationId xmlns:a16="http://schemas.microsoft.com/office/drawing/2014/main" id="{D66604C0-1939-2428-7AAD-F4292D514C9D}"/>
                  </a:ext>
                </a:extLst>
              </p14:cNvPr>
              <p14:cNvContentPartPr/>
              <p14:nvPr/>
            </p14:nvContentPartPr>
            <p14:xfrm rot="10800000">
              <a:off x="3713158" y="2704459"/>
              <a:ext cx="366840" cy="1515600"/>
            </p14:xfrm>
          </p:contentPart>
        </mc:Choice>
        <mc:Fallback xmlns="">
          <p:pic>
            <p:nvPicPr>
              <p:cNvPr id="35" name="Freihand 34">
                <a:extLst>
                  <a:ext uri="{FF2B5EF4-FFF2-40B4-BE49-F238E27FC236}">
                    <a16:creationId xmlns:a16="http://schemas.microsoft.com/office/drawing/2014/main" id="{D66604C0-1939-2428-7AAD-F4292D514C9D}"/>
                  </a:ext>
                </a:extLst>
              </p:cNvPr>
              <p:cNvPicPr/>
              <p:nvPr/>
            </p:nvPicPr>
            <p:blipFill>
              <a:blip r:embed="rId3"/>
              <a:stretch>
                <a:fillRect/>
              </a:stretch>
            </p:blipFill>
            <p:spPr>
              <a:xfrm rot="10800000">
                <a:off x="3707038" y="2698339"/>
                <a:ext cx="379080" cy="15278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36" name="Freihand 35">
                <a:extLst>
                  <a:ext uri="{FF2B5EF4-FFF2-40B4-BE49-F238E27FC236}">
                    <a16:creationId xmlns:a16="http://schemas.microsoft.com/office/drawing/2014/main" id="{FF85D9DA-9839-3417-2F1D-12EA7FF047D7}"/>
                  </a:ext>
                </a:extLst>
              </p14:cNvPr>
              <p14:cNvContentPartPr/>
              <p14:nvPr/>
            </p14:nvContentPartPr>
            <p14:xfrm rot="11501956">
              <a:off x="3691377" y="2605135"/>
              <a:ext cx="201600" cy="165600"/>
            </p14:xfrm>
          </p:contentPart>
        </mc:Choice>
        <mc:Fallback xmlns="">
          <p:pic>
            <p:nvPicPr>
              <p:cNvPr id="36" name="Freihand 35">
                <a:extLst>
                  <a:ext uri="{FF2B5EF4-FFF2-40B4-BE49-F238E27FC236}">
                    <a16:creationId xmlns:a16="http://schemas.microsoft.com/office/drawing/2014/main" id="{FF85D9DA-9839-3417-2F1D-12EA7FF047D7}"/>
                  </a:ext>
                </a:extLst>
              </p:cNvPr>
              <p:cNvPicPr/>
              <p:nvPr/>
            </p:nvPicPr>
            <p:blipFill>
              <a:blip r:embed="rId5"/>
              <a:stretch>
                <a:fillRect/>
              </a:stretch>
            </p:blipFill>
            <p:spPr>
              <a:xfrm rot="11501956">
                <a:off x="3685257" y="2599015"/>
                <a:ext cx="213840" cy="177840"/>
              </a:xfrm>
              <a:prstGeom prst="rect">
                <a:avLst/>
              </a:prstGeom>
            </p:spPr>
          </p:pic>
        </mc:Fallback>
      </mc:AlternateContent>
      <p:sp>
        <p:nvSpPr>
          <p:cNvPr id="43" name="Rechteck 42">
            <a:extLst>
              <a:ext uri="{FF2B5EF4-FFF2-40B4-BE49-F238E27FC236}">
                <a16:creationId xmlns:a16="http://schemas.microsoft.com/office/drawing/2014/main" id="{424E119F-BF4D-066B-D22F-2F1755AEA928}"/>
              </a:ext>
            </a:extLst>
          </p:cNvPr>
          <p:cNvSpPr/>
          <p:nvPr/>
        </p:nvSpPr>
        <p:spPr>
          <a:xfrm>
            <a:off x="3445691" y="3567936"/>
            <a:ext cx="1160092" cy="350044"/>
          </a:xfrm>
          <a:prstGeom prst="rect">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t>No withholding tax, Sec. 8b </a:t>
            </a:r>
            <a:r>
              <a:rPr lang="en-US" sz="1000" dirty="0" err="1"/>
              <a:t>KStG</a:t>
            </a:r>
            <a:r>
              <a:rPr lang="en-US" sz="1000" dirty="0"/>
              <a:t> </a:t>
            </a:r>
          </a:p>
        </p:txBody>
      </p:sp>
      <p:sp>
        <p:nvSpPr>
          <p:cNvPr id="44" name="Rechteck 43">
            <a:extLst>
              <a:ext uri="{FF2B5EF4-FFF2-40B4-BE49-F238E27FC236}">
                <a16:creationId xmlns:a16="http://schemas.microsoft.com/office/drawing/2014/main" id="{DBCDA0A3-2F21-5F7D-64F8-870609C3F5EF}"/>
              </a:ext>
            </a:extLst>
          </p:cNvPr>
          <p:cNvSpPr/>
          <p:nvPr/>
        </p:nvSpPr>
        <p:spPr>
          <a:xfrm>
            <a:off x="7665719" y="3863933"/>
            <a:ext cx="1160092" cy="350044"/>
          </a:xfrm>
          <a:prstGeom prst="rect">
            <a:avLst/>
          </a:prstGeom>
          <a:solidFill>
            <a:schemeClr val="accent4">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1000" dirty="0"/>
              <a:t>Sec. 8b </a:t>
            </a:r>
            <a:r>
              <a:rPr lang="en-US" sz="1000" dirty="0" err="1"/>
              <a:t>KStG</a:t>
            </a:r>
            <a:r>
              <a:rPr lang="en-US" sz="1000" dirty="0"/>
              <a:t> </a:t>
            </a:r>
          </a:p>
        </p:txBody>
      </p:sp>
    </p:spTree>
    <p:extLst>
      <p:ext uri="{BB962C8B-B14F-4D97-AF65-F5344CB8AC3E}">
        <p14:creationId xmlns:p14="http://schemas.microsoft.com/office/powerpoint/2010/main" val="3450835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5828C7EC-E476-A148-0C1C-5281B9AB9FDE}"/>
            </a:ext>
          </a:extLst>
        </p:cNvPr>
        <p:cNvGrpSpPr/>
        <p:nvPr/>
      </p:nvGrpSpPr>
      <p:grpSpPr>
        <a:xfrm>
          <a:off x="0" y="0"/>
          <a:ext cx="0" cy="0"/>
          <a:chOff x="0" y="0"/>
          <a:chExt cx="0" cy="0"/>
        </a:xfrm>
      </p:grpSpPr>
      <p:sp>
        <p:nvSpPr>
          <p:cNvPr id="2" name="Textplatzhalter 1">
            <a:extLst>
              <a:ext uri="{FF2B5EF4-FFF2-40B4-BE49-F238E27FC236}">
                <a16:creationId xmlns:a16="http://schemas.microsoft.com/office/drawing/2014/main" id="{5C3E84B3-7E98-F929-E582-D379D6534E82}"/>
              </a:ext>
            </a:extLst>
          </p:cNvPr>
          <p:cNvSpPr>
            <a:spLocks noGrp="1"/>
          </p:cNvSpPr>
          <p:nvPr>
            <p:ph type="body" idx="1"/>
          </p:nvPr>
        </p:nvSpPr>
        <p:spPr>
          <a:xfrm>
            <a:off x="1583436" y="702865"/>
            <a:ext cx="4270248" cy="406400"/>
          </a:xfrm>
        </p:spPr>
        <p:txBody>
          <a:bodyPr/>
          <a:lstStyle/>
          <a:p>
            <a:r>
              <a:rPr lang="en-US" dirty="0"/>
              <a:t>Art. 11 OECD MC</a:t>
            </a:r>
          </a:p>
        </p:txBody>
      </p:sp>
      <p:sp>
        <p:nvSpPr>
          <p:cNvPr id="3" name="Inhaltsplatzhalter 2">
            <a:extLst>
              <a:ext uri="{FF2B5EF4-FFF2-40B4-BE49-F238E27FC236}">
                <a16:creationId xmlns:a16="http://schemas.microsoft.com/office/drawing/2014/main" id="{8D83A833-B2AF-E62A-245D-A13F154B5077}"/>
              </a:ext>
            </a:extLst>
          </p:cNvPr>
          <p:cNvSpPr>
            <a:spLocks noGrp="1"/>
          </p:cNvSpPr>
          <p:nvPr>
            <p:ph sz="half" idx="2"/>
          </p:nvPr>
        </p:nvSpPr>
        <p:spPr>
          <a:xfrm>
            <a:off x="1583436" y="1885683"/>
            <a:ext cx="4270248" cy="2596776"/>
          </a:xfrm>
        </p:spPr>
        <p:txBody>
          <a:bodyPr>
            <a:noAutofit/>
          </a:bodyPr>
          <a:lstStyle/>
          <a:p>
            <a:pPr marL="0" indent="0">
              <a:buNone/>
            </a:pPr>
            <a:r>
              <a:rPr lang="de-DE" sz="1200" dirty="0">
                <a:effectLst/>
              </a:rPr>
              <a:t>(1) Interest </a:t>
            </a:r>
            <a:r>
              <a:rPr lang="de-DE" sz="1200" dirty="0" err="1">
                <a:effectLst/>
              </a:rPr>
              <a:t>arising</a:t>
            </a:r>
            <a:r>
              <a:rPr lang="de-DE" sz="1200" dirty="0">
                <a:effectLst/>
              </a:rPr>
              <a:t> in a </a:t>
            </a:r>
            <a:r>
              <a:rPr lang="de-DE" sz="1200" dirty="0" err="1">
                <a:effectLst/>
              </a:rPr>
              <a:t>Contracting</a:t>
            </a:r>
            <a:r>
              <a:rPr lang="de-DE" sz="1200" dirty="0">
                <a:effectLst/>
              </a:rPr>
              <a:t> State and </a:t>
            </a:r>
            <a:r>
              <a:rPr lang="de-DE" sz="1200" dirty="0" err="1">
                <a:effectLst/>
              </a:rPr>
              <a:t>paid</a:t>
            </a:r>
            <a:r>
              <a:rPr lang="de-DE" sz="1200" dirty="0">
                <a:effectLst/>
              </a:rPr>
              <a:t> </a:t>
            </a:r>
            <a:r>
              <a:rPr lang="de-DE" sz="1200" dirty="0" err="1">
                <a:effectLst/>
              </a:rPr>
              <a:t>to</a:t>
            </a:r>
            <a:r>
              <a:rPr lang="de-DE" sz="1200" dirty="0">
                <a:effectLst/>
              </a:rPr>
              <a:t> a resident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other</a:t>
            </a:r>
            <a:r>
              <a:rPr lang="de-DE" sz="1200" dirty="0">
                <a:effectLst/>
              </a:rPr>
              <a:t> </a:t>
            </a:r>
            <a:r>
              <a:rPr lang="de-DE" sz="1200" dirty="0" err="1">
                <a:effectLst/>
              </a:rPr>
              <a:t>Contracting</a:t>
            </a:r>
            <a:r>
              <a:rPr lang="de-DE" sz="1200" dirty="0">
                <a:effectLst/>
              </a:rPr>
              <a:t> State </a:t>
            </a:r>
            <a:r>
              <a:rPr lang="de-DE" sz="1200" dirty="0" err="1">
                <a:effectLst/>
              </a:rPr>
              <a:t>may</a:t>
            </a:r>
            <a:r>
              <a:rPr lang="de-DE" sz="1200" dirty="0">
                <a:effectLst/>
              </a:rPr>
              <a:t> </a:t>
            </a:r>
            <a:r>
              <a:rPr lang="de-DE" sz="1200" dirty="0" err="1">
                <a:effectLst/>
              </a:rPr>
              <a:t>be</a:t>
            </a:r>
            <a:r>
              <a:rPr lang="de-DE" sz="1200" dirty="0">
                <a:effectLst/>
              </a:rPr>
              <a:t> </a:t>
            </a:r>
            <a:r>
              <a:rPr lang="de-DE" sz="1200" dirty="0" err="1">
                <a:effectLst/>
              </a:rPr>
              <a:t>taxed</a:t>
            </a:r>
            <a:r>
              <a:rPr lang="de-DE" sz="1200" dirty="0">
                <a:effectLst/>
              </a:rPr>
              <a:t> in </a:t>
            </a:r>
            <a:r>
              <a:rPr lang="de-DE" sz="1200" dirty="0" err="1">
                <a:effectLst/>
              </a:rPr>
              <a:t>that</a:t>
            </a:r>
            <a:r>
              <a:rPr lang="de-DE" sz="1200" dirty="0">
                <a:effectLst/>
              </a:rPr>
              <a:t> </a:t>
            </a:r>
            <a:r>
              <a:rPr lang="de-DE" sz="1200" dirty="0" err="1">
                <a:effectLst/>
              </a:rPr>
              <a:t>other</a:t>
            </a:r>
            <a:r>
              <a:rPr lang="de-DE" sz="1200" dirty="0">
                <a:effectLst/>
              </a:rPr>
              <a:t> State. </a:t>
            </a:r>
            <a:endParaRPr lang="de-DE" sz="1200" dirty="0"/>
          </a:p>
          <a:p>
            <a:pPr marL="0" indent="0">
              <a:buNone/>
            </a:pPr>
            <a:r>
              <a:rPr lang="de-DE" sz="1200" dirty="0">
                <a:effectLst/>
              </a:rPr>
              <a:t>(2) </a:t>
            </a:r>
            <a:r>
              <a:rPr lang="de-DE" sz="1200" dirty="0" err="1">
                <a:effectLst/>
              </a:rPr>
              <a:t>However</a:t>
            </a:r>
            <a:r>
              <a:rPr lang="de-DE" sz="1200" dirty="0">
                <a:effectLst/>
              </a:rPr>
              <a:t>, </a:t>
            </a:r>
            <a:r>
              <a:rPr lang="de-DE" sz="1200" dirty="0" err="1">
                <a:effectLst/>
              </a:rPr>
              <a:t>interest</a:t>
            </a:r>
            <a:r>
              <a:rPr lang="de-DE" sz="1200" dirty="0">
                <a:effectLst/>
              </a:rPr>
              <a:t> </a:t>
            </a:r>
            <a:r>
              <a:rPr lang="de-DE" sz="1200" dirty="0" err="1">
                <a:effectLst/>
              </a:rPr>
              <a:t>arising</a:t>
            </a:r>
            <a:r>
              <a:rPr lang="de-DE" sz="1200" dirty="0">
                <a:effectLst/>
              </a:rPr>
              <a:t> in a </a:t>
            </a:r>
            <a:r>
              <a:rPr lang="de-DE" sz="1200" dirty="0" err="1">
                <a:effectLst/>
              </a:rPr>
              <a:t>Contracting</a:t>
            </a:r>
            <a:r>
              <a:rPr lang="de-DE" sz="1200" dirty="0">
                <a:effectLst/>
              </a:rPr>
              <a:t> State </a:t>
            </a:r>
            <a:r>
              <a:rPr lang="de-DE" sz="1200" dirty="0" err="1">
                <a:effectLst/>
              </a:rPr>
              <a:t>may</a:t>
            </a:r>
            <a:r>
              <a:rPr lang="de-DE" sz="1200" dirty="0">
                <a:effectLst/>
              </a:rPr>
              <a:t> also </a:t>
            </a:r>
            <a:r>
              <a:rPr lang="de-DE" sz="1200" dirty="0" err="1">
                <a:effectLst/>
              </a:rPr>
              <a:t>be</a:t>
            </a:r>
            <a:r>
              <a:rPr lang="de-DE" sz="1200" dirty="0">
                <a:effectLst/>
              </a:rPr>
              <a:t> </a:t>
            </a:r>
            <a:r>
              <a:rPr lang="de-DE" sz="1200" dirty="0" err="1">
                <a:effectLst/>
              </a:rPr>
              <a:t>taxed</a:t>
            </a:r>
            <a:r>
              <a:rPr lang="de-DE" sz="1200" dirty="0">
                <a:effectLst/>
              </a:rPr>
              <a:t> in </a:t>
            </a:r>
            <a:r>
              <a:rPr lang="de-DE" sz="1200" dirty="0" err="1">
                <a:effectLst/>
              </a:rPr>
              <a:t>that</a:t>
            </a:r>
            <a:r>
              <a:rPr lang="de-DE" sz="1200" dirty="0">
                <a:effectLst/>
              </a:rPr>
              <a:t> State </a:t>
            </a:r>
            <a:r>
              <a:rPr lang="de-DE" sz="1200" dirty="0" err="1">
                <a:effectLst/>
              </a:rPr>
              <a:t>according</a:t>
            </a:r>
            <a:r>
              <a:rPr lang="de-DE" sz="1200" dirty="0">
                <a:effectLst/>
              </a:rPr>
              <a:t> </a:t>
            </a:r>
            <a:r>
              <a:rPr lang="de-DE" sz="1200" dirty="0" err="1">
                <a:effectLst/>
              </a:rPr>
              <a:t>to</a:t>
            </a:r>
            <a:r>
              <a:rPr lang="de-DE" sz="1200" dirty="0">
                <a:effectLst/>
              </a:rPr>
              <a:t> </a:t>
            </a:r>
            <a:r>
              <a:rPr lang="de-DE" sz="1200" dirty="0" err="1">
                <a:effectLst/>
              </a:rPr>
              <a:t>the</a:t>
            </a:r>
            <a:r>
              <a:rPr lang="de-DE" sz="1200" dirty="0">
                <a:effectLst/>
              </a:rPr>
              <a:t> </a:t>
            </a:r>
            <a:r>
              <a:rPr lang="de-DE" sz="1200" dirty="0" err="1">
                <a:effectLst/>
              </a:rPr>
              <a:t>laws</a:t>
            </a:r>
            <a:r>
              <a:rPr lang="de-DE" sz="1200" dirty="0">
                <a:effectLst/>
              </a:rPr>
              <a:t> </a:t>
            </a:r>
            <a:r>
              <a:rPr lang="de-DE" sz="1200" dirty="0" err="1">
                <a:effectLst/>
              </a:rPr>
              <a:t>of</a:t>
            </a:r>
            <a:r>
              <a:rPr lang="de-DE" sz="1200" dirty="0">
                <a:effectLst/>
              </a:rPr>
              <a:t> </a:t>
            </a:r>
            <a:r>
              <a:rPr lang="de-DE" sz="1200" dirty="0" err="1">
                <a:effectLst/>
              </a:rPr>
              <a:t>that</a:t>
            </a:r>
            <a:r>
              <a:rPr lang="de-DE" sz="1200" dirty="0">
                <a:effectLst/>
              </a:rPr>
              <a:t> State, but </a:t>
            </a:r>
            <a:r>
              <a:rPr lang="de-DE" sz="1200" dirty="0" err="1">
                <a:effectLst/>
              </a:rPr>
              <a:t>if</a:t>
            </a:r>
            <a:r>
              <a:rPr lang="de-DE" sz="1200" dirty="0">
                <a:effectLst/>
              </a:rPr>
              <a:t> </a:t>
            </a:r>
            <a:r>
              <a:rPr lang="de-DE" sz="1200" dirty="0" err="1">
                <a:effectLst/>
              </a:rPr>
              <a:t>the</a:t>
            </a:r>
            <a:r>
              <a:rPr lang="de-DE" sz="1200" dirty="0">
                <a:effectLst/>
              </a:rPr>
              <a:t> </a:t>
            </a:r>
            <a:r>
              <a:rPr lang="de-DE" sz="1200" dirty="0" err="1">
                <a:effectLst/>
              </a:rPr>
              <a:t>beneficial</a:t>
            </a:r>
            <a:r>
              <a:rPr lang="de-DE" sz="1200" dirty="0">
                <a:effectLst/>
              </a:rPr>
              <a:t> </a:t>
            </a:r>
            <a:r>
              <a:rPr lang="de-DE" sz="1200" dirty="0" err="1">
                <a:effectLst/>
              </a:rPr>
              <a:t>owner</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interest</a:t>
            </a:r>
            <a:r>
              <a:rPr lang="de-DE" sz="1200" dirty="0">
                <a:effectLst/>
              </a:rPr>
              <a:t> </a:t>
            </a:r>
            <a:r>
              <a:rPr lang="de-DE" sz="1200" dirty="0" err="1">
                <a:effectLst/>
              </a:rPr>
              <a:t>is</a:t>
            </a:r>
            <a:r>
              <a:rPr lang="de-DE" sz="1200" dirty="0">
                <a:effectLst/>
              </a:rPr>
              <a:t> a resident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other</a:t>
            </a:r>
            <a:r>
              <a:rPr lang="de-DE" sz="1200" dirty="0">
                <a:effectLst/>
              </a:rPr>
              <a:t> </a:t>
            </a:r>
            <a:r>
              <a:rPr lang="de-DE" sz="1200" dirty="0" err="1">
                <a:effectLst/>
              </a:rPr>
              <a:t>Contracting</a:t>
            </a:r>
            <a:r>
              <a:rPr lang="de-DE" sz="1200" dirty="0">
                <a:effectLst/>
              </a:rPr>
              <a:t> State, </a:t>
            </a:r>
            <a:r>
              <a:rPr lang="de-DE" sz="1200" dirty="0" err="1">
                <a:effectLst/>
              </a:rPr>
              <a:t>the</a:t>
            </a:r>
            <a:r>
              <a:rPr lang="de-DE" sz="1200" dirty="0">
                <a:effectLst/>
              </a:rPr>
              <a:t> </a:t>
            </a:r>
            <a:r>
              <a:rPr lang="de-DE" sz="1200" dirty="0" err="1">
                <a:effectLst/>
              </a:rPr>
              <a:t>tax</a:t>
            </a:r>
            <a:r>
              <a:rPr lang="de-DE" sz="1200" dirty="0">
                <a:effectLst/>
              </a:rPr>
              <a:t> so </a:t>
            </a:r>
            <a:r>
              <a:rPr lang="de-DE" sz="1200" dirty="0" err="1">
                <a:effectLst/>
              </a:rPr>
              <a:t>charged</a:t>
            </a:r>
            <a:r>
              <a:rPr lang="de-DE" sz="1200" dirty="0">
                <a:effectLst/>
              </a:rPr>
              <a:t> </a:t>
            </a:r>
            <a:r>
              <a:rPr lang="de-DE" sz="1200" dirty="0" err="1">
                <a:effectLst/>
              </a:rPr>
              <a:t>shall</a:t>
            </a:r>
            <a:r>
              <a:rPr lang="de-DE" sz="1200" dirty="0">
                <a:effectLst/>
              </a:rPr>
              <a:t> not </a:t>
            </a:r>
            <a:r>
              <a:rPr lang="de-DE" sz="1200" dirty="0" err="1">
                <a:effectLst/>
              </a:rPr>
              <a:t>exceed</a:t>
            </a:r>
            <a:r>
              <a:rPr lang="de-DE" sz="1200" dirty="0">
                <a:effectLst/>
              </a:rPr>
              <a:t> </a:t>
            </a:r>
            <a:r>
              <a:rPr lang="de-DE" sz="1200" b="1" dirty="0">
                <a:effectLst/>
              </a:rPr>
              <a:t>10 per </a:t>
            </a:r>
            <a:r>
              <a:rPr lang="de-DE" sz="1200" b="1" dirty="0" err="1">
                <a:effectLst/>
              </a:rPr>
              <a:t>cent</a:t>
            </a:r>
            <a:r>
              <a:rPr lang="de-DE" sz="1200" b="1"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gross</a:t>
            </a:r>
            <a:r>
              <a:rPr lang="de-DE" sz="1200" dirty="0">
                <a:effectLst/>
              </a:rPr>
              <a:t> </a:t>
            </a:r>
            <a:r>
              <a:rPr lang="de-DE" sz="1200" dirty="0" err="1">
                <a:effectLst/>
              </a:rPr>
              <a:t>amount</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interest</a:t>
            </a:r>
            <a:r>
              <a:rPr lang="de-DE" sz="1200" dirty="0">
                <a:effectLst/>
              </a:rPr>
              <a:t>. […]</a:t>
            </a:r>
          </a:p>
          <a:p>
            <a:pPr marL="0" indent="0">
              <a:buNone/>
            </a:pPr>
            <a:r>
              <a:rPr lang="de-DE" sz="1200" dirty="0">
                <a:effectLst/>
              </a:rPr>
              <a:t>[…]</a:t>
            </a:r>
          </a:p>
          <a:p>
            <a:pPr marL="0" indent="0">
              <a:buNone/>
            </a:pPr>
            <a:r>
              <a:rPr lang="de-DE" sz="1200" dirty="0">
                <a:effectLst/>
              </a:rPr>
              <a:t>(6) </a:t>
            </a:r>
            <a:r>
              <a:rPr lang="de-DE" sz="1200" dirty="0" err="1">
                <a:effectLst/>
              </a:rPr>
              <a:t>Where</a:t>
            </a:r>
            <a:r>
              <a:rPr lang="de-DE" sz="1200" dirty="0">
                <a:effectLst/>
              </a:rPr>
              <a:t>, </a:t>
            </a:r>
            <a:r>
              <a:rPr lang="de-DE" sz="1200" dirty="0" err="1">
                <a:effectLst/>
              </a:rPr>
              <a:t>by</a:t>
            </a:r>
            <a:r>
              <a:rPr lang="de-DE" sz="1200" dirty="0">
                <a:effectLst/>
              </a:rPr>
              <a:t> </a:t>
            </a:r>
            <a:r>
              <a:rPr lang="de-DE" sz="1200" dirty="0" err="1">
                <a:effectLst/>
              </a:rPr>
              <a:t>reason</a:t>
            </a:r>
            <a:r>
              <a:rPr lang="de-DE" sz="1200" dirty="0">
                <a:effectLst/>
              </a:rPr>
              <a:t> </a:t>
            </a:r>
            <a:r>
              <a:rPr lang="de-DE" sz="1200" dirty="0" err="1">
                <a:effectLst/>
              </a:rPr>
              <a:t>of</a:t>
            </a:r>
            <a:r>
              <a:rPr lang="de-DE" sz="1200" dirty="0">
                <a:effectLst/>
              </a:rPr>
              <a:t> a </a:t>
            </a:r>
            <a:r>
              <a:rPr lang="de-DE" sz="1200" b="1" dirty="0" err="1">
                <a:effectLst/>
              </a:rPr>
              <a:t>special</a:t>
            </a:r>
            <a:r>
              <a:rPr lang="de-DE" sz="1200" b="1" dirty="0">
                <a:effectLst/>
              </a:rPr>
              <a:t> </a:t>
            </a:r>
            <a:r>
              <a:rPr lang="de-DE" sz="1200" b="1" dirty="0" err="1">
                <a:effectLst/>
              </a:rPr>
              <a:t>relationship</a:t>
            </a:r>
            <a:r>
              <a:rPr lang="de-DE" sz="1200" b="1" dirty="0">
                <a:effectLst/>
              </a:rPr>
              <a:t> </a:t>
            </a:r>
            <a:r>
              <a:rPr lang="de-DE" sz="1200" dirty="0" err="1">
                <a:effectLst/>
              </a:rPr>
              <a:t>between</a:t>
            </a:r>
            <a:r>
              <a:rPr lang="de-DE" sz="1200" dirty="0">
                <a:effectLst/>
              </a:rPr>
              <a:t> </a:t>
            </a:r>
            <a:r>
              <a:rPr lang="de-DE" sz="1200" dirty="0" err="1">
                <a:effectLst/>
              </a:rPr>
              <a:t>the</a:t>
            </a:r>
            <a:r>
              <a:rPr lang="de-DE" sz="1200" dirty="0">
                <a:effectLst/>
              </a:rPr>
              <a:t> </a:t>
            </a:r>
            <a:r>
              <a:rPr lang="de-DE" sz="1200" dirty="0" err="1">
                <a:effectLst/>
              </a:rPr>
              <a:t>payer</a:t>
            </a:r>
            <a:r>
              <a:rPr lang="de-DE" sz="1200" dirty="0">
                <a:effectLst/>
              </a:rPr>
              <a:t> and </a:t>
            </a:r>
            <a:r>
              <a:rPr lang="de-DE" sz="1200" dirty="0" err="1">
                <a:effectLst/>
              </a:rPr>
              <a:t>the</a:t>
            </a:r>
            <a:r>
              <a:rPr lang="de-DE" sz="1200" dirty="0">
                <a:effectLst/>
              </a:rPr>
              <a:t> </a:t>
            </a:r>
            <a:r>
              <a:rPr lang="de-DE" sz="1200" dirty="0" err="1">
                <a:effectLst/>
              </a:rPr>
              <a:t>beneficial</a:t>
            </a:r>
            <a:r>
              <a:rPr lang="de-DE" sz="1200" dirty="0">
                <a:effectLst/>
              </a:rPr>
              <a:t> </a:t>
            </a:r>
            <a:r>
              <a:rPr lang="de-DE" sz="1200" dirty="0" err="1">
                <a:effectLst/>
              </a:rPr>
              <a:t>owner</a:t>
            </a:r>
            <a:r>
              <a:rPr lang="de-DE" sz="1200" dirty="0">
                <a:effectLst/>
              </a:rPr>
              <a:t> </a:t>
            </a:r>
            <a:r>
              <a:rPr lang="de-DE" sz="1200" dirty="0" err="1">
                <a:effectLst/>
              </a:rPr>
              <a:t>or</a:t>
            </a:r>
            <a:r>
              <a:rPr lang="de-DE" sz="1200" dirty="0">
                <a:effectLst/>
              </a:rPr>
              <a:t> </a:t>
            </a:r>
            <a:r>
              <a:rPr lang="de-DE" sz="1200" dirty="0" err="1">
                <a:effectLst/>
              </a:rPr>
              <a:t>between</a:t>
            </a:r>
            <a:r>
              <a:rPr lang="de-DE" sz="1200" dirty="0">
                <a:effectLst/>
              </a:rPr>
              <a:t> </a:t>
            </a:r>
            <a:r>
              <a:rPr lang="de-DE" sz="1200" dirty="0" err="1">
                <a:effectLst/>
              </a:rPr>
              <a:t>both</a:t>
            </a:r>
            <a:r>
              <a:rPr lang="de-DE" sz="1200" dirty="0">
                <a:effectLst/>
              </a:rPr>
              <a:t> </a:t>
            </a:r>
            <a:r>
              <a:rPr lang="de-DE" sz="1200" dirty="0" err="1">
                <a:effectLst/>
              </a:rPr>
              <a:t>of</a:t>
            </a:r>
            <a:r>
              <a:rPr lang="de-DE" sz="1200" dirty="0">
                <a:effectLst/>
              </a:rPr>
              <a:t> </a:t>
            </a:r>
            <a:r>
              <a:rPr lang="de-DE" sz="1200" dirty="0" err="1">
                <a:effectLst/>
              </a:rPr>
              <a:t>them</a:t>
            </a:r>
            <a:r>
              <a:rPr lang="de-DE" sz="1200" dirty="0">
                <a:effectLst/>
              </a:rPr>
              <a:t> and </a:t>
            </a:r>
            <a:r>
              <a:rPr lang="de-DE" sz="1200" dirty="0" err="1">
                <a:effectLst/>
              </a:rPr>
              <a:t>some</a:t>
            </a:r>
            <a:r>
              <a:rPr lang="de-DE" sz="1200" dirty="0">
                <a:effectLst/>
              </a:rPr>
              <a:t> </a:t>
            </a:r>
            <a:r>
              <a:rPr lang="de-DE" sz="1200" dirty="0" err="1">
                <a:effectLst/>
              </a:rPr>
              <a:t>other</a:t>
            </a:r>
            <a:r>
              <a:rPr lang="de-DE" sz="1200" dirty="0">
                <a:effectLst/>
              </a:rPr>
              <a:t> </a:t>
            </a:r>
            <a:r>
              <a:rPr lang="de-DE" sz="1200" dirty="0" err="1">
                <a:effectLst/>
              </a:rPr>
              <a:t>person</a:t>
            </a:r>
            <a:r>
              <a:rPr lang="de-DE" sz="1200" dirty="0">
                <a:effectLst/>
              </a:rPr>
              <a:t>, </a:t>
            </a:r>
            <a:r>
              <a:rPr lang="de-DE" sz="1200" dirty="0" err="1">
                <a:effectLst/>
              </a:rPr>
              <a:t>the</a:t>
            </a:r>
            <a:r>
              <a:rPr lang="de-DE" sz="1200" dirty="0">
                <a:effectLst/>
              </a:rPr>
              <a:t> </a:t>
            </a:r>
            <a:r>
              <a:rPr lang="de-DE" sz="1200" dirty="0" err="1">
                <a:effectLst/>
              </a:rPr>
              <a:t>amount</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interest</a:t>
            </a:r>
            <a:r>
              <a:rPr lang="de-DE" sz="1200" dirty="0">
                <a:effectLst/>
              </a:rPr>
              <a:t>, </a:t>
            </a:r>
            <a:r>
              <a:rPr lang="de-DE" sz="1200" dirty="0" err="1">
                <a:effectLst/>
              </a:rPr>
              <a:t>having</a:t>
            </a:r>
            <a:r>
              <a:rPr lang="de-DE" sz="1200" dirty="0">
                <a:effectLst/>
              </a:rPr>
              <a:t> </a:t>
            </a:r>
            <a:r>
              <a:rPr lang="de-DE" sz="1200" dirty="0" err="1">
                <a:effectLst/>
              </a:rPr>
              <a:t>regard</a:t>
            </a:r>
            <a:r>
              <a:rPr lang="de-DE" sz="1200" dirty="0">
                <a:effectLst/>
              </a:rPr>
              <a:t> </a:t>
            </a:r>
            <a:r>
              <a:rPr lang="de-DE" sz="1200" dirty="0" err="1">
                <a:effectLst/>
              </a:rPr>
              <a:t>to</a:t>
            </a:r>
            <a:r>
              <a:rPr lang="de-DE" sz="1200" dirty="0">
                <a:effectLst/>
              </a:rPr>
              <a:t> </a:t>
            </a:r>
            <a:r>
              <a:rPr lang="de-DE" sz="1200" dirty="0" err="1">
                <a:effectLst/>
              </a:rPr>
              <a:t>the</a:t>
            </a:r>
            <a:r>
              <a:rPr lang="de-DE" sz="1200" dirty="0">
                <a:effectLst/>
              </a:rPr>
              <a:t> </a:t>
            </a:r>
            <a:r>
              <a:rPr lang="de-DE" sz="1200" dirty="0" err="1">
                <a:effectLst/>
              </a:rPr>
              <a:t>debt</a:t>
            </a:r>
            <a:r>
              <a:rPr lang="de-DE" sz="1200" dirty="0">
                <a:effectLst/>
              </a:rPr>
              <a:t>-claim </a:t>
            </a:r>
            <a:r>
              <a:rPr lang="de-DE" sz="1200" dirty="0" err="1">
                <a:effectLst/>
              </a:rPr>
              <a:t>for</a:t>
            </a:r>
            <a:r>
              <a:rPr lang="de-DE" sz="1200" dirty="0">
                <a:effectLst/>
              </a:rPr>
              <a:t> </a:t>
            </a:r>
            <a:r>
              <a:rPr lang="de-DE" sz="1200" dirty="0" err="1">
                <a:effectLst/>
              </a:rPr>
              <a:t>which</a:t>
            </a:r>
            <a:r>
              <a:rPr lang="de-DE" sz="1200" dirty="0">
                <a:effectLst/>
              </a:rPr>
              <a:t> </a:t>
            </a:r>
            <a:r>
              <a:rPr lang="de-DE" sz="1200" dirty="0" err="1">
                <a:effectLst/>
              </a:rPr>
              <a:t>it</a:t>
            </a:r>
            <a:r>
              <a:rPr lang="de-DE" sz="1200" dirty="0">
                <a:effectLst/>
              </a:rPr>
              <a:t> </a:t>
            </a:r>
            <a:r>
              <a:rPr lang="de-DE" sz="1200" dirty="0" err="1">
                <a:effectLst/>
              </a:rPr>
              <a:t>is</a:t>
            </a:r>
            <a:r>
              <a:rPr lang="de-DE" sz="1200" dirty="0">
                <a:effectLst/>
              </a:rPr>
              <a:t> </a:t>
            </a:r>
            <a:r>
              <a:rPr lang="de-DE" sz="1200" dirty="0" err="1">
                <a:effectLst/>
              </a:rPr>
              <a:t>paid</a:t>
            </a:r>
            <a:r>
              <a:rPr lang="de-DE" sz="1200" dirty="0">
                <a:effectLst/>
              </a:rPr>
              <a:t>, </a:t>
            </a:r>
            <a:r>
              <a:rPr lang="de-DE" sz="1200" dirty="0" err="1">
                <a:effectLst/>
              </a:rPr>
              <a:t>exceeds</a:t>
            </a:r>
            <a:r>
              <a:rPr lang="de-DE" sz="1200" dirty="0">
                <a:effectLst/>
              </a:rPr>
              <a:t> </a:t>
            </a:r>
            <a:r>
              <a:rPr lang="de-DE" sz="1200" dirty="0" err="1">
                <a:effectLst/>
              </a:rPr>
              <a:t>the</a:t>
            </a:r>
            <a:r>
              <a:rPr lang="de-DE" sz="1200" dirty="0">
                <a:effectLst/>
              </a:rPr>
              <a:t> </a:t>
            </a:r>
            <a:r>
              <a:rPr lang="de-DE" sz="1200" dirty="0" err="1">
                <a:effectLst/>
              </a:rPr>
              <a:t>amount</a:t>
            </a:r>
            <a:r>
              <a:rPr lang="de-DE" sz="1200" dirty="0">
                <a:effectLst/>
              </a:rPr>
              <a:t> </a:t>
            </a:r>
            <a:r>
              <a:rPr lang="de-DE" sz="1200" dirty="0" err="1">
                <a:effectLst/>
              </a:rPr>
              <a:t>which</a:t>
            </a:r>
            <a:r>
              <a:rPr lang="de-DE" sz="1200" dirty="0">
                <a:effectLst/>
              </a:rPr>
              <a:t> </a:t>
            </a:r>
            <a:r>
              <a:rPr lang="de-DE" sz="1200" dirty="0" err="1">
                <a:effectLst/>
              </a:rPr>
              <a:t>would</a:t>
            </a:r>
            <a:r>
              <a:rPr lang="de-DE" sz="1200" dirty="0">
                <a:effectLst/>
              </a:rPr>
              <a:t> </a:t>
            </a:r>
            <a:r>
              <a:rPr lang="de-DE" sz="1200" dirty="0" err="1">
                <a:effectLst/>
              </a:rPr>
              <a:t>have</a:t>
            </a:r>
            <a:r>
              <a:rPr lang="de-DE" sz="1200" dirty="0">
                <a:effectLst/>
              </a:rPr>
              <a:t> </a:t>
            </a:r>
            <a:r>
              <a:rPr lang="de-DE" sz="1200" dirty="0" err="1">
                <a:effectLst/>
              </a:rPr>
              <a:t>been</a:t>
            </a:r>
            <a:r>
              <a:rPr lang="de-DE" sz="1200" dirty="0">
                <a:effectLst/>
              </a:rPr>
              <a:t> </a:t>
            </a:r>
            <a:r>
              <a:rPr lang="de-DE" sz="1200" dirty="0" err="1">
                <a:effectLst/>
              </a:rPr>
              <a:t>agreed</a:t>
            </a:r>
            <a:r>
              <a:rPr lang="de-DE" sz="1200" dirty="0">
                <a:effectLst/>
              </a:rPr>
              <a:t> upon </a:t>
            </a:r>
            <a:r>
              <a:rPr lang="de-DE" sz="1200" dirty="0" err="1">
                <a:effectLst/>
              </a:rPr>
              <a:t>by</a:t>
            </a:r>
            <a:r>
              <a:rPr lang="de-DE" sz="1200" dirty="0">
                <a:effectLst/>
              </a:rPr>
              <a:t> </a:t>
            </a:r>
            <a:r>
              <a:rPr lang="de-DE" sz="1200" dirty="0" err="1">
                <a:effectLst/>
              </a:rPr>
              <a:t>the</a:t>
            </a:r>
            <a:r>
              <a:rPr lang="de-DE" sz="1200" dirty="0">
                <a:effectLst/>
              </a:rPr>
              <a:t> </a:t>
            </a:r>
            <a:r>
              <a:rPr lang="de-DE" sz="1200" dirty="0" err="1">
                <a:effectLst/>
              </a:rPr>
              <a:t>payer</a:t>
            </a:r>
            <a:r>
              <a:rPr lang="de-DE" sz="1200" dirty="0">
                <a:effectLst/>
              </a:rPr>
              <a:t> and </a:t>
            </a:r>
            <a:r>
              <a:rPr lang="de-DE" sz="1200" dirty="0" err="1">
                <a:effectLst/>
              </a:rPr>
              <a:t>the</a:t>
            </a:r>
            <a:r>
              <a:rPr lang="de-DE" sz="1200" dirty="0">
                <a:effectLst/>
              </a:rPr>
              <a:t> </a:t>
            </a:r>
            <a:r>
              <a:rPr lang="de-DE" sz="1200" dirty="0" err="1">
                <a:effectLst/>
              </a:rPr>
              <a:t>beneficial</a:t>
            </a:r>
            <a:r>
              <a:rPr lang="de-DE" sz="1200" dirty="0">
                <a:effectLst/>
              </a:rPr>
              <a:t> </a:t>
            </a:r>
            <a:r>
              <a:rPr lang="de-DE" sz="1200" dirty="0" err="1">
                <a:effectLst/>
              </a:rPr>
              <a:t>owner</a:t>
            </a:r>
            <a:r>
              <a:rPr lang="de-DE" sz="1200" dirty="0">
                <a:effectLst/>
              </a:rPr>
              <a:t> in </a:t>
            </a:r>
            <a:r>
              <a:rPr lang="de-DE" sz="1200" dirty="0" err="1">
                <a:effectLst/>
              </a:rPr>
              <a:t>the</a:t>
            </a:r>
            <a:r>
              <a:rPr lang="de-DE" sz="1200" dirty="0">
                <a:effectLst/>
              </a:rPr>
              <a:t> </a:t>
            </a:r>
            <a:r>
              <a:rPr lang="de-DE" sz="1200" dirty="0" err="1">
                <a:effectLst/>
              </a:rPr>
              <a:t>absence</a:t>
            </a:r>
            <a:r>
              <a:rPr lang="de-DE" sz="1200" dirty="0">
                <a:effectLst/>
              </a:rPr>
              <a:t> </a:t>
            </a:r>
            <a:r>
              <a:rPr lang="de-DE" sz="1200" dirty="0" err="1">
                <a:effectLst/>
              </a:rPr>
              <a:t>of</a:t>
            </a:r>
            <a:r>
              <a:rPr lang="de-DE" sz="1200" dirty="0">
                <a:effectLst/>
              </a:rPr>
              <a:t> such </a:t>
            </a:r>
            <a:r>
              <a:rPr lang="de-DE" sz="1200" dirty="0" err="1">
                <a:effectLst/>
              </a:rPr>
              <a:t>relationship</a:t>
            </a:r>
            <a:r>
              <a:rPr lang="de-DE" sz="1200" dirty="0">
                <a:effectLst/>
              </a:rPr>
              <a:t>, </a:t>
            </a:r>
            <a:r>
              <a:rPr lang="de-DE" sz="1200" dirty="0" err="1">
                <a:effectLst/>
              </a:rPr>
              <a:t>the</a:t>
            </a:r>
            <a:r>
              <a:rPr lang="de-DE" sz="1200" dirty="0">
                <a:effectLst/>
              </a:rPr>
              <a:t> </a:t>
            </a:r>
            <a:r>
              <a:rPr lang="de-DE" sz="1200" dirty="0" err="1">
                <a:effectLst/>
              </a:rPr>
              <a:t>provisions</a:t>
            </a:r>
            <a:r>
              <a:rPr lang="de-DE" sz="1200" dirty="0">
                <a:effectLst/>
              </a:rPr>
              <a:t> </a:t>
            </a:r>
            <a:r>
              <a:rPr lang="de-DE" sz="1200" dirty="0" err="1">
                <a:effectLst/>
              </a:rPr>
              <a:t>of</a:t>
            </a:r>
            <a:r>
              <a:rPr lang="de-DE" sz="1200" dirty="0">
                <a:effectLst/>
              </a:rPr>
              <a:t> </a:t>
            </a:r>
            <a:r>
              <a:rPr lang="de-DE" sz="1200" dirty="0" err="1">
                <a:effectLst/>
              </a:rPr>
              <a:t>this</a:t>
            </a:r>
            <a:r>
              <a:rPr lang="de-DE" sz="1200" dirty="0">
                <a:effectLst/>
              </a:rPr>
              <a:t> </a:t>
            </a:r>
            <a:r>
              <a:rPr lang="de-DE" sz="1200" dirty="0" err="1">
                <a:effectLst/>
              </a:rPr>
              <a:t>Article</a:t>
            </a:r>
            <a:r>
              <a:rPr lang="de-DE" sz="1200" dirty="0">
                <a:effectLst/>
              </a:rPr>
              <a:t> </a:t>
            </a:r>
            <a:r>
              <a:rPr lang="de-DE" sz="1200" dirty="0" err="1">
                <a:effectLst/>
              </a:rPr>
              <a:t>shall</a:t>
            </a:r>
            <a:r>
              <a:rPr lang="de-DE" sz="1200" dirty="0">
                <a:effectLst/>
              </a:rPr>
              <a:t> </a:t>
            </a:r>
            <a:r>
              <a:rPr lang="de-DE" sz="1200" dirty="0" err="1">
                <a:effectLst/>
              </a:rPr>
              <a:t>apply</a:t>
            </a:r>
            <a:r>
              <a:rPr lang="de-DE" sz="1200" dirty="0">
                <a:effectLst/>
              </a:rPr>
              <a:t> </a:t>
            </a:r>
            <a:r>
              <a:rPr lang="de-DE" sz="1200" dirty="0" err="1">
                <a:effectLst/>
              </a:rPr>
              <a:t>only</a:t>
            </a:r>
            <a:r>
              <a:rPr lang="de-DE" sz="1200" dirty="0">
                <a:effectLst/>
              </a:rPr>
              <a:t> </a:t>
            </a:r>
            <a:r>
              <a:rPr lang="de-DE" sz="1200" dirty="0" err="1">
                <a:effectLst/>
              </a:rPr>
              <a:t>to</a:t>
            </a:r>
            <a:r>
              <a:rPr lang="de-DE" sz="1200" dirty="0">
                <a:effectLst/>
              </a:rPr>
              <a:t> </a:t>
            </a:r>
            <a:r>
              <a:rPr lang="de-DE" sz="1200" dirty="0" err="1">
                <a:effectLst/>
              </a:rPr>
              <a:t>the</a:t>
            </a:r>
            <a:r>
              <a:rPr lang="de-DE" sz="1200" dirty="0">
                <a:effectLst/>
              </a:rPr>
              <a:t> last-</a:t>
            </a:r>
            <a:r>
              <a:rPr lang="de-DE" sz="1200" dirty="0" err="1">
                <a:effectLst/>
              </a:rPr>
              <a:t>mentioned</a:t>
            </a:r>
            <a:r>
              <a:rPr lang="de-DE" sz="1200" dirty="0">
                <a:effectLst/>
              </a:rPr>
              <a:t> </a:t>
            </a:r>
            <a:r>
              <a:rPr lang="de-DE" sz="1200" dirty="0" err="1">
                <a:effectLst/>
              </a:rPr>
              <a:t>amount</a:t>
            </a:r>
            <a:r>
              <a:rPr lang="de-DE" sz="1200" dirty="0">
                <a:effectLst/>
              </a:rPr>
              <a:t>. In such </a:t>
            </a:r>
            <a:r>
              <a:rPr lang="de-DE" sz="1200" dirty="0" err="1">
                <a:effectLst/>
              </a:rPr>
              <a:t>case</a:t>
            </a:r>
            <a:r>
              <a:rPr lang="de-DE" sz="1200" dirty="0">
                <a:effectLst/>
              </a:rPr>
              <a:t>, </a:t>
            </a:r>
            <a:r>
              <a:rPr lang="de-DE" sz="1200" dirty="0" err="1">
                <a:effectLst/>
              </a:rPr>
              <a:t>the</a:t>
            </a:r>
            <a:r>
              <a:rPr lang="de-DE" sz="1200" dirty="0">
                <a:effectLst/>
              </a:rPr>
              <a:t> </a:t>
            </a:r>
            <a:r>
              <a:rPr lang="de-DE" sz="1200" dirty="0" err="1">
                <a:effectLst/>
              </a:rPr>
              <a:t>excess</a:t>
            </a:r>
            <a:r>
              <a:rPr lang="de-DE" sz="1200" dirty="0">
                <a:effectLst/>
              </a:rPr>
              <a:t> </a:t>
            </a:r>
            <a:r>
              <a:rPr lang="de-DE" sz="1200" dirty="0" err="1">
                <a:effectLst/>
              </a:rPr>
              <a:t>part</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payments</a:t>
            </a:r>
            <a:r>
              <a:rPr lang="de-DE" sz="1200" dirty="0">
                <a:effectLst/>
              </a:rPr>
              <a:t> </a:t>
            </a:r>
            <a:r>
              <a:rPr lang="de-DE" sz="1200" dirty="0" err="1">
                <a:effectLst/>
              </a:rPr>
              <a:t>shall</a:t>
            </a:r>
            <a:r>
              <a:rPr lang="de-DE" sz="1200" dirty="0">
                <a:effectLst/>
              </a:rPr>
              <a:t> </a:t>
            </a:r>
            <a:r>
              <a:rPr lang="de-DE" sz="1200" dirty="0" err="1">
                <a:effectLst/>
              </a:rPr>
              <a:t>remain</a:t>
            </a:r>
            <a:r>
              <a:rPr lang="de-DE" sz="1200" dirty="0">
                <a:effectLst/>
              </a:rPr>
              <a:t> </a:t>
            </a:r>
            <a:r>
              <a:rPr lang="de-DE" sz="1200" dirty="0" err="1">
                <a:effectLst/>
              </a:rPr>
              <a:t>taxable</a:t>
            </a:r>
            <a:r>
              <a:rPr lang="de-DE" sz="1200" dirty="0">
                <a:effectLst/>
              </a:rPr>
              <a:t> </a:t>
            </a:r>
            <a:r>
              <a:rPr lang="de-DE" sz="1200" dirty="0" err="1">
                <a:effectLst/>
              </a:rPr>
              <a:t>according</a:t>
            </a:r>
            <a:r>
              <a:rPr lang="de-DE" sz="1200" dirty="0">
                <a:effectLst/>
              </a:rPr>
              <a:t> </a:t>
            </a:r>
            <a:r>
              <a:rPr lang="de-DE" sz="1200" dirty="0" err="1">
                <a:effectLst/>
              </a:rPr>
              <a:t>to</a:t>
            </a:r>
            <a:r>
              <a:rPr lang="de-DE" sz="1200" dirty="0">
                <a:effectLst/>
              </a:rPr>
              <a:t> </a:t>
            </a:r>
            <a:r>
              <a:rPr lang="de-DE" sz="1200" dirty="0" err="1">
                <a:effectLst/>
              </a:rPr>
              <a:t>the</a:t>
            </a:r>
            <a:r>
              <a:rPr lang="de-DE" sz="1200" dirty="0">
                <a:effectLst/>
              </a:rPr>
              <a:t> </a:t>
            </a:r>
            <a:r>
              <a:rPr lang="de-DE" sz="1200" dirty="0" err="1">
                <a:effectLst/>
              </a:rPr>
              <a:t>laws</a:t>
            </a:r>
            <a:r>
              <a:rPr lang="de-DE" sz="1200" dirty="0">
                <a:effectLst/>
              </a:rPr>
              <a:t> </a:t>
            </a:r>
            <a:r>
              <a:rPr lang="de-DE" sz="1200" dirty="0" err="1">
                <a:effectLst/>
              </a:rPr>
              <a:t>of</a:t>
            </a:r>
            <a:r>
              <a:rPr lang="de-DE" sz="1200" dirty="0">
                <a:effectLst/>
              </a:rPr>
              <a:t> </a:t>
            </a:r>
            <a:r>
              <a:rPr lang="de-DE" sz="1200" dirty="0" err="1">
                <a:effectLst/>
              </a:rPr>
              <a:t>each</a:t>
            </a:r>
            <a:r>
              <a:rPr lang="de-DE" sz="1200" dirty="0">
                <a:effectLst/>
              </a:rPr>
              <a:t> </a:t>
            </a:r>
            <a:r>
              <a:rPr lang="de-DE" sz="1200" dirty="0" err="1">
                <a:effectLst/>
              </a:rPr>
              <a:t>Contracting</a:t>
            </a:r>
            <a:r>
              <a:rPr lang="de-DE" sz="1200" dirty="0">
                <a:effectLst/>
              </a:rPr>
              <a:t> State, due </a:t>
            </a:r>
            <a:r>
              <a:rPr lang="de-DE" sz="1200" dirty="0" err="1">
                <a:effectLst/>
              </a:rPr>
              <a:t>regard</a:t>
            </a:r>
            <a:r>
              <a:rPr lang="de-DE" sz="1200" dirty="0">
                <a:effectLst/>
              </a:rPr>
              <a:t> </a:t>
            </a:r>
            <a:r>
              <a:rPr lang="de-DE" sz="1200" dirty="0" err="1">
                <a:effectLst/>
              </a:rPr>
              <a:t>being</a:t>
            </a:r>
            <a:r>
              <a:rPr lang="de-DE" sz="1200" dirty="0">
                <a:effectLst/>
              </a:rPr>
              <a:t> </a:t>
            </a:r>
            <a:r>
              <a:rPr lang="de-DE" sz="1200" dirty="0" err="1">
                <a:effectLst/>
              </a:rPr>
              <a:t>had</a:t>
            </a:r>
            <a:r>
              <a:rPr lang="de-DE" sz="1200" dirty="0">
                <a:effectLst/>
              </a:rPr>
              <a:t> </a:t>
            </a:r>
            <a:r>
              <a:rPr lang="de-DE" sz="1200" dirty="0" err="1">
                <a:effectLst/>
              </a:rPr>
              <a:t>to</a:t>
            </a:r>
            <a:r>
              <a:rPr lang="de-DE" sz="1200" dirty="0">
                <a:effectLst/>
              </a:rPr>
              <a:t> </a:t>
            </a:r>
            <a:r>
              <a:rPr lang="de-DE" sz="1200" dirty="0" err="1">
                <a:effectLst/>
              </a:rPr>
              <a:t>the</a:t>
            </a:r>
            <a:r>
              <a:rPr lang="de-DE" sz="1200" dirty="0">
                <a:effectLst/>
              </a:rPr>
              <a:t> </a:t>
            </a:r>
            <a:r>
              <a:rPr lang="de-DE" sz="1200" dirty="0" err="1">
                <a:effectLst/>
              </a:rPr>
              <a:t>other</a:t>
            </a:r>
            <a:r>
              <a:rPr lang="de-DE" sz="1200" dirty="0">
                <a:effectLst/>
              </a:rPr>
              <a:t> </a:t>
            </a:r>
            <a:r>
              <a:rPr lang="de-DE" sz="1200" dirty="0" err="1">
                <a:effectLst/>
              </a:rPr>
              <a:t>provisions</a:t>
            </a:r>
            <a:r>
              <a:rPr lang="de-DE" sz="1200" dirty="0">
                <a:effectLst/>
              </a:rPr>
              <a:t> </a:t>
            </a:r>
            <a:r>
              <a:rPr lang="de-DE" sz="1200" dirty="0" err="1">
                <a:effectLst/>
              </a:rPr>
              <a:t>of</a:t>
            </a:r>
            <a:r>
              <a:rPr lang="de-DE" sz="1200" dirty="0">
                <a:effectLst/>
              </a:rPr>
              <a:t> </a:t>
            </a:r>
            <a:r>
              <a:rPr lang="de-DE" sz="1200" dirty="0" err="1">
                <a:effectLst/>
              </a:rPr>
              <a:t>this</a:t>
            </a:r>
            <a:r>
              <a:rPr lang="de-DE" sz="1200" dirty="0">
                <a:effectLst/>
              </a:rPr>
              <a:t> Convention. </a:t>
            </a:r>
            <a:endParaRPr lang="de-DE" sz="1200" dirty="0"/>
          </a:p>
          <a:p>
            <a:endParaRPr lang="en-US" sz="1200" dirty="0"/>
          </a:p>
        </p:txBody>
      </p:sp>
      <p:sp>
        <p:nvSpPr>
          <p:cNvPr id="4" name="Inhaltsplatzhalter 3">
            <a:extLst>
              <a:ext uri="{FF2B5EF4-FFF2-40B4-BE49-F238E27FC236}">
                <a16:creationId xmlns:a16="http://schemas.microsoft.com/office/drawing/2014/main" id="{2B97C863-AE93-57A5-FDD4-06BFA598ED40}"/>
              </a:ext>
            </a:extLst>
          </p:cNvPr>
          <p:cNvSpPr>
            <a:spLocks noGrp="1"/>
          </p:cNvSpPr>
          <p:nvPr>
            <p:ph sz="quarter" idx="4"/>
          </p:nvPr>
        </p:nvSpPr>
        <p:spPr>
          <a:xfrm>
            <a:off x="6338316" y="1885683"/>
            <a:ext cx="4709299" cy="2596776"/>
          </a:xfrm>
        </p:spPr>
        <p:txBody>
          <a:bodyPr>
            <a:noAutofit/>
          </a:bodyPr>
          <a:lstStyle/>
          <a:p>
            <a:pPr marL="0" indent="0">
              <a:buNone/>
            </a:pPr>
            <a:r>
              <a:rPr lang="en-US" sz="1200" dirty="0"/>
              <a:t>(1) Interest received by a resident of a Contracting State as beneficial owner shall be taxable </a:t>
            </a:r>
            <a:r>
              <a:rPr lang="en-US" sz="1200" b="1" dirty="0"/>
              <a:t>only</a:t>
            </a:r>
            <a:r>
              <a:rPr lang="en-US" sz="1200" dirty="0"/>
              <a:t> in that State.</a:t>
            </a:r>
          </a:p>
          <a:p>
            <a:pPr marL="0" indent="0">
              <a:buNone/>
            </a:pPr>
            <a:r>
              <a:rPr lang="en-US" sz="1200" dirty="0"/>
              <a:t>[…]</a:t>
            </a:r>
          </a:p>
          <a:p>
            <a:pPr marL="0" indent="0">
              <a:buNone/>
            </a:pPr>
            <a:r>
              <a:rPr lang="en-US" sz="1200" dirty="0"/>
              <a:t>(4) Where </a:t>
            </a:r>
            <a:r>
              <a:rPr lang="en-US" sz="1200" b="1" dirty="0"/>
              <a:t>special relationships </a:t>
            </a:r>
            <a:r>
              <a:rPr lang="en-US" sz="1200" dirty="0"/>
              <a:t>exist between the debtor and the beneficial owner, or between each of them and a third party, and the interest, measured by reference to the underlying debt, therefore exceeds the amount which the debtor and the beneficial owner would have agreed to pay in the absence of such relationships, this Article shall apply only to the latter amount. In that case, the excess amount may be taxed in accordance with the law of each Contracting State, taking into account the other provisions of this Convention.</a:t>
            </a:r>
          </a:p>
        </p:txBody>
      </p:sp>
      <p:sp>
        <p:nvSpPr>
          <p:cNvPr id="5" name="Textplatzhalter 4">
            <a:extLst>
              <a:ext uri="{FF2B5EF4-FFF2-40B4-BE49-F238E27FC236}">
                <a16:creationId xmlns:a16="http://schemas.microsoft.com/office/drawing/2014/main" id="{9BF69296-BA60-CFF0-2625-D75328BD515F}"/>
              </a:ext>
            </a:extLst>
          </p:cNvPr>
          <p:cNvSpPr>
            <a:spLocks noGrp="1"/>
          </p:cNvSpPr>
          <p:nvPr>
            <p:ph type="body" sz="quarter" idx="13"/>
          </p:nvPr>
        </p:nvSpPr>
        <p:spPr>
          <a:xfrm>
            <a:off x="6338316" y="711574"/>
            <a:ext cx="4270248" cy="406400"/>
          </a:xfrm>
        </p:spPr>
        <p:txBody>
          <a:bodyPr/>
          <a:lstStyle/>
          <a:p>
            <a:r>
              <a:rPr lang="en-US" dirty="0"/>
              <a:t>Art. 11 DE-VG</a:t>
            </a:r>
          </a:p>
        </p:txBody>
      </p:sp>
    </p:spTree>
    <p:extLst>
      <p:ext uri="{BB962C8B-B14F-4D97-AF65-F5344CB8AC3E}">
        <p14:creationId xmlns:p14="http://schemas.microsoft.com/office/powerpoint/2010/main" val="3838962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D3EDE0B-B6AA-4740-6897-E8E7D90C02AA}"/>
              </a:ext>
            </a:extLst>
          </p:cNvPr>
          <p:cNvSpPr>
            <a:spLocks noGrp="1"/>
          </p:cNvSpPr>
          <p:nvPr>
            <p:ph type="body" idx="1"/>
          </p:nvPr>
        </p:nvSpPr>
        <p:spPr>
          <a:xfrm>
            <a:off x="1583436" y="702865"/>
            <a:ext cx="4270248" cy="406400"/>
          </a:xfrm>
        </p:spPr>
        <p:txBody>
          <a:bodyPr/>
          <a:lstStyle/>
          <a:p>
            <a:r>
              <a:rPr lang="en-US" dirty="0"/>
              <a:t>Art. 17 OECD MC</a:t>
            </a:r>
          </a:p>
        </p:txBody>
      </p:sp>
      <p:sp>
        <p:nvSpPr>
          <p:cNvPr id="3" name="Inhaltsplatzhalter 2">
            <a:extLst>
              <a:ext uri="{FF2B5EF4-FFF2-40B4-BE49-F238E27FC236}">
                <a16:creationId xmlns:a16="http://schemas.microsoft.com/office/drawing/2014/main" id="{695040F3-52B0-C28E-3E74-4A0B3AFB52A4}"/>
              </a:ext>
            </a:extLst>
          </p:cNvPr>
          <p:cNvSpPr>
            <a:spLocks noGrp="1"/>
          </p:cNvSpPr>
          <p:nvPr>
            <p:ph sz="half" idx="2"/>
          </p:nvPr>
        </p:nvSpPr>
        <p:spPr>
          <a:xfrm>
            <a:off x="1583436" y="1885683"/>
            <a:ext cx="4270248" cy="2596776"/>
          </a:xfrm>
        </p:spPr>
        <p:txBody>
          <a:bodyPr>
            <a:normAutofit/>
          </a:bodyPr>
          <a:lstStyle/>
          <a:p>
            <a:pPr marL="0" indent="0">
              <a:buNone/>
            </a:pPr>
            <a:r>
              <a:rPr lang="de-DE" sz="1200" dirty="0">
                <a:effectLst/>
              </a:rPr>
              <a:t>(1) […] </a:t>
            </a:r>
            <a:r>
              <a:rPr lang="de-DE" sz="1200" dirty="0" err="1">
                <a:effectLst/>
              </a:rPr>
              <a:t>income</a:t>
            </a:r>
            <a:r>
              <a:rPr lang="de-DE" sz="1200" dirty="0">
                <a:effectLst/>
              </a:rPr>
              <a:t> </a:t>
            </a:r>
            <a:r>
              <a:rPr lang="de-DE" sz="1200" dirty="0" err="1">
                <a:effectLst/>
              </a:rPr>
              <a:t>derived</a:t>
            </a:r>
            <a:r>
              <a:rPr lang="de-DE" sz="1200" dirty="0">
                <a:effectLst/>
              </a:rPr>
              <a:t> </a:t>
            </a:r>
            <a:r>
              <a:rPr lang="de-DE" sz="1200" dirty="0" err="1">
                <a:effectLst/>
              </a:rPr>
              <a:t>by</a:t>
            </a:r>
            <a:r>
              <a:rPr lang="de-DE" sz="1200" dirty="0">
                <a:effectLst/>
              </a:rPr>
              <a:t> a resident </a:t>
            </a:r>
            <a:r>
              <a:rPr lang="de-DE" sz="1200" dirty="0" err="1">
                <a:effectLst/>
              </a:rPr>
              <a:t>of</a:t>
            </a:r>
            <a:r>
              <a:rPr lang="de-DE" sz="1200" dirty="0">
                <a:effectLst/>
              </a:rPr>
              <a:t> a </a:t>
            </a:r>
            <a:r>
              <a:rPr lang="de-DE" sz="1200" dirty="0" err="1">
                <a:effectLst/>
              </a:rPr>
              <a:t>Contracting</a:t>
            </a:r>
            <a:r>
              <a:rPr lang="de-DE" sz="1200" dirty="0">
                <a:effectLst/>
              </a:rPr>
              <a:t> State </a:t>
            </a:r>
            <a:r>
              <a:rPr lang="de-DE" sz="1200" dirty="0" err="1">
                <a:effectLst/>
              </a:rPr>
              <a:t>as</a:t>
            </a:r>
            <a:r>
              <a:rPr lang="de-DE" sz="1200" dirty="0">
                <a:effectLst/>
              </a:rPr>
              <a:t> an </a:t>
            </a:r>
            <a:r>
              <a:rPr lang="de-DE" sz="1200" dirty="0" err="1">
                <a:effectLst/>
              </a:rPr>
              <a:t>entertainer</a:t>
            </a:r>
            <a:r>
              <a:rPr lang="de-DE" sz="1200" dirty="0">
                <a:effectLst/>
              </a:rPr>
              <a:t>, such </a:t>
            </a:r>
            <a:r>
              <a:rPr lang="de-DE" sz="1200" dirty="0" err="1">
                <a:effectLst/>
              </a:rPr>
              <a:t>as</a:t>
            </a:r>
            <a:r>
              <a:rPr lang="de-DE" sz="1200" dirty="0">
                <a:effectLst/>
              </a:rPr>
              <a:t> a </a:t>
            </a:r>
            <a:r>
              <a:rPr lang="de-DE" sz="1200" dirty="0" err="1">
                <a:effectLst/>
              </a:rPr>
              <a:t>theatre</a:t>
            </a:r>
            <a:r>
              <a:rPr lang="de-DE" sz="1200" dirty="0">
                <a:effectLst/>
              </a:rPr>
              <a:t>, </a:t>
            </a:r>
            <a:r>
              <a:rPr lang="de-DE" sz="1200" dirty="0" err="1">
                <a:effectLst/>
              </a:rPr>
              <a:t>motion</a:t>
            </a:r>
            <a:r>
              <a:rPr lang="de-DE" sz="1200" dirty="0">
                <a:effectLst/>
              </a:rPr>
              <a:t> </a:t>
            </a:r>
            <a:r>
              <a:rPr lang="de-DE" sz="1200" dirty="0" err="1">
                <a:effectLst/>
              </a:rPr>
              <a:t>picture</a:t>
            </a:r>
            <a:r>
              <a:rPr lang="de-DE" sz="1200" dirty="0">
                <a:effectLst/>
              </a:rPr>
              <a:t>, </a:t>
            </a:r>
            <a:r>
              <a:rPr lang="de-DE" sz="1200" dirty="0" err="1">
                <a:effectLst/>
              </a:rPr>
              <a:t>radio</a:t>
            </a:r>
            <a:r>
              <a:rPr lang="de-DE" sz="1200" dirty="0">
                <a:effectLst/>
              </a:rPr>
              <a:t> </a:t>
            </a:r>
            <a:r>
              <a:rPr lang="de-DE" sz="1200" dirty="0" err="1">
                <a:effectLst/>
              </a:rPr>
              <a:t>or</a:t>
            </a:r>
            <a:r>
              <a:rPr lang="de-DE" sz="1200" dirty="0">
                <a:effectLst/>
              </a:rPr>
              <a:t> </a:t>
            </a:r>
            <a:r>
              <a:rPr lang="de-DE" sz="1200" dirty="0" err="1">
                <a:effectLst/>
              </a:rPr>
              <a:t>television</a:t>
            </a:r>
            <a:r>
              <a:rPr lang="de-DE" sz="1200" dirty="0">
                <a:effectLst/>
              </a:rPr>
              <a:t> </a:t>
            </a:r>
            <a:r>
              <a:rPr lang="de-DE" sz="1200" dirty="0" err="1">
                <a:effectLst/>
              </a:rPr>
              <a:t>artiste</a:t>
            </a:r>
            <a:r>
              <a:rPr lang="de-DE" sz="1200" dirty="0">
                <a:effectLst/>
              </a:rPr>
              <a:t>, </a:t>
            </a:r>
            <a:r>
              <a:rPr lang="de-DE" sz="1200" dirty="0" err="1">
                <a:effectLst/>
              </a:rPr>
              <a:t>or</a:t>
            </a:r>
            <a:r>
              <a:rPr lang="de-DE" sz="1200" dirty="0">
                <a:effectLst/>
              </a:rPr>
              <a:t> a </a:t>
            </a:r>
            <a:r>
              <a:rPr lang="de-DE" sz="1200" dirty="0" err="1">
                <a:effectLst/>
              </a:rPr>
              <a:t>musician</a:t>
            </a:r>
            <a:r>
              <a:rPr lang="de-DE" sz="1200" dirty="0">
                <a:effectLst/>
              </a:rPr>
              <a:t>, </a:t>
            </a:r>
            <a:r>
              <a:rPr lang="de-DE" sz="1200" dirty="0" err="1">
                <a:effectLst/>
              </a:rPr>
              <a:t>or</a:t>
            </a:r>
            <a:r>
              <a:rPr lang="de-DE" sz="1200" dirty="0">
                <a:effectLst/>
              </a:rPr>
              <a:t> </a:t>
            </a:r>
            <a:r>
              <a:rPr lang="de-DE" sz="1200" dirty="0" err="1">
                <a:effectLst/>
              </a:rPr>
              <a:t>as</a:t>
            </a:r>
            <a:r>
              <a:rPr lang="de-DE" sz="1200" dirty="0">
                <a:effectLst/>
              </a:rPr>
              <a:t> a </a:t>
            </a:r>
            <a:r>
              <a:rPr lang="de-DE" sz="1200" dirty="0" err="1">
                <a:effectLst/>
              </a:rPr>
              <a:t>sportsperson</a:t>
            </a:r>
            <a:r>
              <a:rPr lang="de-DE" sz="1200" dirty="0">
                <a:effectLst/>
              </a:rPr>
              <a:t>, </a:t>
            </a:r>
            <a:r>
              <a:rPr lang="de-DE" sz="1200" dirty="0" err="1">
                <a:effectLst/>
              </a:rPr>
              <a:t>from</a:t>
            </a:r>
            <a:r>
              <a:rPr lang="de-DE" sz="1200" dirty="0">
                <a:effectLst/>
              </a:rPr>
              <a:t> </a:t>
            </a:r>
            <a:r>
              <a:rPr lang="de-DE" sz="1200" dirty="0" err="1">
                <a:effectLst/>
              </a:rPr>
              <a:t>that</a:t>
            </a:r>
            <a:r>
              <a:rPr lang="de-DE" sz="1200" dirty="0">
                <a:effectLst/>
              </a:rPr>
              <a:t> </a:t>
            </a:r>
            <a:r>
              <a:rPr lang="de-DE" sz="1200" dirty="0" err="1">
                <a:effectLst/>
              </a:rPr>
              <a:t>resident’s</a:t>
            </a:r>
            <a:r>
              <a:rPr lang="de-DE" sz="1200" dirty="0">
                <a:effectLst/>
              </a:rPr>
              <a:t> personal </a:t>
            </a:r>
            <a:r>
              <a:rPr lang="de-DE" sz="1200" dirty="0" err="1">
                <a:effectLst/>
              </a:rPr>
              <a:t>activities</a:t>
            </a:r>
            <a:r>
              <a:rPr lang="de-DE" sz="1200" dirty="0">
                <a:effectLst/>
              </a:rPr>
              <a:t> </a:t>
            </a:r>
            <a:r>
              <a:rPr lang="de-DE" sz="1200" dirty="0" err="1">
                <a:effectLst/>
              </a:rPr>
              <a:t>as</a:t>
            </a:r>
            <a:r>
              <a:rPr lang="de-DE" sz="1200" dirty="0">
                <a:effectLst/>
              </a:rPr>
              <a:t> such </a:t>
            </a:r>
            <a:r>
              <a:rPr lang="de-DE" sz="1200" dirty="0" err="1">
                <a:effectLst/>
              </a:rPr>
              <a:t>exercised</a:t>
            </a:r>
            <a:r>
              <a:rPr lang="de-DE" sz="1200" dirty="0">
                <a:effectLst/>
              </a:rPr>
              <a:t> in </a:t>
            </a:r>
            <a:r>
              <a:rPr lang="de-DE" sz="1200" dirty="0" err="1">
                <a:effectLst/>
              </a:rPr>
              <a:t>the</a:t>
            </a:r>
            <a:r>
              <a:rPr lang="de-DE" sz="1200" dirty="0">
                <a:effectLst/>
              </a:rPr>
              <a:t> </a:t>
            </a:r>
            <a:r>
              <a:rPr lang="de-DE" sz="1200" dirty="0" err="1">
                <a:effectLst/>
              </a:rPr>
              <a:t>other</a:t>
            </a:r>
            <a:r>
              <a:rPr lang="de-DE" sz="1200" dirty="0">
                <a:effectLst/>
              </a:rPr>
              <a:t> </a:t>
            </a:r>
            <a:r>
              <a:rPr lang="de-DE" sz="1200" dirty="0" err="1">
                <a:effectLst/>
              </a:rPr>
              <a:t>Contracting</a:t>
            </a:r>
            <a:r>
              <a:rPr lang="de-DE" sz="1200" dirty="0">
                <a:effectLst/>
              </a:rPr>
              <a:t> State, </a:t>
            </a:r>
            <a:r>
              <a:rPr lang="de-DE" sz="1200" dirty="0" err="1">
                <a:effectLst/>
              </a:rPr>
              <a:t>may</a:t>
            </a:r>
            <a:r>
              <a:rPr lang="de-DE" sz="1200" dirty="0">
                <a:effectLst/>
              </a:rPr>
              <a:t> </a:t>
            </a:r>
            <a:r>
              <a:rPr lang="de-DE" sz="1200" dirty="0" err="1">
                <a:effectLst/>
              </a:rPr>
              <a:t>be</a:t>
            </a:r>
            <a:r>
              <a:rPr lang="de-DE" sz="1200" dirty="0">
                <a:effectLst/>
              </a:rPr>
              <a:t> </a:t>
            </a:r>
            <a:r>
              <a:rPr lang="de-DE" sz="1200" dirty="0" err="1">
                <a:effectLst/>
              </a:rPr>
              <a:t>taxed</a:t>
            </a:r>
            <a:r>
              <a:rPr lang="de-DE" sz="1200" dirty="0">
                <a:effectLst/>
              </a:rPr>
              <a:t> in </a:t>
            </a:r>
            <a:r>
              <a:rPr lang="de-DE" sz="1200" dirty="0" err="1">
                <a:effectLst/>
              </a:rPr>
              <a:t>that</a:t>
            </a:r>
            <a:r>
              <a:rPr lang="de-DE" sz="1200" dirty="0">
                <a:effectLst/>
              </a:rPr>
              <a:t> </a:t>
            </a:r>
            <a:r>
              <a:rPr lang="de-DE" sz="1200" dirty="0" err="1">
                <a:effectLst/>
              </a:rPr>
              <a:t>other</a:t>
            </a:r>
            <a:r>
              <a:rPr lang="de-DE" sz="1200" dirty="0">
                <a:effectLst/>
              </a:rPr>
              <a:t> State. </a:t>
            </a:r>
            <a:endParaRPr lang="de-DE" sz="1200" dirty="0"/>
          </a:p>
          <a:p>
            <a:pPr marL="0" indent="0">
              <a:buNone/>
            </a:pPr>
            <a:r>
              <a:rPr lang="de-DE" sz="1200" dirty="0">
                <a:effectLst/>
              </a:rPr>
              <a:t>(2) </a:t>
            </a:r>
            <a:r>
              <a:rPr lang="de-DE" sz="1200" dirty="0" err="1">
                <a:effectLst/>
              </a:rPr>
              <a:t>Where</a:t>
            </a:r>
            <a:r>
              <a:rPr lang="de-DE" sz="1200" dirty="0">
                <a:effectLst/>
              </a:rPr>
              <a:t> </a:t>
            </a:r>
            <a:r>
              <a:rPr lang="de-DE" sz="1200" dirty="0" err="1">
                <a:effectLst/>
              </a:rPr>
              <a:t>income</a:t>
            </a:r>
            <a:r>
              <a:rPr lang="de-DE" sz="1200" dirty="0">
                <a:effectLst/>
              </a:rPr>
              <a:t> in </a:t>
            </a:r>
            <a:r>
              <a:rPr lang="de-DE" sz="1200" dirty="0" err="1">
                <a:effectLst/>
              </a:rPr>
              <a:t>respect</a:t>
            </a:r>
            <a:r>
              <a:rPr lang="de-DE" sz="1200" dirty="0">
                <a:effectLst/>
              </a:rPr>
              <a:t> </a:t>
            </a:r>
            <a:r>
              <a:rPr lang="de-DE" sz="1200" dirty="0" err="1">
                <a:effectLst/>
              </a:rPr>
              <a:t>of</a:t>
            </a:r>
            <a:r>
              <a:rPr lang="de-DE" sz="1200" dirty="0">
                <a:effectLst/>
              </a:rPr>
              <a:t> personal </a:t>
            </a:r>
            <a:r>
              <a:rPr lang="de-DE" sz="1200" dirty="0" err="1">
                <a:effectLst/>
              </a:rPr>
              <a:t>activities</a:t>
            </a:r>
            <a:r>
              <a:rPr lang="de-DE" sz="1200" dirty="0">
                <a:effectLst/>
              </a:rPr>
              <a:t> </a:t>
            </a:r>
            <a:r>
              <a:rPr lang="de-DE" sz="1200" dirty="0" err="1">
                <a:effectLst/>
              </a:rPr>
              <a:t>exercised</a:t>
            </a:r>
            <a:r>
              <a:rPr lang="de-DE" sz="1200" dirty="0">
                <a:effectLst/>
              </a:rPr>
              <a:t> </a:t>
            </a:r>
            <a:r>
              <a:rPr lang="de-DE" sz="1200" dirty="0" err="1">
                <a:effectLst/>
              </a:rPr>
              <a:t>by</a:t>
            </a:r>
            <a:r>
              <a:rPr lang="de-DE" sz="1200" dirty="0">
                <a:effectLst/>
              </a:rPr>
              <a:t> an </a:t>
            </a:r>
            <a:r>
              <a:rPr lang="de-DE" sz="1200" dirty="0" err="1">
                <a:effectLst/>
              </a:rPr>
              <a:t>entertainer</a:t>
            </a:r>
            <a:r>
              <a:rPr lang="de-DE" sz="1200" dirty="0">
                <a:effectLst/>
              </a:rPr>
              <a:t> </a:t>
            </a:r>
            <a:r>
              <a:rPr lang="de-DE" sz="1200" dirty="0" err="1">
                <a:effectLst/>
              </a:rPr>
              <a:t>or</a:t>
            </a:r>
            <a:r>
              <a:rPr lang="de-DE" sz="1200" dirty="0">
                <a:effectLst/>
              </a:rPr>
              <a:t> a </a:t>
            </a:r>
            <a:r>
              <a:rPr lang="de-DE" sz="1200" dirty="0" err="1">
                <a:effectLst/>
              </a:rPr>
              <a:t>sportsperson</a:t>
            </a:r>
            <a:r>
              <a:rPr lang="de-DE" sz="1200" dirty="0">
                <a:effectLst/>
              </a:rPr>
              <a:t> </a:t>
            </a:r>
            <a:r>
              <a:rPr lang="de-DE" sz="1200" dirty="0" err="1">
                <a:effectLst/>
              </a:rPr>
              <a:t>acting</a:t>
            </a:r>
            <a:r>
              <a:rPr lang="de-DE" sz="1200" dirty="0">
                <a:effectLst/>
              </a:rPr>
              <a:t> </a:t>
            </a:r>
            <a:r>
              <a:rPr lang="de-DE" sz="1200" dirty="0" err="1">
                <a:effectLst/>
              </a:rPr>
              <a:t>as</a:t>
            </a:r>
            <a:r>
              <a:rPr lang="de-DE" sz="1200" dirty="0">
                <a:effectLst/>
              </a:rPr>
              <a:t> such </a:t>
            </a:r>
            <a:r>
              <a:rPr lang="de-DE" sz="1200" dirty="0" err="1">
                <a:effectLst/>
              </a:rPr>
              <a:t>accrues</a:t>
            </a:r>
            <a:r>
              <a:rPr lang="de-DE" sz="1200" dirty="0">
                <a:effectLst/>
              </a:rPr>
              <a:t> not </a:t>
            </a:r>
            <a:r>
              <a:rPr lang="de-DE" sz="1200" dirty="0" err="1">
                <a:effectLst/>
              </a:rPr>
              <a:t>to</a:t>
            </a:r>
            <a:r>
              <a:rPr lang="de-DE" sz="1200" dirty="0">
                <a:effectLst/>
              </a:rPr>
              <a:t> </a:t>
            </a:r>
            <a:r>
              <a:rPr lang="de-DE" sz="1200" dirty="0" err="1">
                <a:effectLst/>
              </a:rPr>
              <a:t>the</a:t>
            </a:r>
            <a:r>
              <a:rPr lang="de-DE" sz="1200" dirty="0">
                <a:effectLst/>
              </a:rPr>
              <a:t> </a:t>
            </a:r>
            <a:r>
              <a:rPr lang="de-DE" sz="1200" dirty="0" err="1">
                <a:effectLst/>
              </a:rPr>
              <a:t>entertainer</a:t>
            </a:r>
            <a:r>
              <a:rPr lang="de-DE" sz="1200" dirty="0">
                <a:effectLst/>
              </a:rPr>
              <a:t> </a:t>
            </a:r>
            <a:r>
              <a:rPr lang="de-DE" sz="1200" dirty="0" err="1">
                <a:effectLst/>
              </a:rPr>
              <a:t>or</a:t>
            </a:r>
            <a:r>
              <a:rPr lang="de-DE" sz="1200" dirty="0">
                <a:effectLst/>
              </a:rPr>
              <a:t> </a:t>
            </a:r>
            <a:r>
              <a:rPr lang="de-DE" sz="1200" dirty="0" err="1">
                <a:effectLst/>
              </a:rPr>
              <a:t>sportsperson</a:t>
            </a:r>
            <a:r>
              <a:rPr lang="de-DE" sz="1200" dirty="0">
                <a:effectLst/>
              </a:rPr>
              <a:t> but </a:t>
            </a:r>
            <a:r>
              <a:rPr lang="de-DE" sz="1200" dirty="0" err="1">
                <a:effectLst/>
              </a:rPr>
              <a:t>to</a:t>
            </a:r>
            <a:r>
              <a:rPr lang="de-DE" sz="1200" dirty="0">
                <a:effectLst/>
              </a:rPr>
              <a:t> </a:t>
            </a:r>
            <a:r>
              <a:rPr lang="de-DE" sz="1200" dirty="0" err="1">
                <a:effectLst/>
              </a:rPr>
              <a:t>another</a:t>
            </a:r>
            <a:r>
              <a:rPr lang="de-DE" sz="1200" dirty="0">
                <a:effectLst/>
              </a:rPr>
              <a:t> </a:t>
            </a:r>
            <a:r>
              <a:rPr lang="de-DE" sz="1200" dirty="0" err="1">
                <a:effectLst/>
              </a:rPr>
              <a:t>person</a:t>
            </a:r>
            <a:r>
              <a:rPr lang="de-DE" sz="1200" dirty="0">
                <a:effectLst/>
              </a:rPr>
              <a:t>, </a:t>
            </a:r>
            <a:r>
              <a:rPr lang="de-DE" sz="1200" dirty="0" err="1">
                <a:effectLst/>
              </a:rPr>
              <a:t>that</a:t>
            </a:r>
            <a:r>
              <a:rPr lang="de-DE" sz="1200" dirty="0">
                <a:effectLst/>
              </a:rPr>
              <a:t> </a:t>
            </a:r>
            <a:r>
              <a:rPr lang="de-DE" sz="1200" dirty="0" err="1">
                <a:effectLst/>
              </a:rPr>
              <a:t>income</a:t>
            </a:r>
            <a:r>
              <a:rPr lang="de-DE" sz="1200" dirty="0">
                <a:effectLst/>
              </a:rPr>
              <a:t> </a:t>
            </a:r>
            <a:r>
              <a:rPr lang="de-DE" sz="1200" dirty="0" err="1">
                <a:effectLst/>
              </a:rPr>
              <a:t>may</a:t>
            </a:r>
            <a:r>
              <a:rPr lang="de-DE" sz="1200" dirty="0">
                <a:effectLst/>
              </a:rPr>
              <a:t>, </a:t>
            </a:r>
            <a:r>
              <a:rPr lang="de-DE" sz="1200" dirty="0" err="1">
                <a:effectLst/>
              </a:rPr>
              <a:t>notwithstanding</a:t>
            </a:r>
            <a:r>
              <a:rPr lang="de-DE" sz="1200" dirty="0">
                <a:effectLst/>
              </a:rPr>
              <a:t> </a:t>
            </a:r>
            <a:r>
              <a:rPr lang="de-DE" sz="1200" dirty="0" err="1">
                <a:effectLst/>
              </a:rPr>
              <a:t>the</a:t>
            </a:r>
            <a:r>
              <a:rPr lang="de-DE" sz="1200" dirty="0">
                <a:effectLst/>
              </a:rPr>
              <a:t> </a:t>
            </a:r>
            <a:r>
              <a:rPr lang="de-DE" sz="1200" dirty="0" err="1">
                <a:effectLst/>
              </a:rPr>
              <a:t>provisions</a:t>
            </a:r>
            <a:r>
              <a:rPr lang="de-DE" sz="1200" dirty="0">
                <a:effectLst/>
              </a:rPr>
              <a:t> </a:t>
            </a:r>
            <a:r>
              <a:rPr lang="de-DE" sz="1200" dirty="0" err="1">
                <a:effectLst/>
              </a:rPr>
              <a:t>of</a:t>
            </a:r>
            <a:r>
              <a:rPr lang="de-DE" sz="1200" dirty="0">
                <a:effectLst/>
              </a:rPr>
              <a:t> </a:t>
            </a:r>
            <a:r>
              <a:rPr lang="de-DE" sz="1200" dirty="0" err="1">
                <a:effectLst/>
              </a:rPr>
              <a:t>Article</a:t>
            </a:r>
            <a:r>
              <a:rPr lang="de-DE" sz="1200" dirty="0">
                <a:effectLst/>
              </a:rPr>
              <a:t> 15, </a:t>
            </a:r>
            <a:r>
              <a:rPr lang="de-DE" sz="1200" dirty="0" err="1">
                <a:effectLst/>
              </a:rPr>
              <a:t>be</a:t>
            </a:r>
            <a:r>
              <a:rPr lang="de-DE" sz="1200" dirty="0">
                <a:effectLst/>
              </a:rPr>
              <a:t> </a:t>
            </a:r>
            <a:r>
              <a:rPr lang="de-DE" sz="1200" dirty="0" err="1">
                <a:effectLst/>
              </a:rPr>
              <a:t>taxed</a:t>
            </a:r>
            <a:r>
              <a:rPr lang="de-DE" sz="1200" dirty="0">
                <a:effectLst/>
              </a:rPr>
              <a:t> in </a:t>
            </a:r>
            <a:r>
              <a:rPr lang="de-DE" sz="1200" dirty="0" err="1">
                <a:effectLst/>
              </a:rPr>
              <a:t>the</a:t>
            </a:r>
            <a:r>
              <a:rPr lang="de-DE" sz="1200" dirty="0">
                <a:effectLst/>
              </a:rPr>
              <a:t> </a:t>
            </a:r>
            <a:r>
              <a:rPr lang="de-DE" sz="1200" dirty="0" err="1">
                <a:effectLst/>
              </a:rPr>
              <a:t>Contracting</a:t>
            </a:r>
            <a:r>
              <a:rPr lang="de-DE" sz="1200" dirty="0">
                <a:effectLst/>
              </a:rPr>
              <a:t> State in </a:t>
            </a:r>
            <a:r>
              <a:rPr lang="de-DE" sz="1200" dirty="0" err="1">
                <a:effectLst/>
              </a:rPr>
              <a:t>which</a:t>
            </a:r>
            <a:r>
              <a:rPr lang="de-DE" sz="1200" dirty="0">
                <a:effectLst/>
              </a:rPr>
              <a:t> </a:t>
            </a:r>
            <a:r>
              <a:rPr lang="de-DE" sz="1200" dirty="0" err="1">
                <a:effectLst/>
              </a:rPr>
              <a:t>the</a:t>
            </a:r>
            <a:r>
              <a:rPr lang="de-DE" sz="1200" dirty="0">
                <a:effectLst/>
              </a:rPr>
              <a:t> </a:t>
            </a:r>
            <a:r>
              <a:rPr lang="de-DE" sz="1200" dirty="0" err="1">
                <a:effectLst/>
              </a:rPr>
              <a:t>activities</a:t>
            </a:r>
            <a:r>
              <a:rPr lang="de-DE" sz="1200" dirty="0">
                <a:effectLst/>
              </a:rPr>
              <a:t> </a:t>
            </a:r>
            <a:r>
              <a:rPr lang="de-DE" sz="1200" dirty="0" err="1">
                <a:effectLst/>
              </a:rPr>
              <a:t>of</a:t>
            </a:r>
            <a:r>
              <a:rPr lang="de-DE" sz="1200" dirty="0">
                <a:effectLst/>
              </a:rPr>
              <a:t> </a:t>
            </a:r>
            <a:r>
              <a:rPr lang="de-DE" sz="1200" dirty="0" err="1">
                <a:effectLst/>
              </a:rPr>
              <a:t>the</a:t>
            </a:r>
            <a:r>
              <a:rPr lang="de-DE" sz="1200" dirty="0">
                <a:effectLst/>
              </a:rPr>
              <a:t> </a:t>
            </a:r>
            <a:r>
              <a:rPr lang="de-DE" sz="1200" dirty="0" err="1">
                <a:effectLst/>
              </a:rPr>
              <a:t>entertainer</a:t>
            </a:r>
            <a:r>
              <a:rPr lang="de-DE" sz="1200" dirty="0">
                <a:effectLst/>
              </a:rPr>
              <a:t> </a:t>
            </a:r>
            <a:r>
              <a:rPr lang="de-DE" sz="1200" dirty="0" err="1">
                <a:effectLst/>
              </a:rPr>
              <a:t>or</a:t>
            </a:r>
            <a:r>
              <a:rPr lang="de-DE" sz="1200" dirty="0">
                <a:effectLst/>
              </a:rPr>
              <a:t> </a:t>
            </a:r>
            <a:r>
              <a:rPr lang="de-DE" sz="1200" dirty="0" err="1">
                <a:effectLst/>
              </a:rPr>
              <a:t>sportsperson</a:t>
            </a:r>
            <a:r>
              <a:rPr lang="de-DE" sz="1200" dirty="0">
                <a:effectLst/>
              </a:rPr>
              <a:t> </a:t>
            </a:r>
            <a:r>
              <a:rPr lang="de-DE" sz="1200" dirty="0" err="1">
                <a:effectLst/>
              </a:rPr>
              <a:t>are</a:t>
            </a:r>
            <a:r>
              <a:rPr lang="de-DE" sz="1200" dirty="0">
                <a:effectLst/>
              </a:rPr>
              <a:t> </a:t>
            </a:r>
            <a:r>
              <a:rPr lang="de-DE" sz="1200" dirty="0" err="1">
                <a:effectLst/>
              </a:rPr>
              <a:t>exercised</a:t>
            </a:r>
            <a:r>
              <a:rPr lang="de-DE" sz="1200" dirty="0">
                <a:effectLst/>
              </a:rPr>
              <a:t>. </a:t>
            </a:r>
            <a:endParaRPr lang="de-DE" sz="1200" dirty="0"/>
          </a:p>
          <a:p>
            <a:endParaRPr lang="en-US" sz="1200" dirty="0"/>
          </a:p>
        </p:txBody>
      </p:sp>
      <p:sp>
        <p:nvSpPr>
          <p:cNvPr id="4" name="Inhaltsplatzhalter 3">
            <a:extLst>
              <a:ext uri="{FF2B5EF4-FFF2-40B4-BE49-F238E27FC236}">
                <a16:creationId xmlns:a16="http://schemas.microsoft.com/office/drawing/2014/main" id="{77A91E21-EFDF-4AE9-E020-FBA24B2D77A8}"/>
              </a:ext>
            </a:extLst>
          </p:cNvPr>
          <p:cNvSpPr>
            <a:spLocks noGrp="1"/>
          </p:cNvSpPr>
          <p:nvPr>
            <p:ph sz="quarter" idx="4"/>
          </p:nvPr>
        </p:nvSpPr>
        <p:spPr>
          <a:xfrm>
            <a:off x="6338316" y="1885683"/>
            <a:ext cx="4709299" cy="2596776"/>
          </a:xfrm>
        </p:spPr>
        <p:txBody>
          <a:bodyPr>
            <a:noAutofit/>
          </a:bodyPr>
          <a:lstStyle/>
          <a:p>
            <a:pPr marL="0" indent="0">
              <a:buNone/>
            </a:pPr>
            <a:r>
              <a:rPr lang="en-US" sz="1200" dirty="0"/>
              <a:t>(1) […] income derived by a resident of a Contracting State as an artist, such as a stage, film, radio or television artist or musician, or as a sportsman, from an activity personally carried on in the other Contracting State may be taxed in that other State.</a:t>
            </a:r>
          </a:p>
          <a:p>
            <a:pPr marL="0" indent="0">
              <a:buNone/>
            </a:pPr>
            <a:r>
              <a:rPr lang="en-US" sz="1200" dirty="0"/>
              <a:t>(2) […] where income from an activity within the meaning of paragraph 1 personally performed by an artist or sportsperson in that capacity does not accrue to the artist or sportsperson himself but to another person, such income may be taxed in the Contracting State in which the artist or sportsperson performs his activity.</a:t>
            </a:r>
          </a:p>
          <a:p>
            <a:pPr marL="0" indent="0">
              <a:buNone/>
            </a:pPr>
            <a:r>
              <a:rPr lang="en-US" sz="1200" dirty="0"/>
              <a:t>(3) […]</a:t>
            </a:r>
          </a:p>
          <a:p>
            <a:pPr marL="0" indent="0">
              <a:buNone/>
            </a:pPr>
            <a:r>
              <a:rPr lang="en-US" sz="1200" b="1" dirty="0"/>
              <a:t>(4) The provisions of paragraphs 1 and 2 shall not apply to income derived from activities performed by artists or sportsmen in a Contracting State if the residence in that State is wholly or mainly financed by </a:t>
            </a:r>
            <a:r>
              <a:rPr lang="en-US" sz="1200" b="1" i="1" dirty="0"/>
              <a:t>public funds </a:t>
            </a:r>
            <a:r>
              <a:rPr lang="en-US" sz="1200" b="1" dirty="0"/>
              <a:t>[…] or by an </a:t>
            </a:r>
            <a:r>
              <a:rPr lang="en-US" sz="1200" b="1" i="1" dirty="0"/>
              <a:t>organization</a:t>
            </a:r>
            <a:r>
              <a:rPr lang="en-US" sz="1200" b="1" dirty="0"/>
              <a:t> recognized as being of </a:t>
            </a:r>
            <a:r>
              <a:rPr lang="en-US" sz="1200" b="1" i="1" dirty="0"/>
              <a:t>public benefit </a:t>
            </a:r>
            <a:r>
              <a:rPr lang="en-US" sz="1200" b="1" dirty="0"/>
              <a:t>in that other State. In this case, the income can </a:t>
            </a:r>
            <a:r>
              <a:rPr lang="en-US" sz="1200" b="1" i="1" dirty="0"/>
              <a:t>only</a:t>
            </a:r>
            <a:r>
              <a:rPr lang="en-US" sz="1200" b="1" dirty="0"/>
              <a:t> be taxed in the contracting state in which the person is resident</a:t>
            </a:r>
          </a:p>
        </p:txBody>
      </p:sp>
      <p:sp>
        <p:nvSpPr>
          <p:cNvPr id="5" name="Textplatzhalter 4">
            <a:extLst>
              <a:ext uri="{FF2B5EF4-FFF2-40B4-BE49-F238E27FC236}">
                <a16:creationId xmlns:a16="http://schemas.microsoft.com/office/drawing/2014/main" id="{499AED1D-9C10-4729-3E75-5210D6237968}"/>
              </a:ext>
            </a:extLst>
          </p:cNvPr>
          <p:cNvSpPr>
            <a:spLocks noGrp="1"/>
          </p:cNvSpPr>
          <p:nvPr>
            <p:ph type="body" sz="quarter" idx="13"/>
          </p:nvPr>
        </p:nvSpPr>
        <p:spPr>
          <a:xfrm>
            <a:off x="6338316" y="711574"/>
            <a:ext cx="4270248" cy="406400"/>
          </a:xfrm>
        </p:spPr>
        <p:txBody>
          <a:bodyPr/>
          <a:lstStyle/>
          <a:p>
            <a:r>
              <a:rPr lang="en-US" dirty="0"/>
              <a:t>Art. 16 DE-VG</a:t>
            </a:r>
          </a:p>
        </p:txBody>
      </p:sp>
    </p:spTree>
    <p:extLst>
      <p:ext uri="{BB962C8B-B14F-4D97-AF65-F5344CB8AC3E}">
        <p14:creationId xmlns:p14="http://schemas.microsoft.com/office/powerpoint/2010/main" val="19810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55440-7C49-8006-CBB6-2D9CEDB238E6}"/>
            </a:ext>
          </a:extLst>
        </p:cNvPr>
        <p:cNvGrpSpPr/>
        <p:nvPr/>
      </p:nvGrpSpPr>
      <p:grpSpPr>
        <a:xfrm>
          <a:off x="0" y="0"/>
          <a:ext cx="0" cy="0"/>
          <a:chOff x="0" y="0"/>
          <a:chExt cx="0" cy="0"/>
        </a:xfrm>
      </p:grpSpPr>
      <p:sp>
        <p:nvSpPr>
          <p:cNvPr id="2" name="Textplatzhalter 1">
            <a:extLst>
              <a:ext uri="{FF2B5EF4-FFF2-40B4-BE49-F238E27FC236}">
                <a16:creationId xmlns:a16="http://schemas.microsoft.com/office/drawing/2014/main" id="{480589B0-810C-6B9C-3691-7D963D9DCC49}"/>
              </a:ext>
            </a:extLst>
          </p:cNvPr>
          <p:cNvSpPr>
            <a:spLocks noGrp="1"/>
          </p:cNvSpPr>
          <p:nvPr>
            <p:ph type="body" idx="1"/>
          </p:nvPr>
        </p:nvSpPr>
        <p:spPr>
          <a:xfrm>
            <a:off x="1583436" y="702865"/>
            <a:ext cx="4270248" cy="406400"/>
          </a:xfrm>
        </p:spPr>
        <p:txBody>
          <a:bodyPr/>
          <a:lstStyle/>
          <a:p>
            <a:r>
              <a:rPr lang="en-US" dirty="0"/>
              <a:t>Art. 20 OECD MC</a:t>
            </a:r>
          </a:p>
        </p:txBody>
      </p:sp>
      <p:sp>
        <p:nvSpPr>
          <p:cNvPr id="3" name="Inhaltsplatzhalter 2">
            <a:extLst>
              <a:ext uri="{FF2B5EF4-FFF2-40B4-BE49-F238E27FC236}">
                <a16:creationId xmlns:a16="http://schemas.microsoft.com/office/drawing/2014/main" id="{3E418229-7CE3-3293-0202-BB22AD201F51}"/>
              </a:ext>
            </a:extLst>
          </p:cNvPr>
          <p:cNvSpPr>
            <a:spLocks noGrp="1"/>
          </p:cNvSpPr>
          <p:nvPr>
            <p:ph sz="half" idx="2"/>
          </p:nvPr>
        </p:nvSpPr>
        <p:spPr>
          <a:xfrm>
            <a:off x="1583436" y="1885683"/>
            <a:ext cx="4270248" cy="2596776"/>
          </a:xfrm>
        </p:spPr>
        <p:txBody>
          <a:bodyPr>
            <a:normAutofit/>
          </a:bodyPr>
          <a:lstStyle/>
          <a:p>
            <a:pPr marL="0" indent="0">
              <a:buNone/>
            </a:pPr>
            <a:r>
              <a:rPr lang="de-DE" sz="1400" dirty="0">
                <a:effectLst/>
              </a:rPr>
              <a:t>Payments </a:t>
            </a:r>
            <a:r>
              <a:rPr lang="de-DE" sz="1400" dirty="0" err="1">
                <a:effectLst/>
              </a:rPr>
              <a:t>which</a:t>
            </a:r>
            <a:r>
              <a:rPr lang="de-DE" sz="1400" dirty="0">
                <a:effectLst/>
              </a:rPr>
              <a:t> a </a:t>
            </a:r>
            <a:r>
              <a:rPr lang="de-DE" sz="1400" dirty="0" err="1">
                <a:effectLst/>
              </a:rPr>
              <a:t>student</a:t>
            </a:r>
            <a:r>
              <a:rPr lang="de-DE" sz="1400" dirty="0">
                <a:effectLst/>
              </a:rPr>
              <a:t> </a:t>
            </a:r>
            <a:r>
              <a:rPr lang="de-DE" sz="1400" dirty="0" err="1">
                <a:effectLst/>
              </a:rPr>
              <a:t>or</a:t>
            </a:r>
            <a:r>
              <a:rPr lang="de-DE" sz="1400" dirty="0">
                <a:effectLst/>
              </a:rPr>
              <a:t> </a:t>
            </a:r>
            <a:r>
              <a:rPr lang="de-DE" sz="1400" dirty="0" err="1">
                <a:effectLst/>
              </a:rPr>
              <a:t>business</a:t>
            </a:r>
            <a:r>
              <a:rPr lang="de-DE" sz="1400" dirty="0">
                <a:effectLst/>
              </a:rPr>
              <a:t> </a:t>
            </a:r>
            <a:r>
              <a:rPr lang="de-DE" sz="1400" dirty="0" err="1">
                <a:effectLst/>
              </a:rPr>
              <a:t>apprentice</a:t>
            </a:r>
            <a:r>
              <a:rPr lang="de-DE" sz="1400" dirty="0">
                <a:effectLst/>
              </a:rPr>
              <a:t> </a:t>
            </a:r>
            <a:r>
              <a:rPr lang="de-DE" sz="1400" dirty="0" err="1">
                <a:effectLst/>
              </a:rPr>
              <a:t>who</a:t>
            </a:r>
            <a:r>
              <a:rPr lang="de-DE" sz="1400" dirty="0">
                <a:effectLst/>
              </a:rPr>
              <a:t> </a:t>
            </a:r>
            <a:r>
              <a:rPr lang="de-DE" sz="1400" dirty="0" err="1">
                <a:effectLst/>
              </a:rPr>
              <a:t>is</a:t>
            </a:r>
            <a:r>
              <a:rPr lang="de-DE" sz="1400" dirty="0">
                <a:effectLst/>
              </a:rPr>
              <a:t> </a:t>
            </a:r>
            <a:r>
              <a:rPr lang="de-DE" sz="1400" dirty="0" err="1">
                <a:effectLst/>
              </a:rPr>
              <a:t>or</a:t>
            </a:r>
            <a:r>
              <a:rPr lang="de-DE" sz="1400" dirty="0">
                <a:effectLst/>
              </a:rPr>
              <a:t> was </a:t>
            </a:r>
            <a:r>
              <a:rPr lang="de-DE" sz="1400" dirty="0" err="1">
                <a:effectLst/>
              </a:rPr>
              <a:t>immediately</a:t>
            </a:r>
            <a:r>
              <a:rPr lang="de-DE" sz="1400" dirty="0">
                <a:effectLst/>
              </a:rPr>
              <a:t> </a:t>
            </a:r>
            <a:r>
              <a:rPr lang="de-DE" sz="1400" dirty="0" err="1">
                <a:effectLst/>
              </a:rPr>
              <a:t>before</a:t>
            </a:r>
            <a:r>
              <a:rPr lang="de-DE" sz="1400" dirty="0">
                <a:effectLst/>
              </a:rPr>
              <a:t> </a:t>
            </a:r>
            <a:r>
              <a:rPr lang="de-DE" sz="1400" dirty="0" err="1">
                <a:effectLst/>
              </a:rPr>
              <a:t>visiting</a:t>
            </a:r>
            <a:r>
              <a:rPr lang="de-DE" sz="1400" dirty="0">
                <a:effectLst/>
              </a:rPr>
              <a:t> a </a:t>
            </a:r>
            <a:r>
              <a:rPr lang="de-DE" sz="1400" dirty="0" err="1">
                <a:effectLst/>
              </a:rPr>
              <a:t>Contracting</a:t>
            </a:r>
            <a:r>
              <a:rPr lang="de-DE" sz="1400" dirty="0">
                <a:effectLst/>
              </a:rPr>
              <a:t> State a resident </a:t>
            </a:r>
            <a:r>
              <a:rPr lang="de-DE" sz="1400" dirty="0" err="1">
                <a:effectLst/>
              </a:rPr>
              <a:t>of</a:t>
            </a:r>
            <a:r>
              <a:rPr lang="de-DE" sz="1400" dirty="0">
                <a:effectLst/>
              </a:rPr>
              <a:t> </a:t>
            </a:r>
            <a:r>
              <a:rPr lang="de-DE" sz="1400" dirty="0" err="1">
                <a:effectLst/>
              </a:rPr>
              <a:t>the</a:t>
            </a:r>
            <a:r>
              <a:rPr lang="de-DE" sz="1400" dirty="0">
                <a:effectLst/>
              </a:rPr>
              <a:t> </a:t>
            </a:r>
            <a:r>
              <a:rPr lang="de-DE" sz="1400" dirty="0" err="1">
                <a:effectLst/>
              </a:rPr>
              <a:t>other</a:t>
            </a:r>
            <a:r>
              <a:rPr lang="de-DE" sz="1400" dirty="0">
                <a:effectLst/>
              </a:rPr>
              <a:t> </a:t>
            </a:r>
            <a:r>
              <a:rPr lang="de-DE" sz="1400" dirty="0" err="1">
                <a:effectLst/>
              </a:rPr>
              <a:t>Contracting</a:t>
            </a:r>
            <a:r>
              <a:rPr lang="de-DE" sz="1400" dirty="0">
                <a:effectLst/>
              </a:rPr>
              <a:t> State and </a:t>
            </a:r>
            <a:r>
              <a:rPr lang="de-DE" sz="1400" dirty="0" err="1">
                <a:effectLst/>
              </a:rPr>
              <a:t>who</a:t>
            </a:r>
            <a:r>
              <a:rPr lang="de-DE" sz="1400" dirty="0">
                <a:effectLst/>
              </a:rPr>
              <a:t> </a:t>
            </a:r>
            <a:r>
              <a:rPr lang="de-DE" sz="1400" dirty="0" err="1">
                <a:effectLst/>
              </a:rPr>
              <a:t>is</a:t>
            </a:r>
            <a:r>
              <a:rPr lang="de-DE" sz="1400" dirty="0">
                <a:effectLst/>
              </a:rPr>
              <a:t> </a:t>
            </a:r>
            <a:r>
              <a:rPr lang="de-DE" sz="1400" dirty="0" err="1">
                <a:effectLst/>
              </a:rPr>
              <a:t>present</a:t>
            </a:r>
            <a:r>
              <a:rPr lang="de-DE" sz="1400" dirty="0">
                <a:effectLst/>
              </a:rPr>
              <a:t> in </a:t>
            </a:r>
            <a:r>
              <a:rPr lang="de-DE" sz="1400" dirty="0" err="1">
                <a:effectLst/>
              </a:rPr>
              <a:t>the</a:t>
            </a:r>
            <a:r>
              <a:rPr lang="de-DE" sz="1400" dirty="0">
                <a:effectLst/>
              </a:rPr>
              <a:t> first-</a:t>
            </a:r>
            <a:r>
              <a:rPr lang="de-DE" sz="1400" dirty="0" err="1">
                <a:effectLst/>
              </a:rPr>
              <a:t>mentioned</a:t>
            </a:r>
            <a:r>
              <a:rPr lang="de-DE" sz="1400" dirty="0">
                <a:effectLst/>
              </a:rPr>
              <a:t> State </a:t>
            </a:r>
            <a:r>
              <a:rPr lang="de-DE" sz="1400" dirty="0" err="1">
                <a:effectLst/>
              </a:rPr>
              <a:t>solely</a:t>
            </a:r>
            <a:r>
              <a:rPr lang="de-DE" sz="1400" dirty="0">
                <a:effectLst/>
              </a:rPr>
              <a:t> </a:t>
            </a:r>
            <a:r>
              <a:rPr lang="de-DE" sz="1400" dirty="0" err="1">
                <a:effectLst/>
              </a:rPr>
              <a:t>for</a:t>
            </a:r>
            <a:r>
              <a:rPr lang="de-DE" sz="1400" dirty="0">
                <a:effectLst/>
              </a:rPr>
              <a:t> </a:t>
            </a:r>
            <a:r>
              <a:rPr lang="de-DE" sz="1400" dirty="0" err="1">
                <a:effectLst/>
              </a:rPr>
              <a:t>the</a:t>
            </a:r>
            <a:r>
              <a:rPr lang="de-DE" sz="1400" dirty="0">
                <a:effectLst/>
              </a:rPr>
              <a:t> </a:t>
            </a:r>
            <a:r>
              <a:rPr lang="de-DE" sz="1400" dirty="0" err="1">
                <a:effectLst/>
              </a:rPr>
              <a:t>purpose</a:t>
            </a:r>
            <a:r>
              <a:rPr lang="de-DE" sz="1400" dirty="0">
                <a:effectLst/>
              </a:rPr>
              <a:t> </a:t>
            </a:r>
            <a:r>
              <a:rPr lang="de-DE" sz="1400" dirty="0" err="1">
                <a:effectLst/>
              </a:rPr>
              <a:t>of</a:t>
            </a:r>
            <a:r>
              <a:rPr lang="de-DE" sz="1400" dirty="0">
                <a:effectLst/>
              </a:rPr>
              <a:t> </a:t>
            </a:r>
            <a:r>
              <a:rPr lang="de-DE" sz="1400" dirty="0" err="1">
                <a:effectLst/>
              </a:rPr>
              <a:t>his</a:t>
            </a:r>
            <a:r>
              <a:rPr lang="de-DE" sz="1400" dirty="0">
                <a:effectLst/>
              </a:rPr>
              <a:t> </a:t>
            </a:r>
            <a:r>
              <a:rPr lang="de-DE" sz="1400" dirty="0" err="1">
                <a:effectLst/>
              </a:rPr>
              <a:t>education</a:t>
            </a:r>
            <a:r>
              <a:rPr lang="de-DE" sz="1400" dirty="0">
                <a:effectLst/>
              </a:rPr>
              <a:t> </a:t>
            </a:r>
            <a:r>
              <a:rPr lang="de-DE" sz="1400" dirty="0" err="1">
                <a:effectLst/>
              </a:rPr>
              <a:t>or</a:t>
            </a:r>
            <a:r>
              <a:rPr lang="de-DE" sz="1400" dirty="0">
                <a:effectLst/>
              </a:rPr>
              <a:t> </a:t>
            </a:r>
            <a:r>
              <a:rPr lang="de-DE" sz="1400" dirty="0" err="1">
                <a:effectLst/>
              </a:rPr>
              <a:t>training</a:t>
            </a:r>
            <a:r>
              <a:rPr lang="de-DE" sz="1400" dirty="0">
                <a:effectLst/>
              </a:rPr>
              <a:t> </a:t>
            </a:r>
            <a:r>
              <a:rPr lang="de-DE" sz="1400" dirty="0" err="1">
                <a:effectLst/>
              </a:rPr>
              <a:t>receives</a:t>
            </a:r>
            <a:r>
              <a:rPr lang="de-DE" sz="1400" dirty="0">
                <a:effectLst/>
              </a:rPr>
              <a:t> </a:t>
            </a:r>
            <a:r>
              <a:rPr lang="de-DE" sz="1400" dirty="0" err="1">
                <a:effectLst/>
              </a:rPr>
              <a:t>for</a:t>
            </a:r>
            <a:r>
              <a:rPr lang="de-DE" sz="1400" dirty="0">
                <a:effectLst/>
              </a:rPr>
              <a:t> </a:t>
            </a:r>
            <a:r>
              <a:rPr lang="de-DE" sz="1400" dirty="0" err="1">
                <a:effectLst/>
              </a:rPr>
              <a:t>the</a:t>
            </a:r>
            <a:r>
              <a:rPr lang="de-DE" sz="1400" dirty="0">
                <a:effectLst/>
              </a:rPr>
              <a:t> </a:t>
            </a:r>
            <a:r>
              <a:rPr lang="de-DE" sz="1400" dirty="0" err="1">
                <a:effectLst/>
              </a:rPr>
              <a:t>purpose</a:t>
            </a:r>
            <a:r>
              <a:rPr lang="de-DE" sz="1400" dirty="0">
                <a:effectLst/>
              </a:rPr>
              <a:t> </a:t>
            </a:r>
            <a:r>
              <a:rPr lang="de-DE" sz="1400" dirty="0" err="1">
                <a:effectLst/>
              </a:rPr>
              <a:t>of</a:t>
            </a:r>
            <a:r>
              <a:rPr lang="de-DE" sz="1400" dirty="0">
                <a:effectLst/>
              </a:rPr>
              <a:t> </a:t>
            </a:r>
            <a:r>
              <a:rPr lang="de-DE" sz="1400" dirty="0" err="1">
                <a:effectLst/>
              </a:rPr>
              <a:t>his</a:t>
            </a:r>
            <a:r>
              <a:rPr lang="de-DE" sz="1400" dirty="0">
                <a:effectLst/>
              </a:rPr>
              <a:t> </a:t>
            </a:r>
            <a:r>
              <a:rPr lang="de-DE" sz="1400" dirty="0" err="1">
                <a:effectLst/>
              </a:rPr>
              <a:t>maintenance</a:t>
            </a:r>
            <a:r>
              <a:rPr lang="de-DE" sz="1400" dirty="0">
                <a:effectLst/>
              </a:rPr>
              <a:t>, </a:t>
            </a:r>
            <a:r>
              <a:rPr lang="de-DE" sz="1400" dirty="0" err="1">
                <a:effectLst/>
              </a:rPr>
              <a:t>education</a:t>
            </a:r>
            <a:r>
              <a:rPr lang="de-DE" sz="1400" dirty="0">
                <a:effectLst/>
              </a:rPr>
              <a:t> </a:t>
            </a:r>
            <a:r>
              <a:rPr lang="de-DE" sz="1400" dirty="0" err="1">
                <a:effectLst/>
              </a:rPr>
              <a:t>or</a:t>
            </a:r>
            <a:r>
              <a:rPr lang="de-DE" sz="1400" dirty="0">
                <a:effectLst/>
              </a:rPr>
              <a:t> </a:t>
            </a:r>
            <a:r>
              <a:rPr lang="de-DE" sz="1400" dirty="0" err="1">
                <a:effectLst/>
              </a:rPr>
              <a:t>training</a:t>
            </a:r>
            <a:r>
              <a:rPr lang="de-DE" sz="1400" dirty="0">
                <a:effectLst/>
              </a:rPr>
              <a:t> </a:t>
            </a:r>
            <a:r>
              <a:rPr lang="de-DE" sz="1400" dirty="0" err="1">
                <a:effectLst/>
              </a:rPr>
              <a:t>shall</a:t>
            </a:r>
            <a:r>
              <a:rPr lang="de-DE" sz="1400" dirty="0">
                <a:effectLst/>
              </a:rPr>
              <a:t> </a:t>
            </a:r>
            <a:r>
              <a:rPr lang="de-DE" sz="1400" b="1" dirty="0">
                <a:effectLst/>
              </a:rPr>
              <a:t>not </a:t>
            </a:r>
            <a:r>
              <a:rPr lang="de-DE" sz="1400" b="1" dirty="0" err="1">
                <a:effectLst/>
              </a:rPr>
              <a:t>be</a:t>
            </a:r>
            <a:r>
              <a:rPr lang="de-DE" sz="1400" b="1" dirty="0">
                <a:effectLst/>
              </a:rPr>
              <a:t> </a:t>
            </a:r>
            <a:r>
              <a:rPr lang="de-DE" sz="1400" b="1" dirty="0" err="1">
                <a:effectLst/>
              </a:rPr>
              <a:t>taxed</a:t>
            </a:r>
            <a:r>
              <a:rPr lang="de-DE" sz="1400" dirty="0">
                <a:effectLst/>
              </a:rPr>
              <a:t> in </a:t>
            </a:r>
            <a:r>
              <a:rPr lang="de-DE" sz="1400" dirty="0" err="1">
                <a:effectLst/>
              </a:rPr>
              <a:t>that</a:t>
            </a:r>
            <a:r>
              <a:rPr lang="de-DE" sz="1400" dirty="0">
                <a:effectLst/>
              </a:rPr>
              <a:t> State, </a:t>
            </a:r>
            <a:r>
              <a:rPr lang="de-DE" sz="1400" dirty="0" err="1">
                <a:effectLst/>
              </a:rPr>
              <a:t>provided</a:t>
            </a:r>
            <a:r>
              <a:rPr lang="de-DE" sz="1400" dirty="0">
                <a:effectLst/>
              </a:rPr>
              <a:t> </a:t>
            </a:r>
            <a:r>
              <a:rPr lang="de-DE" sz="1400" dirty="0" err="1">
                <a:effectLst/>
              </a:rPr>
              <a:t>that</a:t>
            </a:r>
            <a:r>
              <a:rPr lang="de-DE" sz="1400" dirty="0">
                <a:effectLst/>
              </a:rPr>
              <a:t> such </a:t>
            </a:r>
            <a:r>
              <a:rPr lang="de-DE" sz="1400" dirty="0" err="1">
                <a:effectLst/>
              </a:rPr>
              <a:t>payments</a:t>
            </a:r>
            <a:r>
              <a:rPr lang="de-DE" sz="1400" dirty="0">
                <a:effectLst/>
              </a:rPr>
              <a:t> </a:t>
            </a:r>
            <a:r>
              <a:rPr lang="de-DE" sz="1400" dirty="0" err="1">
                <a:effectLst/>
              </a:rPr>
              <a:t>arise</a:t>
            </a:r>
            <a:r>
              <a:rPr lang="de-DE" sz="1400" dirty="0">
                <a:effectLst/>
              </a:rPr>
              <a:t> </a:t>
            </a:r>
            <a:r>
              <a:rPr lang="de-DE" sz="1400" dirty="0" err="1">
                <a:effectLst/>
              </a:rPr>
              <a:t>from</a:t>
            </a:r>
            <a:r>
              <a:rPr lang="de-DE" sz="1400" dirty="0">
                <a:effectLst/>
              </a:rPr>
              <a:t> </a:t>
            </a:r>
            <a:r>
              <a:rPr lang="de-DE" sz="1400" dirty="0" err="1">
                <a:effectLst/>
              </a:rPr>
              <a:t>sources</a:t>
            </a:r>
            <a:r>
              <a:rPr lang="de-DE" sz="1400" dirty="0">
                <a:effectLst/>
              </a:rPr>
              <a:t> outside </a:t>
            </a:r>
            <a:r>
              <a:rPr lang="de-DE" sz="1400" dirty="0" err="1">
                <a:effectLst/>
              </a:rPr>
              <a:t>that</a:t>
            </a:r>
            <a:r>
              <a:rPr lang="de-DE" sz="1400" dirty="0">
                <a:effectLst/>
              </a:rPr>
              <a:t> State. </a:t>
            </a:r>
            <a:endParaRPr lang="de-DE" sz="1400" dirty="0"/>
          </a:p>
          <a:p>
            <a:endParaRPr lang="en-US" sz="1400" dirty="0"/>
          </a:p>
        </p:txBody>
      </p:sp>
      <p:sp>
        <p:nvSpPr>
          <p:cNvPr id="4" name="Inhaltsplatzhalter 3">
            <a:extLst>
              <a:ext uri="{FF2B5EF4-FFF2-40B4-BE49-F238E27FC236}">
                <a16:creationId xmlns:a16="http://schemas.microsoft.com/office/drawing/2014/main" id="{CDADC27C-7D03-9ABE-14C4-DD55142A3AE0}"/>
              </a:ext>
            </a:extLst>
          </p:cNvPr>
          <p:cNvSpPr>
            <a:spLocks noGrp="1"/>
          </p:cNvSpPr>
          <p:nvPr>
            <p:ph sz="quarter" idx="4"/>
          </p:nvPr>
        </p:nvSpPr>
        <p:spPr>
          <a:xfrm>
            <a:off x="6338316" y="1885683"/>
            <a:ext cx="4709299" cy="2596776"/>
          </a:xfrm>
        </p:spPr>
        <p:txBody>
          <a:bodyPr>
            <a:noAutofit/>
          </a:bodyPr>
          <a:lstStyle/>
          <a:p>
            <a:pPr marL="0" indent="0">
              <a:buNone/>
            </a:pPr>
            <a:r>
              <a:rPr lang="en-US" sz="1200" dirty="0"/>
              <a:t>(1) A natural person who, at the invitation of a Contracting State or of a university, college, school, museum or other </a:t>
            </a:r>
            <a:r>
              <a:rPr lang="en-US" sz="1200" b="1" dirty="0"/>
              <a:t>cultural institution </a:t>
            </a:r>
            <a:r>
              <a:rPr lang="en-US" sz="1200" dirty="0"/>
              <a:t>of that Contracting State or in the context of an official cultural exchange, stays in that Contracting State for a period not exceeding two years solely </a:t>
            </a:r>
            <a:r>
              <a:rPr lang="en-US" sz="1200" b="1" dirty="0"/>
              <a:t>for the purpose of teaching, lecturing or carrying out research</a:t>
            </a:r>
            <a:r>
              <a:rPr lang="en-US" sz="1200" dirty="0"/>
              <a:t> […] shall be </a:t>
            </a:r>
            <a:r>
              <a:rPr lang="en-US" sz="1200" b="1" dirty="0"/>
              <a:t>exempt from tax </a:t>
            </a:r>
            <a:r>
              <a:rPr lang="en-US" sz="1200" dirty="0"/>
              <a:t>in the first-mentioned State on the remuneration received for that activity, provided that such remuneration is received from outside that State.</a:t>
            </a:r>
          </a:p>
          <a:p>
            <a:pPr marL="0" indent="0">
              <a:buNone/>
            </a:pPr>
            <a:r>
              <a:rPr lang="en-US" sz="1200" dirty="0"/>
              <a:t>(2) Payments received for maintenance, study or training by a student, trainee or apprentice who is in a Contracting State solely for the purpose of study or training and who is a resident of the other Contracting State or was a resident thereof immediately before entering the first-mentioned State </a:t>
            </a:r>
            <a:r>
              <a:rPr lang="en-US" sz="1200" b="1" dirty="0"/>
              <a:t>shall not be taxable </a:t>
            </a:r>
            <a:r>
              <a:rPr lang="en-US" sz="1200" dirty="0"/>
              <a:t>in the first-mentioned State provided that such payments are derived from sources outside that State.</a:t>
            </a:r>
          </a:p>
        </p:txBody>
      </p:sp>
      <p:sp>
        <p:nvSpPr>
          <p:cNvPr id="5" name="Textplatzhalter 4">
            <a:extLst>
              <a:ext uri="{FF2B5EF4-FFF2-40B4-BE49-F238E27FC236}">
                <a16:creationId xmlns:a16="http://schemas.microsoft.com/office/drawing/2014/main" id="{854BA9A5-35D8-6861-84D4-25DC43193356}"/>
              </a:ext>
            </a:extLst>
          </p:cNvPr>
          <p:cNvSpPr>
            <a:spLocks noGrp="1"/>
          </p:cNvSpPr>
          <p:nvPr>
            <p:ph type="body" sz="quarter" idx="13"/>
          </p:nvPr>
        </p:nvSpPr>
        <p:spPr>
          <a:xfrm>
            <a:off x="6338316" y="711574"/>
            <a:ext cx="4270248" cy="406400"/>
          </a:xfrm>
        </p:spPr>
        <p:txBody>
          <a:bodyPr/>
          <a:lstStyle/>
          <a:p>
            <a:r>
              <a:rPr lang="en-US" dirty="0"/>
              <a:t>Art. 19 DE-VG</a:t>
            </a:r>
          </a:p>
        </p:txBody>
      </p:sp>
    </p:spTree>
    <p:extLst>
      <p:ext uri="{BB962C8B-B14F-4D97-AF65-F5344CB8AC3E}">
        <p14:creationId xmlns:p14="http://schemas.microsoft.com/office/powerpoint/2010/main" val="806714972"/>
      </p:ext>
    </p:extLst>
  </p:cSld>
  <p:clrMapOvr>
    <a:masterClrMapping/>
  </p:clrMapOvr>
</p:sld>
</file>

<file path=ppt/theme/theme1.xml><?xml version="1.0" encoding="utf-8"?>
<a:theme xmlns:a="http://schemas.openxmlformats.org/drawingml/2006/main" name="Pa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Paket</Template>
  <TotalTime>0</TotalTime>
  <Words>5248</Words>
  <Application>Microsoft Macintosh PowerPoint</Application>
  <PresentationFormat>Widescreen</PresentationFormat>
  <Paragraphs>264</Paragraphs>
  <Slides>37</Slides>
  <Notes>0</Notes>
  <HiddenSlides>11</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37</vt:i4>
      </vt:variant>
    </vt:vector>
  </HeadingPairs>
  <TitlesOfParts>
    <vt:vector size="40" baseType="lpstr">
      <vt:lpstr>Arial</vt:lpstr>
      <vt:lpstr>Gill Sans MT</vt:lpstr>
      <vt:lpstr>Paket</vt:lpstr>
      <vt:lpstr>Tax incentives and disincentives in double taxation conventions</vt:lpstr>
      <vt:lpstr>Table of contents</vt:lpstr>
      <vt:lpstr>The goals of double tax conventions</vt:lpstr>
      <vt:lpstr>The german basis for negotiating Double taxation conventions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Dtc-usa</vt:lpstr>
      <vt:lpstr>Dividends, Art. 10 DTC-USA</vt:lpstr>
      <vt:lpstr>dividends</vt:lpstr>
      <vt:lpstr>Pension plans, Art. 18A DTC-USA</vt:lpstr>
      <vt:lpstr>Exempt organizations,  art. 27 DTC-USA</vt:lpstr>
      <vt:lpstr>Key points</vt:lpstr>
      <vt:lpstr>Dtc-CHE</vt:lpstr>
      <vt:lpstr>Subject-to-tax clause</vt:lpstr>
      <vt:lpstr>dividends</vt:lpstr>
      <vt:lpstr>Cross-border commute,  art. 15a dtc-che</vt:lpstr>
      <vt:lpstr>Relief from double taxation</vt:lpstr>
      <vt:lpstr>Other dtc</vt:lpstr>
      <vt:lpstr>dividends</vt:lpstr>
      <vt:lpstr>Tax sparing clauses</vt:lpstr>
      <vt:lpstr>Anti-abuse clauses</vt:lpstr>
      <vt:lpstr>Anti-abuse clauses</vt:lpstr>
      <vt:lpstr>Anti-abuse clauses</vt:lpstr>
      <vt:lpstr>Anti-Abuse Clauses</vt:lpstr>
      <vt:lpstr>Ethical imperatives</vt:lpstr>
      <vt:lpstr>Social Imperative</vt:lpstr>
      <vt:lpstr>Economic imperative</vt:lpstr>
      <vt:lpstr>The TREATY NETWORK OF HUNGARY</vt:lpstr>
      <vt:lpstr>ESG GoalS and double tax conventions I.</vt:lpstr>
      <vt:lpstr>ESG Goals and double tax conventions Ii.</vt:lpstr>
      <vt:lpstr>ESG GOALS AND DOUBLE TAX CONVENTIONS</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Renners, Ella Marie</dc:creator>
  <cp:lastModifiedBy>Casanova Alessandro</cp:lastModifiedBy>
  <cp:revision>594</cp:revision>
  <dcterms:created xsi:type="dcterms:W3CDTF">2025-04-21T17:25:24Z</dcterms:created>
  <dcterms:modified xsi:type="dcterms:W3CDTF">2025-04-28T03:56:37Z</dcterms:modified>
</cp:coreProperties>
</file>