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88" r:id="rId4"/>
    <p:sldId id="264" r:id="rId5"/>
    <p:sldId id="283" r:id="rId6"/>
    <p:sldId id="285" r:id="rId7"/>
    <p:sldId id="286" r:id="rId8"/>
    <p:sldId id="287" r:id="rId9"/>
    <p:sldId id="290" r:id="rId10"/>
    <p:sldId id="297" r:id="rId11"/>
    <p:sldId id="27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28">
          <p15:clr>
            <a:srgbClr val="A4A3A4"/>
          </p15:clr>
        </p15:guide>
        <p15:guide id="3" orient="horz" pos="3296">
          <p15:clr>
            <a:srgbClr val="A4A3A4"/>
          </p15:clr>
        </p15:guide>
        <p15:guide id="4" orient="horz" pos="456">
          <p15:clr>
            <a:srgbClr val="A4A3A4"/>
          </p15:clr>
        </p15:guide>
        <p15:guide id="5" pos="436">
          <p15:clr>
            <a:srgbClr val="A4A3A4"/>
          </p15:clr>
        </p15:guide>
        <p15:guide id="6" pos="7236">
          <p15:clr>
            <a:srgbClr val="A4A3A4"/>
          </p15:clr>
        </p15:guide>
        <p15:guide id="7" pos="2692">
          <p15:clr>
            <a:srgbClr val="A4A3A4"/>
          </p15:clr>
        </p15:guide>
        <p15:guide id="8" pos="1572">
          <p15:clr>
            <a:srgbClr val="A4A3A4"/>
          </p15:clr>
        </p15:guide>
        <p15:guide id="9" pos="3816">
          <p15:clr>
            <a:srgbClr val="A4A3A4"/>
          </p15:clr>
        </p15:guide>
        <p15:guide id="10" pos="4976">
          <p15:clr>
            <a:srgbClr val="A4A3A4"/>
          </p15:clr>
        </p15:guide>
        <p15:guide id="11" pos="61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654"/>
  </p:normalViewPr>
  <p:slideViewPr>
    <p:cSldViewPr snapToGrid="0">
      <p:cViewPr varScale="1">
        <p:scale>
          <a:sx n="60" d="100"/>
          <a:sy n="60" d="100"/>
        </p:scale>
        <p:origin x="76" y="296"/>
      </p:cViewPr>
      <p:guideLst>
        <p:guide orient="horz" pos="2160"/>
        <p:guide orient="horz" pos="1028"/>
        <p:guide orient="horz" pos="3296"/>
        <p:guide orient="horz" pos="456"/>
        <p:guide pos="436"/>
        <p:guide pos="7236"/>
        <p:guide pos="2692"/>
        <p:guide pos="1572"/>
        <p:guide pos="3816"/>
        <p:guide pos="4976"/>
        <p:guide pos="61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57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247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71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89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74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32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21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184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xmlns="" id="{36091B76-F025-473D-0E83-53C0D1F3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xmlns="" id="{DEC42EE1-081C-84D7-880D-E6281B436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xmlns="" id="{44846D2E-36F6-3491-0FA1-A286796ABA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32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13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xmlns="" id="{36091B76-F025-473D-0E83-53C0D1F3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xmlns="" id="{DEC42EE1-081C-84D7-880D-E6281B436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xmlns="" id="{44846D2E-36F6-3491-0FA1-A286796ABA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56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813" y="2156275"/>
            <a:ext cx="9668375" cy="2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xmlns="" id="{4B583E74-85F9-CC69-3AD5-AB5513F26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xmlns="" id="{BC26412B-A8D3-D5BD-DD53-4DC563569288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xmlns="" id="{AF678CE7-BFD4-F508-2B13-EB13CC49F3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323601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200" dirty="0" smtClean="0"/>
              <a:t>Sustainability </a:t>
            </a:r>
            <a:r>
              <a:rPr lang="en-US" sz="2200" dirty="0"/>
              <a:t>represents a fundamental shift in how companies operate and engage with their stakeholders</a:t>
            </a:r>
            <a:r>
              <a:rPr lang="en-US" sz="2200" dirty="0" smtClean="0"/>
              <a:t>.</a:t>
            </a:r>
          </a:p>
          <a:p>
            <a:pPr marL="114300" indent="0">
              <a:buNone/>
            </a:pPr>
            <a:r>
              <a:rPr lang="en-US" sz="2200" dirty="0" smtClean="0"/>
              <a:t>Sustainability </a:t>
            </a:r>
            <a:r>
              <a:rPr lang="en-US" sz="2200" dirty="0"/>
              <a:t>has evolved from an environmental focus to an integrated approach that includes social and economic factors</a:t>
            </a:r>
            <a:endParaRPr lang="en-US" sz="2200" dirty="0"/>
          </a:p>
          <a:p>
            <a:pPr marL="114300" indent="0">
              <a:buNone/>
            </a:pPr>
            <a:r>
              <a:rPr lang="en-US" sz="2200" dirty="0"/>
              <a:t>There is growing importance </a:t>
            </a:r>
            <a:r>
              <a:rPr lang="en-US" sz="2200" i="1" dirty="0"/>
              <a:t>placed on</a:t>
            </a:r>
            <a:r>
              <a:rPr lang="en-US" sz="2200" dirty="0"/>
              <a:t> Environmental, Social, and Governance (ESG) </a:t>
            </a:r>
            <a:r>
              <a:rPr lang="en-US" sz="2200" dirty="0" smtClean="0"/>
              <a:t>criteria.</a:t>
            </a:r>
          </a:p>
          <a:p>
            <a:pPr marL="114300" indent="0">
              <a:buNone/>
            </a:pPr>
            <a:r>
              <a:rPr lang="en-US" sz="2200" dirty="0" smtClean="0"/>
              <a:t>Various </a:t>
            </a:r>
            <a:r>
              <a:rPr lang="en-US" sz="2200" dirty="0"/>
              <a:t>national and international initiatives, including tax incentives and environmental regulations, provide a framework for aligning corporate goals with broader societal objectives.</a:t>
            </a:r>
          </a:p>
          <a:p>
            <a:pPr marL="114300" indent="0">
              <a:buNone/>
            </a:pPr>
            <a:r>
              <a:rPr lang="en-US" sz="2200" b="1" dirty="0"/>
              <a:t>Future of Sustainability</a:t>
            </a:r>
            <a:r>
              <a:rPr lang="en-US" sz="2200" dirty="0"/>
              <a:t>: It is crucial for companies to embrace sustainability as a core element of their business model, as evidenced by leading Italian companies adopting sustainable practices.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3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5799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371" y="4551631"/>
            <a:ext cx="5317260" cy="130197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/>
          <p:nvPr/>
        </p:nvSpPr>
        <p:spPr>
          <a:xfrm>
            <a:off x="1485708" y="1825625"/>
            <a:ext cx="9220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1466" y="5779833"/>
            <a:ext cx="1462717" cy="4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1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3200" b="1" dirty="0" smtClean="0">
                <a:latin typeface="+mn-lt"/>
                <a:ea typeface="Times New Roman"/>
                <a:cs typeface="Times New Roman"/>
                <a:sym typeface="Times New Roman"/>
              </a:rPr>
              <a:t>From ESG to social and fiscal sustainability</a:t>
            </a:r>
            <a:endParaRPr sz="3200" b="1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38200" y="2419551"/>
            <a:ext cx="10515600" cy="321570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28th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and 29th - Università degli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Ferrara</a:t>
            </a:r>
          </a:p>
          <a:p>
            <a:pPr marL="114300" indent="0" algn="ctr">
              <a:buNone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it-IT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Polina Panova </a:t>
            </a:r>
          </a:p>
          <a:p>
            <a:pPr marL="114300" indent="0" algn="ctr">
              <a:buNone/>
            </a:pPr>
            <a:r>
              <a:rPr lang="it-IT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Law student</a:t>
            </a:r>
          </a:p>
          <a:p>
            <a:pPr marL="114300" indent="0" algn="ctr">
              <a:buNone/>
            </a:pPr>
            <a:r>
              <a:rPr lang="it-IT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Università degi studi di Ferrara</a:t>
            </a:r>
          </a:p>
        </p:txBody>
      </p:sp>
      <p:sp>
        <p:nvSpPr>
          <p:cNvPr id="96" name="Google Shape;96;p14"/>
          <p:cNvSpPr txBox="1"/>
          <p:nvPr/>
        </p:nvSpPr>
        <p:spPr>
          <a:xfrm>
            <a:off x="2965135" y="4256313"/>
            <a:ext cx="7170964" cy="79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lang="en-GB" sz="2000" b="0" i="0" u="none" strike="noStrike" cap="none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lang="en-GB" sz="2000" b="0" i="0" u="none" strike="noStrike" cap="none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/>
            </a:r>
            <a:br>
              <a:rPr lang="en-GB" sz="2000" b="0" i="0" u="none" strike="noStrike" cap="none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endParaRPr sz="2000" b="0" i="0" u="none" strike="noStrike" cap="none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b="1" dirty="0"/>
              <a:t>Sustainability development</a:t>
            </a:r>
            <a:r>
              <a:rPr lang="it-IT" b="1" dirty="0"/>
              <a:t/>
            </a:r>
            <a:br>
              <a:rPr lang="it-IT" b="1" dirty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012" y="1224990"/>
            <a:ext cx="5616388" cy="435133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000" dirty="0"/>
              <a:t>Sustainability has become a central concept in global discussions in recent decades</a:t>
            </a:r>
            <a:r>
              <a:rPr lang="en-US" sz="2000" dirty="0" smtClean="0"/>
              <a:t>.</a:t>
            </a:r>
          </a:p>
          <a:p>
            <a:pPr marL="11430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term gained attention starting in the 1980s, initially referring to "human sustainability" in relation to our planet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crucial moment was the publication of the "</a:t>
            </a:r>
            <a:r>
              <a:rPr lang="en-US" sz="2000" dirty="0" err="1"/>
              <a:t>Brundtland</a:t>
            </a:r>
            <a:r>
              <a:rPr lang="en-US" sz="2000" dirty="0"/>
              <a:t> Report" in 1987, which defined sustainable development </a:t>
            </a:r>
            <a:r>
              <a:rPr lang="en-US" sz="2000" dirty="0" smtClean="0"/>
              <a:t>as: "</a:t>
            </a:r>
            <a:r>
              <a:rPr lang="en-US" sz="2000" dirty="0"/>
              <a:t>Sustainable development is development that meets the needs of the present without compromising the ability of future generations to meet their own </a:t>
            </a:r>
            <a:r>
              <a:rPr lang="en-US" sz="2000" dirty="0" smtClean="0"/>
              <a:t>needs“.</a:t>
            </a:r>
            <a:endParaRPr lang="it-IT" sz="2000" dirty="0" smtClean="0"/>
          </a:p>
          <a:p>
            <a:r>
              <a:rPr lang="en-US" sz="2000" dirty="0"/>
              <a:t>In 1992, the Earth Summit in Rio de Janeiro made official the notion of sustainable </a:t>
            </a:r>
            <a:r>
              <a:rPr lang="en-US" sz="2000" dirty="0" smtClean="0"/>
              <a:t>development.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419" y="1501610"/>
            <a:ext cx="4602879" cy="3639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0384"/>
            <a:ext cx="12192000" cy="737616"/>
          </a:xfrm>
          <a:prstGeom prst="rect">
            <a:avLst/>
          </a:prstGeom>
        </p:spPr>
      </p:pic>
      <p:pic>
        <p:nvPicPr>
          <p:cNvPr id="6" name="Google Shape;1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29988" y="2312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The </a:t>
            </a:r>
            <a:r>
              <a:rPr lang="en-US" sz="3200" b="1" dirty="0"/>
              <a:t>steps to sustainable development</a:t>
            </a:r>
            <a:endParaRPr lang="ru-RU" sz="3200" b="1"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152400" y="1201800"/>
            <a:ext cx="85928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Initially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, sustainability was mainly viewed in environmental terms, but it has evolved to include social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economic aspects as well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spcBef>
                <a:spcPts val="1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Article </a:t>
            </a:r>
            <a:r>
              <a:rPr lang="en-US" sz="1800" dirty="0">
                <a:latin typeface="+mn-lt"/>
              </a:rPr>
              <a:t>191 of the Treaty on the Functioning of the </a:t>
            </a:r>
            <a:r>
              <a:rPr lang="en-US" sz="1800" dirty="0" smtClean="0">
                <a:latin typeface="+mn-lt"/>
              </a:rPr>
              <a:t>EU,</a:t>
            </a:r>
            <a:r>
              <a:rPr lang="it-IT" sz="1800" dirty="0">
                <a:latin typeface="+mn-lt"/>
              </a:rPr>
              <a:t> the precautionary </a:t>
            </a:r>
            <a:r>
              <a:rPr lang="it-IT" sz="1800" dirty="0" smtClean="0">
                <a:latin typeface="+mn-lt"/>
              </a:rPr>
              <a:t>principle</a:t>
            </a:r>
            <a:endParaRPr lang="en-US" sz="1800" dirty="0" smtClean="0">
              <a:latin typeface="+mn-lt"/>
            </a:endParaRPr>
          </a:p>
          <a:p>
            <a:pPr>
              <a:spcBef>
                <a:spcPts val="1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"polluter pays" principle, established by Directive </a:t>
            </a:r>
            <a:r>
              <a:rPr lang="en-US" sz="1800" dirty="0" smtClean="0">
                <a:latin typeface="+mn-lt"/>
              </a:rPr>
              <a:t>2004/35/EC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264631" y="3789921"/>
            <a:ext cx="5181600" cy="4351338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The European Green Deal</a:t>
            </a:r>
          </a:p>
          <a:p>
            <a:r>
              <a:rPr lang="en-US" sz="1800" dirty="0">
                <a:latin typeface="+mn-lt"/>
              </a:rPr>
              <a:t>Corporate Sustainability Reporting Directive (CSRD) </a:t>
            </a:r>
            <a:r>
              <a:rPr lang="en-US" sz="1800" dirty="0" smtClean="0">
                <a:latin typeface="+mn-lt"/>
              </a:rPr>
              <a:t>Directive 2022/2464</a:t>
            </a:r>
            <a:endParaRPr lang="en-US" sz="1800" dirty="0">
              <a:latin typeface="+mn-lt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552" y="1350259"/>
            <a:ext cx="3326679" cy="2403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87" y="3101265"/>
            <a:ext cx="4912013" cy="2864325"/>
          </a:xfrm>
          <a:prstGeom prst="rect">
            <a:avLst/>
          </a:prstGeom>
        </p:spPr>
      </p:pic>
      <p:sp>
        <p:nvSpPr>
          <p:cNvPr id="8" name="AutoShape 2" descr="https://sun9-73.userapi.com/impg/aZfu1avKaQB0WgDB-XYLd1bVq8KEd27rVUZHfg/wZGtoGMk6bo.jpg?size=662x362&amp;quality=95&amp;sign=89ffae403a5724776ebc410ad5f58eae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33095" y="1577508"/>
            <a:ext cx="5157787" cy="3684588"/>
          </a:xfrm>
        </p:spPr>
        <p:txBody>
          <a:bodyPr/>
          <a:lstStyle/>
          <a:p>
            <a:pPr marL="114300" indent="0">
              <a:buNone/>
            </a:pPr>
            <a:r>
              <a:rPr lang="it-IT" dirty="0"/>
              <a:t>From primarily environmental </a:t>
            </a:r>
            <a:r>
              <a:rPr lang="it-IT" dirty="0" smtClean="0"/>
              <a:t>concerns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4"/>
          </p:nvPr>
        </p:nvSpPr>
        <p:spPr>
          <a:xfrm>
            <a:off x="6306670" y="1577507"/>
            <a:ext cx="5183188" cy="311075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it-IT" dirty="0" smtClean="0"/>
              <a:t>To integrated approach including social and economic dimensions</a:t>
            </a:r>
          </a:p>
          <a:p>
            <a:pPr marL="114300" indent="0">
              <a:buNone/>
            </a:pPr>
            <a:endParaRPr lang="it-IT" dirty="0" smtClean="0"/>
          </a:p>
          <a:p>
            <a:r>
              <a:rPr lang="it-IT" dirty="0" smtClean="0"/>
              <a:t>Environmental impact</a:t>
            </a:r>
          </a:p>
          <a:p>
            <a:r>
              <a:rPr lang="it-IT" dirty="0" smtClean="0"/>
              <a:t> Social implications</a:t>
            </a:r>
          </a:p>
          <a:p>
            <a:r>
              <a:rPr lang="it-IT" dirty="0" smtClean="0"/>
              <a:t>Governance </a:t>
            </a:r>
            <a:r>
              <a:rPr lang="it-IT" dirty="0"/>
              <a:t>considerations</a:t>
            </a:r>
          </a:p>
          <a:p>
            <a:pPr marL="114300" indent="0">
              <a:buNone/>
            </a:pPr>
            <a:r>
              <a:rPr lang="it-IT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54306" y="475129"/>
            <a:ext cx="3334871" cy="7888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/>
              <a:t>Sustainability</a:t>
            </a:r>
            <a:endParaRPr lang="ru-RU" dirty="0"/>
          </a:p>
        </p:txBody>
      </p:sp>
      <p:sp>
        <p:nvSpPr>
          <p:cNvPr id="3" name="Нашивка 2"/>
          <p:cNvSpPr/>
          <p:nvPr/>
        </p:nvSpPr>
        <p:spPr>
          <a:xfrm>
            <a:off x="5490882" y="502023"/>
            <a:ext cx="977153" cy="76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9740" y="475129"/>
            <a:ext cx="3334871" cy="7888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ESG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280211" y="1792942"/>
            <a:ext cx="959223" cy="2061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9"/>
          <p:cNvSpPr>
            <a:spLocks noGrp="1"/>
          </p:cNvSpPr>
          <p:nvPr>
            <p:ph type="body" idx="3"/>
          </p:nvPr>
        </p:nvSpPr>
        <p:spPr>
          <a:xfrm>
            <a:off x="6468035" y="4276304"/>
            <a:ext cx="5183188" cy="823912"/>
          </a:xfrm>
        </p:spPr>
        <p:txBody>
          <a:bodyPr>
            <a:normAutofit/>
          </a:bodyPr>
          <a:lstStyle/>
          <a:p>
            <a:r>
              <a:rPr lang="it-IT" sz="2000" b="0" dirty="0">
                <a:latin typeface="+mn-lt"/>
              </a:rPr>
              <a:t>Growth of ESG Reporting</a:t>
            </a:r>
            <a:endParaRPr lang="ru-RU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87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4088000"/>
            <a:ext cx="263842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9" name="Google Shape;149;p21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Environmental </a:t>
            </a:r>
            <a:r>
              <a:rPr lang="en-US" sz="3600" dirty="0" smtClean="0"/>
              <a:t>sustainability and regulatory </a:t>
            </a:r>
            <a:r>
              <a:rPr lang="en-US" sz="3600" dirty="0"/>
              <a:t>f</a:t>
            </a:r>
            <a:r>
              <a:rPr lang="en-US" sz="3600" dirty="0" smtClean="0"/>
              <a:t>ramework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838200" y="147021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en-US" sz="2000" b="1" dirty="0">
                <a:latin typeface="+mn-lt"/>
              </a:rPr>
              <a:t>Importance of Environmental </a:t>
            </a:r>
            <a:r>
              <a:rPr lang="en-US" sz="2000" b="1" dirty="0" smtClean="0">
                <a:latin typeface="+mn-lt"/>
              </a:rPr>
              <a:t>Reporting: </a:t>
            </a:r>
            <a:r>
              <a:rPr lang="en-US" sz="2000" dirty="0" smtClean="0">
                <a:latin typeface="+mn-lt"/>
              </a:rPr>
              <a:t>focuses </a:t>
            </a:r>
            <a:r>
              <a:rPr lang="en-US" sz="2000" dirty="0">
                <a:latin typeface="+mn-lt"/>
              </a:rPr>
              <a:t>on how companies manage their environmental impact</a:t>
            </a:r>
            <a:r>
              <a:rPr lang="en-US" dirty="0" smtClean="0"/>
              <a:t>.</a:t>
            </a:r>
            <a:endParaRPr lang="en-US" dirty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en-US" sz="2000" b="1" dirty="0"/>
              <a:t>Main areas include</a:t>
            </a:r>
            <a:r>
              <a:rPr lang="en-US" sz="2000" b="1" dirty="0" smtClean="0"/>
              <a:t>:</a:t>
            </a:r>
            <a:endParaRPr lang="en-US" dirty="0" smtClean="0"/>
          </a:p>
          <a:p>
            <a:pPr marL="342900" lvl="0">
              <a:spcBef>
                <a:spcPts val="0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000" dirty="0" smtClean="0"/>
              <a:t>Carbon Emissions</a:t>
            </a:r>
          </a:p>
          <a:p>
            <a:pPr marL="342900" lvl="0">
              <a:spcBef>
                <a:spcPts val="0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000" dirty="0" smtClean="0"/>
              <a:t>Resource Efficiency</a:t>
            </a:r>
          </a:p>
          <a:p>
            <a:pPr marL="342900" lvl="0">
              <a:spcBef>
                <a:spcPts val="0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000" dirty="0" smtClean="0"/>
              <a:t>Waste Management</a:t>
            </a:r>
          </a:p>
          <a:p>
            <a:pPr marL="342900" lvl="0">
              <a:spcBef>
                <a:spcPts val="0"/>
              </a:spcBef>
              <a:buClr>
                <a:srgbClr val="00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000" dirty="0" smtClean="0"/>
              <a:t>Climate-Related Risks. </a:t>
            </a:r>
            <a:endParaRPr sz="2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48400" y="1027906"/>
            <a:ext cx="5181600" cy="4706751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200" b="1" dirty="0"/>
              <a:t>Italian and European regulatory </a:t>
            </a:r>
            <a:r>
              <a:rPr lang="en-US" sz="2200" b="1" dirty="0" smtClean="0"/>
              <a:t>measures:</a:t>
            </a:r>
          </a:p>
          <a:p>
            <a:r>
              <a:rPr lang="en-US" sz="1900" dirty="0" smtClean="0"/>
              <a:t>Liability for Pollution Damages: Decree 152/2006; Articles 2043, 2050/2051 of the Italian Civil Code.</a:t>
            </a:r>
          </a:p>
          <a:p>
            <a:r>
              <a:rPr lang="en-US" sz="1900" dirty="0" smtClean="0"/>
              <a:t>Legislative </a:t>
            </a:r>
            <a:r>
              <a:rPr lang="en-US" sz="1900" dirty="0"/>
              <a:t>Decree 231/2001:Liability of legal entities for crimes by directors and employees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Green </a:t>
            </a:r>
            <a:r>
              <a:rPr lang="en-US" sz="1900" dirty="0"/>
              <a:t>Procurement</a:t>
            </a:r>
            <a:r>
              <a:rPr lang="en-US" sz="1900" dirty="0" smtClean="0"/>
              <a:t>: Law </a:t>
            </a:r>
            <a:r>
              <a:rPr lang="en-US" sz="1900" dirty="0"/>
              <a:t>221/2015 promoting green economy measures</a:t>
            </a:r>
            <a:r>
              <a:rPr lang="en-US" sz="1900" dirty="0" smtClean="0"/>
              <a:t>. Articles </a:t>
            </a:r>
            <a:r>
              <a:rPr lang="en-US" sz="1900" dirty="0"/>
              <a:t>57 and 108 of Legislative Decree 36/2023 on minimum environmental criteria in public procurement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Law </a:t>
            </a:r>
            <a:r>
              <a:rPr lang="en-US" sz="1900" dirty="0"/>
              <a:t>120/2020:Empowers SACE to grant Green Guarantees for projects facilitating the transition to a clean economy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Law </a:t>
            </a:r>
            <a:r>
              <a:rPr lang="en-US" sz="1900" dirty="0"/>
              <a:t>Decree 21/2022 (</a:t>
            </a:r>
            <a:r>
              <a:rPr lang="en-US" sz="1900" dirty="0" err="1"/>
              <a:t>Decreto</a:t>
            </a:r>
            <a:r>
              <a:rPr lang="en-US" sz="1900" dirty="0"/>
              <a:t> </a:t>
            </a:r>
            <a:r>
              <a:rPr lang="en-US" sz="1900" dirty="0" err="1"/>
              <a:t>Energia</a:t>
            </a:r>
            <a:r>
              <a:rPr lang="en-US" sz="1900" dirty="0"/>
              <a:t>):Simplifies authorization for renewable energy production.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6108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917" y="654797"/>
            <a:ext cx="10515600" cy="97958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Social </a:t>
            </a:r>
            <a:r>
              <a:rPr lang="it-IT" dirty="0" smtClean="0"/>
              <a:t>sustainability and </a:t>
            </a:r>
            <a:r>
              <a:rPr lang="it-IT" dirty="0"/>
              <a:t>regulatory framework</a:t>
            </a:r>
            <a:br>
              <a:rPr lang="it-IT" dirty="0"/>
            </a:br>
            <a:endParaRPr lang="ru-RU"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820270" y="145807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1800" dirty="0" smtClean="0"/>
              <a:t>Social </a:t>
            </a:r>
            <a:r>
              <a:rPr lang="en-US" sz="1800" dirty="0"/>
              <a:t>sustainability is </a:t>
            </a:r>
            <a:r>
              <a:rPr lang="en-US" sz="1800" dirty="0" smtClean="0"/>
              <a:t>focusing </a:t>
            </a:r>
            <a:r>
              <a:rPr lang="en-US" sz="1800" dirty="0"/>
              <a:t>on a company’s performance </a:t>
            </a:r>
            <a:r>
              <a:rPr lang="en-US" sz="1800" dirty="0" smtClean="0"/>
              <a:t>regarding: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/>
              <a:t>social issues like diversity,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labor </a:t>
            </a:r>
            <a:r>
              <a:rPr lang="en-US" sz="1800" dirty="0"/>
              <a:t>practices,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community impact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corporate </a:t>
            </a:r>
            <a:r>
              <a:rPr lang="en-US" sz="1800" dirty="0"/>
              <a:t>social responsibility (CSR). </a:t>
            </a:r>
            <a:endParaRPr lang="en-US" sz="1800" dirty="0" smtClean="0"/>
          </a:p>
          <a:p>
            <a:pPr marL="114300" indent="0">
              <a:buNone/>
            </a:pPr>
            <a:r>
              <a:rPr lang="en-US" sz="1800" dirty="0" smtClean="0"/>
              <a:t>These </a:t>
            </a:r>
            <a:r>
              <a:rPr lang="en-US" sz="1800" dirty="0"/>
              <a:t>aspects reflect a company's commitment to social equity, employee welfare, and community </a:t>
            </a:r>
            <a:r>
              <a:rPr lang="en-US" sz="1800" dirty="0" smtClean="0"/>
              <a:t>engagement.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43917" y="1614067"/>
            <a:ext cx="5181600" cy="4351338"/>
          </a:xfrm>
        </p:spPr>
        <p:txBody>
          <a:bodyPr/>
          <a:lstStyle/>
          <a:p>
            <a:pPr marL="114300" lvl="0" indent="0">
              <a:buClr>
                <a:srgbClr val="000000"/>
              </a:buClr>
              <a:buNone/>
            </a:pPr>
            <a:r>
              <a:rPr lang="en-US" sz="1800" b="1" dirty="0">
                <a:solidFill>
                  <a:srgbClr val="000000"/>
                </a:solidFill>
              </a:rPr>
              <a:t>Italian and European regulatory measures:</a:t>
            </a:r>
          </a:p>
          <a:p>
            <a:pPr lvl="0">
              <a:buClr>
                <a:srgbClr val="000000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Worker </a:t>
            </a:r>
            <a:r>
              <a:rPr lang="en-US" sz="1800" dirty="0">
                <a:solidFill>
                  <a:srgbClr val="000000"/>
                </a:solidFill>
              </a:rPr>
              <a:t>protection (Article 2087 Italian Civil Code; Legislative Decree 81/2008).</a:t>
            </a:r>
          </a:p>
          <a:p>
            <a:pPr lvl="0"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</a:rPr>
              <a:t>Anti-discrimination laws (Legislative Decrees 215/216/198/2006).</a:t>
            </a:r>
          </a:p>
          <a:p>
            <a:pPr lvl="0"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</a:rPr>
              <a:t>Child labor restrictions (Law 977/67).</a:t>
            </a:r>
          </a:p>
          <a:p>
            <a:pPr lvl="0"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</a:rPr>
              <a:t>Legislation against workplace harassment (Law 4/2021).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2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xmlns="" id="{4B583E74-85F9-CC69-3AD5-AB5513F26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xmlns="" id="{BC26412B-A8D3-D5BD-DD53-4DC563569288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xmlns="" id="{AF678CE7-BFD4-F508-2B13-EB13CC49F3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Governance </a:t>
            </a:r>
            <a:r>
              <a:rPr lang="en-US" sz="4000" dirty="0" smtClean="0"/>
              <a:t>sustainability and </a:t>
            </a:r>
            <a:r>
              <a:rPr lang="en-US" sz="4000" dirty="0"/>
              <a:t>regulatory framework</a:t>
            </a:r>
            <a:endParaRPr lang="ru-RU" sz="4000" dirty="0"/>
          </a:p>
        </p:txBody>
      </p:sp>
      <p:sp>
        <p:nvSpPr>
          <p:cNvPr id="151" name="Google Shape;151;p21">
            <a:extLst>
              <a:ext uri="{FF2B5EF4-FFF2-40B4-BE49-F238E27FC236}">
                <a16:creationId xmlns:a16="http://schemas.microsoft.com/office/drawing/2014/main" xmlns="" id="{91E8CBBF-25F7-281C-A5D0-B3A3052288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1800" dirty="0"/>
              <a:t>Governance </a:t>
            </a:r>
            <a:r>
              <a:rPr lang="en-US" sz="1800" dirty="0" smtClean="0"/>
              <a:t>sustainability is concentrating on how company is directed and controlled </a:t>
            </a:r>
          </a:p>
          <a:p>
            <a:pPr marL="114300" indent="0">
              <a:buNone/>
            </a:pPr>
            <a:r>
              <a:rPr lang="en-US" sz="1800" b="1" u="sng" dirty="0" smtClean="0"/>
              <a:t>Main areas include</a:t>
            </a:r>
            <a:r>
              <a:rPr lang="en-US" sz="1800" b="1" u="sng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Board </a:t>
            </a:r>
            <a:r>
              <a:rPr lang="en-US" sz="1800" b="1" dirty="0" smtClean="0"/>
              <a:t>Structure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Executive Compensation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Shareholder Rights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Transparency</a:t>
            </a:r>
            <a:endParaRPr lang="en-US" sz="1800" dirty="0" smtClean="0"/>
          </a:p>
          <a:p>
            <a:pPr marL="114300" indent="0">
              <a:buNone/>
            </a:pPr>
            <a:r>
              <a:rPr lang="en-US" sz="1800" dirty="0" smtClean="0"/>
              <a:t>Transparency </a:t>
            </a:r>
            <a:r>
              <a:rPr lang="en-US" sz="1800" dirty="0"/>
              <a:t>in compensation structures (salary, bonuses, stock options, long-term incentives) is crucial for rewarding sustainable growth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Italian and European regulatory measures:</a:t>
            </a:r>
          </a:p>
          <a:p>
            <a:pPr lvl="0">
              <a:buClr>
                <a:srgbClr val="000000"/>
              </a:buClr>
            </a:pPr>
            <a:r>
              <a:rPr lang="en-US" sz="1800" b="1" dirty="0">
                <a:solidFill>
                  <a:srgbClr val="000000"/>
                </a:solidFill>
              </a:rPr>
              <a:t>Prohibition of Conflicts of Interest</a:t>
            </a:r>
            <a:r>
              <a:rPr lang="en-US" sz="1800" dirty="0">
                <a:solidFill>
                  <a:srgbClr val="000000"/>
                </a:solidFill>
              </a:rPr>
              <a:t>: Article 2391 of the Italian Civil Code.</a:t>
            </a:r>
          </a:p>
          <a:p>
            <a:pPr lvl="0">
              <a:buClr>
                <a:srgbClr val="000000"/>
              </a:buClr>
            </a:pPr>
            <a:r>
              <a:rPr lang="en-US" sz="1800" b="1" dirty="0">
                <a:solidFill>
                  <a:srgbClr val="000000"/>
                </a:solidFill>
              </a:rPr>
              <a:t>Anti-Corruption Models</a:t>
            </a:r>
            <a:r>
              <a:rPr lang="en-US" sz="1800" dirty="0">
                <a:solidFill>
                  <a:srgbClr val="000000"/>
                </a:solidFill>
              </a:rPr>
              <a:t>: Required for state-owned or controlled companies (Law 190/2012).</a:t>
            </a:r>
          </a:p>
          <a:p>
            <a:pPr lvl="0">
              <a:buClr>
                <a:srgbClr val="000000"/>
              </a:buClr>
            </a:pPr>
            <a:r>
              <a:rPr lang="en-US" sz="1800" b="1" dirty="0">
                <a:solidFill>
                  <a:srgbClr val="000000"/>
                </a:solidFill>
              </a:rPr>
              <a:t>EU Regulation 2088/2019 (SFDR)</a:t>
            </a:r>
            <a:r>
              <a:rPr lang="en-US" sz="1800" dirty="0">
                <a:solidFill>
                  <a:srgbClr val="000000"/>
                </a:solidFill>
              </a:rPr>
              <a:t>: Establishes a framework for sustainable investment applicable to Italian market operators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9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995" y="1169582"/>
            <a:ext cx="824900" cy="1042212"/>
          </a:xfrm>
          <a:prstGeom prst="rect">
            <a:avLst/>
          </a:prstGeom>
        </p:spPr>
      </p:pic>
      <p:sp>
        <p:nvSpPr>
          <p:cNvPr id="149" name="Google Shape;149;p21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560472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Case Study: Armani Group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3759" y="2454955"/>
            <a:ext cx="3266047" cy="4403045"/>
          </a:xfrm>
        </p:spPr>
        <p:txBody>
          <a:bodyPr/>
          <a:lstStyle/>
          <a:p>
            <a:pPr lvl="0" indent="-228600">
              <a:buClr>
                <a:srgbClr val="000000"/>
              </a:buClr>
              <a:buSzPts val="2400"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Social sustainability</a:t>
            </a:r>
          </a:p>
          <a:p>
            <a:pPr lvl="0" indent="-228600">
              <a:buClr>
                <a:srgbClr val="000000"/>
              </a:buClr>
              <a:buSzPts val="2400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As </a:t>
            </a:r>
            <a:r>
              <a:rPr lang="en-US" sz="1800" dirty="0">
                <a:solidFill>
                  <a:srgbClr val="000000"/>
                </a:solidFill>
              </a:rPr>
              <a:t>of December 31, 2022, the Group employs 8,698 people (5% increase).</a:t>
            </a:r>
          </a:p>
          <a:p>
            <a:pPr lvl="0" indent="-228600">
              <a:buClr>
                <a:srgbClr val="000000"/>
              </a:buClr>
              <a:buSzPts val="2400"/>
              <a:buNone/>
            </a:pPr>
            <a:r>
              <a:rPr lang="en-US" sz="1800" dirty="0">
                <a:solidFill>
                  <a:srgbClr val="000000"/>
                </a:solidFill>
              </a:rPr>
              <a:t>Women represent 62% of the workforce, with 51% in executive roles.</a:t>
            </a:r>
          </a:p>
          <a:p>
            <a:pPr lvl="0" indent="-228600">
              <a:buClr>
                <a:srgbClr val="000000"/>
              </a:buClr>
              <a:buSzPts val="2400"/>
              <a:buNone/>
            </a:pPr>
            <a:r>
              <a:rPr lang="en-US" sz="1800" dirty="0">
                <a:solidFill>
                  <a:srgbClr val="000000"/>
                </a:solidFill>
              </a:rPr>
              <a:t>Commitment to diversity across various aspects, fostering a discrimination-free workplace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"/>
          </p:nvPr>
        </p:nvSpPr>
        <p:spPr>
          <a:xfrm>
            <a:off x="3589365" y="2088820"/>
            <a:ext cx="3491753" cy="4206636"/>
          </a:xfrm>
        </p:spPr>
        <p:txBody>
          <a:bodyPr>
            <a:normAutofit/>
          </a:bodyPr>
          <a:lstStyle/>
          <a:p>
            <a:pPr lvl="0" indent="-228600">
              <a:buClr>
                <a:srgbClr val="000000"/>
              </a:buClr>
              <a:buSzPts val="2400"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Environmental sustainability</a:t>
            </a:r>
          </a:p>
          <a:p>
            <a:pPr lvl="0" indent="-228600">
              <a:buClr>
                <a:srgbClr val="000000"/>
              </a:buClr>
              <a:buSzPts val="2400"/>
              <a:buNone/>
            </a:pPr>
            <a:r>
              <a:rPr lang="en-US" sz="1800" dirty="0">
                <a:solidFill>
                  <a:srgbClr val="000000"/>
                </a:solidFill>
              </a:rPr>
              <a:t>Reduction of greenhouse gas (GHG) emissions, approved by the Science Based Targets </a:t>
            </a:r>
            <a:r>
              <a:rPr lang="en-US" sz="1800" dirty="0" smtClean="0">
                <a:solidFill>
                  <a:srgbClr val="000000"/>
                </a:solidFill>
              </a:rPr>
              <a:t>Initiative 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SBTi</a:t>
            </a:r>
            <a:r>
              <a:rPr lang="en-US" sz="1800" dirty="0" smtClean="0">
                <a:solidFill>
                  <a:srgbClr val="000000"/>
                </a:solidFill>
              </a:rPr>
              <a:t>).</a:t>
            </a:r>
          </a:p>
          <a:p>
            <a:pPr lvl="0" indent="-228600">
              <a:buClr>
                <a:srgbClr val="000000"/>
              </a:buClr>
              <a:buSzPts val="2400"/>
              <a:buNone/>
            </a:pPr>
            <a:r>
              <a:rPr lang="en-US" sz="1800" dirty="0">
                <a:solidFill>
                  <a:srgbClr val="000000"/>
                </a:solidFill>
              </a:rPr>
              <a:t>In </a:t>
            </a:r>
            <a:r>
              <a:rPr lang="en-US" sz="1800" dirty="0" smtClean="0">
                <a:solidFill>
                  <a:srgbClr val="000000"/>
                </a:solidFill>
              </a:rPr>
              <a:t>2023 </a:t>
            </a:r>
            <a:r>
              <a:rPr lang="en-US" sz="1800" dirty="0">
                <a:solidFill>
                  <a:srgbClr val="000000"/>
                </a:solidFill>
              </a:rPr>
              <a:t>identified a regenerative agriculture project focused on cotton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lvl="0" indent="-228600">
              <a:buClr>
                <a:srgbClr val="000000"/>
              </a:buClr>
              <a:buSzPts val="2400"/>
              <a:buNone/>
            </a:pPr>
            <a:r>
              <a:rPr lang="en-US" sz="1800" dirty="0">
                <a:solidFill>
                  <a:srgbClr val="000000"/>
                </a:solidFill>
              </a:rPr>
              <a:t>Since 2012, the Armani Group has been continuously updating its B2C packaging, which is made of approximately 90% certified paper and cardboard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idx="4"/>
          </p:nvPr>
        </p:nvSpPr>
        <p:spPr>
          <a:xfrm>
            <a:off x="7400260" y="2763419"/>
            <a:ext cx="3574023" cy="41329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1800" b="1" dirty="0" smtClean="0"/>
              <a:t>Governance sustainability</a:t>
            </a:r>
          </a:p>
          <a:p>
            <a:pPr marL="114300" indent="0">
              <a:buNone/>
            </a:pPr>
            <a:r>
              <a:rPr lang="it-IT" sz="1800" dirty="0"/>
              <a:t>The Code of </a:t>
            </a:r>
            <a:r>
              <a:rPr lang="it-IT" sz="1800" dirty="0" smtClean="0"/>
              <a:t>Ethics</a:t>
            </a:r>
          </a:p>
          <a:p>
            <a:pPr marL="114300" indent="0">
              <a:buNone/>
            </a:pPr>
            <a:r>
              <a:rPr lang="en-US" sz="1800" dirty="0" smtClean="0"/>
              <a:t>A Model </a:t>
            </a:r>
            <a:r>
              <a:rPr lang="en-US" sz="1800" dirty="0"/>
              <a:t>of Organization, Management, and Control (Model 231), </a:t>
            </a:r>
            <a:r>
              <a:rPr lang="en-US" sz="1800" dirty="0" smtClean="0"/>
              <a:t>for </a:t>
            </a:r>
            <a:r>
              <a:rPr lang="en-US" sz="1800" dirty="0"/>
              <a:t>the prevention of crimes, in accordance with the provisions of Legislative Decree 231/2001 and subsequent amendments.</a:t>
            </a:r>
            <a:endParaRPr lang="it-IT" sz="1800" dirty="0" smtClean="0"/>
          </a:p>
          <a:p>
            <a:pPr marL="114300" indent="0">
              <a:buNone/>
            </a:pP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0" y="0"/>
            <a:ext cx="180975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959" y="1321597"/>
            <a:ext cx="1086293" cy="1086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748" y="1077501"/>
            <a:ext cx="1438835" cy="14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789</Words>
  <Application>Microsoft Office PowerPoint</Application>
  <PresentationFormat>Широкоэкранный</PresentationFormat>
  <Paragraphs>86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Tema di Office</vt:lpstr>
      <vt:lpstr>Презентация PowerPoint</vt:lpstr>
      <vt:lpstr>From ESG to social and fiscal sustainability</vt:lpstr>
      <vt:lpstr>Sustainability development </vt:lpstr>
      <vt:lpstr>The steps to sustainable development</vt:lpstr>
      <vt:lpstr>Презентация PowerPoint</vt:lpstr>
      <vt:lpstr>Environmental sustainability and regulatory framework </vt:lpstr>
      <vt:lpstr>Social sustainability and regulatory framework </vt:lpstr>
      <vt:lpstr>Governance sustainability and regulatory framework</vt:lpstr>
      <vt:lpstr>Case Study: Armani Group</vt:lpstr>
      <vt:lpstr>Conclusion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Passadore</dc:creator>
  <cp:lastModifiedBy>Redmi Book</cp:lastModifiedBy>
  <cp:revision>50</cp:revision>
  <dcterms:modified xsi:type="dcterms:W3CDTF">2025-04-26T21:43:07Z</dcterms:modified>
</cp:coreProperties>
</file>