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89" r:id="rId4"/>
    <p:sldId id="264" r:id="rId5"/>
    <p:sldId id="283" r:id="rId6"/>
    <p:sldId id="284" r:id="rId7"/>
    <p:sldId id="285" r:id="rId8"/>
    <p:sldId id="286" r:id="rId9"/>
    <p:sldId id="288" r:id="rId10"/>
    <p:sldId id="287" r:id="rId11"/>
    <p:sldId id="275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28">
          <p15:clr>
            <a:srgbClr val="A4A3A4"/>
          </p15:clr>
        </p15:guide>
        <p15:guide id="3" orient="horz" pos="3296">
          <p15:clr>
            <a:srgbClr val="A4A3A4"/>
          </p15:clr>
        </p15:guide>
        <p15:guide id="4" orient="horz" pos="456">
          <p15:clr>
            <a:srgbClr val="A4A3A4"/>
          </p15:clr>
        </p15:guide>
        <p15:guide id="5" pos="436">
          <p15:clr>
            <a:srgbClr val="A4A3A4"/>
          </p15:clr>
        </p15:guide>
        <p15:guide id="6" pos="7236">
          <p15:clr>
            <a:srgbClr val="A4A3A4"/>
          </p15:clr>
        </p15:guide>
        <p15:guide id="7" pos="2692">
          <p15:clr>
            <a:srgbClr val="A4A3A4"/>
          </p15:clr>
        </p15:guide>
        <p15:guide id="8" pos="1572">
          <p15:clr>
            <a:srgbClr val="A4A3A4"/>
          </p15:clr>
        </p15:guide>
        <p15:guide id="9" pos="3816">
          <p15:clr>
            <a:srgbClr val="A4A3A4"/>
          </p15:clr>
        </p15:guide>
        <p15:guide id="10" pos="4976">
          <p15:clr>
            <a:srgbClr val="A4A3A4"/>
          </p15:clr>
        </p15:guide>
        <p15:guide id="11" pos="61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94" autoAdjust="0"/>
    <p:restoredTop sz="94687"/>
  </p:normalViewPr>
  <p:slideViewPr>
    <p:cSldViewPr snapToGrid="0">
      <p:cViewPr varScale="1">
        <p:scale>
          <a:sx n="104" d="100"/>
          <a:sy n="104" d="100"/>
        </p:scale>
        <p:origin x="336" y="208"/>
      </p:cViewPr>
      <p:guideLst>
        <p:guide orient="horz" pos="2160"/>
        <p:guide orient="horz" pos="1028"/>
        <p:guide orient="horz" pos="3296"/>
        <p:guide orient="horz" pos="456"/>
        <p:guide pos="436"/>
        <p:guide pos="7236"/>
        <p:guide pos="2692"/>
        <p:guide pos="1572"/>
        <p:guide pos="3816"/>
        <p:guide pos="4976"/>
        <p:guide pos="61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>
          <a:extLst>
            <a:ext uri="{FF2B5EF4-FFF2-40B4-BE49-F238E27FC236}">
              <a16:creationId xmlns:a16="http://schemas.microsoft.com/office/drawing/2014/main" id="{36091B76-F025-473D-0E83-53C0D1F387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>
            <a:extLst>
              <a:ext uri="{FF2B5EF4-FFF2-40B4-BE49-F238E27FC236}">
                <a16:creationId xmlns:a16="http://schemas.microsoft.com/office/drawing/2014/main" id="{DEC42EE1-081C-84D7-880D-E6281B436EF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8:notes">
            <a:extLst>
              <a:ext uri="{FF2B5EF4-FFF2-40B4-BE49-F238E27FC236}">
                <a16:creationId xmlns:a16="http://schemas.microsoft.com/office/drawing/2014/main" id="{44846D2E-36F6-3491-0FA1-A286796ABAA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623200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183240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73163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32122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91849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>
          <a:extLst>
            <a:ext uri="{FF2B5EF4-FFF2-40B4-BE49-F238E27FC236}">
              <a16:creationId xmlns:a16="http://schemas.microsoft.com/office/drawing/2014/main" id="{7290F7AE-CFCA-7566-D880-9EB6817D5C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>
            <a:extLst>
              <a:ext uri="{FF2B5EF4-FFF2-40B4-BE49-F238E27FC236}">
                <a16:creationId xmlns:a16="http://schemas.microsoft.com/office/drawing/2014/main" id="{C3226E34-0B56-D3D2-0A06-537397182D1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8:notes">
            <a:extLst>
              <a:ext uri="{FF2B5EF4-FFF2-40B4-BE49-F238E27FC236}">
                <a16:creationId xmlns:a16="http://schemas.microsoft.com/office/drawing/2014/main" id="{97B048D2-1D96-269C-6566-E0D06831FA4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4796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i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9" name="Google Shape;89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61813" y="2156275"/>
            <a:ext cx="9668375" cy="254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>
          <a:extLst>
            <a:ext uri="{FF2B5EF4-FFF2-40B4-BE49-F238E27FC236}">
              <a16:creationId xmlns:a16="http://schemas.microsoft.com/office/drawing/2014/main" id="{4B583E74-85F9-CC69-3AD5-AB5513F265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>
            <a:extLst>
              <a:ext uri="{FF2B5EF4-FFF2-40B4-BE49-F238E27FC236}">
                <a16:creationId xmlns:a16="http://schemas.microsoft.com/office/drawing/2014/main" id="{BC26412B-A8D3-D5BD-DD53-4DC563569288}"/>
              </a:ext>
            </a:extLst>
          </p:cNvPr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0" name="Google Shape;150;p21">
            <a:extLst>
              <a:ext uri="{FF2B5EF4-FFF2-40B4-BE49-F238E27FC236}">
                <a16:creationId xmlns:a16="http://schemas.microsoft.com/office/drawing/2014/main" id="{AF678CE7-BFD4-F508-2B13-EB13CC49F34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2150" y="6295456"/>
            <a:ext cx="1661102" cy="40673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1">
            <a:extLst>
              <a:ext uri="{FF2B5EF4-FFF2-40B4-BE49-F238E27FC236}">
                <a16:creationId xmlns:a16="http://schemas.microsoft.com/office/drawing/2014/main" id="{91E8CBBF-25F7-281C-A5D0-B3A3052288D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1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indent="0" algn="just" fontAlgn="base">
              <a:lnSpc>
                <a:spcPct val="150000"/>
              </a:lnSpc>
              <a:spcBef>
                <a:spcPts val="1200"/>
              </a:spcBef>
              <a:buNone/>
            </a:pP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ESRS (2023) &amp; CSDDD (2024)</a:t>
            </a:r>
          </a:p>
          <a:p>
            <a:pPr algn="just" fontAlgn="base">
              <a:lnSpc>
                <a:spcPct val="150000"/>
              </a:lnSpc>
              <a:spcBef>
                <a:spcPts val="1200"/>
              </a:spcBef>
            </a:pP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ESRS (2023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):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formal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adoption of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these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standards by the EU Commission</a:t>
            </a:r>
          </a:p>
          <a:p>
            <a:pPr algn="just" fontAlgn="base">
              <a:lnSpc>
                <a:spcPct val="150000"/>
              </a:lnSpc>
              <a:spcBef>
                <a:spcPts val="1200"/>
              </a:spcBef>
            </a:pP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CSDDD (2024)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: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introduces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it-IT" sz="24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mandatory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due diligence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on human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rights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and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environmental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risks</a:t>
            </a:r>
          </a:p>
          <a:p>
            <a:pPr marL="114300" indent="0" algn="just" fontAlgn="base">
              <a:lnSpc>
                <a:spcPct val="150000"/>
              </a:lnSpc>
              <a:spcBef>
                <a:spcPts val="1200"/>
              </a:spcBef>
              <a:buNone/>
            </a:pP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pPr algn="just" fontAlgn="base">
              <a:lnSpc>
                <a:spcPct val="15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it-IT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Reinforcing</a:t>
            </a:r>
            <a:r>
              <a:rPr 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EU’s</a:t>
            </a:r>
            <a:r>
              <a:rPr 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</a:t>
            </a:r>
            <a:r>
              <a:rPr 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it-IT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 </a:t>
            </a:r>
            <a:r>
              <a:rPr lang="it-IT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legal</a:t>
            </a:r>
            <a:r>
              <a:rPr lang="it-IT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leader</a:t>
            </a:r>
            <a:r>
              <a:rPr 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sustainable</a:t>
            </a:r>
            <a:r>
              <a:rPr 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governance</a:t>
            </a:r>
            <a:endParaRPr lang="it-IT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93915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05799"/>
        </a:solidFill>
        <a:effectLst/>
      </p:bgPr>
    </p:bg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2" name="Google Shape;232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37371" y="4551631"/>
            <a:ext cx="5317260" cy="1301973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32"/>
          <p:cNvSpPr/>
          <p:nvPr/>
        </p:nvSpPr>
        <p:spPr>
          <a:xfrm>
            <a:off x="1485708" y="1825625"/>
            <a:ext cx="9220601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 b="0" i="1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Thank You!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61466" y="5779833"/>
            <a:ext cx="1462717" cy="495236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4"/>
          <p:cNvSpPr txBox="1">
            <a:spLocks noGrp="1"/>
          </p:cNvSpPr>
          <p:nvPr>
            <p:ph type="title"/>
          </p:nvPr>
        </p:nvSpPr>
        <p:spPr>
          <a:xfrm>
            <a:off x="511629" y="2492829"/>
            <a:ext cx="10905671" cy="1034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it-IT" sz="3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EU tax </a:t>
            </a:r>
            <a:r>
              <a:rPr lang="it-IT" sz="32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law</a:t>
            </a:r>
            <a:r>
              <a:rPr lang="it-IT" sz="3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and policy making </a:t>
            </a:r>
            <a:br>
              <a:rPr lang="it-IT" sz="3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</a:br>
            <a:br>
              <a:rPr lang="it-IT" sz="3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</a:br>
            <a:r>
              <a:rPr lang="it-IT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April 28th and 29th - Università degli studi di Ferrara</a:t>
            </a:r>
            <a:br>
              <a:rPr lang="it-IT" sz="3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</a:br>
            <a:endParaRPr sz="3200" b="1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96" name="Google Shape;96;p14"/>
          <p:cNvSpPr txBox="1"/>
          <p:nvPr/>
        </p:nvSpPr>
        <p:spPr>
          <a:xfrm>
            <a:off x="2507342" y="3682314"/>
            <a:ext cx="7170964" cy="1520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lang="en-GB" sz="2000" b="0" i="0" u="none" strike="noStrike" cap="none" dirty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lang="en-GB" sz="2000" b="0" i="0" u="none" strike="noStrike" cap="none" dirty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GB" sz="2000" i="1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Perini Lorenzo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lang="en-GB" sz="2000" i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GB" sz="2000" i="1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Law student 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lang="en-GB" sz="2000" i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GB" sz="2000" i="1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Università </a:t>
            </a:r>
            <a:r>
              <a:rPr lang="en-GB" sz="2000" i="1" dirty="0" err="1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degli</a:t>
            </a:r>
            <a:r>
              <a:rPr lang="en-GB" sz="2000" i="1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GB" sz="2000" i="1" dirty="0" err="1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studi</a:t>
            </a:r>
            <a:r>
              <a:rPr lang="en-GB" sz="2000" i="1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di Ferrara</a:t>
            </a:r>
            <a:br>
              <a:rPr lang="en-GB" sz="2000" b="0" i="1" u="none" strike="noStrike" cap="none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</a:br>
            <a:endParaRPr sz="2000" b="0" i="1" u="none" strike="noStrike" cap="none" dirty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0" name="Google Shape;150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2150" y="6295456"/>
            <a:ext cx="1661102" cy="40673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1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1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indent="0" algn="ctr" rtl="0">
              <a:spcBef>
                <a:spcPts val="1400"/>
              </a:spcBef>
              <a:spcAft>
                <a:spcPts val="400"/>
              </a:spcAft>
              <a:buNone/>
            </a:pP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timeline</a:t>
            </a:r>
          </a:p>
        </p:txBody>
      </p:sp>
      <p:grpSp>
        <p:nvGrpSpPr>
          <p:cNvPr id="3" name="Group 16">
            <a:extLst>
              <a:ext uri="{FF2B5EF4-FFF2-40B4-BE49-F238E27FC236}">
                <a16:creationId xmlns:a16="http://schemas.microsoft.com/office/drawing/2014/main" id="{A4811C98-C5C3-696D-63B2-BB703A9C22AA}"/>
              </a:ext>
            </a:extLst>
          </p:cNvPr>
          <p:cNvGrpSpPr/>
          <p:nvPr/>
        </p:nvGrpSpPr>
        <p:grpSpPr>
          <a:xfrm>
            <a:off x="781388" y="1152023"/>
            <a:ext cx="10629224" cy="4065487"/>
            <a:chOff x="802668" y="1338551"/>
            <a:chExt cx="10629224" cy="4065487"/>
          </a:xfrm>
        </p:grpSpPr>
        <p:sp>
          <p:nvSpPr>
            <p:cNvPr id="4" name="Полилиния 15">
              <a:extLst>
                <a:ext uri="{FF2B5EF4-FFF2-40B4-BE49-F238E27FC236}">
                  <a16:creationId xmlns:a16="http://schemas.microsoft.com/office/drawing/2014/main" id="{544C1D11-9FCA-E624-4EAB-AC96FA872C14}"/>
                </a:ext>
              </a:extLst>
            </p:cNvPr>
            <p:cNvSpPr/>
            <p:nvPr/>
          </p:nvSpPr>
          <p:spPr>
            <a:xfrm>
              <a:off x="6566902" y="3131323"/>
              <a:ext cx="1552039" cy="243777"/>
            </a:xfrm>
            <a:custGeom>
              <a:avLst/>
              <a:gdLst>
                <a:gd name="connsiteX0" fmla="*/ 0 w 1552039"/>
                <a:gd name="connsiteY0" fmla="*/ 0 h 243777"/>
                <a:gd name="connsiteX1" fmla="*/ 1552040 w 1552039"/>
                <a:gd name="connsiteY1" fmla="*/ 0 h 243777"/>
                <a:gd name="connsiteX2" fmla="*/ 1552040 w 1552039"/>
                <a:gd name="connsiteY2" fmla="*/ 243777 h 243777"/>
                <a:gd name="connsiteX3" fmla="*/ 0 w 1552039"/>
                <a:gd name="connsiteY3" fmla="*/ 243777 h 243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52039" h="243777">
                  <a:moveTo>
                    <a:pt x="0" y="0"/>
                  </a:moveTo>
                  <a:lnTo>
                    <a:pt x="1552040" y="0"/>
                  </a:lnTo>
                  <a:lnTo>
                    <a:pt x="1552040" y="243777"/>
                  </a:lnTo>
                  <a:lnTo>
                    <a:pt x="0" y="243777"/>
                  </a:lnTo>
                  <a:close/>
                </a:path>
              </a:pathLst>
            </a:custGeom>
            <a:noFill/>
            <a:ln w="22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UA"/>
            </a:p>
          </p:txBody>
        </p:sp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10BD30-2D55-CFD1-F6DB-991F2E2F1920}"/>
                </a:ext>
              </a:extLst>
            </p:cNvPr>
            <p:cNvGrpSpPr/>
            <p:nvPr/>
          </p:nvGrpSpPr>
          <p:grpSpPr>
            <a:xfrm>
              <a:off x="2399722" y="1338551"/>
              <a:ext cx="7540779" cy="4049518"/>
              <a:chOff x="2968614" y="1889121"/>
              <a:chExt cx="6169194" cy="3312955"/>
            </a:xfrm>
          </p:grpSpPr>
          <p:sp>
            <p:nvSpPr>
              <p:cNvPr id="33" name="Полилиния 13">
                <a:extLst>
                  <a:ext uri="{FF2B5EF4-FFF2-40B4-BE49-F238E27FC236}">
                    <a16:creationId xmlns:a16="http://schemas.microsoft.com/office/drawing/2014/main" id="{40D752EE-866A-4B5D-D556-3C43FF290C1E}"/>
                  </a:ext>
                </a:extLst>
              </p:cNvPr>
              <p:cNvSpPr/>
              <p:nvPr/>
            </p:nvSpPr>
            <p:spPr>
              <a:xfrm>
                <a:off x="3200051" y="3497837"/>
                <a:ext cx="23138" cy="498411"/>
              </a:xfrm>
              <a:custGeom>
                <a:avLst/>
                <a:gdLst>
                  <a:gd name="connsiteX0" fmla="*/ 22399 w 23138"/>
                  <a:gd name="connsiteY0" fmla="*/ 498412 h 498411"/>
                  <a:gd name="connsiteX1" fmla="*/ 0 w 23138"/>
                  <a:gd name="connsiteY1" fmla="*/ 498412 h 498411"/>
                  <a:gd name="connsiteX2" fmla="*/ 762 w 23138"/>
                  <a:gd name="connsiteY2" fmla="*/ 0 h 498411"/>
                  <a:gd name="connsiteX3" fmla="*/ 23138 w 23138"/>
                  <a:gd name="connsiteY3" fmla="*/ 739 h 498411"/>
                  <a:gd name="connsiteX4" fmla="*/ 22399 w 23138"/>
                  <a:gd name="connsiteY4" fmla="*/ 498412 h 498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138" h="498411">
                    <a:moveTo>
                      <a:pt x="22399" y="498412"/>
                    </a:moveTo>
                    <a:lnTo>
                      <a:pt x="0" y="498412"/>
                    </a:lnTo>
                    <a:cubicBezTo>
                      <a:pt x="0" y="493664"/>
                      <a:pt x="224" y="16190"/>
                      <a:pt x="762" y="0"/>
                    </a:cubicBezTo>
                    <a:lnTo>
                      <a:pt x="23138" y="739"/>
                    </a:lnTo>
                    <a:cubicBezTo>
                      <a:pt x="22646" y="15788"/>
                      <a:pt x="22399" y="473958"/>
                      <a:pt x="22399" y="498412"/>
                    </a:cubicBezTo>
                    <a:close/>
                  </a:path>
                </a:pathLst>
              </a:custGeom>
              <a:solidFill>
                <a:srgbClr val="9BA3A5"/>
              </a:solidFill>
              <a:ln w="152400" cap="flat">
                <a:solidFill>
                  <a:schemeClr val="accent1">
                    <a:lumMod val="7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ru-UA"/>
              </a:p>
            </p:txBody>
          </p:sp>
          <p:grpSp>
            <p:nvGrpSpPr>
              <p:cNvPr id="34" name="Group 2">
                <a:extLst>
                  <a:ext uri="{FF2B5EF4-FFF2-40B4-BE49-F238E27FC236}">
                    <a16:creationId xmlns:a16="http://schemas.microsoft.com/office/drawing/2014/main" id="{3432CBEB-34B3-164B-AAC3-1F6A4C159089}"/>
                  </a:ext>
                </a:extLst>
              </p:cNvPr>
              <p:cNvGrpSpPr/>
              <p:nvPr/>
            </p:nvGrpSpPr>
            <p:grpSpPr>
              <a:xfrm>
                <a:off x="2968614" y="1889121"/>
                <a:ext cx="6169194" cy="3312955"/>
                <a:chOff x="2968614" y="1889121"/>
                <a:chExt cx="6169194" cy="3312955"/>
              </a:xfrm>
            </p:grpSpPr>
            <p:sp>
              <p:nvSpPr>
                <p:cNvPr id="35" name="Полилиния 4">
                  <a:extLst>
                    <a:ext uri="{FF2B5EF4-FFF2-40B4-BE49-F238E27FC236}">
                      <a16:creationId xmlns:a16="http://schemas.microsoft.com/office/drawing/2014/main" id="{D03B1E59-24B0-DED7-5095-F02810B69B39}"/>
                    </a:ext>
                  </a:extLst>
                </p:cNvPr>
                <p:cNvSpPr/>
                <p:nvPr/>
              </p:nvSpPr>
              <p:spPr>
                <a:xfrm>
                  <a:off x="8889206" y="3191024"/>
                  <a:ext cx="22444" cy="367141"/>
                </a:xfrm>
                <a:custGeom>
                  <a:avLst/>
                  <a:gdLst>
                    <a:gd name="connsiteX0" fmla="*/ 22399 w 22444"/>
                    <a:gd name="connsiteY0" fmla="*/ 367141 h 367141"/>
                    <a:gd name="connsiteX1" fmla="*/ 0 w 22444"/>
                    <a:gd name="connsiteY1" fmla="*/ 366939 h 367141"/>
                    <a:gd name="connsiteX2" fmla="*/ 45 w 22444"/>
                    <a:gd name="connsiteY2" fmla="*/ 0 h 367141"/>
                    <a:gd name="connsiteX3" fmla="*/ 22444 w 22444"/>
                    <a:gd name="connsiteY3" fmla="*/ 0 h 367141"/>
                    <a:gd name="connsiteX4" fmla="*/ 22399 w 22444"/>
                    <a:gd name="connsiteY4" fmla="*/ 367141 h 3671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44" h="367141">
                      <a:moveTo>
                        <a:pt x="22399" y="367141"/>
                      </a:moveTo>
                      <a:lnTo>
                        <a:pt x="0" y="366939"/>
                      </a:lnTo>
                      <a:cubicBezTo>
                        <a:pt x="45" y="362326"/>
                        <a:pt x="45" y="3605"/>
                        <a:pt x="45" y="0"/>
                      </a:cubicBezTo>
                      <a:lnTo>
                        <a:pt x="22444" y="0"/>
                      </a:lnTo>
                      <a:cubicBezTo>
                        <a:pt x="22444" y="3605"/>
                        <a:pt x="22444" y="362685"/>
                        <a:pt x="22399" y="367141"/>
                      </a:cubicBezTo>
                      <a:close/>
                    </a:path>
                  </a:pathLst>
                </a:custGeom>
                <a:solidFill>
                  <a:srgbClr val="9BA3A5"/>
                </a:solidFill>
                <a:ln w="152400" cap="flat">
                  <a:solidFill>
                    <a:schemeClr val="accent2">
                      <a:lumMod val="7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ru-UA"/>
                </a:p>
              </p:txBody>
            </p:sp>
            <p:grpSp>
              <p:nvGrpSpPr>
                <p:cNvPr id="36" name="Group 1">
                  <a:extLst>
                    <a:ext uri="{FF2B5EF4-FFF2-40B4-BE49-F238E27FC236}">
                      <a16:creationId xmlns:a16="http://schemas.microsoft.com/office/drawing/2014/main" id="{BB196BBF-2BDF-1402-8425-2606CD2EED1B}"/>
                    </a:ext>
                  </a:extLst>
                </p:cNvPr>
                <p:cNvGrpSpPr/>
                <p:nvPr/>
              </p:nvGrpSpPr>
              <p:grpSpPr>
                <a:xfrm>
                  <a:off x="2968614" y="1889121"/>
                  <a:ext cx="6169194" cy="3312955"/>
                  <a:chOff x="2968614" y="1889121"/>
                  <a:chExt cx="6169194" cy="3312955"/>
                </a:xfrm>
              </p:grpSpPr>
              <p:sp>
                <p:nvSpPr>
                  <p:cNvPr id="38" name="Полилиния 5">
                    <a:extLst>
                      <a:ext uri="{FF2B5EF4-FFF2-40B4-BE49-F238E27FC236}">
                        <a16:creationId xmlns:a16="http://schemas.microsoft.com/office/drawing/2014/main" id="{06AC2AD8-4582-41FC-876E-073B52C52952}"/>
                      </a:ext>
                    </a:extLst>
                  </p:cNvPr>
                  <p:cNvSpPr/>
                  <p:nvPr/>
                </p:nvSpPr>
                <p:spPr>
                  <a:xfrm>
                    <a:off x="8498538" y="3557963"/>
                    <a:ext cx="413067" cy="975481"/>
                  </a:xfrm>
                  <a:custGeom>
                    <a:avLst/>
                    <a:gdLst>
                      <a:gd name="connsiteX0" fmla="*/ 16172 w 413067"/>
                      <a:gd name="connsiteY0" fmla="*/ 975482 h 975481"/>
                      <a:gd name="connsiteX1" fmla="*/ 0 w 413067"/>
                      <a:gd name="connsiteY1" fmla="*/ 960008 h 975481"/>
                      <a:gd name="connsiteX2" fmla="*/ 390668 w 413067"/>
                      <a:gd name="connsiteY2" fmla="*/ 0 h 975481"/>
                      <a:gd name="connsiteX3" fmla="*/ 413067 w 413067"/>
                      <a:gd name="connsiteY3" fmla="*/ 202 h 975481"/>
                      <a:gd name="connsiteX4" fmla="*/ 16172 w 413067"/>
                      <a:gd name="connsiteY4" fmla="*/ 975482 h 9754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13067" h="975481">
                        <a:moveTo>
                          <a:pt x="16172" y="975482"/>
                        </a:moveTo>
                        <a:lnTo>
                          <a:pt x="0" y="960008"/>
                        </a:lnTo>
                        <a:cubicBezTo>
                          <a:pt x="248656" y="700356"/>
                          <a:pt x="387398" y="359415"/>
                          <a:pt x="390668" y="0"/>
                        </a:cubicBezTo>
                        <a:lnTo>
                          <a:pt x="413067" y="202"/>
                        </a:lnTo>
                        <a:cubicBezTo>
                          <a:pt x="409730" y="365327"/>
                          <a:pt x="268793" y="711709"/>
                          <a:pt x="16172" y="975482"/>
                        </a:cubicBezTo>
                        <a:close/>
                      </a:path>
                    </a:pathLst>
                  </a:custGeom>
                  <a:solidFill>
                    <a:srgbClr val="9BA3A5"/>
                  </a:solidFill>
                  <a:ln w="152400" cap="flat">
                    <a:solidFill>
                      <a:schemeClr val="accent2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39" name="Полилиния 6">
                    <a:extLst>
                      <a:ext uri="{FF2B5EF4-FFF2-40B4-BE49-F238E27FC236}">
                        <a16:creationId xmlns:a16="http://schemas.microsoft.com/office/drawing/2014/main" id="{2F7B3F26-AF99-5863-394F-A277CD19FEC7}"/>
                      </a:ext>
                    </a:extLst>
                  </p:cNvPr>
                  <p:cNvSpPr/>
                  <p:nvPr/>
                </p:nvSpPr>
                <p:spPr>
                  <a:xfrm>
                    <a:off x="7481605" y="4517971"/>
                    <a:ext cx="1033105" cy="456602"/>
                  </a:xfrm>
                  <a:custGeom>
                    <a:avLst/>
                    <a:gdLst>
                      <a:gd name="connsiteX0" fmla="*/ 0 w 1033105"/>
                      <a:gd name="connsiteY0" fmla="*/ 456603 h 456602"/>
                      <a:gd name="connsiteX1" fmla="*/ 0 w 1033105"/>
                      <a:gd name="connsiteY1" fmla="*/ 434209 h 456602"/>
                      <a:gd name="connsiteX2" fmla="*/ 562293 w 1033105"/>
                      <a:gd name="connsiteY2" fmla="*/ 317450 h 456602"/>
                      <a:gd name="connsiteX3" fmla="*/ 1016933 w 1033105"/>
                      <a:gd name="connsiteY3" fmla="*/ 0 h 456602"/>
                      <a:gd name="connsiteX4" fmla="*/ 1033106 w 1033105"/>
                      <a:gd name="connsiteY4" fmla="*/ 15474 h 456602"/>
                      <a:gd name="connsiteX5" fmla="*/ 571252 w 1033105"/>
                      <a:gd name="connsiteY5" fmla="*/ 337984 h 456602"/>
                      <a:gd name="connsiteX6" fmla="*/ 0 w 1033105"/>
                      <a:gd name="connsiteY6" fmla="*/ 456603 h 4566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033105" h="456602">
                        <a:moveTo>
                          <a:pt x="0" y="456603"/>
                        </a:moveTo>
                        <a:lnTo>
                          <a:pt x="0" y="434209"/>
                        </a:lnTo>
                        <a:cubicBezTo>
                          <a:pt x="195435" y="434209"/>
                          <a:pt x="384620" y="394931"/>
                          <a:pt x="562293" y="317450"/>
                        </a:cubicBezTo>
                        <a:cubicBezTo>
                          <a:pt x="733917" y="242610"/>
                          <a:pt x="886860" y="135794"/>
                          <a:pt x="1016933" y="0"/>
                        </a:cubicBezTo>
                        <a:lnTo>
                          <a:pt x="1033106" y="15474"/>
                        </a:lnTo>
                        <a:cubicBezTo>
                          <a:pt x="900994" y="153440"/>
                          <a:pt x="745587" y="261936"/>
                          <a:pt x="571252" y="337984"/>
                        </a:cubicBezTo>
                        <a:cubicBezTo>
                          <a:pt x="390735" y="416698"/>
                          <a:pt x="198548" y="456603"/>
                          <a:pt x="0" y="456603"/>
                        </a:cubicBezTo>
                        <a:close/>
                      </a:path>
                    </a:pathLst>
                  </a:custGeom>
                  <a:solidFill>
                    <a:srgbClr val="9BA3A5"/>
                  </a:solidFill>
                  <a:ln w="152400" cap="flat">
                    <a:solidFill>
                      <a:schemeClr val="accent4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40" name="Полилиния 7">
                    <a:extLst>
                      <a:ext uri="{FF2B5EF4-FFF2-40B4-BE49-F238E27FC236}">
                        <a16:creationId xmlns:a16="http://schemas.microsoft.com/office/drawing/2014/main" id="{A4FF6250-0DAD-16FA-7B81-CD7B9CD2D956}"/>
                      </a:ext>
                    </a:extLst>
                  </p:cNvPr>
                  <p:cNvSpPr/>
                  <p:nvPr/>
                </p:nvSpPr>
                <p:spPr>
                  <a:xfrm>
                    <a:off x="6446147" y="4515553"/>
                    <a:ext cx="1035457" cy="459021"/>
                  </a:xfrm>
                  <a:custGeom>
                    <a:avLst/>
                    <a:gdLst>
                      <a:gd name="connsiteX0" fmla="*/ 1035458 w 1035457"/>
                      <a:gd name="connsiteY0" fmla="*/ 459021 h 459021"/>
                      <a:gd name="connsiteX1" fmla="*/ 462638 w 1035457"/>
                      <a:gd name="connsiteY1" fmla="*/ 339709 h 459021"/>
                      <a:gd name="connsiteX2" fmla="*/ 0 w 1035457"/>
                      <a:gd name="connsiteY2" fmla="*/ 15452 h 459021"/>
                      <a:gd name="connsiteX3" fmla="*/ 16217 w 1035457"/>
                      <a:gd name="connsiteY3" fmla="*/ 0 h 459021"/>
                      <a:gd name="connsiteX4" fmla="*/ 471620 w 1035457"/>
                      <a:gd name="connsiteY4" fmla="*/ 319197 h 459021"/>
                      <a:gd name="connsiteX5" fmla="*/ 1035458 w 1035457"/>
                      <a:gd name="connsiteY5" fmla="*/ 436628 h 459021"/>
                      <a:gd name="connsiteX6" fmla="*/ 1035458 w 1035457"/>
                      <a:gd name="connsiteY6" fmla="*/ 459021 h 45902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035457" h="459021">
                        <a:moveTo>
                          <a:pt x="1035458" y="459021"/>
                        </a:moveTo>
                        <a:cubicBezTo>
                          <a:pt x="836304" y="459021"/>
                          <a:pt x="643580" y="418870"/>
                          <a:pt x="462638" y="339709"/>
                        </a:cubicBezTo>
                        <a:cubicBezTo>
                          <a:pt x="287855" y="263235"/>
                          <a:pt x="132201" y="154134"/>
                          <a:pt x="0" y="15452"/>
                        </a:cubicBezTo>
                        <a:lnTo>
                          <a:pt x="16217" y="0"/>
                        </a:lnTo>
                        <a:cubicBezTo>
                          <a:pt x="146357" y="136533"/>
                          <a:pt x="299570" y="243909"/>
                          <a:pt x="471620" y="319197"/>
                        </a:cubicBezTo>
                        <a:cubicBezTo>
                          <a:pt x="649717" y="397126"/>
                          <a:pt x="839418" y="436628"/>
                          <a:pt x="1035458" y="436628"/>
                        </a:cubicBezTo>
                        <a:lnTo>
                          <a:pt x="1035458" y="459021"/>
                        </a:lnTo>
                        <a:close/>
                      </a:path>
                    </a:pathLst>
                  </a:custGeom>
                  <a:solidFill>
                    <a:srgbClr val="9BA3A5"/>
                  </a:solidFill>
                  <a:ln w="152400" cap="flat">
                    <a:solidFill>
                      <a:schemeClr val="accent4">
                        <a:lumMod val="75000"/>
                      </a:schemeClr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41" name="Полилиния 8">
                    <a:extLst>
                      <a:ext uri="{FF2B5EF4-FFF2-40B4-BE49-F238E27FC236}">
                        <a16:creationId xmlns:a16="http://schemas.microsoft.com/office/drawing/2014/main" id="{1958B7AC-4A10-6EE9-05C5-3186C6D2D5C3}"/>
                      </a:ext>
                    </a:extLst>
                  </p:cNvPr>
                  <p:cNvSpPr/>
                  <p:nvPr/>
                </p:nvSpPr>
                <p:spPr>
                  <a:xfrm>
                    <a:off x="6051536" y="3544886"/>
                    <a:ext cx="410827" cy="986118"/>
                  </a:xfrm>
                  <a:custGeom>
                    <a:avLst/>
                    <a:gdLst>
                      <a:gd name="connsiteX0" fmla="*/ 394611 w 410827"/>
                      <a:gd name="connsiteY0" fmla="*/ 986119 h 986118"/>
                      <a:gd name="connsiteX1" fmla="*/ 0 w 410827"/>
                      <a:gd name="connsiteY1" fmla="*/ 0 h 986118"/>
                      <a:gd name="connsiteX2" fmla="*/ 22399 w 410827"/>
                      <a:gd name="connsiteY2" fmla="*/ 0 h 986118"/>
                      <a:gd name="connsiteX3" fmla="*/ 410828 w 410827"/>
                      <a:gd name="connsiteY3" fmla="*/ 970667 h 986118"/>
                      <a:gd name="connsiteX4" fmla="*/ 394611 w 410827"/>
                      <a:gd name="connsiteY4" fmla="*/ 986119 h 9861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10827" h="986118">
                        <a:moveTo>
                          <a:pt x="394611" y="986119"/>
                        </a:moveTo>
                        <a:cubicBezTo>
                          <a:pt x="140153" y="719144"/>
                          <a:pt x="0" y="368932"/>
                          <a:pt x="0" y="0"/>
                        </a:cubicBezTo>
                        <a:lnTo>
                          <a:pt x="22399" y="0"/>
                        </a:lnTo>
                        <a:cubicBezTo>
                          <a:pt x="22399" y="363155"/>
                          <a:pt x="160358" y="707880"/>
                          <a:pt x="410828" y="970667"/>
                        </a:cubicBezTo>
                        <a:lnTo>
                          <a:pt x="394611" y="986119"/>
                        </a:lnTo>
                        <a:close/>
                      </a:path>
                    </a:pathLst>
                  </a:custGeom>
                  <a:solidFill>
                    <a:srgbClr val="9BA3A5"/>
                  </a:solidFill>
                  <a:ln w="152400" cap="flat">
                    <a:solidFill>
                      <a:schemeClr val="accent6">
                        <a:lumMod val="75000"/>
                      </a:schemeClr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42" name="Полилиния 9">
                    <a:extLst>
                      <a:ext uri="{FF2B5EF4-FFF2-40B4-BE49-F238E27FC236}">
                        <a16:creationId xmlns:a16="http://schemas.microsoft.com/office/drawing/2014/main" id="{50608629-BA2E-CD96-9D1D-B6B4CA2E5B9E}"/>
                      </a:ext>
                    </a:extLst>
                  </p:cNvPr>
                  <p:cNvSpPr/>
                  <p:nvPr/>
                </p:nvSpPr>
                <p:spPr>
                  <a:xfrm>
                    <a:off x="5620181" y="2533955"/>
                    <a:ext cx="434704" cy="1010930"/>
                  </a:xfrm>
                  <a:custGeom>
                    <a:avLst/>
                    <a:gdLst>
                      <a:gd name="connsiteX0" fmla="*/ 434705 w 434704"/>
                      <a:gd name="connsiteY0" fmla="*/ 1010931 h 1010930"/>
                      <a:gd name="connsiteX1" fmla="*/ 412306 w 434704"/>
                      <a:gd name="connsiteY1" fmla="*/ 1010931 h 1010930"/>
                      <a:gd name="connsiteX2" fmla="*/ 301698 w 434704"/>
                      <a:gd name="connsiteY2" fmla="*/ 463164 h 1010930"/>
                      <a:gd name="connsiteX3" fmla="*/ 0 w 434704"/>
                      <a:gd name="connsiteY3" fmla="*/ 15832 h 1010930"/>
                      <a:gd name="connsiteX4" fmla="*/ 15858 w 434704"/>
                      <a:gd name="connsiteY4" fmla="*/ 0 h 1010930"/>
                      <a:gd name="connsiteX5" fmla="*/ 322327 w 434704"/>
                      <a:gd name="connsiteY5" fmla="*/ 454430 h 1010930"/>
                      <a:gd name="connsiteX6" fmla="*/ 434705 w 434704"/>
                      <a:gd name="connsiteY6" fmla="*/ 1010931 h 10109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434704" h="1010930">
                        <a:moveTo>
                          <a:pt x="434705" y="1010931"/>
                        </a:moveTo>
                        <a:lnTo>
                          <a:pt x="412306" y="1010931"/>
                        </a:lnTo>
                        <a:cubicBezTo>
                          <a:pt x="412306" y="820944"/>
                          <a:pt x="375100" y="636646"/>
                          <a:pt x="301698" y="463164"/>
                        </a:cubicBezTo>
                        <a:cubicBezTo>
                          <a:pt x="230781" y="295594"/>
                          <a:pt x="129289" y="145087"/>
                          <a:pt x="0" y="15832"/>
                        </a:cubicBezTo>
                        <a:lnTo>
                          <a:pt x="15858" y="0"/>
                        </a:lnTo>
                        <a:cubicBezTo>
                          <a:pt x="147186" y="131293"/>
                          <a:pt x="250291" y="284195"/>
                          <a:pt x="322327" y="454430"/>
                        </a:cubicBezTo>
                        <a:cubicBezTo>
                          <a:pt x="396895" y="630712"/>
                          <a:pt x="434705" y="817944"/>
                          <a:pt x="434705" y="1010931"/>
                        </a:cubicBezTo>
                        <a:close/>
                      </a:path>
                    </a:pathLst>
                  </a:custGeom>
                  <a:solidFill>
                    <a:schemeClr val="accent6"/>
                  </a:solidFill>
                  <a:ln w="152400" cap="flat">
                    <a:solidFill>
                      <a:schemeClr val="accent6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43" name="Полилиния 10">
                    <a:extLst>
                      <a:ext uri="{FF2B5EF4-FFF2-40B4-BE49-F238E27FC236}">
                        <a16:creationId xmlns:a16="http://schemas.microsoft.com/office/drawing/2014/main" id="{8686A3AC-F273-FF8F-3324-383ED77C6F63}"/>
                      </a:ext>
                    </a:extLst>
                  </p:cNvPr>
                  <p:cNvSpPr/>
                  <p:nvPr/>
                </p:nvSpPr>
                <p:spPr>
                  <a:xfrm>
                    <a:off x="4624818" y="2115211"/>
                    <a:ext cx="1011221" cy="434576"/>
                  </a:xfrm>
                  <a:custGeom>
                    <a:avLst/>
                    <a:gdLst>
                      <a:gd name="connsiteX0" fmla="*/ 995363 w 1011221"/>
                      <a:gd name="connsiteY0" fmla="*/ 434577 h 434576"/>
                      <a:gd name="connsiteX1" fmla="*/ 547935 w 1011221"/>
                      <a:gd name="connsiteY1" fmla="*/ 132981 h 434576"/>
                      <a:gd name="connsiteX2" fmla="*/ 0 w 1011221"/>
                      <a:gd name="connsiteY2" fmla="*/ 22393 h 434576"/>
                      <a:gd name="connsiteX3" fmla="*/ 0 w 1011221"/>
                      <a:gd name="connsiteY3" fmla="*/ 0 h 434576"/>
                      <a:gd name="connsiteX4" fmla="*/ 556648 w 1011221"/>
                      <a:gd name="connsiteY4" fmla="*/ 112355 h 434576"/>
                      <a:gd name="connsiteX5" fmla="*/ 1011221 w 1011221"/>
                      <a:gd name="connsiteY5" fmla="*/ 418745 h 434576"/>
                      <a:gd name="connsiteX6" fmla="*/ 995363 w 1011221"/>
                      <a:gd name="connsiteY6" fmla="*/ 434577 h 43457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011221" h="434576">
                        <a:moveTo>
                          <a:pt x="995363" y="434577"/>
                        </a:moveTo>
                        <a:cubicBezTo>
                          <a:pt x="866096" y="305322"/>
                          <a:pt x="715549" y="203857"/>
                          <a:pt x="547935" y="132981"/>
                        </a:cubicBezTo>
                        <a:cubicBezTo>
                          <a:pt x="374384" y="59600"/>
                          <a:pt x="190037" y="22393"/>
                          <a:pt x="0" y="22393"/>
                        </a:cubicBezTo>
                        <a:lnTo>
                          <a:pt x="0" y="0"/>
                        </a:lnTo>
                        <a:cubicBezTo>
                          <a:pt x="193060" y="0"/>
                          <a:pt x="380342" y="37803"/>
                          <a:pt x="556648" y="112355"/>
                        </a:cubicBezTo>
                        <a:cubicBezTo>
                          <a:pt x="726951" y="184374"/>
                          <a:pt x="879871" y="287452"/>
                          <a:pt x="1011221" y="418745"/>
                        </a:cubicBezTo>
                        <a:lnTo>
                          <a:pt x="995363" y="434577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  <a:ln w="152400" cap="flat">
                    <a:solidFill>
                      <a:schemeClr val="accent5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44" name="Полилиния 11">
                    <a:extLst>
                      <a:ext uri="{FF2B5EF4-FFF2-40B4-BE49-F238E27FC236}">
                        <a16:creationId xmlns:a16="http://schemas.microsoft.com/office/drawing/2014/main" id="{4801F9A0-0578-31D2-2565-6CC4EBA2643F}"/>
                      </a:ext>
                    </a:extLst>
                  </p:cNvPr>
                  <p:cNvSpPr/>
                  <p:nvPr/>
                </p:nvSpPr>
                <p:spPr>
                  <a:xfrm>
                    <a:off x="3588039" y="2115211"/>
                    <a:ext cx="1036779" cy="460396"/>
                  </a:xfrm>
                  <a:custGeom>
                    <a:avLst/>
                    <a:gdLst>
                      <a:gd name="connsiteX0" fmla="*/ 16240 w 1036779"/>
                      <a:gd name="connsiteY0" fmla="*/ 460396 h 460396"/>
                      <a:gd name="connsiteX1" fmla="*/ 0 w 1036779"/>
                      <a:gd name="connsiteY1" fmla="*/ 444967 h 460396"/>
                      <a:gd name="connsiteX2" fmla="*/ 463063 w 1036779"/>
                      <a:gd name="connsiteY2" fmla="*/ 119704 h 460396"/>
                      <a:gd name="connsiteX3" fmla="*/ 1036779 w 1036779"/>
                      <a:gd name="connsiteY3" fmla="*/ 0 h 460396"/>
                      <a:gd name="connsiteX4" fmla="*/ 1036779 w 1036779"/>
                      <a:gd name="connsiteY4" fmla="*/ 22393 h 460396"/>
                      <a:gd name="connsiteX5" fmla="*/ 472068 w 1036779"/>
                      <a:gd name="connsiteY5" fmla="*/ 140214 h 460396"/>
                      <a:gd name="connsiteX6" fmla="*/ 16240 w 1036779"/>
                      <a:gd name="connsiteY6" fmla="*/ 460396 h 4603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036779" h="460396">
                        <a:moveTo>
                          <a:pt x="16240" y="460396"/>
                        </a:moveTo>
                        <a:lnTo>
                          <a:pt x="0" y="444967"/>
                        </a:lnTo>
                        <a:cubicBezTo>
                          <a:pt x="132246" y="305859"/>
                          <a:pt x="288034" y="196422"/>
                          <a:pt x="463063" y="119704"/>
                        </a:cubicBezTo>
                        <a:cubicBezTo>
                          <a:pt x="644274" y="40275"/>
                          <a:pt x="837313" y="0"/>
                          <a:pt x="1036779" y="0"/>
                        </a:cubicBezTo>
                        <a:lnTo>
                          <a:pt x="1036779" y="22393"/>
                        </a:lnTo>
                        <a:cubicBezTo>
                          <a:pt x="840426" y="22393"/>
                          <a:pt x="650412" y="62034"/>
                          <a:pt x="472068" y="140214"/>
                        </a:cubicBezTo>
                        <a:cubicBezTo>
                          <a:pt x="299772" y="215748"/>
                          <a:pt x="146403" y="323460"/>
                          <a:pt x="16240" y="460396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152400" cap="flat">
                    <a:solidFill>
                      <a:schemeClr val="accent1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45" name="Полилиния 12">
                    <a:extLst>
                      <a:ext uri="{FF2B5EF4-FFF2-40B4-BE49-F238E27FC236}">
                        <a16:creationId xmlns:a16="http://schemas.microsoft.com/office/drawing/2014/main" id="{A2EED883-FF79-796A-5144-743E0C3B2A77}"/>
                      </a:ext>
                    </a:extLst>
                  </p:cNvPr>
                  <p:cNvSpPr/>
                  <p:nvPr/>
                </p:nvSpPr>
                <p:spPr>
                  <a:xfrm>
                    <a:off x="3195534" y="2560178"/>
                    <a:ext cx="408744" cy="938375"/>
                  </a:xfrm>
                  <a:custGeom>
                    <a:avLst/>
                    <a:gdLst>
                      <a:gd name="connsiteX0" fmla="*/ 22377 w 408744"/>
                      <a:gd name="connsiteY0" fmla="*/ 938376 h 938375"/>
                      <a:gd name="connsiteX1" fmla="*/ 0 w 408744"/>
                      <a:gd name="connsiteY1" fmla="*/ 937659 h 938375"/>
                      <a:gd name="connsiteX2" fmla="*/ 392505 w 408744"/>
                      <a:gd name="connsiteY2" fmla="*/ 0 h 938375"/>
                      <a:gd name="connsiteX3" fmla="*/ 408744 w 408744"/>
                      <a:gd name="connsiteY3" fmla="*/ 15429 h 938375"/>
                      <a:gd name="connsiteX4" fmla="*/ 22377 w 408744"/>
                      <a:gd name="connsiteY4" fmla="*/ 938376 h 9383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08744" h="938375">
                        <a:moveTo>
                          <a:pt x="22377" y="938376"/>
                        </a:moveTo>
                        <a:lnTo>
                          <a:pt x="0" y="937659"/>
                        </a:lnTo>
                        <a:cubicBezTo>
                          <a:pt x="11312" y="587358"/>
                          <a:pt x="150726" y="254367"/>
                          <a:pt x="392505" y="0"/>
                        </a:cubicBezTo>
                        <a:lnTo>
                          <a:pt x="408744" y="15429"/>
                        </a:lnTo>
                        <a:cubicBezTo>
                          <a:pt x="170751" y="265810"/>
                          <a:pt x="33532" y="593584"/>
                          <a:pt x="22377" y="938376"/>
                        </a:cubicBezTo>
                        <a:close/>
                      </a:path>
                    </a:pathLst>
                  </a:custGeom>
                  <a:solidFill>
                    <a:srgbClr val="9BA3A5"/>
                  </a:solidFill>
                  <a:ln w="152400" cap="flat">
                    <a:solidFill>
                      <a:schemeClr val="accent1">
                        <a:lumMod val="75000"/>
                      </a:schemeClr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46" name="Полилиния 21">
                    <a:extLst>
                      <a:ext uri="{FF2B5EF4-FFF2-40B4-BE49-F238E27FC236}">
                        <a16:creationId xmlns:a16="http://schemas.microsoft.com/office/drawing/2014/main" id="{A445D90A-BA74-7EEE-EFEC-47084AE0E165}"/>
                      </a:ext>
                    </a:extLst>
                  </p:cNvPr>
                  <p:cNvSpPr/>
                  <p:nvPr/>
                </p:nvSpPr>
                <p:spPr>
                  <a:xfrm>
                    <a:off x="2968614" y="3307591"/>
                    <a:ext cx="474715" cy="474589"/>
                  </a:xfrm>
                  <a:custGeom>
                    <a:avLst/>
                    <a:gdLst>
                      <a:gd name="connsiteX0" fmla="*/ 474715 w 474715"/>
                      <a:gd name="connsiteY0" fmla="*/ 237295 h 474589"/>
                      <a:gd name="connsiteX1" fmla="*/ 237358 w 474715"/>
                      <a:gd name="connsiteY1" fmla="*/ 474589 h 474589"/>
                      <a:gd name="connsiteX2" fmla="*/ 0 w 474715"/>
                      <a:gd name="connsiteY2" fmla="*/ 237295 h 474589"/>
                      <a:gd name="connsiteX3" fmla="*/ 237358 w 474715"/>
                      <a:gd name="connsiteY3" fmla="*/ 0 h 474589"/>
                      <a:gd name="connsiteX4" fmla="*/ 474715 w 474715"/>
                      <a:gd name="connsiteY4" fmla="*/ 237295 h 4745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74715" h="474589">
                        <a:moveTo>
                          <a:pt x="474715" y="237295"/>
                        </a:moveTo>
                        <a:cubicBezTo>
                          <a:pt x="474715" y="368349"/>
                          <a:pt x="368446" y="474589"/>
                          <a:pt x="237358" y="474589"/>
                        </a:cubicBezTo>
                        <a:cubicBezTo>
                          <a:pt x="106269" y="474589"/>
                          <a:pt x="0" y="368349"/>
                          <a:pt x="0" y="237295"/>
                        </a:cubicBezTo>
                        <a:cubicBezTo>
                          <a:pt x="0" y="106240"/>
                          <a:pt x="106269" y="0"/>
                          <a:pt x="237358" y="0"/>
                        </a:cubicBezTo>
                        <a:cubicBezTo>
                          <a:pt x="368447" y="0"/>
                          <a:pt x="474715" y="106241"/>
                          <a:pt x="474715" y="237295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75000"/>
                    </a:schemeClr>
                  </a:solidFill>
                  <a:ln w="224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47" name="Полилиния 22">
                    <a:extLst>
                      <a:ext uri="{FF2B5EF4-FFF2-40B4-BE49-F238E27FC236}">
                        <a16:creationId xmlns:a16="http://schemas.microsoft.com/office/drawing/2014/main" id="{3A71F05C-750B-90AE-B04C-8969E426EA73}"/>
                      </a:ext>
                    </a:extLst>
                  </p:cNvPr>
                  <p:cNvSpPr/>
                  <p:nvPr/>
                </p:nvSpPr>
                <p:spPr>
                  <a:xfrm>
                    <a:off x="3067323" y="3406274"/>
                    <a:ext cx="277297" cy="277223"/>
                  </a:xfrm>
                  <a:custGeom>
                    <a:avLst/>
                    <a:gdLst>
                      <a:gd name="connsiteX0" fmla="*/ 277297 w 277297"/>
                      <a:gd name="connsiteY0" fmla="*/ 138612 h 277223"/>
                      <a:gd name="connsiteX1" fmla="*/ 138649 w 277297"/>
                      <a:gd name="connsiteY1" fmla="*/ 277224 h 277223"/>
                      <a:gd name="connsiteX2" fmla="*/ 0 w 277297"/>
                      <a:gd name="connsiteY2" fmla="*/ 138612 h 277223"/>
                      <a:gd name="connsiteX3" fmla="*/ 138649 w 277297"/>
                      <a:gd name="connsiteY3" fmla="*/ 0 h 277223"/>
                      <a:gd name="connsiteX4" fmla="*/ 277297 w 277297"/>
                      <a:gd name="connsiteY4" fmla="*/ 138612 h 2772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77297" h="277223">
                        <a:moveTo>
                          <a:pt x="277297" y="138612"/>
                        </a:moveTo>
                        <a:cubicBezTo>
                          <a:pt x="277297" y="215165"/>
                          <a:pt x="215222" y="277224"/>
                          <a:pt x="138649" y="277224"/>
                        </a:cubicBezTo>
                        <a:cubicBezTo>
                          <a:pt x="62075" y="277224"/>
                          <a:pt x="0" y="215165"/>
                          <a:pt x="0" y="138612"/>
                        </a:cubicBezTo>
                        <a:cubicBezTo>
                          <a:pt x="0" y="62059"/>
                          <a:pt x="62075" y="0"/>
                          <a:pt x="138649" y="0"/>
                        </a:cubicBezTo>
                        <a:cubicBezTo>
                          <a:pt x="215222" y="0"/>
                          <a:pt x="277297" y="62059"/>
                          <a:pt x="277297" y="138612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2240" cap="flat">
                    <a:noFill/>
                    <a:prstDash val="solid"/>
                    <a:miter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pPr algn="ctr"/>
                    <a:endParaRPr lang="ru-UA" sz="1200" dirty="0"/>
                  </a:p>
                </p:txBody>
              </p:sp>
              <p:sp>
                <p:nvSpPr>
                  <p:cNvPr id="48" name="Полилиния 23">
                    <a:extLst>
                      <a:ext uri="{FF2B5EF4-FFF2-40B4-BE49-F238E27FC236}">
                        <a16:creationId xmlns:a16="http://schemas.microsoft.com/office/drawing/2014/main" id="{17C8C85D-DA91-016B-FECF-88B9514BA703}"/>
                      </a:ext>
                    </a:extLst>
                  </p:cNvPr>
                  <p:cNvSpPr/>
                  <p:nvPr/>
                </p:nvSpPr>
                <p:spPr>
                  <a:xfrm>
                    <a:off x="4386413" y="1889121"/>
                    <a:ext cx="474715" cy="474589"/>
                  </a:xfrm>
                  <a:custGeom>
                    <a:avLst/>
                    <a:gdLst>
                      <a:gd name="connsiteX0" fmla="*/ 474715 w 474715"/>
                      <a:gd name="connsiteY0" fmla="*/ 237294 h 474589"/>
                      <a:gd name="connsiteX1" fmla="*/ 237357 w 474715"/>
                      <a:gd name="connsiteY1" fmla="*/ 474589 h 474589"/>
                      <a:gd name="connsiteX2" fmla="*/ 0 w 474715"/>
                      <a:gd name="connsiteY2" fmla="*/ 237294 h 474589"/>
                      <a:gd name="connsiteX3" fmla="*/ 237357 w 474715"/>
                      <a:gd name="connsiteY3" fmla="*/ 0 h 474589"/>
                      <a:gd name="connsiteX4" fmla="*/ 474715 w 474715"/>
                      <a:gd name="connsiteY4" fmla="*/ 237294 h 4745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74715" h="474589">
                        <a:moveTo>
                          <a:pt x="474715" y="237294"/>
                        </a:moveTo>
                        <a:cubicBezTo>
                          <a:pt x="474715" y="368349"/>
                          <a:pt x="368447" y="474589"/>
                          <a:pt x="237357" y="474589"/>
                        </a:cubicBezTo>
                        <a:cubicBezTo>
                          <a:pt x="106268" y="474589"/>
                          <a:pt x="0" y="368349"/>
                          <a:pt x="0" y="237294"/>
                        </a:cubicBezTo>
                        <a:cubicBezTo>
                          <a:pt x="0" y="106240"/>
                          <a:pt x="106269" y="0"/>
                          <a:pt x="237357" y="0"/>
                        </a:cubicBezTo>
                        <a:cubicBezTo>
                          <a:pt x="368447" y="0"/>
                          <a:pt x="474715" y="106240"/>
                          <a:pt x="474715" y="237294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 w="224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49" name="Полилиния 24">
                    <a:extLst>
                      <a:ext uri="{FF2B5EF4-FFF2-40B4-BE49-F238E27FC236}">
                        <a16:creationId xmlns:a16="http://schemas.microsoft.com/office/drawing/2014/main" id="{066B5BB8-847E-EB21-3016-84BC6806622C}"/>
                      </a:ext>
                    </a:extLst>
                  </p:cNvPr>
                  <p:cNvSpPr/>
                  <p:nvPr/>
                </p:nvSpPr>
                <p:spPr>
                  <a:xfrm>
                    <a:off x="4485122" y="1987804"/>
                    <a:ext cx="277297" cy="277223"/>
                  </a:xfrm>
                  <a:custGeom>
                    <a:avLst/>
                    <a:gdLst>
                      <a:gd name="connsiteX0" fmla="*/ 277298 w 277297"/>
                      <a:gd name="connsiteY0" fmla="*/ 138612 h 277223"/>
                      <a:gd name="connsiteX1" fmla="*/ 138649 w 277297"/>
                      <a:gd name="connsiteY1" fmla="*/ 277224 h 277223"/>
                      <a:gd name="connsiteX2" fmla="*/ 0 w 277297"/>
                      <a:gd name="connsiteY2" fmla="*/ 138612 h 277223"/>
                      <a:gd name="connsiteX3" fmla="*/ 138649 w 277297"/>
                      <a:gd name="connsiteY3" fmla="*/ 0 h 277223"/>
                      <a:gd name="connsiteX4" fmla="*/ 277298 w 277297"/>
                      <a:gd name="connsiteY4" fmla="*/ 138612 h 2772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77297" h="277223">
                        <a:moveTo>
                          <a:pt x="277298" y="138612"/>
                        </a:moveTo>
                        <a:cubicBezTo>
                          <a:pt x="277298" y="215165"/>
                          <a:pt x="215222" y="277224"/>
                          <a:pt x="138649" y="277224"/>
                        </a:cubicBezTo>
                        <a:cubicBezTo>
                          <a:pt x="62075" y="277224"/>
                          <a:pt x="0" y="215165"/>
                          <a:pt x="0" y="138612"/>
                        </a:cubicBezTo>
                        <a:cubicBezTo>
                          <a:pt x="0" y="62059"/>
                          <a:pt x="62075" y="0"/>
                          <a:pt x="138649" y="0"/>
                        </a:cubicBezTo>
                        <a:cubicBezTo>
                          <a:pt x="215222" y="0"/>
                          <a:pt x="277298" y="62059"/>
                          <a:pt x="277298" y="138612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2240" cap="flat">
                    <a:noFill/>
                    <a:prstDash val="solid"/>
                    <a:miter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pPr algn="ctr"/>
                    <a:endParaRPr lang="ru-UA" sz="1200"/>
                  </a:p>
                </p:txBody>
              </p:sp>
              <p:sp>
                <p:nvSpPr>
                  <p:cNvPr id="50" name="Полилиния 25">
                    <a:extLst>
                      <a:ext uri="{FF2B5EF4-FFF2-40B4-BE49-F238E27FC236}">
                        <a16:creationId xmlns:a16="http://schemas.microsoft.com/office/drawing/2014/main" id="{D11783D8-49EB-A055-8C4B-F217AC110B1F}"/>
                      </a:ext>
                    </a:extLst>
                  </p:cNvPr>
                  <p:cNvSpPr/>
                  <p:nvPr/>
                </p:nvSpPr>
                <p:spPr>
                  <a:xfrm>
                    <a:off x="3382970" y="2330613"/>
                    <a:ext cx="474715" cy="474589"/>
                  </a:xfrm>
                  <a:custGeom>
                    <a:avLst/>
                    <a:gdLst>
                      <a:gd name="connsiteX0" fmla="*/ 474715 w 474715"/>
                      <a:gd name="connsiteY0" fmla="*/ 237294 h 474589"/>
                      <a:gd name="connsiteX1" fmla="*/ 237358 w 474715"/>
                      <a:gd name="connsiteY1" fmla="*/ 474589 h 474589"/>
                      <a:gd name="connsiteX2" fmla="*/ 0 w 474715"/>
                      <a:gd name="connsiteY2" fmla="*/ 237294 h 474589"/>
                      <a:gd name="connsiteX3" fmla="*/ 237358 w 474715"/>
                      <a:gd name="connsiteY3" fmla="*/ 0 h 474589"/>
                      <a:gd name="connsiteX4" fmla="*/ 474715 w 474715"/>
                      <a:gd name="connsiteY4" fmla="*/ 237294 h 4745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74715" h="474589">
                        <a:moveTo>
                          <a:pt x="474715" y="237294"/>
                        </a:moveTo>
                        <a:cubicBezTo>
                          <a:pt x="474715" y="368349"/>
                          <a:pt x="368446" y="474589"/>
                          <a:pt x="237358" y="474589"/>
                        </a:cubicBezTo>
                        <a:cubicBezTo>
                          <a:pt x="106269" y="474589"/>
                          <a:pt x="0" y="368348"/>
                          <a:pt x="0" y="237294"/>
                        </a:cubicBezTo>
                        <a:cubicBezTo>
                          <a:pt x="0" y="106240"/>
                          <a:pt x="106269" y="0"/>
                          <a:pt x="237358" y="0"/>
                        </a:cubicBezTo>
                        <a:cubicBezTo>
                          <a:pt x="368447" y="0"/>
                          <a:pt x="474715" y="106241"/>
                          <a:pt x="474715" y="237294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224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51" name="Полилиния 26">
                    <a:extLst>
                      <a:ext uri="{FF2B5EF4-FFF2-40B4-BE49-F238E27FC236}">
                        <a16:creationId xmlns:a16="http://schemas.microsoft.com/office/drawing/2014/main" id="{B286F668-A13B-6E20-66C0-42A7F4CDBE7B}"/>
                      </a:ext>
                    </a:extLst>
                  </p:cNvPr>
                  <p:cNvSpPr/>
                  <p:nvPr/>
                </p:nvSpPr>
                <p:spPr>
                  <a:xfrm>
                    <a:off x="3481679" y="2429296"/>
                    <a:ext cx="277297" cy="277223"/>
                  </a:xfrm>
                  <a:custGeom>
                    <a:avLst/>
                    <a:gdLst>
                      <a:gd name="connsiteX0" fmla="*/ 277298 w 277297"/>
                      <a:gd name="connsiteY0" fmla="*/ 138612 h 277223"/>
                      <a:gd name="connsiteX1" fmla="*/ 138649 w 277297"/>
                      <a:gd name="connsiteY1" fmla="*/ 277224 h 277223"/>
                      <a:gd name="connsiteX2" fmla="*/ 0 w 277297"/>
                      <a:gd name="connsiteY2" fmla="*/ 138612 h 277223"/>
                      <a:gd name="connsiteX3" fmla="*/ 138649 w 277297"/>
                      <a:gd name="connsiteY3" fmla="*/ 0 h 277223"/>
                      <a:gd name="connsiteX4" fmla="*/ 277298 w 277297"/>
                      <a:gd name="connsiteY4" fmla="*/ 138612 h 2772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77297" h="277223">
                        <a:moveTo>
                          <a:pt x="277298" y="138612"/>
                        </a:moveTo>
                        <a:cubicBezTo>
                          <a:pt x="277298" y="215165"/>
                          <a:pt x="215222" y="277224"/>
                          <a:pt x="138649" y="277224"/>
                        </a:cubicBezTo>
                        <a:cubicBezTo>
                          <a:pt x="62075" y="277224"/>
                          <a:pt x="0" y="215165"/>
                          <a:pt x="0" y="138612"/>
                        </a:cubicBezTo>
                        <a:cubicBezTo>
                          <a:pt x="0" y="62059"/>
                          <a:pt x="62075" y="0"/>
                          <a:pt x="138649" y="0"/>
                        </a:cubicBezTo>
                        <a:cubicBezTo>
                          <a:pt x="215222" y="0"/>
                          <a:pt x="277298" y="62059"/>
                          <a:pt x="277298" y="138612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2240" cap="flat">
                    <a:noFill/>
                    <a:prstDash val="solid"/>
                    <a:miter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pPr algn="ctr"/>
                    <a:endParaRPr lang="ru-UA" sz="1200"/>
                  </a:p>
                </p:txBody>
              </p:sp>
              <p:sp>
                <p:nvSpPr>
                  <p:cNvPr id="52" name="Полилиния 27">
                    <a:extLst>
                      <a:ext uri="{FF2B5EF4-FFF2-40B4-BE49-F238E27FC236}">
                        <a16:creationId xmlns:a16="http://schemas.microsoft.com/office/drawing/2014/main" id="{70FAC1FC-DBDD-44B8-0132-F33D370C58E7}"/>
                      </a:ext>
                    </a:extLst>
                  </p:cNvPr>
                  <p:cNvSpPr/>
                  <p:nvPr/>
                </p:nvSpPr>
                <p:spPr>
                  <a:xfrm>
                    <a:off x="5408916" y="2326589"/>
                    <a:ext cx="474715" cy="474589"/>
                  </a:xfrm>
                  <a:custGeom>
                    <a:avLst/>
                    <a:gdLst>
                      <a:gd name="connsiteX0" fmla="*/ 474715 w 474715"/>
                      <a:gd name="connsiteY0" fmla="*/ 237295 h 474589"/>
                      <a:gd name="connsiteX1" fmla="*/ 237357 w 474715"/>
                      <a:gd name="connsiteY1" fmla="*/ 474589 h 474589"/>
                      <a:gd name="connsiteX2" fmla="*/ 0 w 474715"/>
                      <a:gd name="connsiteY2" fmla="*/ 237295 h 474589"/>
                      <a:gd name="connsiteX3" fmla="*/ 237357 w 474715"/>
                      <a:gd name="connsiteY3" fmla="*/ 0 h 474589"/>
                      <a:gd name="connsiteX4" fmla="*/ 474715 w 474715"/>
                      <a:gd name="connsiteY4" fmla="*/ 237295 h 4745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74715" h="474589">
                        <a:moveTo>
                          <a:pt x="474715" y="237295"/>
                        </a:moveTo>
                        <a:cubicBezTo>
                          <a:pt x="474715" y="368349"/>
                          <a:pt x="368446" y="474589"/>
                          <a:pt x="237357" y="474589"/>
                        </a:cubicBezTo>
                        <a:cubicBezTo>
                          <a:pt x="106268" y="474589"/>
                          <a:pt x="0" y="368349"/>
                          <a:pt x="0" y="237295"/>
                        </a:cubicBezTo>
                        <a:cubicBezTo>
                          <a:pt x="0" y="106240"/>
                          <a:pt x="106268" y="0"/>
                          <a:pt x="237357" y="0"/>
                        </a:cubicBezTo>
                        <a:cubicBezTo>
                          <a:pt x="368446" y="0"/>
                          <a:pt x="474715" y="106241"/>
                          <a:pt x="474715" y="237295"/>
                        </a:cubicBezTo>
                        <a:close/>
                      </a:path>
                    </a:pathLst>
                  </a:custGeom>
                  <a:solidFill>
                    <a:schemeClr val="accent6"/>
                  </a:solidFill>
                  <a:ln w="224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53" name="Полилиния 28">
                    <a:extLst>
                      <a:ext uri="{FF2B5EF4-FFF2-40B4-BE49-F238E27FC236}">
                        <a16:creationId xmlns:a16="http://schemas.microsoft.com/office/drawing/2014/main" id="{D6E2BBA5-E1BB-34EF-1E9B-B765F86DD952}"/>
                      </a:ext>
                    </a:extLst>
                  </p:cNvPr>
                  <p:cNvSpPr/>
                  <p:nvPr/>
                </p:nvSpPr>
                <p:spPr>
                  <a:xfrm>
                    <a:off x="5507625" y="2425272"/>
                    <a:ext cx="277297" cy="277223"/>
                  </a:xfrm>
                  <a:custGeom>
                    <a:avLst/>
                    <a:gdLst>
                      <a:gd name="connsiteX0" fmla="*/ 277297 w 277297"/>
                      <a:gd name="connsiteY0" fmla="*/ 138612 h 277223"/>
                      <a:gd name="connsiteX1" fmla="*/ 138649 w 277297"/>
                      <a:gd name="connsiteY1" fmla="*/ 277224 h 277223"/>
                      <a:gd name="connsiteX2" fmla="*/ 0 w 277297"/>
                      <a:gd name="connsiteY2" fmla="*/ 138612 h 277223"/>
                      <a:gd name="connsiteX3" fmla="*/ 138649 w 277297"/>
                      <a:gd name="connsiteY3" fmla="*/ 0 h 277223"/>
                      <a:gd name="connsiteX4" fmla="*/ 277297 w 277297"/>
                      <a:gd name="connsiteY4" fmla="*/ 138612 h 2772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77297" h="277223">
                        <a:moveTo>
                          <a:pt x="277297" y="138612"/>
                        </a:moveTo>
                        <a:cubicBezTo>
                          <a:pt x="277297" y="215165"/>
                          <a:pt x="215222" y="277224"/>
                          <a:pt x="138649" y="277224"/>
                        </a:cubicBezTo>
                        <a:cubicBezTo>
                          <a:pt x="62075" y="277224"/>
                          <a:pt x="0" y="215165"/>
                          <a:pt x="0" y="138612"/>
                        </a:cubicBezTo>
                        <a:cubicBezTo>
                          <a:pt x="0" y="62059"/>
                          <a:pt x="62075" y="0"/>
                          <a:pt x="138649" y="0"/>
                        </a:cubicBezTo>
                        <a:cubicBezTo>
                          <a:pt x="215222" y="0"/>
                          <a:pt x="277297" y="62059"/>
                          <a:pt x="277297" y="138612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2240" cap="flat">
                    <a:noFill/>
                    <a:prstDash val="solid"/>
                    <a:miter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pPr algn="ctr"/>
                    <a:endParaRPr lang="ru-UA" sz="1200"/>
                  </a:p>
                </p:txBody>
              </p:sp>
              <p:sp>
                <p:nvSpPr>
                  <p:cNvPr id="54" name="Полилиния 29">
                    <a:extLst>
                      <a:ext uri="{FF2B5EF4-FFF2-40B4-BE49-F238E27FC236}">
                        <a16:creationId xmlns:a16="http://schemas.microsoft.com/office/drawing/2014/main" id="{B995867D-7885-3605-5A1F-86CE375D79EF}"/>
                      </a:ext>
                    </a:extLst>
                  </p:cNvPr>
                  <p:cNvSpPr/>
                  <p:nvPr/>
                </p:nvSpPr>
                <p:spPr>
                  <a:xfrm>
                    <a:off x="7244245" y="4727487"/>
                    <a:ext cx="474715" cy="474589"/>
                  </a:xfrm>
                  <a:custGeom>
                    <a:avLst/>
                    <a:gdLst>
                      <a:gd name="connsiteX0" fmla="*/ 474715 w 474715"/>
                      <a:gd name="connsiteY0" fmla="*/ 237295 h 474589"/>
                      <a:gd name="connsiteX1" fmla="*/ 237357 w 474715"/>
                      <a:gd name="connsiteY1" fmla="*/ 474589 h 474589"/>
                      <a:gd name="connsiteX2" fmla="*/ 0 w 474715"/>
                      <a:gd name="connsiteY2" fmla="*/ 237295 h 474589"/>
                      <a:gd name="connsiteX3" fmla="*/ 237357 w 474715"/>
                      <a:gd name="connsiteY3" fmla="*/ 0 h 474589"/>
                      <a:gd name="connsiteX4" fmla="*/ 474715 w 474715"/>
                      <a:gd name="connsiteY4" fmla="*/ 237295 h 4745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74715" h="474589">
                        <a:moveTo>
                          <a:pt x="474715" y="237295"/>
                        </a:moveTo>
                        <a:cubicBezTo>
                          <a:pt x="474715" y="368349"/>
                          <a:pt x="368446" y="474589"/>
                          <a:pt x="237357" y="474589"/>
                        </a:cubicBezTo>
                        <a:cubicBezTo>
                          <a:pt x="106268" y="474589"/>
                          <a:pt x="0" y="368349"/>
                          <a:pt x="0" y="237295"/>
                        </a:cubicBezTo>
                        <a:cubicBezTo>
                          <a:pt x="0" y="106240"/>
                          <a:pt x="106268" y="0"/>
                          <a:pt x="237357" y="0"/>
                        </a:cubicBezTo>
                        <a:cubicBezTo>
                          <a:pt x="368446" y="0"/>
                          <a:pt x="474715" y="106240"/>
                          <a:pt x="474715" y="237295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 w="224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55" name="Полилиния 30">
                    <a:extLst>
                      <a:ext uri="{FF2B5EF4-FFF2-40B4-BE49-F238E27FC236}">
                        <a16:creationId xmlns:a16="http://schemas.microsoft.com/office/drawing/2014/main" id="{7A401114-D4BD-ACE9-76C7-BF72C323CBED}"/>
                      </a:ext>
                    </a:extLst>
                  </p:cNvPr>
                  <p:cNvSpPr/>
                  <p:nvPr/>
                </p:nvSpPr>
                <p:spPr>
                  <a:xfrm>
                    <a:off x="7342954" y="4826169"/>
                    <a:ext cx="277297" cy="277223"/>
                  </a:xfrm>
                  <a:custGeom>
                    <a:avLst/>
                    <a:gdLst>
                      <a:gd name="connsiteX0" fmla="*/ 277297 w 277297"/>
                      <a:gd name="connsiteY0" fmla="*/ 138612 h 277223"/>
                      <a:gd name="connsiteX1" fmla="*/ 138648 w 277297"/>
                      <a:gd name="connsiteY1" fmla="*/ 277224 h 277223"/>
                      <a:gd name="connsiteX2" fmla="*/ 0 w 277297"/>
                      <a:gd name="connsiteY2" fmla="*/ 138612 h 277223"/>
                      <a:gd name="connsiteX3" fmla="*/ 138648 w 277297"/>
                      <a:gd name="connsiteY3" fmla="*/ 0 h 277223"/>
                      <a:gd name="connsiteX4" fmla="*/ 277297 w 277297"/>
                      <a:gd name="connsiteY4" fmla="*/ 138612 h 2772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77297" h="277223">
                        <a:moveTo>
                          <a:pt x="277297" y="138612"/>
                        </a:moveTo>
                        <a:cubicBezTo>
                          <a:pt x="277297" y="215165"/>
                          <a:pt x="215222" y="277224"/>
                          <a:pt x="138648" y="277224"/>
                        </a:cubicBezTo>
                        <a:cubicBezTo>
                          <a:pt x="62075" y="277224"/>
                          <a:pt x="0" y="215165"/>
                          <a:pt x="0" y="138612"/>
                        </a:cubicBezTo>
                        <a:cubicBezTo>
                          <a:pt x="0" y="62059"/>
                          <a:pt x="62075" y="0"/>
                          <a:pt x="138648" y="0"/>
                        </a:cubicBezTo>
                        <a:cubicBezTo>
                          <a:pt x="215222" y="0"/>
                          <a:pt x="277297" y="62059"/>
                          <a:pt x="277297" y="138612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2240" cap="flat">
                    <a:noFill/>
                    <a:prstDash val="solid"/>
                    <a:miter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pPr algn="ctr"/>
                    <a:endParaRPr lang="ru-UA" sz="1200"/>
                  </a:p>
                </p:txBody>
              </p:sp>
              <p:sp>
                <p:nvSpPr>
                  <p:cNvPr id="56" name="Полилиния 31">
                    <a:extLst>
                      <a:ext uri="{FF2B5EF4-FFF2-40B4-BE49-F238E27FC236}">
                        <a16:creationId xmlns:a16="http://schemas.microsoft.com/office/drawing/2014/main" id="{699A00BE-C407-CA8F-537B-C5D79F47D032}"/>
                      </a:ext>
                    </a:extLst>
                  </p:cNvPr>
                  <p:cNvSpPr/>
                  <p:nvPr/>
                </p:nvSpPr>
                <p:spPr>
                  <a:xfrm>
                    <a:off x="8266727" y="4285990"/>
                    <a:ext cx="474715" cy="474589"/>
                  </a:xfrm>
                  <a:custGeom>
                    <a:avLst/>
                    <a:gdLst>
                      <a:gd name="connsiteX0" fmla="*/ 474715 w 474715"/>
                      <a:gd name="connsiteY0" fmla="*/ 237295 h 474589"/>
                      <a:gd name="connsiteX1" fmla="*/ 237357 w 474715"/>
                      <a:gd name="connsiteY1" fmla="*/ 474589 h 474589"/>
                      <a:gd name="connsiteX2" fmla="*/ -1 w 474715"/>
                      <a:gd name="connsiteY2" fmla="*/ 237295 h 474589"/>
                      <a:gd name="connsiteX3" fmla="*/ 237357 w 474715"/>
                      <a:gd name="connsiteY3" fmla="*/ 0 h 474589"/>
                      <a:gd name="connsiteX4" fmla="*/ 474715 w 474715"/>
                      <a:gd name="connsiteY4" fmla="*/ 237295 h 4745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74715" h="474589">
                        <a:moveTo>
                          <a:pt x="474715" y="237295"/>
                        </a:moveTo>
                        <a:cubicBezTo>
                          <a:pt x="474715" y="368349"/>
                          <a:pt x="368446" y="474589"/>
                          <a:pt x="237357" y="474589"/>
                        </a:cubicBezTo>
                        <a:cubicBezTo>
                          <a:pt x="106268" y="474589"/>
                          <a:pt x="-1" y="368349"/>
                          <a:pt x="-1" y="237295"/>
                        </a:cubicBezTo>
                        <a:cubicBezTo>
                          <a:pt x="-1" y="106240"/>
                          <a:pt x="106268" y="0"/>
                          <a:pt x="237357" y="0"/>
                        </a:cubicBezTo>
                        <a:cubicBezTo>
                          <a:pt x="368446" y="0"/>
                          <a:pt x="474715" y="106241"/>
                          <a:pt x="474715" y="237295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224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57" name="Полилиния 32">
                    <a:extLst>
                      <a:ext uri="{FF2B5EF4-FFF2-40B4-BE49-F238E27FC236}">
                        <a16:creationId xmlns:a16="http://schemas.microsoft.com/office/drawing/2014/main" id="{9EFC6C68-ED6C-127B-DA51-F0D46130D040}"/>
                      </a:ext>
                    </a:extLst>
                  </p:cNvPr>
                  <p:cNvSpPr/>
                  <p:nvPr/>
                </p:nvSpPr>
                <p:spPr>
                  <a:xfrm>
                    <a:off x="8365436" y="4384673"/>
                    <a:ext cx="277297" cy="277223"/>
                  </a:xfrm>
                  <a:custGeom>
                    <a:avLst/>
                    <a:gdLst>
                      <a:gd name="connsiteX0" fmla="*/ 277298 w 277297"/>
                      <a:gd name="connsiteY0" fmla="*/ 138612 h 277223"/>
                      <a:gd name="connsiteX1" fmla="*/ 138649 w 277297"/>
                      <a:gd name="connsiteY1" fmla="*/ 277224 h 277223"/>
                      <a:gd name="connsiteX2" fmla="*/ 0 w 277297"/>
                      <a:gd name="connsiteY2" fmla="*/ 138612 h 277223"/>
                      <a:gd name="connsiteX3" fmla="*/ 138649 w 277297"/>
                      <a:gd name="connsiteY3" fmla="*/ 0 h 277223"/>
                      <a:gd name="connsiteX4" fmla="*/ 277298 w 277297"/>
                      <a:gd name="connsiteY4" fmla="*/ 138612 h 2772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77297" h="277223">
                        <a:moveTo>
                          <a:pt x="277298" y="138612"/>
                        </a:moveTo>
                        <a:cubicBezTo>
                          <a:pt x="277298" y="215165"/>
                          <a:pt x="215222" y="277224"/>
                          <a:pt x="138649" y="277224"/>
                        </a:cubicBezTo>
                        <a:cubicBezTo>
                          <a:pt x="62075" y="277224"/>
                          <a:pt x="0" y="215165"/>
                          <a:pt x="0" y="138612"/>
                        </a:cubicBezTo>
                        <a:cubicBezTo>
                          <a:pt x="0" y="62058"/>
                          <a:pt x="62075" y="0"/>
                          <a:pt x="138649" y="0"/>
                        </a:cubicBezTo>
                        <a:cubicBezTo>
                          <a:pt x="215222" y="0"/>
                          <a:pt x="277298" y="62058"/>
                          <a:pt x="277298" y="138612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2240" cap="flat">
                    <a:noFill/>
                    <a:prstDash val="solid"/>
                    <a:miter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pPr algn="ctr"/>
                    <a:endParaRPr lang="ru-UA" sz="1200"/>
                  </a:p>
                </p:txBody>
              </p:sp>
              <p:sp>
                <p:nvSpPr>
                  <p:cNvPr id="58" name="Полилиния 33">
                    <a:extLst>
                      <a:ext uri="{FF2B5EF4-FFF2-40B4-BE49-F238E27FC236}">
                        <a16:creationId xmlns:a16="http://schemas.microsoft.com/office/drawing/2014/main" id="{293CCDA2-8CA9-9FDF-69D0-66E40589FAAB}"/>
                      </a:ext>
                    </a:extLst>
                  </p:cNvPr>
                  <p:cNvSpPr/>
                  <p:nvPr/>
                </p:nvSpPr>
                <p:spPr>
                  <a:xfrm>
                    <a:off x="6221759" y="4290001"/>
                    <a:ext cx="474715" cy="474589"/>
                  </a:xfrm>
                  <a:custGeom>
                    <a:avLst/>
                    <a:gdLst>
                      <a:gd name="connsiteX0" fmla="*/ 474715 w 474715"/>
                      <a:gd name="connsiteY0" fmla="*/ 237294 h 474589"/>
                      <a:gd name="connsiteX1" fmla="*/ 237357 w 474715"/>
                      <a:gd name="connsiteY1" fmla="*/ 474589 h 474589"/>
                      <a:gd name="connsiteX2" fmla="*/ 0 w 474715"/>
                      <a:gd name="connsiteY2" fmla="*/ 237295 h 474589"/>
                      <a:gd name="connsiteX3" fmla="*/ 237357 w 474715"/>
                      <a:gd name="connsiteY3" fmla="*/ 0 h 474589"/>
                      <a:gd name="connsiteX4" fmla="*/ 474715 w 474715"/>
                      <a:gd name="connsiteY4" fmla="*/ 237294 h 4745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74715" h="474589">
                        <a:moveTo>
                          <a:pt x="474715" y="237294"/>
                        </a:moveTo>
                        <a:cubicBezTo>
                          <a:pt x="474715" y="368349"/>
                          <a:pt x="368446" y="474589"/>
                          <a:pt x="237357" y="474589"/>
                        </a:cubicBezTo>
                        <a:cubicBezTo>
                          <a:pt x="106268" y="474589"/>
                          <a:pt x="0" y="368349"/>
                          <a:pt x="0" y="237295"/>
                        </a:cubicBezTo>
                        <a:cubicBezTo>
                          <a:pt x="0" y="106240"/>
                          <a:pt x="106268" y="0"/>
                          <a:pt x="237357" y="0"/>
                        </a:cubicBezTo>
                        <a:cubicBezTo>
                          <a:pt x="368446" y="0"/>
                          <a:pt x="474715" y="106241"/>
                          <a:pt x="474715" y="237294"/>
                        </a:cubicBezTo>
                        <a:close/>
                      </a:path>
                    </a:pathLst>
                  </a:custGeom>
                  <a:solidFill>
                    <a:schemeClr val="accent4">
                      <a:lumMod val="75000"/>
                    </a:schemeClr>
                  </a:solidFill>
                  <a:ln w="224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59" name="Полилиния 34">
                    <a:extLst>
                      <a:ext uri="{FF2B5EF4-FFF2-40B4-BE49-F238E27FC236}">
                        <a16:creationId xmlns:a16="http://schemas.microsoft.com/office/drawing/2014/main" id="{89BFE622-7801-D416-7D16-8556DB8B47C2}"/>
                      </a:ext>
                    </a:extLst>
                  </p:cNvPr>
                  <p:cNvSpPr/>
                  <p:nvPr/>
                </p:nvSpPr>
                <p:spPr>
                  <a:xfrm>
                    <a:off x="6320468" y="4388684"/>
                    <a:ext cx="277297" cy="277223"/>
                  </a:xfrm>
                  <a:custGeom>
                    <a:avLst/>
                    <a:gdLst>
                      <a:gd name="connsiteX0" fmla="*/ 277297 w 277297"/>
                      <a:gd name="connsiteY0" fmla="*/ 138612 h 277223"/>
                      <a:gd name="connsiteX1" fmla="*/ 138648 w 277297"/>
                      <a:gd name="connsiteY1" fmla="*/ 277224 h 277223"/>
                      <a:gd name="connsiteX2" fmla="*/ 0 w 277297"/>
                      <a:gd name="connsiteY2" fmla="*/ 138612 h 277223"/>
                      <a:gd name="connsiteX3" fmla="*/ 138648 w 277297"/>
                      <a:gd name="connsiteY3" fmla="*/ 0 h 277223"/>
                      <a:gd name="connsiteX4" fmla="*/ 277297 w 277297"/>
                      <a:gd name="connsiteY4" fmla="*/ 138612 h 2772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77297" h="277223">
                        <a:moveTo>
                          <a:pt x="277297" y="138612"/>
                        </a:moveTo>
                        <a:cubicBezTo>
                          <a:pt x="277297" y="215165"/>
                          <a:pt x="215222" y="277224"/>
                          <a:pt x="138648" y="277224"/>
                        </a:cubicBezTo>
                        <a:cubicBezTo>
                          <a:pt x="62075" y="277224"/>
                          <a:pt x="0" y="215165"/>
                          <a:pt x="0" y="138612"/>
                        </a:cubicBezTo>
                        <a:cubicBezTo>
                          <a:pt x="0" y="62059"/>
                          <a:pt x="62075" y="0"/>
                          <a:pt x="138648" y="0"/>
                        </a:cubicBezTo>
                        <a:cubicBezTo>
                          <a:pt x="215222" y="0"/>
                          <a:pt x="277297" y="62059"/>
                          <a:pt x="277297" y="138612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2240" cap="flat">
                    <a:noFill/>
                    <a:prstDash val="solid"/>
                    <a:miter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pPr algn="ctr"/>
                    <a:endParaRPr lang="ru-UA" sz="1200"/>
                  </a:p>
                </p:txBody>
              </p:sp>
              <p:sp>
                <p:nvSpPr>
                  <p:cNvPr id="60" name="Полилиния 35">
                    <a:extLst>
                      <a:ext uri="{FF2B5EF4-FFF2-40B4-BE49-F238E27FC236}">
                        <a16:creationId xmlns:a16="http://schemas.microsoft.com/office/drawing/2014/main" id="{ED429AF1-BBD9-5AD9-F3A4-83668584397C}"/>
                      </a:ext>
                    </a:extLst>
                  </p:cNvPr>
                  <p:cNvSpPr/>
                  <p:nvPr/>
                </p:nvSpPr>
                <p:spPr>
                  <a:xfrm>
                    <a:off x="5825372" y="3307605"/>
                    <a:ext cx="474715" cy="474589"/>
                  </a:xfrm>
                  <a:custGeom>
                    <a:avLst/>
                    <a:gdLst>
                      <a:gd name="connsiteX0" fmla="*/ 474715 w 474715"/>
                      <a:gd name="connsiteY0" fmla="*/ 237295 h 474589"/>
                      <a:gd name="connsiteX1" fmla="*/ 237357 w 474715"/>
                      <a:gd name="connsiteY1" fmla="*/ 474589 h 474589"/>
                      <a:gd name="connsiteX2" fmla="*/ 0 w 474715"/>
                      <a:gd name="connsiteY2" fmla="*/ 237295 h 474589"/>
                      <a:gd name="connsiteX3" fmla="*/ 237357 w 474715"/>
                      <a:gd name="connsiteY3" fmla="*/ 0 h 474589"/>
                      <a:gd name="connsiteX4" fmla="*/ 474715 w 474715"/>
                      <a:gd name="connsiteY4" fmla="*/ 237295 h 4745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74715" h="474589">
                        <a:moveTo>
                          <a:pt x="474715" y="237295"/>
                        </a:moveTo>
                        <a:cubicBezTo>
                          <a:pt x="474715" y="368349"/>
                          <a:pt x="368446" y="474589"/>
                          <a:pt x="237357" y="474589"/>
                        </a:cubicBezTo>
                        <a:cubicBezTo>
                          <a:pt x="106268" y="474589"/>
                          <a:pt x="0" y="368348"/>
                          <a:pt x="0" y="237295"/>
                        </a:cubicBezTo>
                        <a:cubicBezTo>
                          <a:pt x="0" y="106240"/>
                          <a:pt x="106268" y="0"/>
                          <a:pt x="237357" y="0"/>
                        </a:cubicBezTo>
                        <a:cubicBezTo>
                          <a:pt x="368446" y="0"/>
                          <a:pt x="474715" y="106241"/>
                          <a:pt x="474715" y="237295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 w="224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61" name="Полилиния 36">
                    <a:extLst>
                      <a:ext uri="{FF2B5EF4-FFF2-40B4-BE49-F238E27FC236}">
                        <a16:creationId xmlns:a16="http://schemas.microsoft.com/office/drawing/2014/main" id="{E08810B8-E4A6-2A2F-458B-707B4F3B38DD}"/>
                      </a:ext>
                    </a:extLst>
                  </p:cNvPr>
                  <p:cNvSpPr/>
                  <p:nvPr/>
                </p:nvSpPr>
                <p:spPr>
                  <a:xfrm>
                    <a:off x="5924081" y="3406287"/>
                    <a:ext cx="277297" cy="277223"/>
                  </a:xfrm>
                  <a:custGeom>
                    <a:avLst/>
                    <a:gdLst>
                      <a:gd name="connsiteX0" fmla="*/ 277297 w 277297"/>
                      <a:gd name="connsiteY0" fmla="*/ 138612 h 277223"/>
                      <a:gd name="connsiteX1" fmla="*/ 138649 w 277297"/>
                      <a:gd name="connsiteY1" fmla="*/ 277224 h 277223"/>
                      <a:gd name="connsiteX2" fmla="*/ 0 w 277297"/>
                      <a:gd name="connsiteY2" fmla="*/ 138612 h 277223"/>
                      <a:gd name="connsiteX3" fmla="*/ 138649 w 277297"/>
                      <a:gd name="connsiteY3" fmla="*/ 0 h 277223"/>
                      <a:gd name="connsiteX4" fmla="*/ 277297 w 277297"/>
                      <a:gd name="connsiteY4" fmla="*/ 138612 h 2772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77297" h="277223">
                        <a:moveTo>
                          <a:pt x="277297" y="138612"/>
                        </a:moveTo>
                        <a:cubicBezTo>
                          <a:pt x="277297" y="215165"/>
                          <a:pt x="215222" y="277224"/>
                          <a:pt x="138649" y="277224"/>
                        </a:cubicBezTo>
                        <a:cubicBezTo>
                          <a:pt x="62075" y="277224"/>
                          <a:pt x="0" y="215165"/>
                          <a:pt x="0" y="138612"/>
                        </a:cubicBezTo>
                        <a:cubicBezTo>
                          <a:pt x="0" y="62059"/>
                          <a:pt x="62075" y="0"/>
                          <a:pt x="138649" y="0"/>
                        </a:cubicBezTo>
                        <a:cubicBezTo>
                          <a:pt x="215222" y="0"/>
                          <a:pt x="277297" y="62059"/>
                          <a:pt x="277297" y="138612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2240" cap="flat">
                    <a:noFill/>
                    <a:prstDash val="solid"/>
                    <a:miter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pPr algn="ctr"/>
                    <a:endParaRPr lang="ru-UA" sz="1200"/>
                  </a:p>
                </p:txBody>
              </p:sp>
              <p:sp>
                <p:nvSpPr>
                  <p:cNvPr id="62" name="Полилиния 37">
                    <a:extLst>
                      <a:ext uri="{FF2B5EF4-FFF2-40B4-BE49-F238E27FC236}">
                        <a16:creationId xmlns:a16="http://schemas.microsoft.com/office/drawing/2014/main" id="{BF49B1C0-B25F-3745-BA0C-AEA02A80223D}"/>
                      </a:ext>
                    </a:extLst>
                  </p:cNvPr>
                  <p:cNvSpPr/>
                  <p:nvPr/>
                </p:nvSpPr>
                <p:spPr>
                  <a:xfrm>
                    <a:off x="8663093" y="3307591"/>
                    <a:ext cx="474715" cy="474589"/>
                  </a:xfrm>
                  <a:custGeom>
                    <a:avLst/>
                    <a:gdLst>
                      <a:gd name="connsiteX0" fmla="*/ 474715 w 474715"/>
                      <a:gd name="connsiteY0" fmla="*/ 237295 h 474589"/>
                      <a:gd name="connsiteX1" fmla="*/ 237358 w 474715"/>
                      <a:gd name="connsiteY1" fmla="*/ 474589 h 474589"/>
                      <a:gd name="connsiteX2" fmla="*/ 0 w 474715"/>
                      <a:gd name="connsiteY2" fmla="*/ 237295 h 474589"/>
                      <a:gd name="connsiteX3" fmla="*/ 237358 w 474715"/>
                      <a:gd name="connsiteY3" fmla="*/ 0 h 474589"/>
                      <a:gd name="connsiteX4" fmla="*/ 474715 w 474715"/>
                      <a:gd name="connsiteY4" fmla="*/ 237295 h 4745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74715" h="474589">
                        <a:moveTo>
                          <a:pt x="474715" y="237295"/>
                        </a:moveTo>
                        <a:cubicBezTo>
                          <a:pt x="474715" y="368349"/>
                          <a:pt x="368447" y="474589"/>
                          <a:pt x="237358" y="474589"/>
                        </a:cubicBezTo>
                        <a:cubicBezTo>
                          <a:pt x="106269" y="474589"/>
                          <a:pt x="0" y="368349"/>
                          <a:pt x="0" y="237295"/>
                        </a:cubicBezTo>
                        <a:cubicBezTo>
                          <a:pt x="0" y="106240"/>
                          <a:pt x="106269" y="0"/>
                          <a:pt x="237358" y="0"/>
                        </a:cubicBezTo>
                        <a:cubicBezTo>
                          <a:pt x="368447" y="0"/>
                          <a:pt x="474715" y="106241"/>
                          <a:pt x="474715" y="237295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 w="224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  <p:sp>
                <p:nvSpPr>
                  <p:cNvPr id="63" name="Полилиния 38">
                    <a:extLst>
                      <a:ext uri="{FF2B5EF4-FFF2-40B4-BE49-F238E27FC236}">
                        <a16:creationId xmlns:a16="http://schemas.microsoft.com/office/drawing/2014/main" id="{0C0E1CF8-3C77-3892-4705-1666E93C2180}"/>
                      </a:ext>
                    </a:extLst>
                  </p:cNvPr>
                  <p:cNvSpPr/>
                  <p:nvPr/>
                </p:nvSpPr>
                <p:spPr>
                  <a:xfrm>
                    <a:off x="8761802" y="3406274"/>
                    <a:ext cx="277297" cy="277223"/>
                  </a:xfrm>
                  <a:custGeom>
                    <a:avLst/>
                    <a:gdLst>
                      <a:gd name="connsiteX0" fmla="*/ 277298 w 277297"/>
                      <a:gd name="connsiteY0" fmla="*/ 138612 h 277223"/>
                      <a:gd name="connsiteX1" fmla="*/ 138649 w 277297"/>
                      <a:gd name="connsiteY1" fmla="*/ 277224 h 277223"/>
                      <a:gd name="connsiteX2" fmla="*/ 0 w 277297"/>
                      <a:gd name="connsiteY2" fmla="*/ 138612 h 277223"/>
                      <a:gd name="connsiteX3" fmla="*/ 138649 w 277297"/>
                      <a:gd name="connsiteY3" fmla="*/ 0 h 277223"/>
                      <a:gd name="connsiteX4" fmla="*/ 277298 w 277297"/>
                      <a:gd name="connsiteY4" fmla="*/ 138612 h 2772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77297" h="277223">
                        <a:moveTo>
                          <a:pt x="277298" y="138612"/>
                        </a:moveTo>
                        <a:cubicBezTo>
                          <a:pt x="277298" y="215165"/>
                          <a:pt x="215222" y="277224"/>
                          <a:pt x="138649" y="277224"/>
                        </a:cubicBezTo>
                        <a:cubicBezTo>
                          <a:pt x="62075" y="277224"/>
                          <a:pt x="0" y="215165"/>
                          <a:pt x="0" y="138612"/>
                        </a:cubicBezTo>
                        <a:cubicBezTo>
                          <a:pt x="0" y="62059"/>
                          <a:pt x="62075" y="0"/>
                          <a:pt x="138649" y="0"/>
                        </a:cubicBezTo>
                        <a:cubicBezTo>
                          <a:pt x="215222" y="0"/>
                          <a:pt x="277298" y="62059"/>
                          <a:pt x="277298" y="138612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2240" cap="flat">
                    <a:noFill/>
                    <a:prstDash val="solid"/>
                    <a:miter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rtlCol="0" anchor="ctr"/>
                  <a:lstStyle/>
                  <a:p>
                    <a:pPr algn="ctr"/>
                    <a:endParaRPr lang="ru-UA" sz="1200"/>
                  </a:p>
                </p:txBody>
              </p:sp>
              <p:sp>
                <p:nvSpPr>
                  <p:cNvPr id="128" name="Полилиния 39">
                    <a:extLst>
                      <a:ext uri="{FF2B5EF4-FFF2-40B4-BE49-F238E27FC236}">
                        <a16:creationId xmlns:a16="http://schemas.microsoft.com/office/drawing/2014/main" id="{669CFFC7-32F8-EFF6-2F28-8A32C3BA24FE}"/>
                      </a:ext>
                    </a:extLst>
                  </p:cNvPr>
                  <p:cNvSpPr/>
                  <p:nvPr/>
                </p:nvSpPr>
                <p:spPr>
                  <a:xfrm>
                    <a:off x="3156352" y="4097526"/>
                    <a:ext cx="110536" cy="110506"/>
                  </a:xfrm>
                  <a:custGeom>
                    <a:avLst/>
                    <a:gdLst>
                      <a:gd name="connsiteX0" fmla="*/ 110536 w 110536"/>
                      <a:gd name="connsiteY0" fmla="*/ 55253 h 110506"/>
                      <a:gd name="connsiteX1" fmla="*/ 55268 w 110536"/>
                      <a:gd name="connsiteY1" fmla="*/ 110507 h 110506"/>
                      <a:gd name="connsiteX2" fmla="*/ 0 w 110536"/>
                      <a:gd name="connsiteY2" fmla="*/ 55253 h 110506"/>
                      <a:gd name="connsiteX3" fmla="*/ 55268 w 110536"/>
                      <a:gd name="connsiteY3" fmla="*/ 0 h 110506"/>
                      <a:gd name="connsiteX4" fmla="*/ 110536 w 110536"/>
                      <a:gd name="connsiteY4" fmla="*/ 55253 h 1105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10536" h="110506">
                        <a:moveTo>
                          <a:pt x="110536" y="55253"/>
                        </a:moveTo>
                        <a:cubicBezTo>
                          <a:pt x="110536" y="85769"/>
                          <a:pt x="85792" y="110507"/>
                          <a:pt x="55268" y="110507"/>
                        </a:cubicBezTo>
                        <a:cubicBezTo>
                          <a:pt x="24744" y="110507"/>
                          <a:pt x="0" y="85769"/>
                          <a:pt x="0" y="55253"/>
                        </a:cubicBezTo>
                        <a:cubicBezTo>
                          <a:pt x="0" y="24738"/>
                          <a:pt x="24744" y="0"/>
                          <a:pt x="55268" y="0"/>
                        </a:cubicBezTo>
                        <a:cubicBezTo>
                          <a:pt x="85792" y="0"/>
                          <a:pt x="110536" y="24738"/>
                          <a:pt x="110536" y="55253"/>
                        </a:cubicBezTo>
                        <a:close/>
                      </a:path>
                    </a:pathLst>
                  </a:custGeom>
                  <a:solidFill>
                    <a:srgbClr val="9BA3A5"/>
                  </a:solidFill>
                  <a:ln w="152400" cap="flat">
                    <a:solidFill>
                      <a:schemeClr val="accent1">
                        <a:lumMod val="75000"/>
                      </a:schemeClr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ru-UA"/>
                  </a:p>
                </p:txBody>
              </p:sp>
            </p:grpSp>
            <p:sp>
              <p:nvSpPr>
                <p:cNvPr id="37" name="Полилиния 40">
                  <a:extLst>
                    <a:ext uri="{FF2B5EF4-FFF2-40B4-BE49-F238E27FC236}">
                      <a16:creationId xmlns:a16="http://schemas.microsoft.com/office/drawing/2014/main" id="{C1DF185F-9B51-5CA0-46DB-03FB6542BCD9}"/>
                    </a:ext>
                  </a:extLst>
                </p:cNvPr>
                <p:cNvSpPr/>
                <p:nvPr/>
              </p:nvSpPr>
              <p:spPr>
                <a:xfrm>
                  <a:off x="8770883" y="2895217"/>
                  <a:ext cx="259090" cy="224354"/>
                </a:xfrm>
                <a:custGeom>
                  <a:avLst/>
                  <a:gdLst>
                    <a:gd name="connsiteX0" fmla="*/ 86260 w 172542"/>
                    <a:gd name="connsiteY0" fmla="*/ 0 h 149409"/>
                    <a:gd name="connsiteX1" fmla="*/ 0 w 172542"/>
                    <a:gd name="connsiteY1" fmla="*/ 149409 h 149409"/>
                    <a:gd name="connsiteX2" fmla="*/ 172543 w 172542"/>
                    <a:gd name="connsiteY2" fmla="*/ 149409 h 1494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72542" h="149409">
                      <a:moveTo>
                        <a:pt x="86260" y="0"/>
                      </a:moveTo>
                      <a:lnTo>
                        <a:pt x="0" y="149409"/>
                      </a:lnTo>
                      <a:lnTo>
                        <a:pt x="172543" y="149409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76200" cap="flat">
                  <a:solidFill>
                    <a:schemeClr val="accent2">
                      <a:lumMod val="75000"/>
                    </a:schemeClr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ru-UA"/>
                </a:p>
              </p:txBody>
            </p:sp>
          </p:grpSp>
        </p:grpSp>
        <p:grpSp>
          <p:nvGrpSpPr>
            <p:cNvPr id="6" name="Group 14">
              <a:extLst>
                <a:ext uri="{FF2B5EF4-FFF2-40B4-BE49-F238E27FC236}">
                  <a16:creationId xmlns:a16="http://schemas.microsoft.com/office/drawing/2014/main" id="{91DEB8C4-2C9B-0534-5B92-8F9AC1C37D19}"/>
                </a:ext>
              </a:extLst>
            </p:cNvPr>
            <p:cNvGrpSpPr/>
            <p:nvPr/>
          </p:nvGrpSpPr>
          <p:grpSpPr>
            <a:xfrm>
              <a:off x="1683788" y="4348423"/>
              <a:ext cx="2012123" cy="830997"/>
              <a:chOff x="1331517" y="5187134"/>
              <a:chExt cx="2012123" cy="830997"/>
            </a:xfrm>
          </p:grpSpPr>
          <p:sp>
            <p:nvSpPr>
              <p:cNvPr id="31" name="TextBox 126">
                <a:extLst>
                  <a:ext uri="{FF2B5EF4-FFF2-40B4-BE49-F238E27FC236}">
                    <a16:creationId xmlns:a16="http://schemas.microsoft.com/office/drawing/2014/main" id="{FB6741AE-1122-2524-EFF3-37AFEB0FBEAF}"/>
                  </a:ext>
                </a:extLst>
              </p:cNvPr>
              <p:cNvSpPr txBox="1"/>
              <p:nvPr/>
            </p:nvSpPr>
            <p:spPr>
              <a:xfrm>
                <a:off x="1331517" y="5187134"/>
                <a:ext cx="201212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600" b="1" spc="35" baseline="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Calibri"/>
                    <a:rtl val="0"/>
                  </a:rPr>
                  <a:t>2001: Green Paper on Corporate Social </a:t>
                </a:r>
                <a:r>
                  <a:rPr lang="it-IT" sz="1600" b="1" spc="35" baseline="0" dirty="0" err="1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Calibri"/>
                    <a:rtl val="0"/>
                  </a:rPr>
                  <a:t>Responsibility</a:t>
                </a:r>
                <a:endParaRPr lang="ru-UA" sz="1600" b="1" spc="35" baseline="0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Calibri"/>
                  <a:rtl val="0"/>
                </a:endParaRPr>
              </a:p>
            </p:txBody>
          </p:sp>
          <p:sp>
            <p:nvSpPr>
              <p:cNvPr id="32" name="Прямоугольник 127">
                <a:extLst>
                  <a:ext uri="{FF2B5EF4-FFF2-40B4-BE49-F238E27FC236}">
                    <a16:creationId xmlns:a16="http://schemas.microsoft.com/office/drawing/2014/main" id="{CC982586-03DC-0374-56C3-7D1F42F80FC3}"/>
                  </a:ext>
                </a:extLst>
              </p:cNvPr>
              <p:cNvSpPr/>
              <p:nvPr/>
            </p:nvSpPr>
            <p:spPr>
              <a:xfrm>
                <a:off x="1331517" y="5465207"/>
                <a:ext cx="2012123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endParaRPr lang="ru-UA" sz="1200" dirty="0">
                  <a:solidFill>
                    <a:schemeClr val="bg1">
                      <a:lumMod val="50000"/>
                    </a:schemeClr>
                  </a:solidFill>
                  <a:latin typeface="+mn-lt"/>
                </a:endParaRPr>
              </a:p>
            </p:txBody>
          </p:sp>
        </p:grpSp>
        <p:grpSp>
          <p:nvGrpSpPr>
            <p:cNvPr id="7" name="Group 59">
              <a:extLst>
                <a:ext uri="{FF2B5EF4-FFF2-40B4-BE49-F238E27FC236}">
                  <a16:creationId xmlns:a16="http://schemas.microsoft.com/office/drawing/2014/main" id="{053CD952-BC20-EC3A-3EDE-93C22C57804C}"/>
                </a:ext>
              </a:extLst>
            </p:cNvPr>
            <p:cNvGrpSpPr/>
            <p:nvPr/>
          </p:nvGrpSpPr>
          <p:grpSpPr>
            <a:xfrm>
              <a:off x="802668" y="1880504"/>
              <a:ext cx="2308490" cy="386857"/>
              <a:chOff x="1331517" y="5355349"/>
              <a:chExt cx="2308490" cy="386857"/>
            </a:xfrm>
          </p:grpSpPr>
          <p:sp>
            <p:nvSpPr>
              <p:cNvPr id="29" name="TextBox 60">
                <a:extLst>
                  <a:ext uri="{FF2B5EF4-FFF2-40B4-BE49-F238E27FC236}">
                    <a16:creationId xmlns:a16="http://schemas.microsoft.com/office/drawing/2014/main" id="{F38A04A0-DD0A-7170-E520-161FD10FABEF}"/>
                  </a:ext>
                </a:extLst>
              </p:cNvPr>
              <p:cNvSpPr txBox="1"/>
              <p:nvPr/>
            </p:nvSpPr>
            <p:spPr>
              <a:xfrm>
                <a:off x="1627885" y="5355349"/>
                <a:ext cx="201212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600" b="1" spc="35" baseline="0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Calibri"/>
                    <a:rtl val="0"/>
                  </a:rPr>
                  <a:t>2014: NFRD </a:t>
                </a:r>
                <a:endParaRPr lang="ru-UA" sz="1600" b="1" spc="35" baseline="0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Calibri"/>
                  <a:rtl val="0"/>
                </a:endParaRPr>
              </a:p>
            </p:txBody>
          </p:sp>
          <p:sp>
            <p:nvSpPr>
              <p:cNvPr id="30" name="Прямоугольник 127">
                <a:extLst>
                  <a:ext uri="{FF2B5EF4-FFF2-40B4-BE49-F238E27FC236}">
                    <a16:creationId xmlns:a16="http://schemas.microsoft.com/office/drawing/2014/main" id="{5A80C7C6-4D33-DF2C-4EC5-7F831732E0BC}"/>
                  </a:ext>
                </a:extLst>
              </p:cNvPr>
              <p:cNvSpPr/>
              <p:nvPr/>
            </p:nvSpPr>
            <p:spPr>
              <a:xfrm>
                <a:off x="1331517" y="5465207"/>
                <a:ext cx="2012123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endParaRPr lang="ru-UA" sz="1200" dirty="0">
                  <a:solidFill>
                    <a:schemeClr val="bg1">
                      <a:lumMod val="50000"/>
                    </a:schemeClr>
                  </a:solidFill>
                  <a:latin typeface="+mn-lt"/>
                </a:endParaRPr>
              </a:p>
            </p:txBody>
          </p:sp>
        </p:grpSp>
        <p:grpSp>
          <p:nvGrpSpPr>
            <p:cNvPr id="8" name="Group 62">
              <a:extLst>
                <a:ext uri="{FF2B5EF4-FFF2-40B4-BE49-F238E27FC236}">
                  <a16:creationId xmlns:a16="http://schemas.microsoft.com/office/drawing/2014/main" id="{0C325C99-4FC0-1EBA-D96E-226C9B80B1B3}"/>
                </a:ext>
              </a:extLst>
            </p:cNvPr>
            <p:cNvGrpSpPr/>
            <p:nvPr/>
          </p:nvGrpSpPr>
          <p:grpSpPr>
            <a:xfrm>
              <a:off x="5754079" y="1773650"/>
              <a:ext cx="2234166" cy="584775"/>
              <a:chOff x="1109474" y="5244569"/>
              <a:chExt cx="2234166" cy="584775"/>
            </a:xfrm>
          </p:grpSpPr>
          <p:sp>
            <p:nvSpPr>
              <p:cNvPr id="27" name="TextBox 63">
                <a:extLst>
                  <a:ext uri="{FF2B5EF4-FFF2-40B4-BE49-F238E27FC236}">
                    <a16:creationId xmlns:a16="http://schemas.microsoft.com/office/drawing/2014/main" id="{5574A1C6-56A8-B7F0-BC59-4701640B3F6D}"/>
                  </a:ext>
                </a:extLst>
              </p:cNvPr>
              <p:cNvSpPr txBox="1"/>
              <p:nvPr/>
            </p:nvSpPr>
            <p:spPr>
              <a:xfrm>
                <a:off x="1109474" y="5244569"/>
                <a:ext cx="201212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spc="35" dirty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Calibri"/>
                    <a:rtl val="0"/>
                  </a:rPr>
                  <a:t>2019: EU Green Deal</a:t>
                </a:r>
                <a:endParaRPr lang="ru-UA" sz="1600" b="1" spc="35" baseline="0" dirty="0">
                  <a:solidFill>
                    <a:schemeClr val="accent6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Calibri"/>
                  <a:rtl val="0"/>
                </a:endParaRPr>
              </a:p>
            </p:txBody>
          </p:sp>
          <p:sp>
            <p:nvSpPr>
              <p:cNvPr id="28" name="Прямоугольник 127">
                <a:extLst>
                  <a:ext uri="{FF2B5EF4-FFF2-40B4-BE49-F238E27FC236}">
                    <a16:creationId xmlns:a16="http://schemas.microsoft.com/office/drawing/2014/main" id="{32D92E23-7F0F-5D99-A213-0F860822552E}"/>
                  </a:ext>
                </a:extLst>
              </p:cNvPr>
              <p:cNvSpPr/>
              <p:nvPr/>
            </p:nvSpPr>
            <p:spPr>
              <a:xfrm>
                <a:off x="1331517" y="5465207"/>
                <a:ext cx="2012123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endParaRPr lang="ru-UA" sz="1200" dirty="0">
                  <a:solidFill>
                    <a:schemeClr val="bg1">
                      <a:lumMod val="50000"/>
                    </a:schemeClr>
                  </a:solidFill>
                  <a:latin typeface="+mn-lt"/>
                </a:endParaRPr>
              </a:p>
            </p:txBody>
          </p:sp>
        </p:grpSp>
        <p:grpSp>
          <p:nvGrpSpPr>
            <p:cNvPr id="9" name="Group 65">
              <a:extLst>
                <a:ext uri="{FF2B5EF4-FFF2-40B4-BE49-F238E27FC236}">
                  <a16:creationId xmlns:a16="http://schemas.microsoft.com/office/drawing/2014/main" id="{5310DA85-B03D-8763-C949-2C28C2A47EE6}"/>
                </a:ext>
              </a:extLst>
            </p:cNvPr>
            <p:cNvGrpSpPr/>
            <p:nvPr/>
          </p:nvGrpSpPr>
          <p:grpSpPr>
            <a:xfrm>
              <a:off x="3409070" y="2054921"/>
              <a:ext cx="2012123" cy="830997"/>
              <a:chOff x="1331517" y="5187134"/>
              <a:chExt cx="2012123" cy="830997"/>
            </a:xfrm>
          </p:grpSpPr>
          <p:sp>
            <p:nvSpPr>
              <p:cNvPr id="25" name="TextBox 66">
                <a:extLst>
                  <a:ext uri="{FF2B5EF4-FFF2-40B4-BE49-F238E27FC236}">
                    <a16:creationId xmlns:a16="http://schemas.microsoft.com/office/drawing/2014/main" id="{0DADC387-96E0-0467-E3C9-93B8A64DB8C0}"/>
                  </a:ext>
                </a:extLst>
              </p:cNvPr>
              <p:cNvSpPr txBox="1"/>
              <p:nvPr/>
            </p:nvSpPr>
            <p:spPr>
              <a:xfrm>
                <a:off x="1331517" y="5187134"/>
                <a:ext cx="201212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600" b="1" spc="35" baseline="0" dirty="0">
                    <a:solidFill>
                      <a:schemeClr val="accent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Calibri"/>
                    <a:rtl val="0"/>
                  </a:rPr>
                  <a:t>2015: UN 2030 Agenda &amp; Paris Agreement</a:t>
                </a:r>
                <a:endParaRPr lang="ru-UA" sz="1600" b="1" spc="35" baseline="0" dirty="0">
                  <a:solidFill>
                    <a:schemeClr val="accent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Calibri"/>
                  <a:rtl val="0"/>
                </a:endParaRPr>
              </a:p>
            </p:txBody>
          </p:sp>
          <p:sp>
            <p:nvSpPr>
              <p:cNvPr id="26" name="Прямоугольник 127">
                <a:extLst>
                  <a:ext uri="{FF2B5EF4-FFF2-40B4-BE49-F238E27FC236}">
                    <a16:creationId xmlns:a16="http://schemas.microsoft.com/office/drawing/2014/main" id="{46C79D78-A935-D4E9-E8EF-F83ECDC73B5E}"/>
                  </a:ext>
                </a:extLst>
              </p:cNvPr>
              <p:cNvSpPr/>
              <p:nvPr/>
            </p:nvSpPr>
            <p:spPr>
              <a:xfrm>
                <a:off x="1331517" y="5465207"/>
                <a:ext cx="2012123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endParaRPr lang="ru-UA" sz="1200" dirty="0">
                  <a:solidFill>
                    <a:schemeClr val="bg1">
                      <a:lumMod val="50000"/>
                    </a:schemeClr>
                  </a:solidFill>
                  <a:latin typeface="+mn-lt"/>
                </a:endParaRPr>
              </a:p>
            </p:txBody>
          </p:sp>
        </p:grpSp>
        <p:grpSp>
          <p:nvGrpSpPr>
            <p:cNvPr id="10" name="Group 68">
              <a:extLst>
                <a:ext uri="{FF2B5EF4-FFF2-40B4-BE49-F238E27FC236}">
                  <a16:creationId xmlns:a16="http://schemas.microsoft.com/office/drawing/2014/main" id="{6F1A6089-8E6F-63ED-2E08-1CBEC833C5A2}"/>
                </a:ext>
              </a:extLst>
            </p:cNvPr>
            <p:cNvGrpSpPr/>
            <p:nvPr/>
          </p:nvGrpSpPr>
          <p:grpSpPr>
            <a:xfrm>
              <a:off x="3819793" y="3256943"/>
              <a:ext cx="2408163" cy="584775"/>
              <a:chOff x="1331517" y="5242405"/>
              <a:chExt cx="2408163" cy="584775"/>
            </a:xfrm>
          </p:grpSpPr>
          <p:sp>
            <p:nvSpPr>
              <p:cNvPr id="23" name="TextBox 69">
                <a:extLst>
                  <a:ext uri="{FF2B5EF4-FFF2-40B4-BE49-F238E27FC236}">
                    <a16:creationId xmlns:a16="http://schemas.microsoft.com/office/drawing/2014/main" id="{5022DEA2-6A17-EB4C-AB82-37FFFF14176E}"/>
                  </a:ext>
                </a:extLst>
              </p:cNvPr>
              <p:cNvSpPr txBox="1"/>
              <p:nvPr/>
            </p:nvSpPr>
            <p:spPr>
              <a:xfrm>
                <a:off x="1727558" y="5242405"/>
                <a:ext cx="201212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600" b="1" spc="35" dirty="0">
                    <a:solidFill>
                      <a:schemeClr val="accent4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Calibri"/>
                    <a:rtl val="0"/>
                  </a:rPr>
                  <a:t>2019: SFDR</a:t>
                </a:r>
                <a:endParaRPr lang="ru-UA" sz="1600" b="1" spc="35" baseline="0">
                  <a:solidFill>
                    <a:schemeClr val="accent4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Calibri"/>
                  <a:rtl val="0"/>
                </a:endParaRPr>
              </a:p>
              <a:p>
                <a:pPr algn="ctr"/>
                <a:endParaRPr lang="ru-UA" sz="1600" b="1" spc="35" baseline="0" dirty="0">
                  <a:solidFill>
                    <a:schemeClr val="accent6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Calibri"/>
                  <a:rtl val="0"/>
                </a:endParaRPr>
              </a:p>
            </p:txBody>
          </p:sp>
          <p:sp>
            <p:nvSpPr>
              <p:cNvPr id="24" name="Прямоугольник 127">
                <a:extLst>
                  <a:ext uri="{FF2B5EF4-FFF2-40B4-BE49-F238E27FC236}">
                    <a16:creationId xmlns:a16="http://schemas.microsoft.com/office/drawing/2014/main" id="{CC51EEFB-3205-5F28-FBE2-49D62E096A9E}"/>
                  </a:ext>
                </a:extLst>
              </p:cNvPr>
              <p:cNvSpPr/>
              <p:nvPr/>
            </p:nvSpPr>
            <p:spPr>
              <a:xfrm>
                <a:off x="1331517" y="5465207"/>
                <a:ext cx="2012123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endParaRPr lang="ru-UA" sz="1200" dirty="0">
                  <a:solidFill>
                    <a:schemeClr val="bg1">
                      <a:lumMod val="50000"/>
                    </a:schemeClr>
                  </a:solidFill>
                  <a:latin typeface="+mn-lt"/>
                </a:endParaRPr>
              </a:p>
            </p:txBody>
          </p:sp>
        </p:grpSp>
        <p:grpSp>
          <p:nvGrpSpPr>
            <p:cNvPr id="11" name="Group 71">
              <a:extLst>
                <a:ext uri="{FF2B5EF4-FFF2-40B4-BE49-F238E27FC236}">
                  <a16:creationId xmlns:a16="http://schemas.microsoft.com/office/drawing/2014/main" id="{06759CD9-B697-CA4E-117F-16ED53E93B75}"/>
                </a:ext>
              </a:extLst>
            </p:cNvPr>
            <p:cNvGrpSpPr/>
            <p:nvPr/>
          </p:nvGrpSpPr>
          <p:grpSpPr>
            <a:xfrm>
              <a:off x="4397402" y="4573041"/>
              <a:ext cx="2440575" cy="830997"/>
              <a:chOff x="1331517" y="5411752"/>
              <a:chExt cx="2440575" cy="830997"/>
            </a:xfrm>
          </p:grpSpPr>
          <p:sp>
            <p:nvSpPr>
              <p:cNvPr id="21" name="TextBox 72">
                <a:extLst>
                  <a:ext uri="{FF2B5EF4-FFF2-40B4-BE49-F238E27FC236}">
                    <a16:creationId xmlns:a16="http://schemas.microsoft.com/office/drawing/2014/main" id="{9152E500-9981-2672-DC17-EF45A5CAC46A}"/>
                  </a:ext>
                </a:extLst>
              </p:cNvPr>
              <p:cNvSpPr txBox="1"/>
              <p:nvPr/>
            </p:nvSpPr>
            <p:spPr>
              <a:xfrm>
                <a:off x="1759970" y="5411752"/>
                <a:ext cx="201212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600" b="1" spc="35" baseline="0" dirty="0">
                    <a:solidFill>
                      <a:schemeClr val="accent4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Calibri"/>
                    <a:rtl val="0"/>
                  </a:rPr>
                  <a:t>2020: EU </a:t>
                </a:r>
                <a:r>
                  <a:rPr lang="it-IT" sz="1600" b="1" spc="35" baseline="0" dirty="0" err="1">
                    <a:solidFill>
                      <a:schemeClr val="accent4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Calibri"/>
                    <a:rtl val="0"/>
                  </a:rPr>
                  <a:t>Taxonomy</a:t>
                </a:r>
                <a:r>
                  <a:rPr lang="it-IT" sz="1600" b="1" spc="35" baseline="0" dirty="0">
                    <a:solidFill>
                      <a:schemeClr val="accent4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Calibri"/>
                    <a:rtl val="0"/>
                  </a:rPr>
                  <a:t> </a:t>
                </a:r>
                <a:r>
                  <a:rPr lang="it-IT" sz="1600" b="1" spc="35" baseline="0" dirty="0" err="1">
                    <a:solidFill>
                      <a:schemeClr val="accent4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Calibri"/>
                    <a:rtl val="0"/>
                  </a:rPr>
                  <a:t>Regulation</a:t>
                </a:r>
                <a:endParaRPr lang="ru-UA" sz="1600" b="1" spc="35" baseline="0" dirty="0">
                  <a:solidFill>
                    <a:schemeClr val="accent4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Calibri"/>
                  <a:rtl val="0"/>
                </a:endParaRPr>
              </a:p>
            </p:txBody>
          </p:sp>
          <p:sp>
            <p:nvSpPr>
              <p:cNvPr id="22" name="Прямоугольник 127">
                <a:extLst>
                  <a:ext uri="{FF2B5EF4-FFF2-40B4-BE49-F238E27FC236}">
                    <a16:creationId xmlns:a16="http://schemas.microsoft.com/office/drawing/2014/main" id="{B657F8E8-AEBC-ED68-F02D-F341ABE82E15}"/>
                  </a:ext>
                </a:extLst>
              </p:cNvPr>
              <p:cNvSpPr/>
              <p:nvPr/>
            </p:nvSpPr>
            <p:spPr>
              <a:xfrm>
                <a:off x="1331517" y="5465207"/>
                <a:ext cx="2012123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endParaRPr lang="ru-UA" sz="1200" dirty="0">
                  <a:solidFill>
                    <a:schemeClr val="bg1">
                      <a:lumMod val="50000"/>
                    </a:schemeClr>
                  </a:solidFill>
                  <a:latin typeface="+mn-lt"/>
                </a:endParaRPr>
              </a:p>
            </p:txBody>
          </p:sp>
        </p:grpSp>
        <p:grpSp>
          <p:nvGrpSpPr>
            <p:cNvPr id="12" name="Group 74">
              <a:extLst>
                <a:ext uri="{FF2B5EF4-FFF2-40B4-BE49-F238E27FC236}">
                  <a16:creationId xmlns:a16="http://schemas.microsoft.com/office/drawing/2014/main" id="{9EA39BC8-CC10-4356-87D7-23DB727B5943}"/>
                </a:ext>
              </a:extLst>
            </p:cNvPr>
            <p:cNvGrpSpPr/>
            <p:nvPr/>
          </p:nvGrpSpPr>
          <p:grpSpPr>
            <a:xfrm>
              <a:off x="6908290" y="3957614"/>
              <a:ext cx="2012123" cy="584775"/>
              <a:chOff x="1331517" y="5187134"/>
              <a:chExt cx="2012123" cy="584775"/>
            </a:xfrm>
          </p:grpSpPr>
          <p:sp>
            <p:nvSpPr>
              <p:cNvPr id="19" name="TextBox 75">
                <a:extLst>
                  <a:ext uri="{FF2B5EF4-FFF2-40B4-BE49-F238E27FC236}">
                    <a16:creationId xmlns:a16="http://schemas.microsoft.com/office/drawing/2014/main" id="{5D5FC951-567C-558B-8522-63BEDAF04A20}"/>
                  </a:ext>
                </a:extLst>
              </p:cNvPr>
              <p:cNvSpPr txBox="1"/>
              <p:nvPr/>
            </p:nvSpPr>
            <p:spPr>
              <a:xfrm>
                <a:off x="1331517" y="5187134"/>
                <a:ext cx="201212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600" b="1" spc="35" dirty="0">
                    <a:solidFill>
                      <a:schemeClr val="accent4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Calibri"/>
                    <a:rtl val="0"/>
                  </a:rPr>
                  <a:t>2021: April Package</a:t>
                </a:r>
                <a:endParaRPr lang="ru-UA" sz="1600" b="1" spc="35" baseline="0" dirty="0">
                  <a:solidFill>
                    <a:schemeClr val="accent4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Calibri"/>
                  <a:rtl val="0"/>
                </a:endParaRPr>
              </a:p>
            </p:txBody>
          </p:sp>
          <p:sp>
            <p:nvSpPr>
              <p:cNvPr id="20" name="Прямоугольник 127">
                <a:extLst>
                  <a:ext uri="{FF2B5EF4-FFF2-40B4-BE49-F238E27FC236}">
                    <a16:creationId xmlns:a16="http://schemas.microsoft.com/office/drawing/2014/main" id="{6FFD36F0-EECB-7617-A70C-8417F6E8B71D}"/>
                  </a:ext>
                </a:extLst>
              </p:cNvPr>
              <p:cNvSpPr/>
              <p:nvPr/>
            </p:nvSpPr>
            <p:spPr>
              <a:xfrm>
                <a:off x="1331517" y="5465207"/>
                <a:ext cx="2012123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endParaRPr lang="ru-UA" sz="1200" dirty="0">
                  <a:solidFill>
                    <a:schemeClr val="bg1">
                      <a:lumMod val="50000"/>
                    </a:schemeClr>
                  </a:solidFill>
                  <a:latin typeface="+mn-lt"/>
                </a:endParaRPr>
              </a:p>
            </p:txBody>
          </p:sp>
        </p:grpSp>
        <p:grpSp>
          <p:nvGrpSpPr>
            <p:cNvPr id="13" name="Group 77">
              <a:extLst>
                <a:ext uri="{FF2B5EF4-FFF2-40B4-BE49-F238E27FC236}">
                  <a16:creationId xmlns:a16="http://schemas.microsoft.com/office/drawing/2014/main" id="{3C6A835A-476A-9747-3329-1DE69D7E7748}"/>
                </a:ext>
              </a:extLst>
            </p:cNvPr>
            <p:cNvGrpSpPr/>
            <p:nvPr/>
          </p:nvGrpSpPr>
          <p:grpSpPr>
            <a:xfrm>
              <a:off x="8627840" y="2000801"/>
              <a:ext cx="2028565" cy="361507"/>
              <a:chOff x="1315075" y="5465207"/>
              <a:chExt cx="2028565" cy="361507"/>
            </a:xfrm>
          </p:grpSpPr>
          <p:sp>
            <p:nvSpPr>
              <p:cNvPr id="17" name="TextBox 78">
                <a:extLst>
                  <a:ext uri="{FF2B5EF4-FFF2-40B4-BE49-F238E27FC236}">
                    <a16:creationId xmlns:a16="http://schemas.microsoft.com/office/drawing/2014/main" id="{4E91B0E3-CDB3-C061-3CA6-E097AA4246D8}"/>
                  </a:ext>
                </a:extLst>
              </p:cNvPr>
              <p:cNvSpPr txBox="1"/>
              <p:nvPr/>
            </p:nvSpPr>
            <p:spPr>
              <a:xfrm>
                <a:off x="1315075" y="5488160"/>
                <a:ext cx="201212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600" b="1" spc="35" baseline="0" dirty="0">
                    <a:solidFill>
                      <a:schemeClr val="accent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Calibri"/>
                    <a:rtl val="0"/>
                  </a:rPr>
                  <a:t>2024: CSDDD</a:t>
                </a:r>
                <a:endParaRPr lang="ru-UA" sz="1600" b="1" spc="35" baseline="0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Calibri"/>
                  <a:rtl val="0"/>
                </a:endParaRPr>
              </a:p>
            </p:txBody>
          </p:sp>
          <p:sp>
            <p:nvSpPr>
              <p:cNvPr id="18" name="Прямоугольник 127">
                <a:extLst>
                  <a:ext uri="{FF2B5EF4-FFF2-40B4-BE49-F238E27FC236}">
                    <a16:creationId xmlns:a16="http://schemas.microsoft.com/office/drawing/2014/main" id="{D6011B0F-E5F4-7F83-06CB-9E8FB8F5A7D2}"/>
                  </a:ext>
                </a:extLst>
              </p:cNvPr>
              <p:cNvSpPr/>
              <p:nvPr/>
            </p:nvSpPr>
            <p:spPr>
              <a:xfrm>
                <a:off x="1331517" y="5465207"/>
                <a:ext cx="2012123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endParaRPr lang="ru-UA" sz="1200" dirty="0">
                  <a:solidFill>
                    <a:schemeClr val="bg1">
                      <a:lumMod val="50000"/>
                    </a:schemeClr>
                  </a:solidFill>
                  <a:latin typeface="+mn-lt"/>
                </a:endParaRPr>
              </a:p>
            </p:txBody>
          </p:sp>
        </p:grpSp>
        <p:grpSp>
          <p:nvGrpSpPr>
            <p:cNvPr id="14" name="Group 80">
              <a:extLst>
                <a:ext uri="{FF2B5EF4-FFF2-40B4-BE49-F238E27FC236}">
                  <a16:creationId xmlns:a16="http://schemas.microsoft.com/office/drawing/2014/main" id="{4113455B-E062-A5F5-BA45-B03E58A2B459}"/>
                </a:ext>
              </a:extLst>
            </p:cNvPr>
            <p:cNvGrpSpPr/>
            <p:nvPr/>
          </p:nvGrpSpPr>
          <p:grpSpPr>
            <a:xfrm>
              <a:off x="9231375" y="4570172"/>
              <a:ext cx="2200517" cy="338554"/>
              <a:chOff x="1143123" y="5412214"/>
              <a:chExt cx="2200517" cy="338554"/>
            </a:xfrm>
          </p:grpSpPr>
          <p:sp>
            <p:nvSpPr>
              <p:cNvPr id="15" name="TextBox 81">
                <a:extLst>
                  <a:ext uri="{FF2B5EF4-FFF2-40B4-BE49-F238E27FC236}">
                    <a16:creationId xmlns:a16="http://schemas.microsoft.com/office/drawing/2014/main" id="{9AA9AA93-2DB8-0C51-3351-8B2BF68B5DC7}"/>
                  </a:ext>
                </a:extLst>
              </p:cNvPr>
              <p:cNvSpPr txBox="1"/>
              <p:nvPr/>
            </p:nvSpPr>
            <p:spPr>
              <a:xfrm>
                <a:off x="1143123" y="5412214"/>
                <a:ext cx="201212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600" b="1" spc="35" baseline="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Calibri"/>
                    <a:rtl val="0"/>
                  </a:rPr>
                  <a:t>2022: CSRD</a:t>
                </a:r>
                <a:endParaRPr lang="ru-UA" sz="1600" b="1" spc="35" baseline="0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Calibri"/>
                  <a:rtl val="0"/>
                </a:endParaRPr>
              </a:p>
            </p:txBody>
          </p:sp>
          <p:sp>
            <p:nvSpPr>
              <p:cNvPr id="16" name="Прямоугольник 127">
                <a:extLst>
                  <a:ext uri="{FF2B5EF4-FFF2-40B4-BE49-F238E27FC236}">
                    <a16:creationId xmlns:a16="http://schemas.microsoft.com/office/drawing/2014/main" id="{7B21CBC6-18E5-0C17-23CF-35E982AB2CD3}"/>
                  </a:ext>
                </a:extLst>
              </p:cNvPr>
              <p:cNvSpPr/>
              <p:nvPr/>
            </p:nvSpPr>
            <p:spPr>
              <a:xfrm>
                <a:off x="1331517" y="5465207"/>
                <a:ext cx="2012123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endParaRPr lang="ru-UA" sz="1200" dirty="0">
                  <a:solidFill>
                    <a:schemeClr val="bg1">
                      <a:lumMod val="50000"/>
                    </a:schemeClr>
                  </a:solidFill>
                  <a:latin typeface="+mn-lt"/>
                </a:endParaRP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0" name="Google Shape;150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2150" y="6295456"/>
            <a:ext cx="1661102" cy="40673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1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8646695" cy="61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indent="0" rtl="0">
              <a:lnSpc>
                <a:spcPct val="150000"/>
              </a:lnSpc>
              <a:spcBef>
                <a:spcPts val="1400"/>
              </a:spcBef>
              <a:spcAft>
                <a:spcPts val="400"/>
              </a:spcAft>
              <a:buNone/>
            </a:pP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Ethics to 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it-IT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400"/>
              </a:spcBef>
              <a:spcAft>
                <a:spcPts val="400"/>
              </a:spcAft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CSR roots: 1920s–1980s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ethical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theories on Corporate Social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Responsibility</a:t>
            </a: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400"/>
              </a:spcBef>
              <a:spcAft>
                <a:spcPts val="400"/>
              </a:spcAft>
            </a:pPr>
            <a:r>
              <a:rPr lang="it-IT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Common Future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the Brundtland Commission Report (1987). </a:t>
            </a:r>
            <a:r>
              <a:rPr lang="it-IT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Sustainable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Development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«</a:t>
            </a:r>
            <a:r>
              <a:rPr lang="it-IT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meets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needs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it-IT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without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compromising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ability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future generations to </a:t>
            </a:r>
            <a:r>
              <a:rPr lang="it-IT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meet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pPr>
              <a:spcBef>
                <a:spcPts val="1400"/>
              </a:spcBef>
              <a:spcAft>
                <a:spcPts val="400"/>
              </a:spcAft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ESG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evolved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voluntary ethics to normative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influence</a:t>
            </a: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400"/>
              </a:spcBef>
              <a:spcAft>
                <a:spcPts val="400"/>
              </a:spcAft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EU,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ESGs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shape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legislative and policy frameworks,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especially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tax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magine 2" descr="Immagine che contiene testo, Carattere, poster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13DF1AF4-0D65-F837-8C88-47D563A0D0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9621" y="882316"/>
            <a:ext cx="2839453" cy="405618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0" name="Google Shape;150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2150" y="6295456"/>
            <a:ext cx="1661102" cy="40673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1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1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indent="0" algn="just" rtl="0" fontAlgn="base">
              <a:lnSpc>
                <a:spcPct val="150000"/>
              </a:lnSpc>
              <a:spcBef>
                <a:spcPts val="1200"/>
              </a:spcBef>
              <a:buNone/>
            </a:pP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Early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EU steps</a:t>
            </a:r>
          </a:p>
          <a:p>
            <a:pPr algn="just" fontAlgn="base">
              <a:spcBef>
                <a:spcPts val="1200"/>
              </a:spcBef>
            </a:pP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2001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EU Green Paper on CSR and the concept of </a:t>
            </a:r>
            <a:r>
              <a:rPr lang="it-IT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socially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responsible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company </a:t>
            </a:r>
          </a:p>
          <a:p>
            <a:pPr marL="114300" indent="0" algn="just" fontAlgn="base">
              <a:spcBef>
                <a:spcPts val="1200"/>
              </a:spcBef>
              <a:buNone/>
            </a:pPr>
            <a:endParaRPr lang="it-IT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spcBef>
                <a:spcPts val="1200"/>
              </a:spcBef>
            </a:pP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2014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Non-Financial Reporting Directive (NFRD)</a:t>
            </a:r>
          </a:p>
          <a:p>
            <a:pPr marL="114300" indent="0" algn="ctr" fontAlgn="base">
              <a:spcBef>
                <a:spcPts val="1200"/>
              </a:spcBef>
              <a:buNone/>
            </a:pP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Applies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large public-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companies (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around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11.600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entities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14300" indent="0" algn="ctr" fontAlgn="base">
              <a:spcBef>
                <a:spcPts val="1200"/>
              </a:spcBef>
              <a:buNone/>
            </a:pP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Requires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annual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Non-Financial Statement (NFS)</a:t>
            </a:r>
          </a:p>
          <a:p>
            <a:pPr marL="114300" indent="0" algn="ctr" fontAlgn="base">
              <a:spcBef>
                <a:spcPts val="1200"/>
              </a:spcBef>
              <a:buNone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Shift from voluntary to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mandatory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non-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reporting </a:t>
            </a:r>
          </a:p>
          <a:p>
            <a:pPr marL="114300" indent="0" algn="ctr" fontAlgn="base">
              <a:spcBef>
                <a:spcPts val="1200"/>
              </a:spcBef>
              <a:buNone/>
            </a:pP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Aim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improve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transparency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support stakeholders</a:t>
            </a:r>
          </a:p>
          <a:p>
            <a:pPr marL="114300" indent="0" algn="ctr" fontAlgn="base">
              <a:spcBef>
                <a:spcPts val="1200"/>
              </a:spcBef>
              <a:buNone/>
            </a:pP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ts val="1200"/>
              </a:spcBef>
            </a:pP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 fontAlgn="base">
              <a:spcBef>
                <a:spcPts val="1200"/>
              </a:spcBef>
              <a:buNone/>
            </a:pP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ts val="1200"/>
              </a:spcBef>
            </a:pPr>
            <a:endParaRPr lang="it-I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761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0" name="Google Shape;150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2150" y="6295456"/>
            <a:ext cx="1661102" cy="40673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1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1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indent="0" algn="just" rtl="0">
              <a:lnSpc>
                <a:spcPct val="16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Meanwhile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the global framework</a:t>
            </a:r>
          </a:p>
          <a:p>
            <a:pPr marL="114300" indent="0" algn="just" rtl="0">
              <a:spcBef>
                <a:spcPts val="1200"/>
              </a:spcBef>
              <a:spcAft>
                <a:spcPts val="1200"/>
              </a:spcAft>
              <a:buNone/>
            </a:pPr>
            <a:endParaRPr lang="it-IT" sz="2400" dirty="0"/>
          </a:p>
          <a:p>
            <a:pPr marL="114300" indent="0" algn="just" rtl="0">
              <a:spcBef>
                <a:spcPts val="1200"/>
              </a:spcBef>
              <a:spcAft>
                <a:spcPts val="1200"/>
              </a:spcAft>
              <a:buNone/>
            </a:pPr>
            <a:endParaRPr lang="it-IT" sz="2000" b="0" dirty="0"/>
          </a:p>
          <a:p>
            <a:pPr marL="114300" indent="0" algn="just" rtl="0">
              <a:spcBef>
                <a:spcPts val="1200"/>
              </a:spcBef>
              <a:spcAft>
                <a:spcPts val="1200"/>
              </a:spcAft>
              <a:buNone/>
            </a:pPr>
            <a:endParaRPr lang="it-IT" sz="2000" dirty="0"/>
          </a:p>
          <a:p>
            <a:pPr marL="114300" indent="0" algn="just" rtl="0">
              <a:spcBef>
                <a:spcPts val="1200"/>
              </a:spcBef>
              <a:spcAft>
                <a:spcPts val="1200"/>
              </a:spcAft>
              <a:buNone/>
            </a:pPr>
            <a:endParaRPr lang="it-IT" sz="2000" b="0" dirty="0"/>
          </a:p>
          <a:p>
            <a:pPr marL="114300" indent="0" algn="just" rtl="0">
              <a:spcBef>
                <a:spcPts val="1200"/>
              </a:spcBef>
              <a:spcAft>
                <a:spcPts val="1200"/>
              </a:spcAft>
              <a:buNone/>
            </a:pPr>
            <a:endParaRPr lang="it-IT" sz="2000" dirty="0"/>
          </a:p>
        </p:txBody>
      </p:sp>
      <p:pic>
        <p:nvPicPr>
          <p:cNvPr id="3" name="Immagine 2" descr="Immagine che contiene testo, schermata, Carattere, logo&#10;&#10;Il contenuto generato dall'IA potrebbe non essere corretto.">
            <a:extLst>
              <a:ext uri="{FF2B5EF4-FFF2-40B4-BE49-F238E27FC236}">
                <a16:creationId xmlns:a16="http://schemas.microsoft.com/office/drawing/2014/main" id="{1547F258-B098-A1D8-0986-62F83C5DED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9600" y="928610"/>
            <a:ext cx="7772400" cy="3920730"/>
          </a:xfrm>
          <a:prstGeom prst="rect">
            <a:avLst/>
          </a:prstGeom>
        </p:spPr>
      </p:pic>
      <p:sp>
        <p:nvSpPr>
          <p:cNvPr id="6" name="Ovale 5">
            <a:extLst>
              <a:ext uri="{FF2B5EF4-FFF2-40B4-BE49-F238E27FC236}">
                <a16:creationId xmlns:a16="http://schemas.microsoft.com/office/drawing/2014/main" id="{185E1459-5F43-00CF-2992-ADFFC0172311}"/>
              </a:ext>
            </a:extLst>
          </p:cNvPr>
          <p:cNvSpPr/>
          <p:nvPr/>
        </p:nvSpPr>
        <p:spPr>
          <a:xfrm>
            <a:off x="10552669" y="2656702"/>
            <a:ext cx="1456039" cy="125421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FC28B46-673C-4076-2519-06AED4AE26BB}"/>
              </a:ext>
            </a:extLst>
          </p:cNvPr>
          <p:cNvSpPr txBox="1"/>
          <p:nvPr/>
        </p:nvSpPr>
        <p:spPr>
          <a:xfrm>
            <a:off x="143452" y="1155587"/>
            <a:ext cx="4419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UN 2030 Agenda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introduces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17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SDGs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aligned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ESG</a:t>
            </a:r>
          </a:p>
          <a:p>
            <a:pPr marL="342900" indent="-342900" fontAlgn="base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SDG 12.6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it-IT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ncourages</a:t>
            </a:r>
            <a:r>
              <a:rPr 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it-IT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companies, </a:t>
            </a:r>
            <a:r>
              <a:rPr lang="it-IT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especially</a:t>
            </a:r>
            <a:r>
              <a:rPr lang="it-IT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large and </a:t>
            </a:r>
            <a:r>
              <a:rPr lang="it-IT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transnational</a:t>
            </a:r>
            <a:r>
              <a:rPr lang="it-IT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companies, to </a:t>
            </a:r>
            <a:r>
              <a:rPr lang="it-IT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adopt</a:t>
            </a:r>
            <a:r>
              <a:rPr lang="it-IT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sustainable</a:t>
            </a:r>
            <a:r>
              <a:rPr lang="it-IT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practices and to integrate </a:t>
            </a:r>
            <a:r>
              <a:rPr lang="it-IT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sustainability</a:t>
            </a:r>
            <a:r>
              <a:rPr lang="it-IT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information </a:t>
            </a:r>
            <a:r>
              <a:rPr lang="it-IT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it-IT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it-IT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reporting </a:t>
            </a:r>
            <a:r>
              <a:rPr lang="it-IT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cycle</a:t>
            </a:r>
            <a:r>
              <a:rPr 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342900" indent="-342900" fontAlgn="base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Paris Agreement</a:t>
            </a:r>
            <a:endParaRPr lang="it-IT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ts val="1200"/>
              </a:spcBef>
            </a:pP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fontAlgn="base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894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0" name="Google Shape;150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2150" y="6295456"/>
            <a:ext cx="1661102" cy="40673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1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1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2019–2021: EU Green Finance Framework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 lang="it-IT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>
              <a:spcBef>
                <a:spcPts val="0"/>
              </a:spcBef>
              <a:buClr>
                <a:srgbClr val="000000"/>
              </a:buClr>
              <a:buSzPts val="2800"/>
            </a:pP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</a:t>
            </a:r>
            <a:r>
              <a:rPr 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the </a:t>
            </a:r>
            <a:r>
              <a:rPr lang="it-IT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European</a:t>
            </a:r>
            <a:r>
              <a:rPr lang="it-IT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Green Deal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vision for </a:t>
            </a:r>
            <a:r>
              <a:rPr lang="it-IT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climate-neutral</a:t>
            </a:r>
            <a:r>
              <a:rPr 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EU by 2050</a:t>
            </a:r>
          </a:p>
          <a:p>
            <a:pPr marL="342900">
              <a:spcBef>
                <a:spcPts val="0"/>
              </a:spcBef>
              <a:buClr>
                <a:srgbClr val="000000"/>
              </a:buClr>
              <a:buSzPts val="2800"/>
            </a:pP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2800"/>
            </a:pP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</a:t>
            </a:r>
            <a:r>
              <a:rPr 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Sustainable</a:t>
            </a:r>
            <a:r>
              <a:rPr 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Finance Disclosure </a:t>
            </a:r>
            <a:r>
              <a:rPr lang="it-IT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Regulation</a:t>
            </a:r>
            <a:r>
              <a:rPr 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SFDR</a:t>
            </a:r>
            <a:r>
              <a:rPr 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2800"/>
              <a:buNone/>
            </a:pPr>
            <a:r>
              <a:rPr lang="it-IT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Transparency</a:t>
            </a:r>
            <a:r>
              <a:rPr 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ESG risks in investments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2800"/>
              <a:buNone/>
            </a:pPr>
            <a:endParaRPr lang="it-IT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2800"/>
            </a:pP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r>
              <a:rPr 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EU </a:t>
            </a:r>
            <a:r>
              <a:rPr lang="it-IT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Taxonomy</a:t>
            </a:r>
            <a:r>
              <a:rPr lang="it-IT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Regulation</a:t>
            </a:r>
            <a:r>
              <a:rPr lang="it-IT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(2020/852)</a:t>
            </a:r>
            <a:r>
              <a:rPr 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2800"/>
              <a:buNone/>
            </a:pPr>
            <a:r>
              <a:rPr lang="it-IT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Classifies</a:t>
            </a:r>
            <a:r>
              <a:rPr 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sustainable</a:t>
            </a:r>
            <a:r>
              <a:rPr 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activities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2800"/>
              <a:buNone/>
            </a:pPr>
            <a:r>
              <a:rPr lang="it-IT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Prevents</a:t>
            </a:r>
            <a:r>
              <a:rPr 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greenwashing, </a:t>
            </a:r>
            <a:r>
              <a:rPr lang="it-IT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channels</a:t>
            </a:r>
            <a:r>
              <a:rPr 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sustainable</a:t>
            </a:r>
            <a:r>
              <a:rPr 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investment</a:t>
            </a:r>
          </a:p>
          <a:p>
            <a:pPr marL="3429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2800"/>
            </a:pP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r>
              <a:rPr 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April Package </a:t>
            </a:r>
            <a:r>
              <a:rPr 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it-IT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integration</a:t>
            </a:r>
            <a:r>
              <a:rPr 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SFDR, </a:t>
            </a:r>
            <a:r>
              <a:rPr lang="it-IT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Taxonomy</a:t>
            </a:r>
            <a:r>
              <a:rPr 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ESG </a:t>
            </a:r>
            <a:r>
              <a:rPr lang="it-IT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benchmarks</a:t>
            </a:r>
            <a:endParaRPr lang="it-IT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2800"/>
              <a:buNone/>
            </a:pPr>
            <a:endParaRPr lang="it-IT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2800"/>
              <a:buNone/>
            </a:pPr>
            <a:endParaRPr lang="it-IT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Clr>
                <a:srgbClr val="000000"/>
              </a:buClr>
              <a:buSzPts val="2800"/>
              <a:buNone/>
            </a:pPr>
            <a:endParaRPr lang="it-IT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Clr>
                <a:srgbClr val="000000"/>
              </a:buClr>
              <a:buSzPts val="2800"/>
              <a:buNone/>
            </a:pPr>
            <a:endParaRPr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807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0" name="Google Shape;150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2150" y="6295456"/>
            <a:ext cx="1661102" cy="40673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1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1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indent="0" algn="just" fontAlgn="base">
              <a:lnSpc>
                <a:spcPct val="150000"/>
              </a:lnSpc>
              <a:spcBef>
                <a:spcPts val="1200"/>
              </a:spcBef>
              <a:buNone/>
            </a:pP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CSRD: A New Reporting Era</a:t>
            </a:r>
          </a:p>
          <a:p>
            <a:pPr algn="just" fontAlgn="base">
              <a:lnSpc>
                <a:spcPct val="150000"/>
              </a:lnSpc>
              <a:spcBef>
                <a:spcPts val="1200"/>
              </a:spcBef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The 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Corporate </a:t>
            </a:r>
            <a:r>
              <a:rPr lang="it-IT" sz="24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Sustainability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Reporting Directive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(CSRD, 2022):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Replaces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NFRD,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it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expands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scope to 49,000 + companies in the EU</a:t>
            </a:r>
          </a:p>
          <a:p>
            <a:pPr algn="just" fontAlgn="base">
              <a:lnSpc>
                <a:spcPct val="150000"/>
              </a:lnSpc>
              <a:spcBef>
                <a:spcPts val="1200"/>
              </a:spcBef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Key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principles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: 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double </a:t>
            </a:r>
            <a:r>
              <a:rPr lang="it-IT" sz="24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materiality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due diligence, </a:t>
            </a:r>
            <a:r>
              <a:rPr lang="it-IT" sz="24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digital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tagging</a:t>
            </a:r>
          </a:p>
          <a:p>
            <a:pPr algn="just" fontAlgn="base">
              <a:lnSpc>
                <a:spcPct val="150000"/>
              </a:lnSpc>
              <a:spcBef>
                <a:spcPts val="1200"/>
              </a:spcBef>
            </a:pP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Requires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use of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European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Sustainability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Reporting Standards (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ESRS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: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tailored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to the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regulatory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objectives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of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European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institutions)</a:t>
            </a:r>
          </a:p>
        </p:txBody>
      </p:sp>
    </p:spTree>
    <p:extLst>
      <p:ext uri="{BB962C8B-B14F-4D97-AF65-F5344CB8AC3E}">
        <p14:creationId xmlns:p14="http://schemas.microsoft.com/office/powerpoint/2010/main" val="4129299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>
          <a:extLst>
            <a:ext uri="{FF2B5EF4-FFF2-40B4-BE49-F238E27FC236}">
              <a16:creationId xmlns:a16="http://schemas.microsoft.com/office/drawing/2014/main" id="{1F129647-F293-D42B-E0B9-6302A1E832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>
            <a:extLst>
              <a:ext uri="{FF2B5EF4-FFF2-40B4-BE49-F238E27FC236}">
                <a16:creationId xmlns:a16="http://schemas.microsoft.com/office/drawing/2014/main" id="{5ED194E0-AC83-D159-474E-E91F7759894E}"/>
              </a:ext>
            </a:extLst>
          </p:cNvPr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0" name="Google Shape;150;p21">
            <a:extLst>
              <a:ext uri="{FF2B5EF4-FFF2-40B4-BE49-F238E27FC236}">
                <a16:creationId xmlns:a16="http://schemas.microsoft.com/office/drawing/2014/main" id="{EB376740-3254-9503-215A-39B0FFEC665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2150" y="6295456"/>
            <a:ext cx="1661102" cy="40673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1">
            <a:extLst>
              <a:ext uri="{FF2B5EF4-FFF2-40B4-BE49-F238E27FC236}">
                <a16:creationId xmlns:a16="http://schemas.microsoft.com/office/drawing/2014/main" id="{A76F9F9F-E34A-8A28-57B1-6158AC2CBAE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1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indent="0" algn="just" fontAlgn="base">
              <a:lnSpc>
                <a:spcPct val="150000"/>
              </a:lnSpc>
              <a:spcBef>
                <a:spcPts val="1200"/>
              </a:spcBef>
              <a:buNone/>
            </a:pP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</p:txBody>
      </p:sp>
      <p:pic>
        <p:nvPicPr>
          <p:cNvPr id="3" name="Immagine 2" descr="Immagine che contiene testo, schermata, Carattere, Stampa&#10;&#10;Il contenuto generato dall'IA potrebbe non essere corretto.">
            <a:extLst>
              <a:ext uri="{FF2B5EF4-FFF2-40B4-BE49-F238E27FC236}">
                <a16:creationId xmlns:a16="http://schemas.microsoft.com/office/drawing/2014/main" id="{E6FD5B85-E84E-E7F5-FE6B-3B52110F8D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3298" y="330886"/>
            <a:ext cx="9885404" cy="5459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6536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430</Words>
  <Application>Microsoft Macintosh PowerPoint</Application>
  <PresentationFormat>Widescreen</PresentationFormat>
  <Paragraphs>63</Paragraphs>
  <Slides>11</Slides>
  <Notes>11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Tema di Office</vt:lpstr>
      <vt:lpstr>Presentazione standard di PowerPoint</vt:lpstr>
      <vt:lpstr>EU tax law and policy making   April 28th and 29th - Università degli studi di Ferrara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Valentina Passadore</dc:creator>
  <cp:lastModifiedBy>PERINI LORENZO</cp:lastModifiedBy>
  <cp:revision>31</cp:revision>
  <dcterms:modified xsi:type="dcterms:W3CDTF">2025-04-26T09:52:49Z</dcterms:modified>
</cp:coreProperties>
</file>