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024"/>
    <p:restoredTop sz="91431"/>
  </p:normalViewPr>
  <p:slideViewPr>
    <p:cSldViewPr snapToGrid="0" snapToObjects="1">
      <p:cViewPr varScale="1">
        <p:scale>
          <a:sx n="100" d="100"/>
          <a:sy n="100" d="100"/>
        </p:scale>
        <p:origin x="28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DBFC7-6CBB-4376-96C8-AA7536159D3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B61797-0EEB-4921-A6AA-CB37E00FD9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Definitions</a:t>
          </a:r>
        </a:p>
      </dgm:t>
    </dgm:pt>
    <dgm:pt modelId="{3286C3B0-6FE5-43FF-8E6D-AA9F65D463CF}" type="parTrans" cxnId="{29B901A1-F77E-43EF-954B-7B52ED305966}">
      <dgm:prSet/>
      <dgm:spPr/>
      <dgm:t>
        <a:bodyPr/>
        <a:lstStyle/>
        <a:p>
          <a:endParaRPr lang="en-US"/>
        </a:p>
      </dgm:t>
    </dgm:pt>
    <dgm:pt modelId="{C9E6AEEB-C104-40B4-842B-74C135323257}" type="sibTrans" cxnId="{29B901A1-F77E-43EF-954B-7B52ED305966}">
      <dgm:prSet/>
      <dgm:spPr/>
      <dgm:t>
        <a:bodyPr/>
        <a:lstStyle/>
        <a:p>
          <a:endParaRPr lang="en-US"/>
        </a:p>
      </dgm:t>
    </dgm:pt>
    <dgm:pt modelId="{B970932A-DD0A-4FBE-9A80-0A65B3ABA2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Income Tax Advantages</a:t>
          </a:r>
        </a:p>
      </dgm:t>
    </dgm:pt>
    <dgm:pt modelId="{A6FDFAED-3050-43EA-B1D5-DD94E2227FAC}" type="parTrans" cxnId="{B96B18F5-42E9-483D-8B68-FA0EE65568D0}">
      <dgm:prSet/>
      <dgm:spPr/>
      <dgm:t>
        <a:bodyPr/>
        <a:lstStyle/>
        <a:p>
          <a:endParaRPr lang="en-US"/>
        </a:p>
      </dgm:t>
    </dgm:pt>
    <dgm:pt modelId="{352A5489-5744-4E72-B6E9-A98FCE794EF1}" type="sibTrans" cxnId="{B96B18F5-42E9-483D-8B68-FA0EE65568D0}">
      <dgm:prSet/>
      <dgm:spPr/>
      <dgm:t>
        <a:bodyPr/>
        <a:lstStyle/>
        <a:p>
          <a:endParaRPr lang="en-US"/>
        </a:p>
      </dgm:t>
    </dgm:pt>
    <dgm:pt modelId="{0E2012FC-385A-4FD5-BDCD-EC0C2ACD4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Depreciation Rules</a:t>
          </a:r>
        </a:p>
      </dgm:t>
    </dgm:pt>
    <dgm:pt modelId="{40DB49FA-38AB-4BF6-8DA4-BD49239183C5}" type="parTrans" cxnId="{0EA887A9-7E7B-41E2-B502-99444D6B29B6}">
      <dgm:prSet/>
      <dgm:spPr/>
      <dgm:t>
        <a:bodyPr/>
        <a:lstStyle/>
        <a:p>
          <a:endParaRPr lang="en-US"/>
        </a:p>
      </dgm:t>
    </dgm:pt>
    <dgm:pt modelId="{D16D6D28-2D23-41A3-84C9-41E6316574FD}" type="sibTrans" cxnId="{0EA887A9-7E7B-41E2-B502-99444D6B29B6}">
      <dgm:prSet/>
      <dgm:spPr/>
      <dgm:t>
        <a:bodyPr/>
        <a:lstStyle/>
        <a:p>
          <a:endParaRPr lang="en-US"/>
        </a:p>
      </dgm:t>
    </dgm:pt>
    <dgm:pt modelId="{3FDB69F0-80CE-4466-9159-F3C8877823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Road and Ecological Taxes</a:t>
          </a:r>
        </a:p>
      </dgm:t>
    </dgm:pt>
    <dgm:pt modelId="{7B5DC5EA-DF38-4AAA-BAB1-0B34A3D78928}" type="parTrans" cxnId="{D1EB10B7-785A-4DEB-B59F-D3D66AE2B4DD}">
      <dgm:prSet/>
      <dgm:spPr/>
      <dgm:t>
        <a:bodyPr/>
        <a:lstStyle/>
        <a:p>
          <a:endParaRPr lang="en-US"/>
        </a:p>
      </dgm:t>
    </dgm:pt>
    <dgm:pt modelId="{36CE9B11-42FC-4A16-AEA6-B8FC47C085F5}" type="sibTrans" cxnId="{D1EB10B7-785A-4DEB-B59F-D3D66AE2B4DD}">
      <dgm:prSet/>
      <dgm:spPr/>
      <dgm:t>
        <a:bodyPr/>
        <a:lstStyle/>
        <a:p>
          <a:endParaRPr lang="en-US"/>
        </a:p>
      </dgm:t>
    </dgm:pt>
    <dgm:pt modelId="{3E2D94A2-DDAF-4F03-A4E8-B6C02687E8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Charging and Equipment (Wallbox)</a:t>
          </a:r>
        </a:p>
      </dgm:t>
    </dgm:pt>
    <dgm:pt modelId="{A4B6CA5A-2A8D-4038-908F-8753476285E9}" type="parTrans" cxnId="{C027D01E-BB14-4A79-B017-0509E5AC416A}">
      <dgm:prSet/>
      <dgm:spPr/>
      <dgm:t>
        <a:bodyPr/>
        <a:lstStyle/>
        <a:p>
          <a:endParaRPr lang="en-US"/>
        </a:p>
      </dgm:t>
    </dgm:pt>
    <dgm:pt modelId="{7C3A81D6-4B17-426E-AB4F-ECA291520795}" type="sibTrans" cxnId="{C027D01E-BB14-4A79-B017-0509E5AC416A}">
      <dgm:prSet/>
      <dgm:spPr/>
      <dgm:t>
        <a:bodyPr/>
        <a:lstStyle/>
        <a:p>
          <a:endParaRPr lang="en-US"/>
        </a:p>
      </dgm:t>
    </dgm:pt>
    <dgm:pt modelId="{55CFE8FA-B9C7-4829-A70F-836F3DD428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Other Incentives</a:t>
          </a:r>
        </a:p>
      </dgm:t>
    </dgm:pt>
    <dgm:pt modelId="{3A936535-421F-416E-85BC-02E36EFF2429}" type="parTrans" cxnId="{4DE51938-8E8C-438B-820D-9F5F4FB8FB7E}">
      <dgm:prSet/>
      <dgm:spPr/>
      <dgm:t>
        <a:bodyPr/>
        <a:lstStyle/>
        <a:p>
          <a:endParaRPr lang="en-US"/>
        </a:p>
      </dgm:t>
    </dgm:pt>
    <dgm:pt modelId="{63493A4C-A107-4BF3-AB24-3306CC47E81F}" type="sibTrans" cxnId="{4DE51938-8E8C-438B-820D-9F5F4FB8FB7E}">
      <dgm:prSet/>
      <dgm:spPr/>
      <dgm:t>
        <a:bodyPr/>
        <a:lstStyle/>
        <a:p>
          <a:endParaRPr lang="en-US"/>
        </a:p>
      </dgm:t>
    </dgm:pt>
    <dgm:pt modelId="{B94D8EE5-85FF-4344-A83E-8DCFEC9E0D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Summary</a:t>
          </a:r>
        </a:p>
      </dgm:t>
    </dgm:pt>
    <dgm:pt modelId="{D98E22DB-E28E-4862-AFD2-60479E8C5FC1}" type="parTrans" cxnId="{2CF7B8A1-49A8-42FB-8129-4CA3B8A1B32C}">
      <dgm:prSet/>
      <dgm:spPr/>
      <dgm:t>
        <a:bodyPr/>
        <a:lstStyle/>
        <a:p>
          <a:endParaRPr lang="en-US"/>
        </a:p>
      </dgm:t>
    </dgm:pt>
    <dgm:pt modelId="{26BAD436-A1E6-45D5-8750-48AAFC005478}" type="sibTrans" cxnId="{2CF7B8A1-49A8-42FB-8129-4CA3B8A1B32C}">
      <dgm:prSet/>
      <dgm:spPr/>
      <dgm:t>
        <a:bodyPr/>
        <a:lstStyle/>
        <a:p>
          <a:endParaRPr lang="en-US"/>
        </a:p>
      </dgm:t>
    </dgm:pt>
    <dgm:pt modelId="{362851D2-7DDB-473F-A00E-CD792B92D375}" type="pres">
      <dgm:prSet presAssocID="{AC8DBFC7-6CBB-4376-96C8-AA7536159D3F}" presName="root" presStyleCnt="0">
        <dgm:presLayoutVars>
          <dgm:dir/>
          <dgm:resizeHandles val="exact"/>
        </dgm:presLayoutVars>
      </dgm:prSet>
      <dgm:spPr/>
    </dgm:pt>
    <dgm:pt modelId="{F3F9A12B-1E42-4E93-91C0-2C1450F52EC9}" type="pres">
      <dgm:prSet presAssocID="{E6B61797-0EEB-4921-A6AA-CB37E00FD927}" presName="compNode" presStyleCnt="0"/>
      <dgm:spPr/>
    </dgm:pt>
    <dgm:pt modelId="{BD625C34-0D67-4841-9FB2-68909E1BAAD8}" type="pres">
      <dgm:prSet presAssocID="{E6B61797-0EEB-4921-A6AA-CB37E00FD92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1224DAA-5022-492C-8474-8CBC4FAD48FA}" type="pres">
      <dgm:prSet presAssocID="{E6B61797-0EEB-4921-A6AA-CB37E00FD927}" presName="spaceRect" presStyleCnt="0"/>
      <dgm:spPr/>
    </dgm:pt>
    <dgm:pt modelId="{89346EF1-D1AA-40E3-9C1F-DAA474DED16D}" type="pres">
      <dgm:prSet presAssocID="{E6B61797-0EEB-4921-A6AA-CB37E00FD927}" presName="textRect" presStyleLbl="revTx" presStyleIdx="0" presStyleCnt="7">
        <dgm:presLayoutVars>
          <dgm:chMax val="1"/>
          <dgm:chPref val="1"/>
        </dgm:presLayoutVars>
      </dgm:prSet>
      <dgm:spPr/>
    </dgm:pt>
    <dgm:pt modelId="{F5AC87C2-B4D1-43E4-ADF4-B91FDF52AEBD}" type="pres">
      <dgm:prSet presAssocID="{C9E6AEEB-C104-40B4-842B-74C135323257}" presName="sibTrans" presStyleCnt="0"/>
      <dgm:spPr/>
    </dgm:pt>
    <dgm:pt modelId="{C9328A7E-EDCD-47FB-B19E-AAE06C5D6238}" type="pres">
      <dgm:prSet presAssocID="{B970932A-DD0A-4FBE-9A80-0A65B3ABA2CC}" presName="compNode" presStyleCnt="0"/>
      <dgm:spPr/>
    </dgm:pt>
    <dgm:pt modelId="{5989E235-5A73-43FB-8F83-6B4ADD76C4C4}" type="pres">
      <dgm:prSet presAssocID="{B970932A-DD0A-4FBE-9A80-0A65B3ABA2C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F311858-7348-4011-AA3B-766F5EF38387}" type="pres">
      <dgm:prSet presAssocID="{B970932A-DD0A-4FBE-9A80-0A65B3ABA2CC}" presName="spaceRect" presStyleCnt="0"/>
      <dgm:spPr/>
    </dgm:pt>
    <dgm:pt modelId="{07E9F139-AAA3-42F6-8354-07277D4295A2}" type="pres">
      <dgm:prSet presAssocID="{B970932A-DD0A-4FBE-9A80-0A65B3ABA2CC}" presName="textRect" presStyleLbl="revTx" presStyleIdx="1" presStyleCnt="7">
        <dgm:presLayoutVars>
          <dgm:chMax val="1"/>
          <dgm:chPref val="1"/>
        </dgm:presLayoutVars>
      </dgm:prSet>
      <dgm:spPr/>
    </dgm:pt>
    <dgm:pt modelId="{61874468-65CB-46E5-ADEC-7D6A009D4323}" type="pres">
      <dgm:prSet presAssocID="{352A5489-5744-4E72-B6E9-A98FCE794EF1}" presName="sibTrans" presStyleCnt="0"/>
      <dgm:spPr/>
    </dgm:pt>
    <dgm:pt modelId="{24BF3174-8330-4255-B795-A04DCD4FC570}" type="pres">
      <dgm:prSet presAssocID="{0E2012FC-385A-4FD5-BDCD-EC0C2ACD4154}" presName="compNode" presStyleCnt="0"/>
      <dgm:spPr/>
    </dgm:pt>
    <dgm:pt modelId="{46F64ABC-6E1D-47DF-9385-E012E74C5D8F}" type="pres">
      <dgm:prSet presAssocID="{0E2012FC-385A-4FD5-BDCD-EC0C2ACD415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5273469-9A91-434E-89EE-CFF571B69926}" type="pres">
      <dgm:prSet presAssocID="{0E2012FC-385A-4FD5-BDCD-EC0C2ACD4154}" presName="spaceRect" presStyleCnt="0"/>
      <dgm:spPr/>
    </dgm:pt>
    <dgm:pt modelId="{584ABDED-C08D-4A86-85A2-0B26A937D8B3}" type="pres">
      <dgm:prSet presAssocID="{0E2012FC-385A-4FD5-BDCD-EC0C2ACD4154}" presName="textRect" presStyleLbl="revTx" presStyleIdx="2" presStyleCnt="7">
        <dgm:presLayoutVars>
          <dgm:chMax val="1"/>
          <dgm:chPref val="1"/>
        </dgm:presLayoutVars>
      </dgm:prSet>
      <dgm:spPr/>
    </dgm:pt>
    <dgm:pt modelId="{DCCB30B2-3F71-4383-A92D-914975707CB4}" type="pres">
      <dgm:prSet presAssocID="{D16D6D28-2D23-41A3-84C9-41E6316574FD}" presName="sibTrans" presStyleCnt="0"/>
      <dgm:spPr/>
    </dgm:pt>
    <dgm:pt modelId="{A884F5E7-1EF0-4CE5-9A40-5A87DBA19D66}" type="pres">
      <dgm:prSet presAssocID="{3FDB69F0-80CE-4466-9159-F3C8877823EA}" presName="compNode" presStyleCnt="0"/>
      <dgm:spPr/>
    </dgm:pt>
    <dgm:pt modelId="{2E763239-B79F-487E-9F68-4DCAE7FA1F83}" type="pres">
      <dgm:prSet presAssocID="{3FDB69F0-80CE-4466-9159-F3C8877823E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24D3E05B-BEA5-48AF-B54E-D9B5B87C9D1B}" type="pres">
      <dgm:prSet presAssocID="{3FDB69F0-80CE-4466-9159-F3C8877823EA}" presName="spaceRect" presStyleCnt="0"/>
      <dgm:spPr/>
    </dgm:pt>
    <dgm:pt modelId="{4BBC7E8F-CC49-449D-8A66-18E01F9FC9AE}" type="pres">
      <dgm:prSet presAssocID="{3FDB69F0-80CE-4466-9159-F3C8877823EA}" presName="textRect" presStyleLbl="revTx" presStyleIdx="3" presStyleCnt="7">
        <dgm:presLayoutVars>
          <dgm:chMax val="1"/>
          <dgm:chPref val="1"/>
        </dgm:presLayoutVars>
      </dgm:prSet>
      <dgm:spPr/>
    </dgm:pt>
    <dgm:pt modelId="{5817B6A1-259D-4930-B057-4E8BD7A48556}" type="pres">
      <dgm:prSet presAssocID="{36CE9B11-42FC-4A16-AEA6-B8FC47C085F5}" presName="sibTrans" presStyleCnt="0"/>
      <dgm:spPr/>
    </dgm:pt>
    <dgm:pt modelId="{389C92FE-8CB8-40A1-B188-529E4BBDC069}" type="pres">
      <dgm:prSet presAssocID="{3E2D94A2-DDAF-4F03-A4E8-B6C02687E8E6}" presName="compNode" presStyleCnt="0"/>
      <dgm:spPr/>
    </dgm:pt>
    <dgm:pt modelId="{B7E481A0-F80C-446A-8B9C-2DFD0AEF741C}" type="pres">
      <dgm:prSet presAssocID="{3E2D94A2-DDAF-4F03-A4E8-B6C02687E8E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C423D8F6-A4A4-4254-88CB-4C5756198B51}" type="pres">
      <dgm:prSet presAssocID="{3E2D94A2-DDAF-4F03-A4E8-B6C02687E8E6}" presName="spaceRect" presStyleCnt="0"/>
      <dgm:spPr/>
    </dgm:pt>
    <dgm:pt modelId="{17304477-EF1D-4912-BB56-2127205BEB26}" type="pres">
      <dgm:prSet presAssocID="{3E2D94A2-DDAF-4F03-A4E8-B6C02687E8E6}" presName="textRect" presStyleLbl="revTx" presStyleIdx="4" presStyleCnt="7">
        <dgm:presLayoutVars>
          <dgm:chMax val="1"/>
          <dgm:chPref val="1"/>
        </dgm:presLayoutVars>
      </dgm:prSet>
      <dgm:spPr/>
    </dgm:pt>
    <dgm:pt modelId="{35C3ECD8-176C-49B6-84A0-9218D8B66553}" type="pres">
      <dgm:prSet presAssocID="{7C3A81D6-4B17-426E-AB4F-ECA291520795}" presName="sibTrans" presStyleCnt="0"/>
      <dgm:spPr/>
    </dgm:pt>
    <dgm:pt modelId="{BF6785DE-BCF3-42AA-BBF4-7D5B9DE35464}" type="pres">
      <dgm:prSet presAssocID="{55CFE8FA-B9C7-4829-A70F-836F3DD4285C}" presName="compNode" presStyleCnt="0"/>
      <dgm:spPr/>
    </dgm:pt>
    <dgm:pt modelId="{DA29214A-CD4C-494C-A1DF-23A1968DCF08}" type="pres">
      <dgm:prSet presAssocID="{55CFE8FA-B9C7-4829-A70F-836F3DD4285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295A7D3-DDF0-4AEB-8390-C518123F32F8}" type="pres">
      <dgm:prSet presAssocID="{55CFE8FA-B9C7-4829-A70F-836F3DD4285C}" presName="spaceRect" presStyleCnt="0"/>
      <dgm:spPr/>
    </dgm:pt>
    <dgm:pt modelId="{C97B8DA8-D87F-4822-81C0-E72E35A2EFC5}" type="pres">
      <dgm:prSet presAssocID="{55CFE8FA-B9C7-4829-A70F-836F3DD4285C}" presName="textRect" presStyleLbl="revTx" presStyleIdx="5" presStyleCnt="7">
        <dgm:presLayoutVars>
          <dgm:chMax val="1"/>
          <dgm:chPref val="1"/>
        </dgm:presLayoutVars>
      </dgm:prSet>
      <dgm:spPr/>
    </dgm:pt>
    <dgm:pt modelId="{1FD792A6-0B5E-479A-A6F7-BC485FB32DE9}" type="pres">
      <dgm:prSet presAssocID="{63493A4C-A107-4BF3-AB24-3306CC47E81F}" presName="sibTrans" presStyleCnt="0"/>
      <dgm:spPr/>
    </dgm:pt>
    <dgm:pt modelId="{8BF22537-D638-4FB2-A528-CD2EDC6A9E2F}" type="pres">
      <dgm:prSet presAssocID="{B94D8EE5-85FF-4344-A83E-8DCFEC9E0D3B}" presName="compNode" presStyleCnt="0"/>
      <dgm:spPr/>
    </dgm:pt>
    <dgm:pt modelId="{E1CDF8A0-1646-4B0E-A135-64E4CD47DB19}" type="pres">
      <dgm:prSet presAssocID="{B94D8EE5-85FF-4344-A83E-8DCFEC9E0D3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3CD0B63-9F58-4AAD-AC72-4C3BD5D17165}" type="pres">
      <dgm:prSet presAssocID="{B94D8EE5-85FF-4344-A83E-8DCFEC9E0D3B}" presName="spaceRect" presStyleCnt="0"/>
      <dgm:spPr/>
    </dgm:pt>
    <dgm:pt modelId="{460D2092-AE7E-4FA0-8E13-FE7A206F8461}" type="pres">
      <dgm:prSet presAssocID="{B94D8EE5-85FF-4344-A83E-8DCFEC9E0D3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15F9F61C-E104-4A94-9283-162D74CC0C91}" type="presOf" srcId="{3FDB69F0-80CE-4466-9159-F3C8877823EA}" destId="{4BBC7E8F-CC49-449D-8A66-18E01F9FC9AE}" srcOrd="0" destOrd="0" presId="urn:microsoft.com/office/officeart/2018/2/layout/IconLabelList"/>
    <dgm:cxn modelId="{C027D01E-BB14-4A79-B017-0509E5AC416A}" srcId="{AC8DBFC7-6CBB-4376-96C8-AA7536159D3F}" destId="{3E2D94A2-DDAF-4F03-A4E8-B6C02687E8E6}" srcOrd="4" destOrd="0" parTransId="{A4B6CA5A-2A8D-4038-908F-8753476285E9}" sibTransId="{7C3A81D6-4B17-426E-AB4F-ECA291520795}"/>
    <dgm:cxn modelId="{4DE51938-8E8C-438B-820D-9F5F4FB8FB7E}" srcId="{AC8DBFC7-6CBB-4376-96C8-AA7536159D3F}" destId="{55CFE8FA-B9C7-4829-A70F-836F3DD4285C}" srcOrd="5" destOrd="0" parTransId="{3A936535-421F-416E-85BC-02E36EFF2429}" sibTransId="{63493A4C-A107-4BF3-AB24-3306CC47E81F}"/>
    <dgm:cxn modelId="{F5D6046E-5817-4FA9-A8E9-E9DF3F9A81E3}" type="presOf" srcId="{B94D8EE5-85FF-4344-A83E-8DCFEC9E0D3B}" destId="{460D2092-AE7E-4FA0-8E13-FE7A206F8461}" srcOrd="0" destOrd="0" presId="urn:microsoft.com/office/officeart/2018/2/layout/IconLabelList"/>
    <dgm:cxn modelId="{AA0B9A71-B7EC-4EBE-ABA5-DDECC5B6C017}" type="presOf" srcId="{AC8DBFC7-6CBB-4376-96C8-AA7536159D3F}" destId="{362851D2-7DDB-473F-A00E-CD792B92D375}" srcOrd="0" destOrd="0" presId="urn:microsoft.com/office/officeart/2018/2/layout/IconLabelList"/>
    <dgm:cxn modelId="{F980D08D-DDBA-430A-AAC3-844C1325D880}" type="presOf" srcId="{E6B61797-0EEB-4921-A6AA-CB37E00FD927}" destId="{89346EF1-D1AA-40E3-9C1F-DAA474DED16D}" srcOrd="0" destOrd="0" presId="urn:microsoft.com/office/officeart/2018/2/layout/IconLabelList"/>
    <dgm:cxn modelId="{27CAA494-2732-453D-B786-9C1D4332FFB9}" type="presOf" srcId="{3E2D94A2-DDAF-4F03-A4E8-B6C02687E8E6}" destId="{17304477-EF1D-4912-BB56-2127205BEB26}" srcOrd="0" destOrd="0" presId="urn:microsoft.com/office/officeart/2018/2/layout/IconLabelList"/>
    <dgm:cxn modelId="{29B901A1-F77E-43EF-954B-7B52ED305966}" srcId="{AC8DBFC7-6CBB-4376-96C8-AA7536159D3F}" destId="{E6B61797-0EEB-4921-A6AA-CB37E00FD927}" srcOrd="0" destOrd="0" parTransId="{3286C3B0-6FE5-43FF-8E6D-AA9F65D463CF}" sibTransId="{C9E6AEEB-C104-40B4-842B-74C135323257}"/>
    <dgm:cxn modelId="{E28275A1-53EE-4243-86D4-550A0402C8EE}" type="presOf" srcId="{B970932A-DD0A-4FBE-9A80-0A65B3ABA2CC}" destId="{07E9F139-AAA3-42F6-8354-07277D4295A2}" srcOrd="0" destOrd="0" presId="urn:microsoft.com/office/officeart/2018/2/layout/IconLabelList"/>
    <dgm:cxn modelId="{2CF7B8A1-49A8-42FB-8129-4CA3B8A1B32C}" srcId="{AC8DBFC7-6CBB-4376-96C8-AA7536159D3F}" destId="{B94D8EE5-85FF-4344-A83E-8DCFEC9E0D3B}" srcOrd="6" destOrd="0" parTransId="{D98E22DB-E28E-4862-AFD2-60479E8C5FC1}" sibTransId="{26BAD436-A1E6-45D5-8750-48AAFC005478}"/>
    <dgm:cxn modelId="{0EA887A9-7E7B-41E2-B502-99444D6B29B6}" srcId="{AC8DBFC7-6CBB-4376-96C8-AA7536159D3F}" destId="{0E2012FC-385A-4FD5-BDCD-EC0C2ACD4154}" srcOrd="2" destOrd="0" parTransId="{40DB49FA-38AB-4BF6-8DA4-BD49239183C5}" sibTransId="{D16D6D28-2D23-41A3-84C9-41E6316574FD}"/>
    <dgm:cxn modelId="{D1EB10B7-785A-4DEB-B59F-D3D66AE2B4DD}" srcId="{AC8DBFC7-6CBB-4376-96C8-AA7536159D3F}" destId="{3FDB69F0-80CE-4466-9159-F3C8877823EA}" srcOrd="3" destOrd="0" parTransId="{7B5DC5EA-DF38-4AAA-BAB1-0B34A3D78928}" sibTransId="{36CE9B11-42FC-4A16-AEA6-B8FC47C085F5}"/>
    <dgm:cxn modelId="{B19228C4-F037-46FE-A155-2EC0887F3735}" type="presOf" srcId="{0E2012FC-385A-4FD5-BDCD-EC0C2ACD4154}" destId="{584ABDED-C08D-4A86-85A2-0B26A937D8B3}" srcOrd="0" destOrd="0" presId="urn:microsoft.com/office/officeart/2018/2/layout/IconLabelList"/>
    <dgm:cxn modelId="{062677D5-09E7-430F-9A10-3B69F61C1BF9}" type="presOf" srcId="{55CFE8FA-B9C7-4829-A70F-836F3DD4285C}" destId="{C97B8DA8-D87F-4822-81C0-E72E35A2EFC5}" srcOrd="0" destOrd="0" presId="urn:microsoft.com/office/officeart/2018/2/layout/IconLabelList"/>
    <dgm:cxn modelId="{B96B18F5-42E9-483D-8B68-FA0EE65568D0}" srcId="{AC8DBFC7-6CBB-4376-96C8-AA7536159D3F}" destId="{B970932A-DD0A-4FBE-9A80-0A65B3ABA2CC}" srcOrd="1" destOrd="0" parTransId="{A6FDFAED-3050-43EA-B1D5-DD94E2227FAC}" sibTransId="{352A5489-5744-4E72-B6E9-A98FCE794EF1}"/>
    <dgm:cxn modelId="{BB947AB0-E41E-4129-9C79-0B52F44600FC}" type="presParOf" srcId="{362851D2-7DDB-473F-A00E-CD792B92D375}" destId="{F3F9A12B-1E42-4E93-91C0-2C1450F52EC9}" srcOrd="0" destOrd="0" presId="urn:microsoft.com/office/officeart/2018/2/layout/IconLabelList"/>
    <dgm:cxn modelId="{F70F954D-E1EC-42C0-9EC4-EE68C5B22D6C}" type="presParOf" srcId="{F3F9A12B-1E42-4E93-91C0-2C1450F52EC9}" destId="{BD625C34-0D67-4841-9FB2-68909E1BAAD8}" srcOrd="0" destOrd="0" presId="urn:microsoft.com/office/officeart/2018/2/layout/IconLabelList"/>
    <dgm:cxn modelId="{565902C3-3B75-428A-8701-58B2F2488BDB}" type="presParOf" srcId="{F3F9A12B-1E42-4E93-91C0-2C1450F52EC9}" destId="{D1224DAA-5022-492C-8474-8CBC4FAD48FA}" srcOrd="1" destOrd="0" presId="urn:microsoft.com/office/officeart/2018/2/layout/IconLabelList"/>
    <dgm:cxn modelId="{9A244998-9765-4372-BC3E-E75BB544E1D3}" type="presParOf" srcId="{F3F9A12B-1E42-4E93-91C0-2C1450F52EC9}" destId="{89346EF1-D1AA-40E3-9C1F-DAA474DED16D}" srcOrd="2" destOrd="0" presId="urn:microsoft.com/office/officeart/2018/2/layout/IconLabelList"/>
    <dgm:cxn modelId="{A38C70D5-992F-408D-9403-70E9B595AE6C}" type="presParOf" srcId="{362851D2-7DDB-473F-A00E-CD792B92D375}" destId="{F5AC87C2-B4D1-43E4-ADF4-B91FDF52AEBD}" srcOrd="1" destOrd="0" presId="urn:microsoft.com/office/officeart/2018/2/layout/IconLabelList"/>
    <dgm:cxn modelId="{B05EBF05-689F-4B01-B792-BD33A8814595}" type="presParOf" srcId="{362851D2-7DDB-473F-A00E-CD792B92D375}" destId="{C9328A7E-EDCD-47FB-B19E-AAE06C5D6238}" srcOrd="2" destOrd="0" presId="urn:microsoft.com/office/officeart/2018/2/layout/IconLabelList"/>
    <dgm:cxn modelId="{6CDF44FF-5AD6-45D1-9542-77E33B240283}" type="presParOf" srcId="{C9328A7E-EDCD-47FB-B19E-AAE06C5D6238}" destId="{5989E235-5A73-43FB-8F83-6B4ADD76C4C4}" srcOrd="0" destOrd="0" presId="urn:microsoft.com/office/officeart/2018/2/layout/IconLabelList"/>
    <dgm:cxn modelId="{A5563675-6C11-426F-B385-5165368F7FED}" type="presParOf" srcId="{C9328A7E-EDCD-47FB-B19E-AAE06C5D6238}" destId="{3F311858-7348-4011-AA3B-766F5EF38387}" srcOrd="1" destOrd="0" presId="urn:microsoft.com/office/officeart/2018/2/layout/IconLabelList"/>
    <dgm:cxn modelId="{8ACC2164-1C37-410C-8854-38FF4F5E5C28}" type="presParOf" srcId="{C9328A7E-EDCD-47FB-B19E-AAE06C5D6238}" destId="{07E9F139-AAA3-42F6-8354-07277D4295A2}" srcOrd="2" destOrd="0" presId="urn:microsoft.com/office/officeart/2018/2/layout/IconLabelList"/>
    <dgm:cxn modelId="{A6A29876-9761-469D-8416-AA40A18E2F6C}" type="presParOf" srcId="{362851D2-7DDB-473F-A00E-CD792B92D375}" destId="{61874468-65CB-46E5-ADEC-7D6A009D4323}" srcOrd="3" destOrd="0" presId="urn:microsoft.com/office/officeart/2018/2/layout/IconLabelList"/>
    <dgm:cxn modelId="{E5970FAB-A66F-42D6-9347-026047CAF55D}" type="presParOf" srcId="{362851D2-7DDB-473F-A00E-CD792B92D375}" destId="{24BF3174-8330-4255-B795-A04DCD4FC570}" srcOrd="4" destOrd="0" presId="urn:microsoft.com/office/officeart/2018/2/layout/IconLabelList"/>
    <dgm:cxn modelId="{B8653CBF-CAC2-4169-BA0A-A53ECB5B626E}" type="presParOf" srcId="{24BF3174-8330-4255-B795-A04DCD4FC570}" destId="{46F64ABC-6E1D-47DF-9385-E012E74C5D8F}" srcOrd="0" destOrd="0" presId="urn:microsoft.com/office/officeart/2018/2/layout/IconLabelList"/>
    <dgm:cxn modelId="{6814EDFE-AE9A-4394-89DC-CDA05D001FD4}" type="presParOf" srcId="{24BF3174-8330-4255-B795-A04DCD4FC570}" destId="{05273469-9A91-434E-89EE-CFF571B69926}" srcOrd="1" destOrd="0" presId="urn:microsoft.com/office/officeart/2018/2/layout/IconLabelList"/>
    <dgm:cxn modelId="{33CB5979-351B-4BCD-AEF1-B2436E31E0E5}" type="presParOf" srcId="{24BF3174-8330-4255-B795-A04DCD4FC570}" destId="{584ABDED-C08D-4A86-85A2-0B26A937D8B3}" srcOrd="2" destOrd="0" presId="urn:microsoft.com/office/officeart/2018/2/layout/IconLabelList"/>
    <dgm:cxn modelId="{B46DCD9E-AF8E-46B5-A6AA-2A69D2B02D60}" type="presParOf" srcId="{362851D2-7DDB-473F-A00E-CD792B92D375}" destId="{DCCB30B2-3F71-4383-A92D-914975707CB4}" srcOrd="5" destOrd="0" presId="urn:microsoft.com/office/officeart/2018/2/layout/IconLabelList"/>
    <dgm:cxn modelId="{92B34521-858F-4841-B079-1425CA12D0F6}" type="presParOf" srcId="{362851D2-7DDB-473F-A00E-CD792B92D375}" destId="{A884F5E7-1EF0-4CE5-9A40-5A87DBA19D66}" srcOrd="6" destOrd="0" presId="urn:microsoft.com/office/officeart/2018/2/layout/IconLabelList"/>
    <dgm:cxn modelId="{09FC6B4F-D2CD-4C9C-AE3F-95FBB7D80143}" type="presParOf" srcId="{A884F5E7-1EF0-4CE5-9A40-5A87DBA19D66}" destId="{2E763239-B79F-487E-9F68-4DCAE7FA1F83}" srcOrd="0" destOrd="0" presId="urn:microsoft.com/office/officeart/2018/2/layout/IconLabelList"/>
    <dgm:cxn modelId="{F94C1FBF-93B0-4BDF-B646-750BC6FEF45D}" type="presParOf" srcId="{A884F5E7-1EF0-4CE5-9A40-5A87DBA19D66}" destId="{24D3E05B-BEA5-48AF-B54E-D9B5B87C9D1B}" srcOrd="1" destOrd="0" presId="urn:microsoft.com/office/officeart/2018/2/layout/IconLabelList"/>
    <dgm:cxn modelId="{5F835006-A01B-48CE-98F8-1D351E24F9D0}" type="presParOf" srcId="{A884F5E7-1EF0-4CE5-9A40-5A87DBA19D66}" destId="{4BBC7E8F-CC49-449D-8A66-18E01F9FC9AE}" srcOrd="2" destOrd="0" presId="urn:microsoft.com/office/officeart/2018/2/layout/IconLabelList"/>
    <dgm:cxn modelId="{9C0B64BC-CD75-4C84-BA45-0F1631895AC3}" type="presParOf" srcId="{362851D2-7DDB-473F-A00E-CD792B92D375}" destId="{5817B6A1-259D-4930-B057-4E8BD7A48556}" srcOrd="7" destOrd="0" presId="urn:microsoft.com/office/officeart/2018/2/layout/IconLabelList"/>
    <dgm:cxn modelId="{D66A7A01-ACD3-4E40-A8A0-A03A0E5C0811}" type="presParOf" srcId="{362851D2-7DDB-473F-A00E-CD792B92D375}" destId="{389C92FE-8CB8-40A1-B188-529E4BBDC069}" srcOrd="8" destOrd="0" presId="urn:microsoft.com/office/officeart/2018/2/layout/IconLabelList"/>
    <dgm:cxn modelId="{DBD3EB1E-DFD3-4AA6-B98D-3EA6F3DCF2D6}" type="presParOf" srcId="{389C92FE-8CB8-40A1-B188-529E4BBDC069}" destId="{B7E481A0-F80C-446A-8B9C-2DFD0AEF741C}" srcOrd="0" destOrd="0" presId="urn:microsoft.com/office/officeart/2018/2/layout/IconLabelList"/>
    <dgm:cxn modelId="{6275474B-19F8-4411-AAE3-A322E1BCA83D}" type="presParOf" srcId="{389C92FE-8CB8-40A1-B188-529E4BBDC069}" destId="{C423D8F6-A4A4-4254-88CB-4C5756198B51}" srcOrd="1" destOrd="0" presId="urn:microsoft.com/office/officeart/2018/2/layout/IconLabelList"/>
    <dgm:cxn modelId="{72DF7C69-E07D-4529-AC2B-9833D92F0B61}" type="presParOf" srcId="{389C92FE-8CB8-40A1-B188-529E4BBDC069}" destId="{17304477-EF1D-4912-BB56-2127205BEB26}" srcOrd="2" destOrd="0" presId="urn:microsoft.com/office/officeart/2018/2/layout/IconLabelList"/>
    <dgm:cxn modelId="{DD5181B9-FCBE-48BB-995A-02A40456FEC6}" type="presParOf" srcId="{362851D2-7DDB-473F-A00E-CD792B92D375}" destId="{35C3ECD8-176C-49B6-84A0-9218D8B66553}" srcOrd="9" destOrd="0" presId="urn:microsoft.com/office/officeart/2018/2/layout/IconLabelList"/>
    <dgm:cxn modelId="{B36F2EFC-14C7-4A7F-9F6F-2302192246A4}" type="presParOf" srcId="{362851D2-7DDB-473F-A00E-CD792B92D375}" destId="{BF6785DE-BCF3-42AA-BBF4-7D5B9DE35464}" srcOrd="10" destOrd="0" presId="urn:microsoft.com/office/officeart/2018/2/layout/IconLabelList"/>
    <dgm:cxn modelId="{1B75ABBF-4808-4F6B-9684-83B921F9552B}" type="presParOf" srcId="{BF6785DE-BCF3-42AA-BBF4-7D5B9DE35464}" destId="{DA29214A-CD4C-494C-A1DF-23A1968DCF08}" srcOrd="0" destOrd="0" presId="urn:microsoft.com/office/officeart/2018/2/layout/IconLabelList"/>
    <dgm:cxn modelId="{6B3F13B5-D82F-4E34-BD98-D646DA30854D}" type="presParOf" srcId="{BF6785DE-BCF3-42AA-BBF4-7D5B9DE35464}" destId="{E295A7D3-DDF0-4AEB-8390-C518123F32F8}" srcOrd="1" destOrd="0" presId="urn:microsoft.com/office/officeart/2018/2/layout/IconLabelList"/>
    <dgm:cxn modelId="{E68BA8CF-353D-4116-966E-A07D42432EBC}" type="presParOf" srcId="{BF6785DE-BCF3-42AA-BBF4-7D5B9DE35464}" destId="{C97B8DA8-D87F-4822-81C0-E72E35A2EFC5}" srcOrd="2" destOrd="0" presId="urn:microsoft.com/office/officeart/2018/2/layout/IconLabelList"/>
    <dgm:cxn modelId="{21B47356-A19C-4F98-B601-AF7D9DE60BA6}" type="presParOf" srcId="{362851D2-7DDB-473F-A00E-CD792B92D375}" destId="{1FD792A6-0B5E-479A-A6F7-BC485FB32DE9}" srcOrd="11" destOrd="0" presId="urn:microsoft.com/office/officeart/2018/2/layout/IconLabelList"/>
    <dgm:cxn modelId="{F9099BB6-02B4-4C2C-9D9B-CDC8BFF4E226}" type="presParOf" srcId="{362851D2-7DDB-473F-A00E-CD792B92D375}" destId="{8BF22537-D638-4FB2-A528-CD2EDC6A9E2F}" srcOrd="12" destOrd="0" presId="urn:microsoft.com/office/officeart/2018/2/layout/IconLabelList"/>
    <dgm:cxn modelId="{BFBEA205-8C08-45F0-A220-074AB50516C3}" type="presParOf" srcId="{8BF22537-D638-4FB2-A528-CD2EDC6A9E2F}" destId="{E1CDF8A0-1646-4B0E-A135-64E4CD47DB19}" srcOrd="0" destOrd="0" presId="urn:microsoft.com/office/officeart/2018/2/layout/IconLabelList"/>
    <dgm:cxn modelId="{56516010-DDCD-417E-A191-50C49E9796BE}" type="presParOf" srcId="{8BF22537-D638-4FB2-A528-CD2EDC6A9E2F}" destId="{C3CD0B63-9F58-4AAD-AC72-4C3BD5D17165}" srcOrd="1" destOrd="0" presId="urn:microsoft.com/office/officeart/2018/2/layout/IconLabelList"/>
    <dgm:cxn modelId="{D538E3C2-C3B5-462F-945C-D3C2046F3E91}" type="presParOf" srcId="{8BF22537-D638-4FB2-A528-CD2EDC6A9E2F}" destId="{460D2092-AE7E-4FA0-8E13-FE7A206F8461}" srcOrd="2" destOrd="0" presId="urn:microsoft.com/office/officeart/2018/2/layout/IconLabel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25C34-0D67-4841-9FB2-68909E1BAAD8}">
      <dsp:nvSpPr>
        <dsp:cNvPr id="0" name=""/>
        <dsp:cNvSpPr/>
      </dsp:nvSpPr>
      <dsp:spPr>
        <a:xfrm>
          <a:off x="925095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46EF1-D1AA-40E3-9C1F-DAA474DED16D}">
      <dsp:nvSpPr>
        <dsp:cNvPr id="0" name=""/>
        <dsp:cNvSpPr/>
      </dsp:nvSpPr>
      <dsp:spPr>
        <a:xfrm>
          <a:off x="483752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Definitions</a:t>
          </a:r>
        </a:p>
      </dsp:txBody>
      <dsp:txXfrm>
        <a:off x="483752" y="1420418"/>
        <a:ext cx="1604882" cy="641953"/>
      </dsp:txXfrm>
    </dsp:sp>
    <dsp:sp modelId="{5989E235-5A73-43FB-8F83-6B4ADD76C4C4}">
      <dsp:nvSpPr>
        <dsp:cNvPr id="0" name=""/>
        <dsp:cNvSpPr/>
      </dsp:nvSpPr>
      <dsp:spPr>
        <a:xfrm>
          <a:off x="2810832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9F139-AAA3-42F6-8354-07277D4295A2}">
      <dsp:nvSpPr>
        <dsp:cNvPr id="0" name=""/>
        <dsp:cNvSpPr/>
      </dsp:nvSpPr>
      <dsp:spPr>
        <a:xfrm>
          <a:off x="2369489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Income Tax Advantages</a:t>
          </a:r>
        </a:p>
      </dsp:txBody>
      <dsp:txXfrm>
        <a:off x="2369489" y="1420418"/>
        <a:ext cx="1604882" cy="641953"/>
      </dsp:txXfrm>
    </dsp:sp>
    <dsp:sp modelId="{46F64ABC-6E1D-47DF-9385-E012E74C5D8F}">
      <dsp:nvSpPr>
        <dsp:cNvPr id="0" name=""/>
        <dsp:cNvSpPr/>
      </dsp:nvSpPr>
      <dsp:spPr>
        <a:xfrm>
          <a:off x="4696570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ABDED-C08D-4A86-85A2-0B26A937D8B3}">
      <dsp:nvSpPr>
        <dsp:cNvPr id="0" name=""/>
        <dsp:cNvSpPr/>
      </dsp:nvSpPr>
      <dsp:spPr>
        <a:xfrm>
          <a:off x="4255227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Depreciation Rules</a:t>
          </a:r>
        </a:p>
      </dsp:txBody>
      <dsp:txXfrm>
        <a:off x="4255227" y="1420418"/>
        <a:ext cx="1604882" cy="641953"/>
      </dsp:txXfrm>
    </dsp:sp>
    <dsp:sp modelId="{2E763239-B79F-487E-9F68-4DCAE7FA1F83}">
      <dsp:nvSpPr>
        <dsp:cNvPr id="0" name=""/>
        <dsp:cNvSpPr/>
      </dsp:nvSpPr>
      <dsp:spPr>
        <a:xfrm>
          <a:off x="6582307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C7E8F-CC49-449D-8A66-18E01F9FC9AE}">
      <dsp:nvSpPr>
        <dsp:cNvPr id="0" name=""/>
        <dsp:cNvSpPr/>
      </dsp:nvSpPr>
      <dsp:spPr>
        <a:xfrm>
          <a:off x="6140964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Road and Ecological Taxes</a:t>
          </a:r>
        </a:p>
      </dsp:txBody>
      <dsp:txXfrm>
        <a:off x="6140964" y="1420418"/>
        <a:ext cx="1604882" cy="641953"/>
      </dsp:txXfrm>
    </dsp:sp>
    <dsp:sp modelId="{B7E481A0-F80C-446A-8B9C-2DFD0AEF741C}">
      <dsp:nvSpPr>
        <dsp:cNvPr id="0" name=""/>
        <dsp:cNvSpPr/>
      </dsp:nvSpPr>
      <dsp:spPr>
        <a:xfrm>
          <a:off x="1867964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04477-EF1D-4912-BB56-2127205BEB26}">
      <dsp:nvSpPr>
        <dsp:cNvPr id="0" name=""/>
        <dsp:cNvSpPr/>
      </dsp:nvSpPr>
      <dsp:spPr>
        <a:xfrm>
          <a:off x="1426621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Charging and Equipment (Wallbox)</a:t>
          </a:r>
        </a:p>
      </dsp:txBody>
      <dsp:txXfrm>
        <a:off x="1426621" y="3457346"/>
        <a:ext cx="1604882" cy="641953"/>
      </dsp:txXfrm>
    </dsp:sp>
    <dsp:sp modelId="{DA29214A-CD4C-494C-A1DF-23A1968DCF08}">
      <dsp:nvSpPr>
        <dsp:cNvPr id="0" name=""/>
        <dsp:cNvSpPr/>
      </dsp:nvSpPr>
      <dsp:spPr>
        <a:xfrm>
          <a:off x="3753701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B8DA8-D87F-4822-81C0-E72E35A2EFC5}">
      <dsp:nvSpPr>
        <dsp:cNvPr id="0" name=""/>
        <dsp:cNvSpPr/>
      </dsp:nvSpPr>
      <dsp:spPr>
        <a:xfrm>
          <a:off x="3312358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Other Incentives</a:t>
          </a:r>
        </a:p>
      </dsp:txBody>
      <dsp:txXfrm>
        <a:off x="3312358" y="3457346"/>
        <a:ext cx="1604882" cy="641953"/>
      </dsp:txXfrm>
    </dsp:sp>
    <dsp:sp modelId="{E1CDF8A0-1646-4B0E-A135-64E4CD47DB19}">
      <dsp:nvSpPr>
        <dsp:cNvPr id="0" name=""/>
        <dsp:cNvSpPr/>
      </dsp:nvSpPr>
      <dsp:spPr>
        <a:xfrm>
          <a:off x="5639438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D2092-AE7E-4FA0-8E13-FE7A206F8461}">
      <dsp:nvSpPr>
        <dsp:cNvPr id="0" name=""/>
        <dsp:cNvSpPr/>
      </dsp:nvSpPr>
      <dsp:spPr>
        <a:xfrm>
          <a:off x="5198095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Summary</a:t>
          </a:r>
        </a:p>
      </dsp:txBody>
      <dsp:txXfrm>
        <a:off x="5198095" y="3457346"/>
        <a:ext cx="1604882" cy="64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378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Fiscal Aspects of Electromobility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ESG Conference Ferrara 2025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239F1-0DB6-EC7A-6A16-94522082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99" y="6240096"/>
            <a:ext cx="1279214" cy="477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8B6D92-32B1-D7C6-671A-F4D4AE159AF8}"/>
              </a:ext>
            </a:extLst>
          </p:cNvPr>
          <p:cNvSpPr txBox="1">
            <a:spLocks/>
          </p:cNvSpPr>
          <p:nvPr/>
        </p:nvSpPr>
        <p:spPr>
          <a:xfrm>
            <a:off x="244625" y="6324949"/>
            <a:ext cx="125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BC01B1-3EEE-648B-D835-9382737C578C}"/>
              </a:ext>
            </a:extLst>
          </p:cNvPr>
          <p:cNvSpPr txBox="1"/>
          <p:nvPr/>
        </p:nvSpPr>
        <p:spPr>
          <a:xfrm>
            <a:off x="-314325" y="15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Other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84000"/>
            </a:pPr>
            <a:r>
              <a:rPr dirty="0"/>
              <a:t>Free city parking (some cities)</a:t>
            </a:r>
          </a:p>
          <a:p>
            <a:pPr>
              <a:buSzPct val="84000"/>
            </a:pPr>
            <a:r>
              <a:rPr dirty="0"/>
              <a:t>No highway vignette</a:t>
            </a:r>
            <a:endParaRPr lang="en-CZ" dirty="0"/>
          </a:p>
          <a:p>
            <a:pPr>
              <a:buSzPct val="84000"/>
            </a:pPr>
            <a:r>
              <a:rPr lang="en-GB" dirty="0"/>
              <a:t>Zero administrative fee for registering an EV</a:t>
            </a:r>
          </a:p>
          <a:p>
            <a:pPr>
              <a:buSzPct val="84000"/>
            </a:pPr>
            <a:r>
              <a:rPr lang="en-GB" dirty="0"/>
              <a:t>Reduced depreciation period for EV charging stations (10/5 years)</a:t>
            </a:r>
          </a:p>
          <a:p>
            <a:pPr>
              <a:buSzPct val="84000"/>
            </a:pPr>
            <a:r>
              <a:rPr dirty="0"/>
              <a:t>Subsidy for home chargers (CZK 30,000)</a:t>
            </a:r>
            <a:endParaRPr lang="cs-CZ" dirty="0"/>
          </a:p>
          <a:p>
            <a:pPr>
              <a:buSzPct val="84000"/>
            </a:pPr>
            <a:r>
              <a:rPr lang="en-CZ" dirty="0"/>
              <a:t>Subsidy for purchase of EV (2024)</a:t>
            </a:r>
            <a:endParaRPr dirty="0"/>
          </a:p>
          <a:p>
            <a:pPr>
              <a:buSzPct val="84000"/>
            </a:pPr>
            <a:r>
              <a:rPr lang="en-GB" dirty="0"/>
              <a:t>State administration, regions and municipalities </a:t>
            </a:r>
            <a:r>
              <a:rPr dirty="0"/>
              <a:t>eligible for EV </a:t>
            </a:r>
            <a:r>
              <a:rPr lang="cs-CZ" dirty="0" err="1"/>
              <a:t>subsidies</a:t>
            </a:r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1C7CA8-7C6A-B2AD-F0FD-7AE934AC53F5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999C87-6076-F6D7-107A-6DD004EE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A2734-1399-E55B-8B56-6D8D6B9A53C2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4000"/>
            </a:pPr>
            <a:r>
              <a:rPr dirty="0"/>
              <a:t>Favorable tax treatment for EVs</a:t>
            </a:r>
          </a:p>
          <a:p>
            <a:pPr>
              <a:buSzPct val="84000"/>
            </a:pPr>
            <a:r>
              <a:rPr dirty="0"/>
              <a:t>Evolving definitions (2026 change)</a:t>
            </a:r>
          </a:p>
          <a:p>
            <a:pPr>
              <a:buSzPct val="84000"/>
            </a:pPr>
            <a:r>
              <a:rPr dirty="0"/>
              <a:t>Depreciation and benefit-in-kind reductions</a:t>
            </a:r>
          </a:p>
          <a:p>
            <a:pPr>
              <a:buSzPct val="84000"/>
            </a:pPr>
            <a:r>
              <a:rPr dirty="0"/>
              <a:t>Additional practical benefits and grants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9179D0-E9A1-550A-59C0-0A040390A243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0EC7AF3-E8E9-A487-29BC-35151EA66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BE777-96A0-8FBA-5B1B-3E8CFCEC8567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9807"/>
            <a:ext cx="7772400" cy="147002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902319"/>
            <a:ext cx="6400800" cy="1752600"/>
          </a:xfrm>
        </p:spPr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?</a:t>
            </a:r>
          </a:p>
          <a:p>
            <a:endParaRPr lang="cs-CZ" sz="1400" dirty="0"/>
          </a:p>
          <a:p>
            <a:r>
              <a:rPr lang="cs-CZ" sz="1400" dirty="0" err="1"/>
              <a:t>What</a:t>
            </a:r>
            <a:r>
              <a:rPr lang="cs-CZ" sz="1400" dirty="0"/>
              <a:t> are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advantages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purchasing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electric</a:t>
            </a:r>
            <a:r>
              <a:rPr lang="cs-CZ" sz="1400" dirty="0"/>
              <a:t> </a:t>
            </a:r>
            <a:r>
              <a:rPr lang="cs-CZ" sz="1400" dirty="0" err="1"/>
              <a:t>vehicle</a:t>
            </a:r>
            <a:r>
              <a:rPr lang="cs-CZ" sz="1400" dirty="0"/>
              <a:t> in </a:t>
            </a:r>
            <a:r>
              <a:rPr lang="cs-CZ" sz="1400" dirty="0" err="1"/>
              <a:t>your</a:t>
            </a:r>
            <a:r>
              <a:rPr lang="cs-CZ" sz="1400" dirty="0"/>
              <a:t> country? </a:t>
            </a:r>
          </a:p>
          <a:p>
            <a:r>
              <a:rPr lang="cs-CZ" sz="1400" dirty="0" err="1"/>
              <a:t>What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percentage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BEV in </a:t>
            </a:r>
            <a:r>
              <a:rPr lang="cs-CZ" sz="1400" dirty="0" err="1"/>
              <a:t>your</a:t>
            </a:r>
            <a:r>
              <a:rPr lang="cs-CZ" sz="1400" dirty="0"/>
              <a:t> country?</a:t>
            </a:r>
          </a:p>
          <a:p>
            <a:r>
              <a:rPr lang="cs-CZ" sz="1400" dirty="0"/>
              <a:t>Are </a:t>
            </a:r>
            <a:r>
              <a:rPr lang="cs-CZ" sz="1400" dirty="0" err="1"/>
              <a:t>there</a:t>
            </a:r>
            <a:r>
              <a:rPr lang="cs-CZ" sz="1400" dirty="0"/>
              <a:t> any </a:t>
            </a:r>
            <a:r>
              <a:rPr lang="cs-CZ" sz="1400" dirty="0" err="1"/>
              <a:t>subsidies</a:t>
            </a:r>
            <a:r>
              <a:rPr lang="cs-CZ" sz="1400" dirty="0"/>
              <a:t> </a:t>
            </a:r>
            <a:r>
              <a:rPr lang="cs-CZ" sz="1400" dirty="0" err="1"/>
              <a:t>offered</a:t>
            </a:r>
            <a:r>
              <a:rPr lang="cs-CZ" sz="1400" dirty="0"/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C528BF-94BD-BE76-061D-76B154B38AED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6EFF71F-0545-BB52-40D2-D513A469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0D679-47E3-E4B4-5796-FE035BC922C0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BF52-2788-1F14-4BDD-91CE2A67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4B7B-8BD7-8604-86A0-FDA1041B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GB" dirty="0" err="1"/>
              <a:t>Zákon</a:t>
            </a:r>
            <a:r>
              <a:rPr lang="en-GB" dirty="0"/>
              <a:t> </a:t>
            </a:r>
            <a:r>
              <a:rPr lang="en-GB" dirty="0" err="1"/>
              <a:t>č</a:t>
            </a:r>
            <a:r>
              <a:rPr lang="en-GB" dirty="0"/>
              <a:t>. 586/1992 </a:t>
            </a:r>
            <a:r>
              <a:rPr lang="en-GB" dirty="0" err="1"/>
              <a:t>Sb.Zákon</a:t>
            </a:r>
            <a:r>
              <a:rPr lang="en-GB" dirty="0"/>
              <a:t> </a:t>
            </a:r>
            <a:r>
              <a:rPr lang="en-GB" dirty="0" err="1"/>
              <a:t>České</a:t>
            </a:r>
            <a:r>
              <a:rPr lang="en-GB" dirty="0"/>
              <a:t>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rady</a:t>
            </a:r>
            <a:r>
              <a:rPr lang="en-GB" dirty="0"/>
              <a:t> o </a:t>
            </a:r>
            <a:r>
              <a:rPr lang="en-GB" dirty="0" err="1"/>
              <a:t>daních</a:t>
            </a:r>
            <a:r>
              <a:rPr lang="en-GB" dirty="0"/>
              <a:t> z </a:t>
            </a:r>
            <a:r>
              <a:rPr lang="en-GB" dirty="0" err="1"/>
              <a:t>příjmů</a:t>
            </a:r>
            <a:endParaRPr lang="en-CZ" dirty="0"/>
          </a:p>
          <a:p>
            <a:pPr algn="just"/>
            <a:r>
              <a:rPr lang="en-GB" dirty="0" err="1"/>
              <a:t>Důvodová</a:t>
            </a:r>
            <a:r>
              <a:rPr lang="en-GB" dirty="0"/>
              <a:t> </a:t>
            </a:r>
            <a:r>
              <a:rPr lang="en-GB" dirty="0" err="1"/>
              <a:t>zpráva</a:t>
            </a:r>
            <a:r>
              <a:rPr lang="en-GB" dirty="0"/>
              <a:t> k </a:t>
            </a:r>
            <a:r>
              <a:rPr lang="en-GB" dirty="0" err="1"/>
              <a:t>zákonu</a:t>
            </a:r>
            <a:r>
              <a:rPr lang="en-GB" dirty="0"/>
              <a:t> </a:t>
            </a:r>
            <a:r>
              <a:rPr lang="en-GB" dirty="0" err="1"/>
              <a:t>č</a:t>
            </a:r>
            <a:r>
              <a:rPr lang="en-GB" dirty="0"/>
              <a:t>. 349/2023 Sb., </a:t>
            </a:r>
            <a:r>
              <a:rPr lang="en-GB" dirty="0" err="1"/>
              <a:t>kterým</a:t>
            </a:r>
            <a:r>
              <a:rPr lang="en-GB" dirty="0"/>
              <a:t> se </a:t>
            </a:r>
            <a:r>
              <a:rPr lang="en-GB" dirty="0" err="1"/>
              <a:t>mění</a:t>
            </a:r>
            <a:r>
              <a:rPr lang="en-GB" dirty="0"/>
              <a:t> </a:t>
            </a:r>
            <a:r>
              <a:rPr lang="en-GB" dirty="0" err="1"/>
              <a:t>některé</a:t>
            </a:r>
            <a:r>
              <a:rPr lang="en-GB" dirty="0"/>
              <a:t> </a:t>
            </a:r>
            <a:r>
              <a:rPr lang="en-GB" dirty="0" err="1"/>
              <a:t>zákony</a:t>
            </a:r>
            <a:r>
              <a:rPr lang="en-GB" dirty="0"/>
              <a:t> v </a:t>
            </a:r>
            <a:r>
              <a:rPr lang="en-GB" dirty="0" err="1"/>
              <a:t>souvislosti</a:t>
            </a:r>
            <a:r>
              <a:rPr lang="en-GB" dirty="0"/>
              <a:t> s </a:t>
            </a:r>
            <a:r>
              <a:rPr lang="en-GB" dirty="0" err="1"/>
              <a:t>konsolidací</a:t>
            </a:r>
            <a:r>
              <a:rPr lang="en-GB" dirty="0"/>
              <a:t> </a:t>
            </a:r>
            <a:r>
              <a:rPr lang="en-GB" dirty="0" err="1"/>
              <a:t>veřejných</a:t>
            </a:r>
            <a:r>
              <a:rPr lang="en-GB" dirty="0"/>
              <a:t> </a:t>
            </a:r>
            <a:r>
              <a:rPr lang="en-GB" dirty="0" err="1"/>
              <a:t>rozpočtů</a:t>
            </a:r>
            <a:endParaRPr lang="en-GB" dirty="0"/>
          </a:p>
          <a:p>
            <a:pPr algn="just"/>
            <a:r>
              <a:rPr lang="en-GB" dirty="0"/>
              <a:t>EUROPEAN AUTOMOBILE MANUFACTURERS' ASSOCIATION. Electric cars: Tax benefits and purchase incentives (2024) [online]. Brussels: ACEA, 2024 [cit. 2025-04-19]. </a:t>
            </a:r>
            <a:r>
              <a:rPr lang="en-GB" dirty="0" err="1"/>
              <a:t>Dostupné</a:t>
            </a:r>
            <a:r>
              <a:rPr lang="en-GB" dirty="0"/>
              <a:t> z: https://</a:t>
            </a:r>
            <a:r>
              <a:rPr lang="en-GB" dirty="0" err="1"/>
              <a:t>www.acea.auto</a:t>
            </a:r>
            <a:r>
              <a:rPr lang="en-GB" dirty="0"/>
              <a:t>/files/Electric-cars-Tax-benefits-purchase-incentives_2024.pdf​</a:t>
            </a:r>
          </a:p>
          <a:p>
            <a:pPr algn="just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BARTŮŠKOVÁ, Zuzana. 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</a:rPr>
              <a:t>Daňové</a:t>
            </a:r>
            <a:r>
              <a:rPr lang="en-GB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</a:rPr>
              <a:t>zvýhodnění</a:t>
            </a:r>
            <a:r>
              <a:rPr lang="en-GB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</a:rPr>
              <a:t>elektromobilů</a:t>
            </a:r>
            <a:r>
              <a:rPr lang="en-GB" b="0" i="1" u="none" strike="noStrike" dirty="0">
                <a:solidFill>
                  <a:srgbClr val="000000"/>
                </a:solidFill>
                <a:effectLst/>
              </a:rPr>
              <a:t> v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</a:rPr>
              <a:t>podnikání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[online].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Portál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POHODA, 17. 1. 2025 [cit. 2025-04-19].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Dostupné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z: https://portal.pohoda.cz/dane-ucetnictvi-mzdy/dan-z-prijmu/danove-zvyhodneni-elektromobilu-v-podnikani/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​</a:t>
            </a:r>
          </a:p>
          <a:p>
            <a:pPr algn="just"/>
            <a:r>
              <a:rPr lang="en-GB" dirty="0" err="1"/>
              <a:t>AutoPalace</a:t>
            </a:r>
            <a:r>
              <a:rPr lang="en-GB" dirty="0"/>
              <a:t>. </a:t>
            </a:r>
            <a:r>
              <a:rPr lang="en-GB" dirty="0" err="1"/>
              <a:t>Elektromobilita</a:t>
            </a:r>
            <a:r>
              <a:rPr lang="en-GB" dirty="0"/>
              <a:t> a </a:t>
            </a:r>
            <a:r>
              <a:rPr lang="en-GB" dirty="0" err="1"/>
              <a:t>legislativa</a:t>
            </a:r>
            <a:r>
              <a:rPr lang="en-GB" dirty="0"/>
              <a:t> [online]. </a:t>
            </a:r>
            <a:r>
              <a:rPr lang="en-GB" dirty="0" err="1"/>
              <a:t>AutoPalace</a:t>
            </a:r>
            <a:r>
              <a:rPr lang="en-GB" dirty="0"/>
              <a:t>, [cit. 2025-04-19]. </a:t>
            </a:r>
            <a:r>
              <a:rPr lang="en-GB" dirty="0" err="1"/>
              <a:t>Dostupné</a:t>
            </a:r>
            <a:r>
              <a:rPr lang="en-GB" dirty="0"/>
              <a:t> z: https://</a:t>
            </a:r>
            <a:r>
              <a:rPr lang="en-GB" dirty="0" err="1"/>
              <a:t>www.autopalace.cz</a:t>
            </a:r>
            <a:r>
              <a:rPr lang="en-GB" dirty="0"/>
              <a:t>/</a:t>
            </a:r>
            <a:r>
              <a:rPr lang="en-GB" dirty="0" err="1"/>
              <a:t>elektromobilita</a:t>
            </a:r>
            <a:r>
              <a:rPr lang="en-GB" dirty="0"/>
              <a:t>/</a:t>
            </a:r>
            <a:r>
              <a:rPr lang="en-GB" dirty="0" err="1"/>
              <a:t>elektromobilita</a:t>
            </a:r>
            <a:r>
              <a:rPr lang="en-GB" dirty="0"/>
              <a:t>-a-</a:t>
            </a:r>
            <a:r>
              <a:rPr lang="en-GB" dirty="0" err="1"/>
              <a:t>legislativa</a:t>
            </a:r>
            <a:r>
              <a:rPr lang="en-GB" dirty="0"/>
              <a:t>/​</a:t>
            </a:r>
          </a:p>
          <a:p>
            <a:pPr algn="just"/>
            <a:r>
              <a:rPr lang="en-GB" dirty="0" err="1"/>
              <a:t>DU.cz</a:t>
            </a:r>
            <a:r>
              <a:rPr lang="en-GB" dirty="0"/>
              <a:t>. </a:t>
            </a:r>
            <a:r>
              <a:rPr lang="en-GB" dirty="0" err="1"/>
              <a:t>Elektromobil</a:t>
            </a:r>
            <a:r>
              <a:rPr lang="en-GB" dirty="0"/>
              <a:t> z </a:t>
            </a:r>
            <a:r>
              <a:rPr lang="en-GB" dirty="0" err="1"/>
              <a:t>pohledu</a:t>
            </a:r>
            <a:r>
              <a:rPr lang="en-GB" dirty="0"/>
              <a:t> </a:t>
            </a:r>
            <a:r>
              <a:rPr lang="en-GB" dirty="0" err="1"/>
              <a:t>daňového</a:t>
            </a:r>
            <a:r>
              <a:rPr lang="en-GB" dirty="0"/>
              <a:t> [online]. </a:t>
            </a:r>
            <a:r>
              <a:rPr lang="en-GB" dirty="0" err="1"/>
              <a:t>DU.cz</a:t>
            </a:r>
            <a:r>
              <a:rPr lang="en-GB" dirty="0"/>
              <a:t>, [cit. 2025-04-19]. </a:t>
            </a:r>
            <a:r>
              <a:rPr lang="en-GB" dirty="0" err="1"/>
              <a:t>Dostupné</a:t>
            </a:r>
            <a:r>
              <a:rPr lang="en-GB" dirty="0"/>
              <a:t> z: https://</a:t>
            </a:r>
            <a:r>
              <a:rPr lang="en-GB" dirty="0" err="1"/>
              <a:t>www.du.cz</a:t>
            </a:r>
            <a:r>
              <a:rPr lang="en-GB" dirty="0"/>
              <a:t>/33/elektromobil-z-pohledu-danoveho-uniqueidmRRWSbk196FNf8-jVUh4EswOiFC2s-JAwFO_XiaPbEQ/​</a:t>
            </a:r>
          </a:p>
          <a:p>
            <a:pPr algn="just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70298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A029CF5-C806-35B6-6267-DA9E9B9DB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2400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CE6173-BD3C-B1B8-1446-6FD6E2D0F631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F8ED8C-0E1F-0E19-C539-7759E2663363}"/>
              </a:ext>
            </a:extLst>
          </p:cNvPr>
          <p:cNvCxnSpPr/>
          <p:nvPr/>
        </p:nvCxnSpPr>
        <p:spPr>
          <a:xfrm>
            <a:off x="0" y="6361715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C3AA7D1-A435-CF17-B0F8-0FF140502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0852"/>
            <a:ext cx="2986644" cy="1390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dirty="0"/>
              <a:t>Low-emission</a:t>
            </a:r>
            <a:endParaRPr lang="cs-CZ" dirty="0"/>
          </a:p>
          <a:p>
            <a:pPr marL="0" indent="0" algn="ctr">
              <a:buNone/>
            </a:pPr>
            <a:r>
              <a:rPr dirty="0"/>
              <a:t> ≤ 50</a:t>
            </a:r>
            <a:r>
              <a:rPr lang="en-GB" dirty="0"/>
              <a:t> g/km CO</a:t>
            </a:r>
            <a:r>
              <a:rPr lang="en-GB" baseline="-25000" dirty="0"/>
              <a:t>2</a:t>
            </a:r>
            <a:endParaRPr baseline="-25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8A46B9-B7F5-8F7F-A500-CFEC6E711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940852"/>
            <a:ext cx="4038600" cy="1161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Zero-emission </a:t>
            </a:r>
          </a:p>
          <a:p>
            <a:pPr marL="0" indent="0" algn="ctr">
              <a:buNone/>
            </a:pPr>
            <a:r>
              <a:rPr lang="en-GB" dirty="0"/>
              <a:t> 0 g/km CO</a:t>
            </a:r>
            <a:r>
              <a:rPr lang="en-GB" baseline="-25000" dirty="0"/>
              <a:t>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CZ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1650B0-8950-AC1E-4FB1-3A239643AD90}"/>
              </a:ext>
            </a:extLst>
          </p:cNvPr>
          <p:cNvCxnSpPr/>
          <p:nvPr/>
        </p:nvCxnSpPr>
        <p:spPr>
          <a:xfrm>
            <a:off x="0" y="635875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7669FC-5C97-73BA-4A95-7123E8BD3BDA}"/>
              </a:ext>
            </a:extLst>
          </p:cNvPr>
          <p:cNvSpPr txBox="1"/>
          <p:nvPr/>
        </p:nvSpPr>
        <p:spPr>
          <a:xfrm>
            <a:off x="457200" y="4934633"/>
            <a:ext cx="625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From 2026: Low-emission =&gt; Zero-emission</a:t>
            </a:r>
          </a:p>
          <a:p>
            <a:endParaRPr lang="en-CZ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E2529-85E2-BBD1-D52F-94EF1F2FEE4E}"/>
              </a:ext>
            </a:extLst>
          </p:cNvPr>
          <p:cNvSpPr/>
          <p:nvPr/>
        </p:nvSpPr>
        <p:spPr>
          <a:xfrm>
            <a:off x="781598" y="1892573"/>
            <a:ext cx="2543175" cy="11430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00F05-16C9-3A1B-FCB9-8A951E3AAB96}"/>
              </a:ext>
            </a:extLst>
          </p:cNvPr>
          <p:cNvSpPr/>
          <p:nvPr/>
        </p:nvSpPr>
        <p:spPr>
          <a:xfrm>
            <a:off x="5319712" y="1892573"/>
            <a:ext cx="2543175" cy="11430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C5332-B994-7DA9-ACA3-B475D8858815}"/>
              </a:ext>
            </a:extLst>
          </p:cNvPr>
          <p:cNvSpPr txBox="1"/>
          <p:nvPr/>
        </p:nvSpPr>
        <p:spPr>
          <a:xfrm>
            <a:off x="5174132" y="3558953"/>
            <a:ext cx="2834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1800" dirty="0"/>
              <a:t>only electricity/ hydrogen as fuel or another road motor vehicle with zero emissions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75CF2D-9244-CCC1-98FB-71C386E9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6AFE98-E438-C9D6-4A50-07E81936D072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Income Tax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Private use of company cars:</a:t>
            </a:r>
          </a:p>
          <a:p>
            <a:pPr marL="400050" lvl="1" indent="0">
              <a:buNone/>
            </a:pPr>
            <a:r>
              <a:rPr dirty="0"/>
              <a:t>- 1% regular vehicle</a:t>
            </a:r>
          </a:p>
          <a:p>
            <a:pPr marL="400050" lvl="1" indent="0">
              <a:buNone/>
            </a:pPr>
            <a:r>
              <a:rPr dirty="0"/>
              <a:t>- 0.5% low-emission</a:t>
            </a:r>
          </a:p>
          <a:p>
            <a:pPr marL="400050" lvl="1" indent="0">
              <a:buNone/>
            </a:pPr>
            <a:r>
              <a:rPr dirty="0"/>
              <a:t>- 0.25% zero-emission</a:t>
            </a:r>
            <a:endParaRPr lang="cs-CZ" dirty="0"/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en-CZ" dirty="0"/>
              <a:t>=&gt;Reduced rates in favour of zero-emission vehicles</a:t>
            </a:r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D29A-74F8-108B-364D-5DD52BDD1EBE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B4E856-36FE-F27F-7A15-0B16E0D40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636F99-5400-C907-97C7-0264CC295F45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Extraordinary Depreciation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4000"/>
              <a:buFont typeface="Arial" panose="020B0604020202020204" pitchFamily="34" charset="0"/>
              <a:buChar char="•"/>
            </a:pPr>
            <a:r>
              <a:rPr dirty="0"/>
              <a:t>Zero-emission vehicles (2024–2028)</a:t>
            </a:r>
          </a:p>
          <a:p>
            <a:pPr>
              <a:buSzPct val="84000"/>
              <a:buFont typeface="Arial" panose="020B0604020202020204" pitchFamily="34" charset="0"/>
              <a:buChar char="•"/>
            </a:pPr>
            <a:r>
              <a:rPr dirty="0"/>
              <a:t>24 months: </a:t>
            </a:r>
            <a:endParaRPr lang="cs-CZ" dirty="0"/>
          </a:p>
          <a:p>
            <a:pPr marL="857250" lvl="2" indent="0">
              <a:buSzPct val="84000"/>
              <a:buNone/>
            </a:pPr>
            <a:r>
              <a:rPr dirty="0"/>
              <a:t>60%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12 </a:t>
            </a:r>
            <a:r>
              <a:rPr lang="cs-CZ" dirty="0" err="1"/>
              <a:t>months</a:t>
            </a:r>
            <a:r>
              <a:rPr dirty="0"/>
              <a:t> </a:t>
            </a:r>
            <a:endParaRPr lang="cs-CZ" dirty="0"/>
          </a:p>
          <a:p>
            <a:pPr marL="857250" lvl="2" indent="0">
              <a:buSzPct val="84000"/>
              <a:buNone/>
            </a:pPr>
            <a:r>
              <a:rPr dirty="0"/>
              <a:t>40%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12 </a:t>
            </a:r>
            <a:r>
              <a:rPr lang="cs-CZ" dirty="0" err="1"/>
              <a:t>months</a:t>
            </a:r>
            <a:endParaRPr dirty="0"/>
          </a:p>
          <a:p>
            <a:pPr>
              <a:buSzPct val="84000"/>
              <a:buFont typeface="Arial" panose="020B0604020202020204" pitchFamily="34" charset="0"/>
              <a:buChar char="•"/>
            </a:pPr>
            <a:r>
              <a:rPr dirty="0"/>
              <a:t>Only for the first depreciator</a:t>
            </a:r>
          </a:p>
          <a:p>
            <a:pPr>
              <a:buSzPct val="84000"/>
              <a:buFont typeface="Arial" panose="020B0604020202020204" pitchFamily="34" charset="0"/>
              <a:buChar char="•"/>
            </a:pPr>
            <a:r>
              <a:rPr dirty="0"/>
              <a:t>Hybrids excluded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0EC89F-64CD-0871-2FD6-0C31F6896F1A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B4FAFAB-446A-D82D-8B29-7DC11C6D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C7078-BE4C-0BEA-2F8E-52086A06CA74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Road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4000"/>
            </a:pPr>
            <a:r>
              <a:rPr dirty="0"/>
              <a:t>Only applies to </a:t>
            </a:r>
            <a:r>
              <a:rPr lang="en-GB" dirty="0"/>
              <a:t>heavy trucks and trailers </a:t>
            </a:r>
            <a:endParaRPr dirty="0"/>
          </a:p>
          <a:p>
            <a:pPr>
              <a:buSzPct val="84000"/>
            </a:pPr>
            <a:r>
              <a:rPr dirty="0"/>
              <a:t>Light trucks &lt; 12 tons</a:t>
            </a:r>
            <a:r>
              <a:rPr lang="cs-CZ" dirty="0"/>
              <a:t> </a:t>
            </a:r>
          </a:p>
          <a:p>
            <a:pPr marL="0" indent="0">
              <a:buSzPct val="84000"/>
              <a:buNone/>
            </a:pPr>
            <a:r>
              <a:rPr lang="cs-CZ" dirty="0"/>
              <a:t>		</a:t>
            </a:r>
            <a:r>
              <a:rPr lang="en-GB" dirty="0"/>
              <a:t>zero rate</a:t>
            </a:r>
            <a:endParaRPr dirty="0"/>
          </a:p>
          <a:p>
            <a:pPr>
              <a:buSzPct val="84000"/>
            </a:pPr>
            <a:r>
              <a:rPr dirty="0"/>
              <a:t>Passenger cars &lt; 3.5t</a:t>
            </a:r>
            <a:r>
              <a:rPr lang="cs-CZ" dirty="0"/>
              <a:t> </a:t>
            </a:r>
          </a:p>
          <a:p>
            <a:pPr marL="457200" lvl="1" indent="0">
              <a:buSzPct val="84000"/>
              <a:buNone/>
            </a:pPr>
            <a:r>
              <a:rPr lang="cs-CZ" dirty="0"/>
              <a:t>	</a:t>
            </a:r>
            <a:r>
              <a:rPr dirty="0"/>
              <a:t>not taxed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32FCA1-6C44-C94D-1465-72B88F387F85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2CA6EF4-5DE7-910D-EDD9-47C6807B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F0DF5-6607-026C-1A78-266A5F223D2D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Ecological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4000"/>
            </a:pPr>
            <a:r>
              <a:rPr dirty="0"/>
              <a:t>One-time fee on transfer of old polluting vehicles</a:t>
            </a:r>
          </a:p>
          <a:p>
            <a:pPr>
              <a:buSzPct val="84000"/>
            </a:pPr>
            <a:r>
              <a:rPr dirty="0"/>
              <a:t>EVs and compliant hybrids are exempt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vehicles</a:t>
            </a:r>
            <a:r>
              <a:rPr lang="cs-CZ" dirty="0"/>
              <a:t> meeting Euro 3, 4, </a:t>
            </a:r>
            <a:r>
              <a:rPr lang="cs-CZ" dirty="0" err="1"/>
              <a:t>or</a:t>
            </a:r>
            <a:r>
              <a:rPr lang="cs-CZ" dirty="0"/>
              <a:t> 5 </a:t>
            </a:r>
            <a:r>
              <a:rPr lang="cs-CZ" dirty="0" err="1"/>
              <a:t>standards</a:t>
            </a:r>
            <a:r>
              <a:rPr lang="cs-CZ" dirty="0"/>
              <a:t> </a:t>
            </a:r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225A04-2AD9-AEDC-E51D-06A6AE6893A6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EDD2507-2E6A-FB2D-230A-F824D9D61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F3C9B-4683-7C73-BD61-0AF78E0CA239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Charging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4000"/>
            </a:pPr>
            <a:r>
              <a:rPr dirty="0"/>
              <a:t>Reimbursement via average electricity cost</a:t>
            </a:r>
          </a:p>
          <a:p>
            <a:pPr>
              <a:buSzPct val="84000"/>
            </a:pPr>
            <a:r>
              <a:rPr dirty="0"/>
              <a:t>Defined in </a:t>
            </a:r>
            <a:r>
              <a:rPr dirty="0" err="1"/>
              <a:t>Labour</a:t>
            </a:r>
            <a:r>
              <a:rPr dirty="0"/>
              <a:t> Code travel reimbursement rules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F0F54E-C629-3188-F2A4-9FA78A51F418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95226FE-6759-F96F-FFCA-435C2E18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C987DB-9173-2BB8-9ECB-0C61A84D0D1D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Wallbox</a:t>
            </a:r>
            <a:r>
              <a:rPr dirty="0">
                <a:ln>
                  <a:solidFill>
                    <a:schemeClr val="accent5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Tax Treatment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F4E53-FB2F-6D74-6C09-0A8C8B144176}"/>
              </a:ext>
            </a:extLst>
          </p:cNvPr>
          <p:cNvCxnSpPr/>
          <p:nvPr/>
        </p:nvCxnSpPr>
        <p:spPr>
          <a:xfrm>
            <a:off x="0" y="634824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73700A-E506-D497-CEFB-6F377127DD90}"/>
              </a:ext>
            </a:extLst>
          </p:cNvPr>
          <p:cNvSpPr txBox="1"/>
          <p:nvPr/>
        </p:nvSpPr>
        <p:spPr>
          <a:xfrm>
            <a:off x="951470" y="1655805"/>
            <a:ext cx="21079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Wallbox and vehicle purchased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BB343-84F5-FC08-DC77-FB281C84AC2C}"/>
              </a:ext>
            </a:extLst>
          </p:cNvPr>
          <p:cNvSpPr txBox="1"/>
          <p:nvPr/>
        </p:nvSpPr>
        <p:spPr>
          <a:xfrm>
            <a:off x="3591126" y="1655805"/>
            <a:ext cx="230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dirty="0"/>
              <a:t>Wallbox purchased after a vehicle</a:t>
            </a:r>
          </a:p>
          <a:p>
            <a:pPr algn="ctr"/>
            <a:r>
              <a:rPr lang="en-CZ" sz="1600" dirty="0"/>
              <a:t>+</a:t>
            </a:r>
          </a:p>
          <a:p>
            <a:pPr algn="ctr"/>
            <a:r>
              <a:rPr lang="en-CZ" sz="1600" dirty="0"/>
              <a:t>costs less then CZK 80,000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BE45F-7F1A-A8E9-267B-7CE0899227B3}"/>
              </a:ext>
            </a:extLst>
          </p:cNvPr>
          <p:cNvSpPr txBox="1"/>
          <p:nvPr/>
        </p:nvSpPr>
        <p:spPr>
          <a:xfrm>
            <a:off x="6536725" y="1663140"/>
            <a:ext cx="215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Z" dirty="0"/>
              <a:t>Wallbox for private use as well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8EA6B-0D25-BA6E-06B7-13D5BC40EA75}"/>
              </a:ext>
            </a:extLst>
          </p:cNvPr>
          <p:cNvSpPr txBox="1"/>
          <p:nvPr/>
        </p:nvSpPr>
        <p:spPr>
          <a:xfrm>
            <a:off x="951469" y="3365336"/>
            <a:ext cx="2107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part of the vehicle’s acquisition price</a:t>
            </a:r>
            <a:r>
              <a:rPr lang="en-CZ" dirty="0">
                <a:effectLst/>
              </a:rPr>
              <a:t> </a:t>
            </a:r>
            <a:endParaRPr lang="en-C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CFBBC-B9C8-82A1-A8B0-93B5A231225D}"/>
              </a:ext>
            </a:extLst>
          </p:cNvPr>
          <p:cNvSpPr txBox="1"/>
          <p:nvPr/>
        </p:nvSpPr>
        <p:spPr>
          <a:xfrm>
            <a:off x="3591126" y="3760491"/>
            <a:ext cx="2303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direct tax-deductible expense</a:t>
            </a:r>
            <a:endParaRPr lang="en-C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AD4E5-19DB-E5BA-1F2D-EA439B2A5CE0}"/>
              </a:ext>
            </a:extLst>
          </p:cNvPr>
          <p:cNvSpPr txBox="1"/>
          <p:nvPr/>
        </p:nvSpPr>
        <p:spPr>
          <a:xfrm>
            <a:off x="6536725" y="3114607"/>
            <a:ext cx="2107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Taxable</a:t>
            </a:r>
            <a:r>
              <a:rPr lang="cs-CZ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income</a:t>
            </a:r>
            <a:r>
              <a:rPr lang="cs-CZ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(0,25 %)</a:t>
            </a:r>
            <a:endParaRPr lang="en-C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DD710-2D86-D653-D0F8-FE1D8D4E305B}"/>
              </a:ext>
            </a:extLst>
          </p:cNvPr>
          <p:cNvSpPr txBox="1"/>
          <p:nvPr/>
        </p:nvSpPr>
        <p:spPr>
          <a:xfrm>
            <a:off x="6532709" y="4317697"/>
            <a:ext cx="2150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Z" sz="1200" dirty="0"/>
              <a:t>the value of the benefit corresponding to the cost of the charging station in the ratio of private mileage vs. total mileage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34B3C9-C15E-6647-5B91-587D8EB32575}"/>
              </a:ext>
            </a:extLst>
          </p:cNvPr>
          <p:cNvSpPr/>
          <p:nvPr/>
        </p:nvSpPr>
        <p:spPr>
          <a:xfrm>
            <a:off x="951468" y="1569308"/>
            <a:ext cx="2107949" cy="74016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814DE7-67AB-91EA-909C-1D64BC4AEAB3}"/>
              </a:ext>
            </a:extLst>
          </p:cNvPr>
          <p:cNvSpPr/>
          <p:nvPr/>
        </p:nvSpPr>
        <p:spPr>
          <a:xfrm>
            <a:off x="3688674" y="1569308"/>
            <a:ext cx="2107949" cy="147149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98BCA1-2197-7A1A-9777-C33F21BA2BD6}"/>
              </a:ext>
            </a:extLst>
          </p:cNvPr>
          <p:cNvSpPr/>
          <p:nvPr/>
        </p:nvSpPr>
        <p:spPr>
          <a:xfrm>
            <a:off x="6536725" y="1569308"/>
            <a:ext cx="2107949" cy="74749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4071DE20-9CD9-44D1-3461-DD7475312496}"/>
              </a:ext>
            </a:extLst>
          </p:cNvPr>
          <p:cNvSpPr/>
          <p:nvPr/>
        </p:nvSpPr>
        <p:spPr>
          <a:xfrm>
            <a:off x="1843548" y="2684206"/>
            <a:ext cx="250723" cy="35659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3FB52072-3F83-7A9C-52D8-BE7C64854323}"/>
              </a:ext>
            </a:extLst>
          </p:cNvPr>
          <p:cNvSpPr/>
          <p:nvPr/>
        </p:nvSpPr>
        <p:spPr>
          <a:xfrm>
            <a:off x="4617286" y="3296348"/>
            <a:ext cx="250723" cy="35659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559349DC-1DDA-4FBD-B604-E7888626D526}"/>
              </a:ext>
            </a:extLst>
          </p:cNvPr>
          <p:cNvSpPr/>
          <p:nvPr/>
        </p:nvSpPr>
        <p:spPr>
          <a:xfrm>
            <a:off x="7465337" y="2540303"/>
            <a:ext cx="250723" cy="35659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783376-7AC4-F0BA-659E-A89B53B6563D}"/>
              </a:ext>
            </a:extLst>
          </p:cNvPr>
          <p:cNvSpPr/>
          <p:nvPr/>
        </p:nvSpPr>
        <p:spPr>
          <a:xfrm>
            <a:off x="6532709" y="4317697"/>
            <a:ext cx="2150075" cy="1015663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F7905-5054-F4BA-F86D-C73C2DCF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806" y="6440736"/>
            <a:ext cx="101699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AC7EF-55FA-AF5D-D5D4-257AC5A951D5}"/>
              </a:ext>
            </a:extLst>
          </p:cNvPr>
          <p:cNvSpPr txBox="1">
            <a:spLocks/>
          </p:cNvSpPr>
          <p:nvPr/>
        </p:nvSpPr>
        <p:spPr>
          <a:xfrm>
            <a:off x="107249" y="647151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Králová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587</Words>
  <Application>Microsoft Macintosh PowerPoint</Application>
  <PresentationFormat>Presentazione su schermo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-webkit-standard</vt:lpstr>
      <vt:lpstr>Arial</vt:lpstr>
      <vt:lpstr>Calibri</vt:lpstr>
      <vt:lpstr>Cambria</vt:lpstr>
      <vt:lpstr>Office Theme</vt:lpstr>
      <vt:lpstr>Fiscal Aspects of Electromobility Support</vt:lpstr>
      <vt:lpstr>Agenda</vt:lpstr>
      <vt:lpstr>Definitions</vt:lpstr>
      <vt:lpstr>Income Tax Benefit</vt:lpstr>
      <vt:lpstr>Extraordinary Depreciation</vt:lpstr>
      <vt:lpstr>Road Tax</vt:lpstr>
      <vt:lpstr>Ecological Tax</vt:lpstr>
      <vt:lpstr>Charging at Home</vt:lpstr>
      <vt:lpstr>Wallbox Tax Treatment</vt:lpstr>
      <vt:lpstr>Other Incentives</vt:lpstr>
      <vt:lpstr>Summary</vt:lpstr>
      <vt:lpstr>Thank you for your attention!</vt:lpstr>
      <vt:lpstr>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Casanova Alessandro</cp:lastModifiedBy>
  <cp:revision>10</cp:revision>
  <dcterms:created xsi:type="dcterms:W3CDTF">2013-01-27T09:14:16Z</dcterms:created>
  <dcterms:modified xsi:type="dcterms:W3CDTF">2025-04-27T14:21:24Z</dcterms:modified>
  <cp:category/>
</cp:coreProperties>
</file>