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2" r:id="rId2"/>
    <p:sldId id="288" r:id="rId3"/>
    <p:sldId id="273" r:id="rId4"/>
    <p:sldId id="291" r:id="rId5"/>
    <p:sldId id="292" r:id="rId6"/>
    <p:sldId id="280" r:id="rId7"/>
    <p:sldId id="287" r:id="rId8"/>
    <p:sldId id="274" r:id="rId9"/>
    <p:sldId id="275" r:id="rId10"/>
    <p:sldId id="290" r:id="rId11"/>
    <p:sldId id="276" r:id="rId12"/>
    <p:sldId id="277" r:id="rId13"/>
    <p:sldId id="278" r:id="rId14"/>
    <p:sldId id="279" r:id="rId15"/>
    <p:sldId id="281" r:id="rId16"/>
    <p:sldId id="289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63"/>
    <a:srgbClr val="012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Sötét stílus 1 – 6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ötét stílus 1 – 5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Közepesen sötét stílus 3 – 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4"/>
    <p:restoredTop sz="94733"/>
  </p:normalViewPr>
  <p:slideViewPr>
    <p:cSldViewPr snapToGrid="0" snapToObjects="1">
      <p:cViewPr varScale="1">
        <p:scale>
          <a:sx n="104" d="100"/>
          <a:sy n="104" d="100"/>
        </p:scale>
        <p:origin x="133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55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12C39806-BB1D-8F56-1BD4-E8FD84A886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C5BF43A-04E9-CC17-BD51-B26CC338B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71E59-BB6D-9C41-A61C-2D524682E115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98E5719-5CA3-B83A-6AB2-CC9AF2C948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441738D-8521-5BCA-A098-BEAAADEBC9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E7E85-FAC5-AA44-BBE8-3A2E745EC50F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843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A393B-998D-3C45-ACA4-5C51E3A83922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25AA-5A0B-7648-B33A-37E9A013F97A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887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A képen szöveg, elektronika látható&#10;&#10;Automatikusan generált leírás">
            <a:extLst>
              <a:ext uri="{FF2B5EF4-FFF2-40B4-BE49-F238E27FC236}">
                <a16:creationId xmlns:a16="http://schemas.microsoft.com/office/drawing/2014/main" id="{BE6DC4D0-CB5F-4D35-C807-CDCA5A508B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zöveg helye 10">
            <a:extLst>
              <a:ext uri="{FF2B5EF4-FFF2-40B4-BE49-F238E27FC236}">
                <a16:creationId xmlns:a16="http://schemas.microsoft.com/office/drawing/2014/main" id="{831FA102-844C-755E-D247-CB3718711D4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3900" y="2029968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CÍME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DF9D8FEB-E57B-5F73-ADA2-8D7B7485DFA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23900" y="2980944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alcíme</a:t>
            </a:r>
          </a:p>
        </p:txBody>
      </p:sp>
      <p:sp>
        <p:nvSpPr>
          <p:cNvPr id="7" name="Szöveg helye 10">
            <a:extLst>
              <a:ext uri="{FF2B5EF4-FFF2-40B4-BE49-F238E27FC236}">
                <a16:creationId xmlns:a16="http://schemas.microsoft.com/office/drawing/2014/main" id="{605BC215-EB6B-138C-D66F-E7064E16F2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8" name="Szöveg helye 10">
            <a:extLst>
              <a:ext uri="{FF2B5EF4-FFF2-40B4-BE49-F238E27FC236}">
                <a16:creationId xmlns:a16="http://schemas.microsoft.com/office/drawing/2014/main" id="{2A598985-FDB3-7140-588C-68FBF5A82B2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91323EAC-BA77-33AC-53B7-F24EA909AB24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jléc nélküli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775252"/>
            <a:ext cx="3212591" cy="4864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41EA52C-1E9D-EA5E-B2CC-17EFCB17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D9D13E09-0F82-5456-63BF-CA3E8480C87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EDCA4B7-1AB5-A6BC-26A5-664412FE7930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462670" y="783342"/>
            <a:ext cx="6870591" cy="48648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108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áblázat helye 5">
            <a:extLst>
              <a:ext uri="{FF2B5EF4-FFF2-40B4-BE49-F238E27FC236}">
                <a16:creationId xmlns:a16="http://schemas.microsoft.com/office/drawing/2014/main" id="{A3ADE164-0269-1AA2-004B-8C8A82051E1B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579457"/>
            <a:ext cx="10515598" cy="38558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BF8F6AA8-C013-1657-CB5A-D3067FF15D45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D8E6700D-6881-9CCD-3252-E02F5676557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598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2DEAFE30-1B1B-962C-732B-E5BEF7917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3" name="Szöveg helye 10">
            <a:extLst>
              <a:ext uri="{FF2B5EF4-FFF2-40B4-BE49-F238E27FC236}">
                <a16:creationId xmlns:a16="http://schemas.microsoft.com/office/drawing/2014/main" id="{11CE3FB9-7112-50B3-73CE-4614F7CA6107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ró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A képen szöveg, elektronika látható&#10;&#10;Automatikusan generált leírás">
            <a:extLst>
              <a:ext uri="{FF2B5EF4-FFF2-40B4-BE49-F238E27FC236}">
                <a16:creationId xmlns:a16="http://schemas.microsoft.com/office/drawing/2014/main" id="{D72875EE-5944-0549-5C82-35F0A5BACD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zöveg helye 10">
            <a:extLst>
              <a:ext uri="{FF2B5EF4-FFF2-40B4-BE49-F238E27FC236}">
                <a16:creationId xmlns:a16="http://schemas.microsoft.com/office/drawing/2014/main" id="{27654B00-1ACA-72E8-4C79-A237BB0FAEA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3900" y="2191523"/>
            <a:ext cx="10744200" cy="17106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Köszönjük a figyelmet!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1B1DEF9F-AC4A-3457-057F-560795FA384B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13" name="Szöveg helye 10">
            <a:extLst>
              <a:ext uri="{FF2B5EF4-FFF2-40B4-BE49-F238E27FC236}">
                <a16:creationId xmlns:a16="http://schemas.microsoft.com/office/drawing/2014/main" id="{D2769BC2-6B1C-E731-CB6F-BC48B5D77D5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14" name="Szöveg helye 10">
            <a:extLst>
              <a:ext uri="{FF2B5EF4-FFF2-40B4-BE49-F238E27FC236}">
                <a16:creationId xmlns:a16="http://schemas.microsoft.com/office/drawing/2014/main" id="{A35D0690-9E41-0FD7-2C21-CAE7926EAC5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765AB793-C3EE-75F8-4E4A-2E20E9E09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A933D47C-7F86-9A48-A1AD-EEBD81F9A6A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940BA6A-A9B7-7219-4D85-FAE0F7D5ABF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55729B78-CCC8-F712-B7DB-176E91D2D65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1846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ED6C24E1-FC98-931B-668F-1A2663E5498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82280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BA10B23C-BC2C-AA33-C513-FD8B9D46C29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5098D7CE-AAE8-B095-44BC-D69C66D1F5BE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blokk - 1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934CE5A9-19D5-B7FF-F605-96F82FA4FB0B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Kép helye 2">
            <a:extLst>
              <a:ext uri="{FF2B5EF4-FFF2-40B4-BE49-F238E27FC236}">
                <a16:creationId xmlns:a16="http://schemas.microsoft.com/office/drawing/2014/main" id="{23D20630-BBCE-AC6F-5896-1CEEB0015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7089" y="1579457"/>
            <a:ext cx="5326711" cy="4004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BC05F114-74F4-CAB6-3497-7C63660FE88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C43265EB-5A74-13B8-25EF-C234D04EBA7E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82985"/>
            <a:ext cx="4287982" cy="3757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69FC214-A8DF-2334-7247-2170A8AA1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E4F210FC-1016-425F-02B2-E3EE645E1BB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CE5C7C62-306F-C568-AC87-137E9C578BFC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2B9E13B-D4C6-DDBF-DA2A-ED8F1AEADB59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CA91C60B-6859-7AF4-1D6C-CF5A6DEAC64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C6EA1AAF-19A4-379B-A811-68076AB3716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397429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FA96FDED-1213-82EC-1A9D-4FC90A80F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0AF073EC-750D-2DFB-C11E-4C39CA8DC2E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E4CEC806-06F8-0A8E-802F-451103EBAC0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737F6A48-F38F-FC31-62D0-11C22537C64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1E6D20BC-2EF9-211F-E045-74EB3321F44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0AB37620-467A-3358-9635-1AE991B29903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4489704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44317DED-74F7-596D-46E5-4EFCB5B1B45F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141207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36141E3-2650-7309-36C7-ECD2E619BF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0614727D-5F43-1091-F059-56358E383047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FDFD7BA7-C2A9-595B-15D6-EDE5F7DAE2D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Kép helye 2">
            <a:extLst>
              <a:ext uri="{FF2B5EF4-FFF2-40B4-BE49-F238E27FC236}">
                <a16:creationId xmlns:a16="http://schemas.microsoft.com/office/drawing/2014/main" id="{9E45454F-C86C-2D65-C04B-55E626DA88AE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265629" y="1579456"/>
            <a:ext cx="5067632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0" name="Kép helye 2">
            <a:extLst>
              <a:ext uri="{FF2B5EF4-FFF2-40B4-BE49-F238E27FC236}">
                <a16:creationId xmlns:a16="http://schemas.microsoft.com/office/drawing/2014/main" id="{176350A7-3ED8-9325-46CB-CA499869403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838200" y="1579456"/>
            <a:ext cx="5011973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1BFA0AC3-D5FA-244D-2DF5-5874C6467C5D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45C0CEC-C383-42CB-7D7B-C253C37D1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6D82DBE0-A887-D830-B4E0-50498F0CA4C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A371C297-1CA5-94ED-2895-3B1AF69D27B3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Kép helye 2">
            <a:extLst>
              <a:ext uri="{FF2B5EF4-FFF2-40B4-BE49-F238E27FC236}">
                <a16:creationId xmlns:a16="http://schemas.microsoft.com/office/drawing/2014/main" id="{B4B0655C-B169-D423-90AB-F5CB238B3C4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8199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Kép helye 2">
            <a:extLst>
              <a:ext uri="{FF2B5EF4-FFF2-40B4-BE49-F238E27FC236}">
                <a16:creationId xmlns:a16="http://schemas.microsoft.com/office/drawing/2014/main" id="{88B1D7E9-B3E8-D3A3-7C3B-46B669E00D4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639338" y="1579457"/>
            <a:ext cx="4693921" cy="41254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3" name="Kép helye 2">
            <a:extLst>
              <a:ext uri="{FF2B5EF4-FFF2-40B4-BE49-F238E27FC236}">
                <a16:creationId xmlns:a16="http://schemas.microsoft.com/office/drawing/2014/main" id="{DE50A8AD-DAA0-C470-251A-FB13BCEC03F1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3738768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8A66C65D-5136-21C7-C4AA-39F449F6F4AF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DC4FBAE-8E6D-4D61-C7ED-3B8AA103C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765D96AD-EB0E-433E-7DD3-3FEB95FE9F4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D3B63919-F8C0-E45C-09D0-60059DD8548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Kép helye 2">
            <a:extLst>
              <a:ext uri="{FF2B5EF4-FFF2-40B4-BE49-F238E27FC236}">
                <a16:creationId xmlns:a16="http://schemas.microsoft.com/office/drawing/2014/main" id="{885801D2-AD3D-65D3-7B5C-D11229926A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38200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1" name="Kép helye 2">
            <a:extLst>
              <a:ext uri="{FF2B5EF4-FFF2-40B4-BE49-F238E27FC236}">
                <a16:creationId xmlns:a16="http://schemas.microsoft.com/office/drawing/2014/main" id="{BA351229-7C81-1BF9-C349-D053BA83B114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31888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567F4794-7128-84D5-187A-87B98CBB4B7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12964550-01B5-19AF-9500-49E3DD0D5A13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38200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9BE9CAC6-C1B1-88DE-E91F-5DF606EBF5F2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332692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6C96EAD-3920-32E6-9EF2-4122439611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728694AA-87CB-BD28-118C-72EAD9263FD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0CA8BCE7-0004-CA11-4864-2FBA560C6C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0FAA482-BFF6-CAB1-8393-9DB2C3435DC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06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Diagram helye 10">
            <a:extLst>
              <a:ext uri="{FF2B5EF4-FFF2-40B4-BE49-F238E27FC236}">
                <a16:creationId xmlns:a16="http://schemas.microsoft.com/office/drawing/2014/main" id="{B11D781D-DBC5-AFF1-5464-03EB686EDB3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426343" y="1579563"/>
            <a:ext cx="6927457" cy="406057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41EA52C-1E9D-EA5E-B2CC-17EFCB17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D9D13E09-0F82-5456-63BF-CA3E8480C87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3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2A7E8302-AC9C-A66D-07A6-1A5B9DE4A49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3900" y="2159388"/>
            <a:ext cx="10744200" cy="891112"/>
          </a:xfrm>
        </p:spPr>
        <p:txBody>
          <a:bodyPr/>
          <a:lstStyle/>
          <a:p>
            <a:r>
              <a:rPr lang="hu-HU" sz="4000" dirty="0" err="1"/>
              <a:t>From</a:t>
            </a:r>
            <a:r>
              <a:rPr lang="hu-HU" sz="4000" dirty="0"/>
              <a:t> ESG </a:t>
            </a:r>
            <a:r>
              <a:rPr lang="hu-HU" sz="4000" dirty="0" err="1"/>
              <a:t>to</a:t>
            </a:r>
            <a:r>
              <a:rPr lang="hu-HU" sz="4000" dirty="0"/>
              <a:t> </a:t>
            </a:r>
            <a:r>
              <a:rPr lang="hu-HU" sz="4000" dirty="0" err="1"/>
              <a:t>Social</a:t>
            </a:r>
            <a:r>
              <a:rPr lang="hu-HU" sz="4000" dirty="0"/>
              <a:t> and </a:t>
            </a:r>
            <a:r>
              <a:rPr lang="hu-HU" sz="4000" dirty="0" err="1"/>
              <a:t>Fiscal</a:t>
            </a:r>
            <a:r>
              <a:rPr lang="hu-HU" sz="4000" dirty="0"/>
              <a:t> </a:t>
            </a:r>
            <a:r>
              <a:rPr lang="hu-HU" sz="4000" dirty="0" err="1"/>
              <a:t>Sutainability</a:t>
            </a:r>
            <a:endParaRPr lang="hu-HU" sz="40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A0576B3-4A8D-B0CB-EE63-AE28551463E8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23900" y="4062436"/>
            <a:ext cx="10744200" cy="649224"/>
          </a:xfrm>
        </p:spPr>
        <p:txBody>
          <a:bodyPr/>
          <a:lstStyle/>
          <a:p>
            <a:r>
              <a:rPr lang="hu-HU" sz="2800" dirty="0"/>
              <a:t>Bence Bodnár 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B3461CE-3807-2ADD-A4F6-83F5C4B6A2F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23900" y="4605892"/>
            <a:ext cx="10744200" cy="649224"/>
          </a:xfrm>
        </p:spPr>
        <p:txBody>
          <a:bodyPr/>
          <a:lstStyle/>
          <a:p>
            <a:r>
              <a:rPr lang="hu-HU" dirty="0"/>
              <a:t>ELTE Law </a:t>
            </a:r>
            <a:r>
              <a:rPr lang="hu-HU" dirty="0" err="1"/>
              <a:t>School</a:t>
            </a:r>
            <a:endParaRPr lang="hu-HU" dirty="0"/>
          </a:p>
          <a:p>
            <a:r>
              <a:rPr lang="hu-HU" dirty="0"/>
              <a:t>Budapest</a:t>
            </a:r>
          </a:p>
        </p:txBody>
      </p:sp>
      <p:sp>
        <p:nvSpPr>
          <p:cNvPr id="9" name="Szöveg helye 4">
            <a:extLst>
              <a:ext uri="{FF2B5EF4-FFF2-40B4-BE49-F238E27FC236}">
                <a16:creationId xmlns:a16="http://schemas.microsoft.com/office/drawing/2014/main" id="{88CFAEA0-1AB4-025E-5FAE-FBA89E9BDFA3}"/>
              </a:ext>
            </a:extLst>
          </p:cNvPr>
          <p:cNvSpPr txBox="1">
            <a:spLocks/>
          </p:cNvSpPr>
          <p:nvPr/>
        </p:nvSpPr>
        <p:spPr>
          <a:xfrm>
            <a:off x="723900" y="6111240"/>
            <a:ext cx="10744200" cy="6492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bg1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i="1" dirty="0"/>
              <a:t>The </a:t>
            </a:r>
            <a:r>
              <a:rPr lang="hu-HU" sz="1600" i="1" dirty="0" err="1"/>
              <a:t>conference</a:t>
            </a:r>
            <a:r>
              <a:rPr lang="hu-HU" sz="1600" i="1" dirty="0"/>
              <a:t> </a:t>
            </a:r>
            <a:r>
              <a:rPr lang="hu-HU" sz="1600" i="1" dirty="0" err="1"/>
              <a:t>participation</a:t>
            </a:r>
            <a:r>
              <a:rPr lang="hu-HU" sz="1600" i="1" dirty="0"/>
              <a:t> </a:t>
            </a:r>
            <a:r>
              <a:rPr lang="hu-HU" sz="1600" i="1" dirty="0" err="1"/>
              <a:t>was</a:t>
            </a:r>
            <a:r>
              <a:rPr lang="hu-HU" sz="1600" i="1" dirty="0"/>
              <a:t> </a:t>
            </a:r>
            <a:r>
              <a:rPr lang="hu-HU" sz="1600" i="1" dirty="0" err="1"/>
              <a:t>subsidised</a:t>
            </a:r>
            <a:r>
              <a:rPr lang="hu-HU" sz="1600" i="1" dirty="0"/>
              <a:t> </a:t>
            </a:r>
            <a:r>
              <a:rPr lang="hu-HU" sz="1600" i="1" dirty="0" err="1"/>
              <a:t>by</a:t>
            </a:r>
            <a:r>
              <a:rPr lang="hu-HU" sz="1600" i="1" dirty="0"/>
              <a:t> </a:t>
            </a:r>
            <a:r>
              <a:rPr lang="hu-HU" sz="1600" i="1" dirty="0" err="1"/>
              <a:t>the</a:t>
            </a:r>
            <a:r>
              <a:rPr lang="hu-HU" sz="1600" i="1" dirty="0"/>
              <a:t> </a:t>
            </a:r>
            <a:r>
              <a:rPr lang="hu-HU" sz="1600" i="1" dirty="0" err="1"/>
              <a:t>Talent</a:t>
            </a:r>
            <a:r>
              <a:rPr lang="hu-HU" sz="1600" i="1" dirty="0"/>
              <a:t> </a:t>
            </a:r>
            <a:r>
              <a:rPr lang="hu-HU" sz="1600" i="1" dirty="0" err="1"/>
              <a:t>Support</a:t>
            </a:r>
            <a:r>
              <a:rPr lang="hu-HU" sz="1600" i="1" dirty="0"/>
              <a:t> </a:t>
            </a:r>
            <a:r>
              <a:rPr lang="hu-HU" sz="1600" i="1" dirty="0" err="1"/>
              <a:t>Council</a:t>
            </a:r>
            <a:r>
              <a:rPr lang="hu-HU" sz="1600" i="1" dirty="0"/>
              <a:t> of ELTE Eötvös Loránd University, Budapest.</a:t>
            </a:r>
          </a:p>
          <a:p>
            <a:endParaRPr lang="hu-HU" sz="1600" i="1" dirty="0"/>
          </a:p>
        </p:txBody>
      </p:sp>
      <p:sp>
        <p:nvSpPr>
          <p:cNvPr id="10" name="Szöveg helye 1">
            <a:extLst>
              <a:ext uri="{FF2B5EF4-FFF2-40B4-BE49-F238E27FC236}">
                <a16:creationId xmlns:a16="http://schemas.microsoft.com/office/drawing/2014/main" id="{5A14F1EE-7570-E658-3286-33DD7EF17998}"/>
              </a:ext>
            </a:extLst>
          </p:cNvPr>
          <p:cNvSpPr txBox="1">
            <a:spLocks/>
          </p:cNvSpPr>
          <p:nvPr/>
        </p:nvSpPr>
        <p:spPr>
          <a:xfrm>
            <a:off x="723900" y="2825984"/>
            <a:ext cx="10744200" cy="8911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500" kern="1200" baseline="0">
                <a:solidFill>
                  <a:schemeClr val="bg1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i="1" dirty="0" err="1"/>
              <a:t>Incentivizing</a:t>
            </a:r>
            <a:r>
              <a:rPr lang="hu-HU" sz="3200" i="1" dirty="0"/>
              <a:t> </a:t>
            </a:r>
            <a:r>
              <a:rPr lang="hu-HU" sz="3200" i="1" dirty="0" err="1"/>
              <a:t>pay</a:t>
            </a:r>
            <a:r>
              <a:rPr lang="hu-HU" sz="3200" i="1" dirty="0"/>
              <a:t> </a:t>
            </a:r>
            <a:r>
              <a:rPr lang="hu-HU" sz="3200" i="1" dirty="0" err="1"/>
              <a:t>equality</a:t>
            </a:r>
            <a:r>
              <a:rPr lang="hu-HU" sz="3200" i="1" dirty="0"/>
              <a:t> and </a:t>
            </a:r>
            <a:r>
              <a:rPr lang="hu-HU" sz="3200" i="1" dirty="0" err="1"/>
              <a:t>demographic</a:t>
            </a:r>
            <a:r>
              <a:rPr lang="hu-HU" sz="3200" i="1" dirty="0"/>
              <a:t> </a:t>
            </a:r>
            <a:r>
              <a:rPr lang="hu-HU" sz="3200" i="1" dirty="0" err="1"/>
              <a:t>growth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202028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Personal Green Investment Tax Incentives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  <p:graphicFrame>
        <p:nvGraphicFramePr>
          <p:cNvPr id="11" name="Táblázat 10">
            <a:extLst>
              <a:ext uri="{FF2B5EF4-FFF2-40B4-BE49-F238E27FC236}">
                <a16:creationId xmlns:a16="http://schemas.microsoft.com/office/drawing/2014/main" id="{AD0833B0-B505-C8CF-4B66-F84A4090D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187021"/>
              </p:ext>
            </p:extLst>
          </p:nvPr>
        </p:nvGraphicFramePr>
        <p:xfrm>
          <a:off x="838200" y="1445172"/>
          <a:ext cx="6781800" cy="379741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95450">
                  <a:extLst>
                    <a:ext uri="{9D8B030D-6E8A-4147-A177-3AD203B41FA5}">
                      <a16:colId xmlns:a16="http://schemas.microsoft.com/office/drawing/2014/main" val="2849398895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085292458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1152778941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107390294"/>
                    </a:ext>
                  </a:extLst>
                </a:gridCol>
              </a:tblGrid>
              <a:tr h="345582">
                <a:tc>
                  <a:txBody>
                    <a:bodyPr/>
                    <a:lstStyle/>
                    <a:p>
                      <a:r>
                        <a:rPr lang="hu-HU" sz="1600" b="1" dirty="0" err="1"/>
                        <a:t>Category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b="1" dirty="0"/>
                        <a:t>HUF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b="1" dirty="0"/>
                        <a:t>EUR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b="1"/>
                        <a:t>Other Currencies</a:t>
                      </a:r>
                      <a:endParaRPr lang="hu-HU" sz="160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extLst>
                  <a:ext uri="{0D108BD9-81ED-4DB2-BD59-A6C34878D82A}">
                    <a16:rowId xmlns:a16="http://schemas.microsoft.com/office/drawing/2014/main" val="4217286503"/>
                  </a:ext>
                </a:extLst>
              </a:tr>
              <a:tr h="862957">
                <a:tc>
                  <a:txBody>
                    <a:bodyPr/>
                    <a:lstStyle/>
                    <a:p>
                      <a:r>
                        <a:rPr lang="hu-HU" sz="1600" b="0" dirty="0" err="1"/>
                        <a:t>Mortgage</a:t>
                      </a:r>
                      <a:r>
                        <a:rPr lang="hu-HU" sz="1600" b="0" dirty="0"/>
                        <a:t> </a:t>
                      </a:r>
                      <a:r>
                        <a:rPr lang="hu-HU" sz="1600" b="0" dirty="0" err="1"/>
                        <a:t>loan</a:t>
                      </a:r>
                      <a:r>
                        <a:rPr lang="hu-HU" sz="1600" b="0" dirty="0"/>
                        <a:t> – </a:t>
                      </a:r>
                      <a:r>
                        <a:rPr lang="hu-HU" sz="1600" b="0" dirty="0" err="1"/>
                        <a:t>First-time</a:t>
                      </a:r>
                      <a:r>
                        <a:rPr lang="hu-HU" sz="1600" b="0" dirty="0"/>
                        <a:t> </a:t>
                      </a:r>
                      <a:r>
                        <a:rPr lang="hu-HU" sz="1600" b="0" dirty="0" err="1"/>
                        <a:t>homebuyers</a:t>
                      </a:r>
                      <a:endParaRPr lang="hu-HU" sz="1600" b="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90%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50%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35%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extLst>
                  <a:ext uri="{0D108BD9-81ED-4DB2-BD59-A6C34878D82A}">
                    <a16:rowId xmlns:a16="http://schemas.microsoft.com/office/drawing/2014/main" val="2409453627"/>
                  </a:ext>
                </a:extLst>
              </a:tr>
              <a:tr h="862957">
                <a:tc>
                  <a:txBody>
                    <a:bodyPr/>
                    <a:lstStyle/>
                    <a:p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Green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collateral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and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green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loan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purpose</a:t>
                      </a:r>
                      <a:endParaRPr lang="hu-HU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90%</a:t>
                      </a:r>
                      <a:endParaRPr lang="hu-H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50%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35%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extLst>
                  <a:ext uri="{0D108BD9-81ED-4DB2-BD59-A6C34878D82A}">
                    <a16:rowId xmlns:a16="http://schemas.microsoft.com/office/drawing/2014/main" val="467773008"/>
                  </a:ext>
                </a:extLst>
              </a:tr>
              <a:tr h="862957">
                <a:tc>
                  <a:txBody>
                    <a:bodyPr/>
                    <a:lstStyle/>
                    <a:p>
                      <a:r>
                        <a:rPr lang="hu-HU" sz="1600" b="0"/>
                        <a:t>Financial leasing – First-time homebuyers</a:t>
                      </a:r>
                      <a:endParaRPr lang="hu-HU" sz="1600" b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55%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/>
                        <a:t>40%</a:t>
                      </a:r>
                      <a:endParaRPr lang="hu-HU" sz="160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–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extLst>
                  <a:ext uri="{0D108BD9-81ED-4DB2-BD59-A6C34878D82A}">
                    <a16:rowId xmlns:a16="http://schemas.microsoft.com/office/drawing/2014/main" val="326481330"/>
                  </a:ext>
                </a:extLst>
              </a:tr>
              <a:tr h="862957">
                <a:tc>
                  <a:txBody>
                    <a:bodyPr/>
                    <a:lstStyle/>
                    <a:p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Green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collateral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and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green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loan</a:t>
                      </a:r>
                      <a:r>
                        <a:rPr lang="hu-HU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purpose</a:t>
                      </a:r>
                      <a:endParaRPr lang="hu-HU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90%</a:t>
                      </a:r>
                      <a:endParaRPr lang="hu-H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50%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35%</a:t>
                      </a:r>
                      <a:endParaRPr lang="hu-HU" sz="1600" dirty="0">
                        <a:latin typeface=""/>
                      </a:endParaRPr>
                    </a:p>
                  </a:txBody>
                  <a:tcPr marL="87027" marR="87027" marT="43513" marB="43513" anchor="ctr"/>
                </a:tc>
                <a:extLst>
                  <a:ext uri="{0D108BD9-81ED-4DB2-BD59-A6C34878D82A}">
                    <a16:rowId xmlns:a16="http://schemas.microsoft.com/office/drawing/2014/main" val="1136569508"/>
                  </a:ext>
                </a:extLst>
              </a:tr>
            </a:tbl>
          </a:graphicData>
        </a:graphic>
      </p:graphicFrame>
      <p:sp>
        <p:nvSpPr>
          <p:cNvPr id="12" name="Szövegdoboz 11">
            <a:extLst>
              <a:ext uri="{FF2B5EF4-FFF2-40B4-BE49-F238E27FC236}">
                <a16:creationId xmlns:a16="http://schemas.microsoft.com/office/drawing/2014/main" id="{6A9ACEB4-C28D-BE15-0A26-B1670BC154B4}"/>
              </a:ext>
            </a:extLst>
          </p:cNvPr>
          <p:cNvSpPr txBox="1"/>
          <p:nvPr/>
        </p:nvSpPr>
        <p:spPr>
          <a:xfrm>
            <a:off x="1358763" y="5370518"/>
            <a:ext cx="5740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"/>
              </a:rPr>
              <a:t>Loan to value ratios in Hungary, </a:t>
            </a:r>
            <a:br>
              <a:rPr lang="en-US" sz="1600" dirty="0">
                <a:latin typeface=""/>
              </a:rPr>
            </a:br>
            <a:r>
              <a:rPr lang="en-US" sz="1600" dirty="0">
                <a:latin typeface=""/>
              </a:rPr>
              <a:t>according to the National Banks </a:t>
            </a:r>
            <a:r>
              <a:rPr lang="hu-HU" sz="1600" dirty="0">
                <a:latin typeface=""/>
              </a:rPr>
              <a:t>32/2014. (IX. 10.) </a:t>
            </a:r>
            <a:r>
              <a:rPr lang="hu-HU" sz="1600" dirty="0" err="1">
                <a:latin typeface=""/>
              </a:rPr>
              <a:t>regulation</a:t>
            </a:r>
            <a:r>
              <a:rPr lang="hu-HU" sz="1600" dirty="0">
                <a:latin typeface=""/>
              </a:rPr>
              <a:t>:</a:t>
            </a:r>
            <a:endParaRPr lang="en-US" sz="1600" dirty="0">
              <a:latin typeface=""/>
            </a:endParaRP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2D15FFF6-6302-A9A2-CAF6-EA04AB7B7F9B}"/>
              </a:ext>
            </a:extLst>
          </p:cNvPr>
          <p:cNvSpPr txBox="1"/>
          <p:nvPr/>
        </p:nvSpPr>
        <p:spPr>
          <a:xfrm>
            <a:off x="7863131" y="1861926"/>
            <a:ext cx="376131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22224A"/>
                </a:solidFill>
                <a:latin typeface="Public Sans"/>
              </a:rPr>
              <a:t>01.01.2025: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rgbClr val="22224A"/>
                </a:solidFill>
                <a:latin typeface="Public Sans"/>
              </a:rPr>
              <a:t>Green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home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renovations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targeting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energy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efficiency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, and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green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loan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purposes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have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better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loaning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terms</a:t>
            </a:r>
            <a:endParaRPr lang="hu-HU" dirty="0">
              <a:solidFill>
                <a:srgbClr val="22224A"/>
              </a:solidFill>
              <a:latin typeface="Public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rgbClr val="22224A"/>
                </a:solidFill>
                <a:latin typeface="Public Sans"/>
              </a:rPr>
              <a:t>Up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to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90% of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the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collateral’s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value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can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be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loaned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err="1">
                <a:solidFill>
                  <a:srgbClr val="22224A"/>
                </a:solidFill>
                <a:latin typeface="Public Sans"/>
              </a:rPr>
              <a:t>Fiscal</a:t>
            </a:r>
            <a:r>
              <a:rPr lang="hu-HU" b="1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b="1" dirty="0" err="1">
                <a:solidFill>
                  <a:srgbClr val="22224A"/>
                </a:solidFill>
                <a:latin typeface="Public Sans"/>
              </a:rPr>
              <a:t>aspect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: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incentivizes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purchasing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of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real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estate</a:t>
            </a:r>
            <a:endParaRPr lang="hu-HU" dirty="0">
              <a:solidFill>
                <a:srgbClr val="22224A"/>
              </a:solidFill>
              <a:latin typeface="Public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err="1">
                <a:solidFill>
                  <a:srgbClr val="22224A"/>
                </a:solidFill>
                <a:latin typeface="Public Sans"/>
              </a:rPr>
              <a:t>Social</a:t>
            </a:r>
            <a:r>
              <a:rPr lang="hu-HU" b="1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b="1" dirty="0" err="1">
                <a:solidFill>
                  <a:srgbClr val="22224A"/>
                </a:solidFill>
                <a:latin typeface="Public Sans"/>
              </a:rPr>
              <a:t>aspect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: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stops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consumers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from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going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into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a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bet</a:t>
            </a:r>
            <a:r>
              <a:rPr lang="hu-HU" dirty="0">
                <a:solidFill>
                  <a:srgbClr val="22224A"/>
                </a:solidFill>
                <a:latin typeface="Public Sans"/>
              </a:rPr>
              <a:t> </a:t>
            </a:r>
            <a:r>
              <a:rPr lang="hu-HU" dirty="0" err="1">
                <a:solidFill>
                  <a:srgbClr val="22224A"/>
                </a:solidFill>
                <a:latin typeface="Public Sans"/>
              </a:rPr>
              <a:t>trap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9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sz="2800" dirty="0"/>
              <a:t>Employer SSC Tax Relief for Hiring Mothers with 3+ Children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Employers can get a full exemption from SSC for the first 3 years, up to the minimum wage.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After 3 years: 50% exemption for the next 2 years.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Objective: To promote gender equality, inclusion, and support women re-entering the workforce.</a:t>
            </a:r>
          </a:p>
          <a:p>
            <a:endParaRPr lang="en-US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en-US" b="1" dirty="0"/>
              <a:t>Fiscal aspect: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Mothers are more likely to be reemployed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Increases basis for taxation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r>
              <a:rPr lang="en-US" b="1" dirty="0"/>
              <a:t>Social aspect: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Demographic crisis (worst in the last 75 years)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Boosts willingness to have children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4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PIT Exemption for mothers of multiple children</a:t>
            </a:r>
          </a:p>
          <a:p>
            <a:endParaRPr lang="en-US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dirty="0"/>
              <a:t>New Reform (Effective October 2025):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Previously - Lifetime PIT exemption was only for mothers with four or more children.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Now: Full personal income tax (PIT) exemption for mothers with three children.</a:t>
            </a:r>
          </a:p>
          <a:p>
            <a:r>
              <a:rPr lang="en-US" dirty="0"/>
              <a:t>Future Expansion: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January 2026: Similar benefit planned for mothers with two children.</a:t>
            </a:r>
          </a:p>
          <a:p>
            <a:endParaRPr lang="en-US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en-US" b="1" dirty="0"/>
              <a:t>Fiscal aspect: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Complements existing measures (e.g., housing subsidies, low-interest loans).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Increases taxable income basis.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r>
              <a:rPr lang="en-US" b="1" dirty="0"/>
              <a:t>Social aspect: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Support family policy goals.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Encourage childbirth.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Promote women's return to the workforce after caregiving.</a:t>
            </a:r>
          </a:p>
          <a:p>
            <a:endParaRPr lang="en-US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60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PIT Allowance for Families</a:t>
            </a:r>
          </a:p>
          <a:p>
            <a:endParaRPr lang="en-US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b="1" dirty="0"/>
              <a:t>Monthly Tax Base Reduction:</a:t>
            </a:r>
          </a:p>
          <a:p>
            <a:r>
              <a:rPr lang="en-US" dirty="0"/>
              <a:t>1 </a:t>
            </a:r>
            <a:r>
              <a:rPr lang="en-US" dirty="0" err="1"/>
              <a:t>dependant</a:t>
            </a:r>
            <a:r>
              <a:rPr lang="en-US" dirty="0"/>
              <a:t>: approx. €165</a:t>
            </a:r>
          </a:p>
          <a:p>
            <a:r>
              <a:rPr lang="en-US" dirty="0"/>
              <a:t>2 </a:t>
            </a:r>
            <a:r>
              <a:rPr lang="en-US" dirty="0" err="1"/>
              <a:t>dependants</a:t>
            </a:r>
            <a:r>
              <a:rPr lang="en-US" dirty="0"/>
              <a:t>: approx. €325 (total)</a:t>
            </a:r>
          </a:p>
          <a:p>
            <a:r>
              <a:rPr lang="en-US" dirty="0"/>
              <a:t>3+ </a:t>
            </a:r>
            <a:r>
              <a:rPr lang="en-US" dirty="0" err="1"/>
              <a:t>dependants</a:t>
            </a:r>
            <a:r>
              <a:rPr lang="en-US" dirty="0"/>
              <a:t>: approx. €540 (total)</a:t>
            </a:r>
          </a:p>
          <a:p>
            <a:endParaRPr lang="en-US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28171" y="3453450"/>
            <a:ext cx="5125629" cy="1846014"/>
          </a:xfrm>
        </p:spPr>
        <p:txBody>
          <a:bodyPr/>
          <a:lstStyle/>
          <a:p>
            <a:r>
              <a:rPr lang="en-US" b="1" dirty="0"/>
              <a:t>Covered Incomes: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income in the joint tax base.</a:t>
            </a:r>
          </a:p>
          <a:p>
            <a:r>
              <a:rPr lang="en-US" b="1" dirty="0"/>
              <a:t>Social aspect: </a:t>
            </a:r>
            <a:r>
              <a:rPr lang="en-US" dirty="0"/>
              <a:t>motivates childbearing</a:t>
            </a:r>
          </a:p>
          <a:p>
            <a:r>
              <a:rPr lang="en-US" b="1" dirty="0"/>
              <a:t>Fiscal aspect</a:t>
            </a:r>
            <a:r>
              <a:rPr lang="en-US" dirty="0"/>
              <a:t>: increases taxable consumption</a:t>
            </a:r>
          </a:p>
          <a:p>
            <a:endParaRPr lang="en-US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0" y="3453450"/>
            <a:ext cx="5125629" cy="1846014"/>
          </a:xfrm>
        </p:spPr>
        <p:txBody>
          <a:bodyPr/>
          <a:lstStyle/>
          <a:p>
            <a:pPr algn="l"/>
            <a:r>
              <a:rPr lang="hu-HU" b="1" dirty="0" err="1"/>
              <a:t>Eligible</a:t>
            </a:r>
            <a:r>
              <a:rPr lang="hu-HU" b="1" dirty="0"/>
              <a:t> </a:t>
            </a:r>
            <a:r>
              <a:rPr lang="hu-HU" b="1" dirty="0" err="1"/>
              <a:t>Claimants</a:t>
            </a:r>
            <a:endParaRPr lang="hu-HU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 err="1"/>
              <a:t>Parents</a:t>
            </a:r>
            <a:r>
              <a:rPr lang="hu-HU" dirty="0"/>
              <a:t> and co-</a:t>
            </a:r>
            <a:r>
              <a:rPr lang="hu-HU" dirty="0" err="1"/>
              <a:t>habiting</a:t>
            </a:r>
            <a:r>
              <a:rPr lang="hu-HU" dirty="0"/>
              <a:t> </a:t>
            </a:r>
            <a:r>
              <a:rPr lang="hu-HU" dirty="0" err="1"/>
              <a:t>spouses</a:t>
            </a: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 err="1"/>
              <a:t>Pregnant</a:t>
            </a:r>
            <a:r>
              <a:rPr lang="hu-HU" dirty="0"/>
              <a:t> </a:t>
            </a:r>
            <a:r>
              <a:rPr lang="hu-HU" dirty="0" err="1"/>
              <a:t>women</a:t>
            </a:r>
            <a:r>
              <a:rPr lang="hu-HU" dirty="0"/>
              <a:t> (</a:t>
            </a:r>
            <a:r>
              <a:rPr lang="hu-HU" dirty="0" err="1"/>
              <a:t>from</a:t>
            </a:r>
            <a:r>
              <a:rPr lang="hu-HU" dirty="0"/>
              <a:t> 91st </a:t>
            </a:r>
            <a:r>
              <a:rPr lang="hu-HU" dirty="0" err="1"/>
              <a:t>day</a:t>
            </a:r>
            <a:r>
              <a:rPr lang="hu-HU" dirty="0"/>
              <a:t> of </a:t>
            </a:r>
            <a:r>
              <a:rPr lang="hu-HU" dirty="0" err="1"/>
              <a:t>pregnancy</a:t>
            </a:r>
            <a:r>
              <a:rPr lang="hu-HU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 err="1"/>
              <a:t>Adult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in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own</a:t>
            </a:r>
            <a:r>
              <a:rPr lang="hu-HU" dirty="0"/>
              <a:t> </a:t>
            </a:r>
            <a:r>
              <a:rPr lang="hu-HU" dirty="0" err="1"/>
              <a:t>right</a:t>
            </a: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 err="1"/>
              <a:t>Recipients</a:t>
            </a:r>
            <a:r>
              <a:rPr lang="hu-HU" dirty="0"/>
              <a:t> of </a:t>
            </a:r>
            <a:r>
              <a:rPr lang="hu-HU" dirty="0" err="1"/>
              <a:t>disability</a:t>
            </a:r>
            <a:r>
              <a:rPr lang="hu-HU" dirty="0"/>
              <a:t> </a:t>
            </a:r>
            <a:r>
              <a:rPr lang="hu-HU" dirty="0" err="1"/>
              <a:t>pension</a:t>
            </a: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19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PIT Allowance for Mothers under 30</a:t>
            </a:r>
          </a:p>
          <a:p>
            <a:endParaRPr lang="en-US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b="1" dirty="0"/>
              <a:t>Eligibility Criteria: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Woman is under 30 years old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Reached the 91st day of pregnancy or gave birth/adopted a child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Entitled to family tax allowance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Eligible parallel to the 4-or-more children allowance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hu-HU" b="1" dirty="0" err="1"/>
              <a:t>Allowance</a:t>
            </a:r>
            <a:r>
              <a:rPr lang="hu-HU" b="1" dirty="0"/>
              <a:t> </a:t>
            </a:r>
            <a:r>
              <a:rPr lang="hu-HU" b="1" dirty="0" err="1"/>
              <a:t>Cap</a:t>
            </a:r>
            <a:r>
              <a:rPr lang="hu-HU" dirty="0"/>
              <a:t>: </a:t>
            </a:r>
            <a:r>
              <a:rPr lang="hu-HU" dirty="0" err="1"/>
              <a:t>approx</a:t>
            </a:r>
            <a:r>
              <a:rPr lang="hu-HU" dirty="0"/>
              <a:t>. €235</a:t>
            </a:r>
          </a:p>
          <a:p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aspect</a:t>
            </a:r>
            <a:r>
              <a:rPr lang="hu-HU" dirty="0"/>
              <a:t>: </a:t>
            </a:r>
            <a:r>
              <a:rPr lang="hu-HU" dirty="0" err="1"/>
              <a:t>motivates</a:t>
            </a:r>
            <a:r>
              <a:rPr lang="hu-HU" dirty="0"/>
              <a:t> </a:t>
            </a:r>
            <a:r>
              <a:rPr lang="hu-HU" dirty="0" err="1"/>
              <a:t>childbearing</a:t>
            </a:r>
            <a:endParaRPr lang="hu-HU" dirty="0"/>
          </a:p>
          <a:p>
            <a:r>
              <a:rPr lang="hu-HU" dirty="0" err="1"/>
              <a:t>Fiscal</a:t>
            </a:r>
            <a:r>
              <a:rPr lang="hu-HU" dirty="0"/>
              <a:t> </a:t>
            </a:r>
            <a:r>
              <a:rPr lang="hu-HU" dirty="0" err="1"/>
              <a:t>aspect</a:t>
            </a:r>
            <a:r>
              <a:rPr lang="hu-HU" dirty="0"/>
              <a:t>: </a:t>
            </a:r>
            <a:r>
              <a:rPr lang="hu-HU" dirty="0" err="1"/>
              <a:t>increases</a:t>
            </a:r>
            <a:r>
              <a:rPr lang="hu-HU" dirty="0"/>
              <a:t> </a:t>
            </a:r>
            <a:r>
              <a:rPr lang="hu-HU" dirty="0" err="1"/>
              <a:t>taxable</a:t>
            </a:r>
            <a:r>
              <a:rPr lang="hu-HU" dirty="0"/>
              <a:t> </a:t>
            </a:r>
            <a:r>
              <a:rPr lang="hu-HU" dirty="0" err="1"/>
              <a:t>income</a:t>
            </a:r>
            <a:endParaRPr lang="hu-HU" dirty="0"/>
          </a:p>
          <a:p>
            <a:endParaRPr lang="en-US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r>
              <a:rPr lang="en-US" b="1" dirty="0"/>
              <a:t>Covered Incomes:</a:t>
            </a:r>
          </a:p>
          <a:p>
            <a:r>
              <a:rPr lang="en-US" dirty="0"/>
              <a:t>Employment income</a:t>
            </a:r>
          </a:p>
          <a:p>
            <a:r>
              <a:rPr lang="en-US" dirty="0"/>
              <a:t>Non-independent activity income</a:t>
            </a:r>
          </a:p>
          <a:p>
            <a:r>
              <a:rPr lang="en-US" dirty="0"/>
              <a:t>Independent income: entrepreneurial withdrawals, flat-rate business income…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91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01193"/>
            <a:ext cx="10515600" cy="38944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ESG Incentives in Hungary have 2 dimensions, a corporate and a private dimension.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These incentives have fiscal and social aspects as well.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current Hungarian legislative environment aims at supporting demographic growth and boosting domestic consumption.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high VAT-rate redistributes the given allowances and exemptions through consumption.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Corporate government subsidies and energy efficiency tax benefits target the social and fiscal aspect at the same time.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94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940EBB4-E008-0321-93BE-D692AA28E14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Thank you for your attention!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F2659CF-B63C-AA73-6E2A-82335C6A6C8F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23900" y="4212126"/>
            <a:ext cx="10744200" cy="649224"/>
          </a:xfrm>
        </p:spPr>
        <p:txBody>
          <a:bodyPr/>
          <a:lstStyle/>
          <a:p>
            <a:r>
              <a:rPr lang="en-US" sz="2800" dirty="0"/>
              <a:t>Bence Bodnár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FC0D791-9E81-7E18-3A10-B6294346CCCC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23900" y="4680449"/>
            <a:ext cx="10744200" cy="649224"/>
          </a:xfrm>
        </p:spPr>
        <p:txBody>
          <a:bodyPr/>
          <a:lstStyle/>
          <a:p>
            <a:r>
              <a:rPr lang="en-US" sz="1800" dirty="0"/>
              <a:t>ELTE Law School</a:t>
            </a:r>
          </a:p>
          <a:p>
            <a:r>
              <a:rPr lang="en-US" sz="1800" dirty="0"/>
              <a:t>Budapest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5EC3CF94-005F-D52E-9955-A316F68B8CB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723900" y="5551262"/>
            <a:ext cx="10744200" cy="896421"/>
          </a:xfrm>
        </p:spPr>
        <p:txBody>
          <a:bodyPr/>
          <a:lstStyle/>
          <a:p>
            <a:r>
              <a:rPr lang="en-US" sz="1800" dirty="0"/>
              <a:t>Ferrara Tax Law Exchange Seminar</a:t>
            </a:r>
          </a:p>
          <a:p>
            <a:r>
              <a:rPr lang="hu-HU" sz="1600" i="1" dirty="0"/>
              <a:t>The </a:t>
            </a:r>
            <a:r>
              <a:rPr lang="hu-HU" sz="1600" i="1" dirty="0" err="1"/>
              <a:t>conference</a:t>
            </a:r>
            <a:r>
              <a:rPr lang="hu-HU" sz="1600" i="1" dirty="0"/>
              <a:t> </a:t>
            </a:r>
            <a:r>
              <a:rPr lang="hu-HU" sz="1600" i="1" dirty="0" err="1"/>
              <a:t>participation</a:t>
            </a:r>
            <a:r>
              <a:rPr lang="hu-HU" sz="1600" i="1" dirty="0"/>
              <a:t> </a:t>
            </a:r>
            <a:r>
              <a:rPr lang="hu-HU" sz="1600" i="1" dirty="0" err="1"/>
              <a:t>was</a:t>
            </a:r>
            <a:r>
              <a:rPr lang="hu-HU" sz="1600" i="1" dirty="0"/>
              <a:t> </a:t>
            </a:r>
            <a:r>
              <a:rPr lang="hu-HU" sz="1600" i="1" dirty="0" err="1"/>
              <a:t>subsidised</a:t>
            </a:r>
            <a:r>
              <a:rPr lang="hu-HU" sz="1600" i="1" dirty="0"/>
              <a:t> </a:t>
            </a:r>
            <a:r>
              <a:rPr lang="hu-HU" sz="1600" i="1" dirty="0" err="1"/>
              <a:t>by</a:t>
            </a:r>
            <a:r>
              <a:rPr lang="hu-HU" sz="1600" i="1" dirty="0"/>
              <a:t> </a:t>
            </a:r>
            <a:r>
              <a:rPr lang="hu-HU" sz="1600" i="1" dirty="0" err="1"/>
              <a:t>the</a:t>
            </a:r>
            <a:r>
              <a:rPr lang="hu-HU" sz="1600" i="1" dirty="0"/>
              <a:t> </a:t>
            </a:r>
            <a:r>
              <a:rPr lang="hu-HU" sz="1600" i="1" dirty="0" err="1"/>
              <a:t>Talent</a:t>
            </a:r>
            <a:r>
              <a:rPr lang="hu-HU" sz="1600" i="1" dirty="0"/>
              <a:t> </a:t>
            </a:r>
            <a:r>
              <a:rPr lang="hu-HU" sz="1600" i="1" dirty="0" err="1"/>
              <a:t>Support</a:t>
            </a:r>
            <a:r>
              <a:rPr lang="hu-HU" sz="1600" i="1" dirty="0"/>
              <a:t> </a:t>
            </a:r>
            <a:r>
              <a:rPr lang="hu-HU" sz="1600" i="1" dirty="0" err="1"/>
              <a:t>Council</a:t>
            </a:r>
            <a:r>
              <a:rPr lang="hu-HU" sz="1600" i="1" dirty="0"/>
              <a:t> of ELTE Eötvös Loránd University, Budapest.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65337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9BBEBCC3-1675-6A83-316E-A65FB5E6097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67216"/>
            <a:ext cx="10515600" cy="3923568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Introducing the Hungarian ESG Framework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Introducing ESG-Based Tax Incentives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The Debt Brake in Germany and Hungary – reflecting on </a:t>
            </a:r>
            <a:r>
              <a:rPr lang="en-US" sz="2200" i="1" dirty="0"/>
              <a:t>Joshua Sachse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Hungarian adaptation of the CBAM regulation – reflecting on </a:t>
            </a:r>
            <a:r>
              <a:rPr lang="en-US" sz="2200" i="1" dirty="0" err="1"/>
              <a:t>Jonáš</a:t>
            </a:r>
            <a:r>
              <a:rPr lang="en-US" sz="2200" i="1" dirty="0"/>
              <a:t> </a:t>
            </a:r>
            <a:r>
              <a:rPr lang="en-US" sz="2200" i="1" dirty="0" err="1"/>
              <a:t>Pilka</a:t>
            </a:r>
            <a:endParaRPr lang="en-US" sz="2200" i="1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Tax Incentives on a Corporate level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Tax Incentives on a Personal level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37313549-92FB-488F-F889-798FC0428EFB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9" name="Szöveg helye 5">
            <a:extLst>
              <a:ext uri="{FF2B5EF4-FFF2-40B4-BE49-F238E27FC236}">
                <a16:creationId xmlns:a16="http://schemas.microsoft.com/office/drawing/2014/main" id="{836422CD-6775-CC2D-6ACE-D3227AC526DE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</p:txBody>
      </p:sp>
    </p:spTree>
    <p:extLst>
      <p:ext uri="{BB962C8B-B14F-4D97-AF65-F5344CB8AC3E}">
        <p14:creationId xmlns:p14="http://schemas.microsoft.com/office/powerpoint/2010/main" val="320863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88D4F12D-39CB-564F-0384-E0A43FE3B259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ESG Legislation Framework in Hungary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C754F47-2386-EFD1-9355-6FD74C05727A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hu-HU" b="1" dirty="0" err="1"/>
              <a:t>Hungary’s</a:t>
            </a:r>
            <a:r>
              <a:rPr lang="hu-HU" b="1" dirty="0"/>
              <a:t> ESG </a:t>
            </a:r>
            <a:r>
              <a:rPr lang="hu-HU" b="1" dirty="0" err="1"/>
              <a:t>Act</a:t>
            </a:r>
            <a:r>
              <a:rPr lang="hu-HU" b="1" dirty="0"/>
              <a:t> (</a:t>
            </a:r>
            <a:r>
              <a:rPr lang="hu-HU" b="1" dirty="0" err="1"/>
              <a:t>Act</a:t>
            </a:r>
            <a:r>
              <a:rPr lang="hu-HU" b="1" dirty="0"/>
              <a:t> CVIII of 2023):</a:t>
            </a:r>
          </a:p>
          <a:p>
            <a:r>
              <a:rPr lang="hu-HU" dirty="0"/>
              <a:t>A </a:t>
            </a:r>
            <a:r>
              <a:rPr lang="hu-HU" dirty="0" err="1"/>
              <a:t>milestone</a:t>
            </a:r>
            <a:r>
              <a:rPr lang="hu-HU" dirty="0"/>
              <a:t> in </a:t>
            </a:r>
            <a:r>
              <a:rPr lang="hu-HU" dirty="0" err="1"/>
              <a:t>embedding</a:t>
            </a:r>
            <a:r>
              <a:rPr lang="hu-HU" dirty="0"/>
              <a:t> ESG </a:t>
            </a:r>
            <a:r>
              <a:rPr lang="hu-HU" dirty="0" err="1"/>
              <a:t>requirements</a:t>
            </a:r>
            <a:r>
              <a:rPr lang="hu-HU" dirty="0"/>
              <a:t> </a:t>
            </a:r>
            <a:r>
              <a:rPr lang="hu-HU" dirty="0" err="1"/>
              <a:t>into</a:t>
            </a:r>
            <a:r>
              <a:rPr lang="hu-HU" dirty="0"/>
              <a:t> </a:t>
            </a:r>
            <a:r>
              <a:rPr lang="hu-HU" dirty="0" err="1"/>
              <a:t>corporate</a:t>
            </a:r>
            <a:r>
              <a:rPr lang="hu-HU" dirty="0"/>
              <a:t> </a:t>
            </a:r>
            <a:r>
              <a:rPr lang="hu-HU" dirty="0" err="1"/>
              <a:t>law</a:t>
            </a:r>
            <a:r>
              <a:rPr lang="hu-HU" dirty="0"/>
              <a:t>.</a:t>
            </a:r>
          </a:p>
          <a:p>
            <a:pPr algn="l"/>
            <a:r>
              <a:rPr lang="hu-HU" b="1" dirty="0" err="1"/>
              <a:t>Complementary</a:t>
            </a:r>
            <a:r>
              <a:rPr lang="hu-HU" b="1" dirty="0"/>
              <a:t> </a:t>
            </a:r>
            <a:r>
              <a:rPr lang="hu-HU" b="1" dirty="0" err="1"/>
              <a:t>Laws</a:t>
            </a:r>
            <a:r>
              <a:rPr lang="hu-HU" b="1" dirty="0"/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u-HU" dirty="0" err="1"/>
              <a:t>Act</a:t>
            </a:r>
            <a:r>
              <a:rPr lang="hu-HU" dirty="0"/>
              <a:t> CCXXXVII of 2013 – Credit </a:t>
            </a:r>
            <a:r>
              <a:rPr lang="hu-HU" dirty="0" err="1"/>
              <a:t>Institutions</a:t>
            </a:r>
            <a:r>
              <a:rPr lang="hu-HU" dirty="0"/>
              <a:t> and Financial </a:t>
            </a:r>
            <a:r>
              <a:rPr lang="hu-HU" dirty="0" err="1"/>
              <a:t>Enterprises</a:t>
            </a:r>
            <a:endParaRPr lang="hu-HU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hu-HU" dirty="0" err="1"/>
              <a:t>Act</a:t>
            </a:r>
            <a:r>
              <a:rPr lang="hu-HU" dirty="0"/>
              <a:t> XXIII of 2023 – </a:t>
            </a:r>
            <a:r>
              <a:rPr lang="hu-HU" dirty="0" err="1"/>
              <a:t>Cybersecurity</a:t>
            </a:r>
            <a:r>
              <a:rPr lang="hu-HU" dirty="0"/>
              <a:t> &amp; ESG </a:t>
            </a:r>
            <a:r>
              <a:rPr lang="hu-HU" dirty="0" err="1"/>
              <a:t>platforms</a:t>
            </a:r>
            <a:endParaRPr lang="hu-HU" dirty="0"/>
          </a:p>
          <a:p>
            <a:endParaRPr lang="en-US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68F3D45-C998-9763-008C-ED914E11DE7C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pPr algn="l"/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EU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Alignment</a:t>
            </a:r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with</a:t>
            </a:r>
            <a:endParaRPr lang="hu-HU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Non-Financial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Reporting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Directive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(NFRD)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Corporate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Sustainability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Reporting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Directive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(CSRD)</a:t>
            </a:r>
          </a:p>
          <a:p>
            <a:endParaRPr lang="en-US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DE438E8-1DE4-22F9-3519-51162644ED4D}"/>
              </a:ext>
            </a:extLst>
          </p:cNvPr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r>
              <a:rPr lang="en-US" b="1" dirty="0"/>
              <a:t>Hungarian specifics </a:t>
            </a:r>
            <a:endParaRPr lang="hu-HU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/>
              <a:t>supply-chain</a:t>
            </a:r>
            <a:r>
              <a:rPr lang="hu-HU" dirty="0"/>
              <a:t> </a:t>
            </a:r>
            <a:r>
              <a:rPr lang="hu-HU" dirty="0" err="1"/>
              <a:t>due</a:t>
            </a:r>
            <a:r>
              <a:rPr lang="hu-HU" dirty="0"/>
              <a:t> </a:t>
            </a:r>
            <a:r>
              <a:rPr lang="hu-HU" dirty="0" err="1"/>
              <a:t>diligence</a:t>
            </a:r>
            <a:r>
              <a:rPr lang="hu-HU" dirty="0"/>
              <a:t> and </a:t>
            </a:r>
            <a:r>
              <a:rPr lang="hu-HU" dirty="0" err="1"/>
              <a:t>sustainability</a:t>
            </a:r>
            <a:r>
              <a:rPr lang="hu-HU" dirty="0"/>
              <a:t> </a:t>
            </a:r>
            <a:r>
              <a:rPr lang="hu-HU" dirty="0" err="1"/>
              <a:t>reporting</a:t>
            </a:r>
            <a:r>
              <a:rPr lang="hu-HU" dirty="0"/>
              <a:t> in a </a:t>
            </a:r>
            <a:r>
              <a:rPr lang="hu-HU" dirty="0" err="1"/>
              <a:t>single</a:t>
            </a:r>
            <a:r>
              <a:rPr lang="hu-HU" dirty="0"/>
              <a:t> </a:t>
            </a:r>
            <a:r>
              <a:rPr lang="hu-HU" dirty="0" err="1"/>
              <a:t>law</a:t>
            </a: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/>
              <a:t>Due</a:t>
            </a:r>
            <a:r>
              <a:rPr lang="hu-HU" dirty="0"/>
              <a:t> </a:t>
            </a:r>
            <a:r>
              <a:rPr lang="hu-HU" dirty="0" err="1"/>
              <a:t>diligence</a:t>
            </a:r>
            <a:r>
              <a:rPr lang="hu-HU" dirty="0"/>
              <a:t> </a:t>
            </a:r>
            <a:r>
              <a:rPr lang="hu-HU" dirty="0" err="1"/>
              <a:t>obligations</a:t>
            </a:r>
            <a:r>
              <a:rPr lang="hu-HU" dirty="0"/>
              <a:t> </a:t>
            </a:r>
            <a:r>
              <a:rPr lang="hu-HU" dirty="0" err="1"/>
              <a:t>differ</a:t>
            </a:r>
            <a:endParaRPr lang="en-US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678FB486-2F47-3A49-0687-EF8F6C5995D2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</p:txBody>
      </p:sp>
    </p:spTree>
    <p:extLst>
      <p:ext uri="{BB962C8B-B14F-4D97-AF65-F5344CB8AC3E}">
        <p14:creationId xmlns:p14="http://schemas.microsoft.com/office/powerpoint/2010/main" val="183762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D366935-BB07-E4EB-F1DD-77744322A039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410522"/>
            <a:ext cx="10515600" cy="529404"/>
          </a:xfrm>
        </p:spPr>
        <p:txBody>
          <a:bodyPr/>
          <a:lstStyle/>
          <a:p>
            <a:pPr algn="ctr"/>
            <a:r>
              <a:rPr lang="en-US" dirty="0"/>
              <a:t>The Debt Brake in Germany and Hungary</a:t>
            </a:r>
          </a:p>
        </p:txBody>
      </p:sp>
      <p:graphicFrame>
        <p:nvGraphicFramePr>
          <p:cNvPr id="7" name="Táblázat 6">
            <a:extLst>
              <a:ext uri="{FF2B5EF4-FFF2-40B4-BE49-F238E27FC236}">
                <a16:creationId xmlns:a16="http://schemas.microsoft.com/office/drawing/2014/main" id="{710E1250-C497-0D42-CD15-29508FA9A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348698"/>
              </p:ext>
            </p:extLst>
          </p:nvPr>
        </p:nvGraphicFramePr>
        <p:xfrm>
          <a:off x="932794" y="939926"/>
          <a:ext cx="10421007" cy="497739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473669">
                  <a:extLst>
                    <a:ext uri="{9D8B030D-6E8A-4147-A177-3AD203B41FA5}">
                      <a16:colId xmlns:a16="http://schemas.microsoft.com/office/drawing/2014/main" val="2394243279"/>
                    </a:ext>
                  </a:extLst>
                </a:gridCol>
                <a:gridCol w="3473669">
                  <a:extLst>
                    <a:ext uri="{9D8B030D-6E8A-4147-A177-3AD203B41FA5}">
                      <a16:colId xmlns:a16="http://schemas.microsoft.com/office/drawing/2014/main" val="2224982854"/>
                    </a:ext>
                  </a:extLst>
                </a:gridCol>
                <a:gridCol w="3473669">
                  <a:extLst>
                    <a:ext uri="{9D8B030D-6E8A-4147-A177-3AD203B41FA5}">
                      <a16:colId xmlns:a16="http://schemas.microsoft.com/office/drawing/2014/main" val="3062021726"/>
                    </a:ext>
                  </a:extLst>
                </a:gridCol>
              </a:tblGrid>
              <a:tr h="553044">
                <a:tc>
                  <a:txBody>
                    <a:bodyPr/>
                    <a:lstStyle/>
                    <a:p>
                      <a:r>
                        <a:rPr lang="hu-HU" sz="1400" b="1" dirty="0" err="1"/>
                        <a:t>Aspect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b="1"/>
                        <a:t>Germany (Debt Brake / Schuldenbremse)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b="1"/>
                        <a:t>Hungary (State Debt Rule)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2729136684"/>
                  </a:ext>
                </a:extLst>
              </a:tr>
              <a:tr h="553044">
                <a:tc>
                  <a:txBody>
                    <a:bodyPr/>
                    <a:lstStyle/>
                    <a:p>
                      <a:r>
                        <a:rPr lang="hu-HU" sz="1400" b="1" dirty="0" err="1"/>
                        <a:t>Constitutional</a:t>
                      </a:r>
                      <a:r>
                        <a:rPr lang="hu-HU" sz="1400" b="1" dirty="0"/>
                        <a:t> </a:t>
                      </a:r>
                      <a:r>
                        <a:rPr lang="hu-HU" sz="1400" b="1" dirty="0" err="1"/>
                        <a:t>Basis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dirty="0" err="1"/>
                        <a:t>German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Constitution</a:t>
                      </a:r>
                      <a:r>
                        <a:rPr lang="hu-HU" sz="1400" dirty="0"/>
                        <a:t> (</a:t>
                      </a:r>
                      <a:r>
                        <a:rPr lang="hu-HU" sz="1400" dirty="0" err="1"/>
                        <a:t>Grundgesetz</a:t>
                      </a:r>
                      <a:r>
                        <a:rPr lang="hu-HU" sz="1400" dirty="0"/>
                        <a:t>), Art. 109(3), 115(2)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dirty="0" err="1"/>
                        <a:t>Hungarian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Constitution</a:t>
                      </a:r>
                      <a:r>
                        <a:rPr lang="hu-HU" sz="1400" dirty="0"/>
                        <a:t> (Alaptörvény), </a:t>
                      </a:r>
                      <a:r>
                        <a:rPr lang="hu-HU" sz="1400" dirty="0" err="1"/>
                        <a:t>Article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N</a:t>
                      </a:r>
                      <a:r>
                        <a:rPr lang="hu-HU" sz="1400" dirty="0"/>
                        <a:t>, </a:t>
                      </a:r>
                      <a:r>
                        <a:rPr lang="hu-HU" sz="1400" dirty="0" err="1"/>
                        <a:t>Stabillity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Act</a:t>
                      </a:r>
                      <a:r>
                        <a:rPr lang="hu-HU" sz="1400" dirty="0"/>
                        <a:t> 3/A-14/A. §§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835809701"/>
                  </a:ext>
                </a:extLst>
              </a:tr>
              <a:tr h="315044">
                <a:tc>
                  <a:txBody>
                    <a:bodyPr/>
                    <a:lstStyle/>
                    <a:p>
                      <a:r>
                        <a:rPr lang="hu-HU" sz="1400" b="1"/>
                        <a:t>Effective Since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2011 (federal), 2020 (states)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2012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1177213179"/>
                  </a:ext>
                </a:extLst>
              </a:tr>
              <a:tr h="791044">
                <a:tc>
                  <a:txBody>
                    <a:bodyPr/>
                    <a:lstStyle/>
                    <a:p>
                      <a:r>
                        <a:rPr lang="hu-HU" sz="1400" b="1"/>
                        <a:t>Deficit / Debt Limit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Max. 0.35% of GDP </a:t>
                      </a:r>
                      <a:r>
                        <a:rPr lang="hu-HU" sz="1400" dirty="0" err="1"/>
                        <a:t>structural</a:t>
                      </a:r>
                      <a:r>
                        <a:rPr lang="hu-HU" sz="1400" dirty="0"/>
                        <a:t> deficit (</a:t>
                      </a:r>
                      <a:r>
                        <a:rPr lang="hu-HU" sz="1400" dirty="0" err="1"/>
                        <a:t>federal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level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only</a:t>
                      </a:r>
                      <a:r>
                        <a:rPr lang="hu-HU" sz="1400" dirty="0"/>
                        <a:t>)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Total </a:t>
                      </a:r>
                      <a:r>
                        <a:rPr lang="hu-HU" sz="1400" dirty="0" err="1"/>
                        <a:t>public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debt</a:t>
                      </a:r>
                      <a:r>
                        <a:rPr lang="hu-HU" sz="1400" dirty="0"/>
                        <a:t> must </a:t>
                      </a:r>
                      <a:r>
                        <a:rPr lang="hu-HU" sz="1400" dirty="0" err="1"/>
                        <a:t>decrease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annually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until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it’s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below</a:t>
                      </a:r>
                      <a:r>
                        <a:rPr lang="hu-HU" sz="1400" dirty="0"/>
                        <a:t> 50% of GDP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3192655270"/>
                  </a:ext>
                </a:extLst>
              </a:tr>
              <a:tr h="553044">
                <a:tc>
                  <a:txBody>
                    <a:bodyPr/>
                    <a:lstStyle/>
                    <a:p>
                      <a:r>
                        <a:rPr lang="hu-HU" sz="1400" b="1"/>
                        <a:t>Balanced Budget Requirement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Yes – general constitutional requirement for budget balance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Yes – debt-related constraints for approving the budget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4063894531"/>
                  </a:ext>
                </a:extLst>
              </a:tr>
              <a:tr h="553044">
                <a:tc>
                  <a:txBody>
                    <a:bodyPr/>
                    <a:lstStyle/>
                    <a:p>
                      <a:r>
                        <a:rPr lang="hu-HU" sz="1400" b="1"/>
                        <a:t>Constitutional Exceptions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Extraordinary events (e.g. natural disasters, recessions)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Severe economic downturns or national emergencies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1064723099"/>
                  </a:ext>
                </a:extLst>
              </a:tr>
              <a:tr h="553044">
                <a:tc>
                  <a:txBody>
                    <a:bodyPr/>
                    <a:lstStyle/>
                    <a:p>
                      <a:r>
                        <a:rPr lang="hu-HU" sz="1400" b="1"/>
                        <a:t>Oversight Institution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Stability Council (Stabilitätsrat)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Fiscal Council (Költségvetési Tanács)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3780323544"/>
                  </a:ext>
                </a:extLst>
              </a:tr>
              <a:tr h="553044">
                <a:tc>
                  <a:txBody>
                    <a:bodyPr/>
                    <a:lstStyle/>
                    <a:p>
                      <a:r>
                        <a:rPr lang="hu-HU" sz="1400" b="1"/>
                        <a:t>Enforcement Mechanism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Political accountability and constitutional compliance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President can veto budget laws breaching the rule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935756295"/>
                  </a:ext>
                </a:extLst>
              </a:tr>
              <a:tr h="553044">
                <a:tc>
                  <a:txBody>
                    <a:bodyPr/>
                    <a:lstStyle/>
                    <a:p>
                      <a:r>
                        <a:rPr lang="hu-HU" sz="1400" b="1" dirty="0" err="1"/>
                        <a:t>Focus</a:t>
                      </a:r>
                      <a:r>
                        <a:rPr lang="hu-HU" sz="1400" b="1" dirty="0"/>
                        <a:t> </a:t>
                      </a:r>
                      <a:r>
                        <a:rPr lang="hu-HU" sz="1400" b="1" dirty="0" err="1"/>
                        <a:t>on</a:t>
                      </a:r>
                      <a:r>
                        <a:rPr lang="hu-HU" sz="1400" b="1" dirty="0"/>
                        <a:t> </a:t>
                      </a:r>
                      <a:r>
                        <a:rPr lang="hu-HU" sz="1400" b="1" dirty="0" err="1"/>
                        <a:t>Intergenerational</a:t>
                      </a:r>
                      <a:r>
                        <a:rPr lang="hu-HU" sz="1400" b="1" dirty="0"/>
                        <a:t> </a:t>
                      </a:r>
                      <a:r>
                        <a:rPr lang="hu-HU" sz="1400" b="1" dirty="0" err="1"/>
                        <a:t>Justice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/>
                        <a:t>Explicit principle in fiscal rules</a:t>
                      </a:r>
                      <a:endParaRPr lang="hu-HU" sz="140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Strong </a:t>
                      </a:r>
                      <a:r>
                        <a:rPr lang="hu-HU" sz="1400" dirty="0" err="1"/>
                        <a:t>emphasis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on</a:t>
                      </a:r>
                      <a:r>
                        <a:rPr lang="hu-HU" sz="1400" dirty="0"/>
                        <a:t> </a:t>
                      </a:r>
                      <a:r>
                        <a:rPr lang="hu-HU" sz="1400" dirty="0" err="1"/>
                        <a:t>sustainability</a:t>
                      </a:r>
                      <a:r>
                        <a:rPr lang="hu-HU" sz="1400" dirty="0"/>
                        <a:t> and </a:t>
                      </a:r>
                      <a:r>
                        <a:rPr lang="hu-HU" sz="1400" dirty="0" err="1"/>
                        <a:t>responsibility</a:t>
                      </a:r>
                      <a:endParaRPr lang="hu-HU" sz="1400" dirty="0">
                        <a:latin typeface="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1703644523"/>
                  </a:ext>
                </a:extLst>
              </a:tr>
            </a:tbl>
          </a:graphicData>
        </a:graphic>
      </p:graphicFrame>
      <p:sp>
        <p:nvSpPr>
          <p:cNvPr id="8" name="Szöveg helye 5">
            <a:extLst>
              <a:ext uri="{FF2B5EF4-FFF2-40B4-BE49-F238E27FC236}">
                <a16:creationId xmlns:a16="http://schemas.microsoft.com/office/drawing/2014/main" id="{010B52DE-4B4A-D0D3-B0F4-FC7DC7210E52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</p:txBody>
      </p:sp>
    </p:spTree>
    <p:extLst>
      <p:ext uri="{BB962C8B-B14F-4D97-AF65-F5344CB8AC3E}">
        <p14:creationId xmlns:p14="http://schemas.microsoft.com/office/powerpoint/2010/main" val="400511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ED9EC45-3762-8852-B626-9547468D21D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50061"/>
            <a:ext cx="10515600" cy="529404"/>
          </a:xfrm>
        </p:spPr>
        <p:txBody>
          <a:bodyPr/>
          <a:lstStyle/>
          <a:p>
            <a:r>
              <a:rPr lang="en-US" dirty="0"/>
              <a:t>Hungarian adaptation of the CBAM regulation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5EFB3AE-1B72-ED55-4351-8C4D71EED9F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7996814" y="1604416"/>
            <a:ext cx="3356985" cy="403144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Hungary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not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only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transposes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EU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rules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but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strengthens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enforcement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through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national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institutions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This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creates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 more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centralized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and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administratively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integrated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CBAM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structure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tailored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to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Hungary’s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public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administration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framework</a:t>
            </a:r>
            <a:r>
              <a:rPr lang="hu-H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  <p:sp>
        <p:nvSpPr>
          <p:cNvPr id="14" name="Szöveg helye 5">
            <a:extLst>
              <a:ext uri="{FF2B5EF4-FFF2-40B4-BE49-F238E27FC236}">
                <a16:creationId xmlns:a16="http://schemas.microsoft.com/office/drawing/2014/main" id="{6AF78DE6-5E38-8873-45EC-8042BFDCC82C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</p:txBody>
      </p:sp>
      <p:graphicFrame>
        <p:nvGraphicFramePr>
          <p:cNvPr id="15" name="Táblázat 14">
            <a:extLst>
              <a:ext uri="{FF2B5EF4-FFF2-40B4-BE49-F238E27FC236}">
                <a16:creationId xmlns:a16="http://schemas.microsoft.com/office/drawing/2014/main" id="{67A0C720-2354-9DCC-6D85-BA1AF46BC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53865"/>
              </p:ext>
            </p:extLst>
          </p:nvPr>
        </p:nvGraphicFramePr>
        <p:xfrm>
          <a:off x="911091" y="1397212"/>
          <a:ext cx="6846712" cy="446535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423356">
                  <a:extLst>
                    <a:ext uri="{9D8B030D-6E8A-4147-A177-3AD203B41FA5}">
                      <a16:colId xmlns:a16="http://schemas.microsoft.com/office/drawing/2014/main" val="2150468865"/>
                    </a:ext>
                  </a:extLst>
                </a:gridCol>
                <a:gridCol w="3423356">
                  <a:extLst>
                    <a:ext uri="{9D8B030D-6E8A-4147-A177-3AD203B41FA5}">
                      <a16:colId xmlns:a16="http://schemas.microsoft.com/office/drawing/2014/main" val="1066721665"/>
                    </a:ext>
                  </a:extLst>
                </a:gridCol>
              </a:tblGrid>
              <a:tr h="309103">
                <a:tc>
                  <a:txBody>
                    <a:bodyPr/>
                    <a:lstStyle/>
                    <a:p>
                      <a:r>
                        <a:rPr lang="hu-HU" sz="1600" b="1"/>
                        <a:t>Feature</a:t>
                      </a:r>
                      <a:endParaRPr lang="hu-HU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b="1" dirty="0" err="1"/>
                        <a:t>Hungarian</a:t>
                      </a:r>
                      <a:r>
                        <a:rPr lang="hu-HU" sz="1600" b="1" dirty="0"/>
                        <a:t> </a:t>
                      </a:r>
                      <a:r>
                        <a:rPr lang="hu-HU" sz="1600" b="1" dirty="0" err="1"/>
                        <a:t>Specifics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8754356"/>
                  </a:ext>
                </a:extLst>
              </a:tr>
              <a:tr h="533905">
                <a:tc>
                  <a:txBody>
                    <a:bodyPr/>
                    <a:lstStyle/>
                    <a:p>
                      <a:r>
                        <a:rPr lang="hu-HU" sz="1600" b="1" dirty="0"/>
                        <a:t>National </a:t>
                      </a:r>
                      <a:r>
                        <a:rPr lang="hu-HU" sz="1600" b="1" dirty="0" err="1"/>
                        <a:t>Legal</a:t>
                      </a:r>
                      <a:r>
                        <a:rPr lang="hu-HU" sz="1600" b="1" dirty="0"/>
                        <a:t> </a:t>
                      </a:r>
                      <a:r>
                        <a:rPr lang="hu-HU" sz="1600" b="1" dirty="0" err="1"/>
                        <a:t>Basis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Act</a:t>
                      </a:r>
                      <a:r>
                        <a:rPr lang="hu-HU" sz="1600" dirty="0"/>
                        <a:t> CV of 2023 </a:t>
                      </a:r>
                      <a:r>
                        <a:rPr lang="hu-HU" sz="1600" dirty="0" err="1"/>
                        <a:t>on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the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implementation</a:t>
                      </a:r>
                      <a:r>
                        <a:rPr lang="hu-HU" sz="1600" dirty="0"/>
                        <a:t> of EU CBAM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593295"/>
                  </a:ext>
                </a:extLst>
              </a:tr>
              <a:tr h="533905">
                <a:tc>
                  <a:txBody>
                    <a:bodyPr/>
                    <a:lstStyle/>
                    <a:p>
                      <a:r>
                        <a:rPr lang="hu-HU" sz="1600" b="1" dirty="0" err="1"/>
                        <a:t>Authority</a:t>
                      </a:r>
                      <a:r>
                        <a:rPr lang="hu-HU" sz="1600" b="1" dirty="0"/>
                        <a:t> in </a:t>
                      </a:r>
                      <a:r>
                        <a:rPr lang="hu-HU" sz="1600" b="1" dirty="0" err="1"/>
                        <a:t>Charge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National </a:t>
                      </a:r>
                      <a:r>
                        <a:rPr lang="hu-HU" sz="1600" dirty="0" err="1"/>
                        <a:t>Climate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Protection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Authority</a:t>
                      </a:r>
                      <a:r>
                        <a:rPr lang="hu-HU" sz="1600" dirty="0"/>
                        <a:t> (NCPA)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9936503"/>
                  </a:ext>
                </a:extLst>
              </a:tr>
              <a:tr h="758708">
                <a:tc>
                  <a:txBody>
                    <a:bodyPr/>
                    <a:lstStyle/>
                    <a:p>
                      <a:r>
                        <a:rPr lang="hu-HU" sz="1600" b="1" dirty="0" err="1"/>
                        <a:t>Reporting</a:t>
                      </a:r>
                      <a:r>
                        <a:rPr lang="hu-HU" sz="1600" b="1" dirty="0"/>
                        <a:t> Platform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Mandatory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use</a:t>
                      </a:r>
                      <a:r>
                        <a:rPr lang="hu-HU" sz="1600" dirty="0"/>
                        <a:t> of </a:t>
                      </a:r>
                      <a:r>
                        <a:rPr lang="hu-HU" sz="1600" dirty="0" err="1"/>
                        <a:t>Hungarian</a:t>
                      </a:r>
                      <a:r>
                        <a:rPr lang="hu-HU" sz="1600" dirty="0"/>
                        <a:t> e-</a:t>
                      </a:r>
                      <a:r>
                        <a:rPr lang="hu-HU" sz="1600" dirty="0" err="1"/>
                        <a:t>administration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system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for</a:t>
                      </a:r>
                      <a:r>
                        <a:rPr lang="hu-HU" sz="1600" dirty="0"/>
                        <a:t> CBAM </a:t>
                      </a:r>
                      <a:r>
                        <a:rPr lang="hu-HU" sz="1600" dirty="0" err="1"/>
                        <a:t>reports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184541"/>
                  </a:ext>
                </a:extLst>
              </a:tr>
              <a:tr h="716290">
                <a:tc>
                  <a:txBody>
                    <a:bodyPr/>
                    <a:lstStyle/>
                    <a:p>
                      <a:r>
                        <a:rPr lang="hu-HU" sz="1600" b="1"/>
                        <a:t>Additional Monitoring</a:t>
                      </a:r>
                      <a:endParaRPr lang="hu-HU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/>
                        <a:t>NCPA authorized to request further data for compliance control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667336"/>
                  </a:ext>
                </a:extLst>
              </a:tr>
              <a:tr h="716290">
                <a:tc>
                  <a:txBody>
                    <a:bodyPr/>
                    <a:lstStyle/>
                    <a:p>
                      <a:r>
                        <a:rPr lang="hu-HU" sz="1600" b="1"/>
                        <a:t>Sanctions</a:t>
                      </a:r>
                      <a:endParaRPr lang="hu-HU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Administrative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fines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for</a:t>
                      </a:r>
                      <a:r>
                        <a:rPr lang="hu-HU" sz="1600" dirty="0"/>
                        <a:t> non-</a:t>
                      </a:r>
                      <a:r>
                        <a:rPr lang="hu-HU" sz="1600" dirty="0" err="1"/>
                        <a:t>compliance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defined</a:t>
                      </a:r>
                      <a:r>
                        <a:rPr lang="hu-HU" sz="1600" dirty="0"/>
                        <a:t> in </a:t>
                      </a:r>
                      <a:r>
                        <a:rPr lang="hu-HU" sz="1600" dirty="0" err="1"/>
                        <a:t>Hungarian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law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33624"/>
                  </a:ext>
                </a:extLst>
              </a:tr>
              <a:tr h="716290">
                <a:tc>
                  <a:txBody>
                    <a:bodyPr/>
                    <a:lstStyle/>
                    <a:p>
                      <a:r>
                        <a:rPr lang="hu-HU" sz="1600" b="1"/>
                        <a:t>Emphasis on National Role</a:t>
                      </a:r>
                      <a:endParaRPr lang="hu-HU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Hungary </a:t>
                      </a:r>
                      <a:r>
                        <a:rPr lang="hu-HU" sz="1600" dirty="0" err="1"/>
                        <a:t>reinforced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national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control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mechanisms</a:t>
                      </a:r>
                      <a:r>
                        <a:rPr lang="hu-HU" sz="1600" dirty="0"/>
                        <a:t> </a:t>
                      </a:r>
                      <a:r>
                        <a:rPr lang="hu-HU" sz="1600" dirty="0" err="1"/>
                        <a:t>beyond</a:t>
                      </a:r>
                      <a:r>
                        <a:rPr lang="hu-HU" sz="1600" dirty="0"/>
                        <a:t> EU minimum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874211"/>
                  </a:ext>
                </a:extLst>
              </a:tr>
            </a:tbl>
          </a:graphicData>
        </a:graphic>
      </p:graphicFrame>
      <p:sp>
        <p:nvSpPr>
          <p:cNvPr id="16" name="Rectangle 4">
            <a:extLst>
              <a:ext uri="{FF2B5EF4-FFF2-40B4-BE49-F238E27FC236}">
                <a16:creationId xmlns:a16="http://schemas.microsoft.com/office/drawing/2014/main" id="{FFA58F62-DD61-AA8F-27BC-31CA78069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009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6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ESG-based Tax Incentives in Hungary I.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64531"/>
            <a:ext cx="10515600" cy="1846013"/>
          </a:xfrm>
        </p:spPr>
        <p:txBody>
          <a:bodyPr/>
          <a:lstStyle/>
          <a:p>
            <a:r>
              <a:rPr lang="en-US" dirty="0"/>
              <a:t>The presented concepts are aimed at producing demographic increase and boosting consumption.</a:t>
            </a:r>
          </a:p>
          <a:p>
            <a:r>
              <a:rPr lang="en-US" b="1" dirty="0"/>
              <a:t>Definitions: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PIT – Personal Income Tax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SSC – Social Security Contribution, the employer’s contribution rate is 13%.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SZÉP Card: Similar to a bank card, with employee benefit given by the employer.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587079" y="3884834"/>
            <a:ext cx="5125629" cy="1846014"/>
          </a:xfrm>
        </p:spPr>
        <p:txBody>
          <a:bodyPr/>
          <a:lstStyle/>
          <a:p>
            <a:r>
              <a:rPr lang="en-US" b="1" dirty="0"/>
              <a:t>Corporate perspective: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Corporate Income Tax reductions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SME Tax allowances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Government subsidies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SZÉP Card Scheme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0" y="3880570"/>
            <a:ext cx="5444079" cy="1846014"/>
          </a:xfrm>
        </p:spPr>
        <p:txBody>
          <a:bodyPr/>
          <a:lstStyle/>
          <a:p>
            <a:r>
              <a:rPr lang="en-US" b="1" dirty="0"/>
              <a:t>Personal Income, SSC perspective: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SSC Allowance for Mothers of 3+ kids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Family PIT allowance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PIT Exemption - Mothers of Multiple Kids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PIT Exemption - Mothers under 30</a:t>
            </a:r>
          </a:p>
          <a:p>
            <a:endParaRPr lang="en-US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09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ESG-based Tax Incentives in Hungary II.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42260"/>
            <a:ext cx="10515600" cy="18460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These incentives target income produced by work or other active value-creating behavior.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is a social and political concept as well, aiming at creating income, channeling it into consumption.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VAT in Hungary is 27%, so these allowances are channeled back into the government budget.</a:t>
            </a:r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564777" y="3516817"/>
            <a:ext cx="5125629" cy="1846014"/>
          </a:xfrm>
        </p:spPr>
        <p:txBody>
          <a:bodyPr/>
          <a:lstStyle/>
          <a:p>
            <a:r>
              <a:rPr lang="en-US" b="1" dirty="0"/>
              <a:t>Corporate perspective: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Corporate Income Tax reductions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SME Tax allowances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Government subsidies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SZÉP Card Scheme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0" y="3477814"/>
            <a:ext cx="5444079" cy="1846014"/>
          </a:xfrm>
        </p:spPr>
        <p:txBody>
          <a:bodyPr/>
          <a:lstStyle/>
          <a:p>
            <a:r>
              <a:rPr lang="en-US" b="1" dirty="0"/>
              <a:t>Targeted income (exc. family allowance)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Employment income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Non-independent income (renting)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Entrepreneurial withdrawals (salary),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Flat-rate business income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Agricultural income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6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 err="1"/>
              <a:t>Tax</a:t>
            </a:r>
            <a:r>
              <a:rPr lang="hu-HU" dirty="0"/>
              <a:t> </a:t>
            </a:r>
            <a:r>
              <a:rPr lang="hu-HU" dirty="0" err="1"/>
              <a:t>Incentives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Corporate</a:t>
            </a:r>
            <a:r>
              <a:rPr lang="hu-HU" dirty="0"/>
              <a:t> </a:t>
            </a:r>
            <a:r>
              <a:rPr lang="hu-HU" dirty="0" err="1"/>
              <a:t>Welfare</a:t>
            </a:r>
            <a:endParaRPr lang="en-US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algn="l"/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Szép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Card</a:t>
            </a:r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Scheme</a:t>
            </a:r>
            <a:endParaRPr lang="hu-HU" b="1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Favorable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employer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taxation</a:t>
            </a:r>
            <a:r>
              <a:rPr lang="hu-HU" dirty="0">
                <a:solidFill>
                  <a:srgbClr val="000000"/>
                </a:solidFill>
              </a:rPr>
              <a:t> (15% PIT + 13% SSC)</a:t>
            </a:r>
            <a:endParaRPr lang="hu-HU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Originally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meals</a:t>
            </a:r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leisure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 (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e.g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hospitality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tourism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Now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000000"/>
                </a:solidFill>
                <a:effectLst/>
              </a:rPr>
              <a:t>includes</a:t>
            </a:r>
            <a:r>
              <a:rPr lang="hu-HU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lvl="1"/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Home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renovation</a:t>
            </a:r>
            <a:r>
              <a:rPr lang="hu-HU" dirty="0">
                <a:solidFill>
                  <a:srgbClr val="000000"/>
                </a:solidFill>
              </a:rPr>
              <a:t>, </a:t>
            </a:r>
            <a:r>
              <a:rPr lang="hu-HU" b="1" dirty="0">
                <a:solidFill>
                  <a:srgbClr val="000000"/>
                </a:solidFill>
              </a:rPr>
              <a:t>w</a:t>
            </a:r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ellness &amp;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recreation</a:t>
            </a:r>
            <a:r>
              <a:rPr lang="hu-HU" dirty="0">
                <a:solidFill>
                  <a:srgbClr val="000000"/>
                </a:solidFill>
              </a:rPr>
              <a:t>, </a:t>
            </a:r>
            <a:r>
              <a:rPr lang="hu-HU" b="1" dirty="0" err="1">
                <a:solidFill>
                  <a:srgbClr val="000000"/>
                </a:solidFill>
              </a:rPr>
              <a:t>e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mployee</a:t>
            </a:r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rent</a:t>
            </a:r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support</a:t>
            </a:r>
            <a:r>
              <a:rPr lang="hu-HU" b="1" i="0" u="none" strike="noStrike" dirty="0">
                <a:solidFill>
                  <a:srgbClr val="000000"/>
                </a:solidFill>
                <a:effectLst/>
              </a:rPr>
              <a:t>.</a:t>
            </a:r>
            <a:endParaRPr lang="hu-HU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pPr algn="l"/>
            <a:r>
              <a:rPr lang="hu-HU" b="1" i="0" u="none" strike="noStrike" dirty="0" err="1">
                <a:solidFill>
                  <a:srgbClr val="000000"/>
                </a:solidFill>
                <a:effectLst/>
              </a:rPr>
              <a:t>Impact</a:t>
            </a:r>
            <a:endParaRPr lang="hu-HU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Social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 - 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Enhances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benefits</a:t>
            </a:r>
            <a:endParaRPr lang="hu-HU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Fiscal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Boosts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taxed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domestic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economic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activity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 (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housing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hu-HU" i="0" u="none" strike="noStrike" dirty="0" err="1">
                <a:solidFill>
                  <a:srgbClr val="000000"/>
                </a:solidFill>
                <a:effectLst/>
              </a:rPr>
              <a:t>services</a:t>
            </a:r>
            <a:r>
              <a:rPr lang="hu-HU" i="0" u="none" strike="noStrike" dirty="0">
                <a:solidFill>
                  <a:srgbClr val="000000"/>
                </a:solidFill>
                <a:effectLst/>
              </a:rPr>
              <a:t>)</a:t>
            </a:r>
          </a:p>
          <a:p>
            <a:endParaRPr lang="en-US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r>
              <a:rPr lang="hu-HU" b="1" dirty="0">
                <a:solidFill>
                  <a:srgbClr val="000000"/>
                </a:solidFill>
              </a:rPr>
              <a:t>SME </a:t>
            </a:r>
            <a:r>
              <a:rPr lang="hu-HU" b="1" dirty="0" err="1">
                <a:solidFill>
                  <a:srgbClr val="000000"/>
                </a:solidFill>
              </a:rPr>
              <a:t>Tax</a:t>
            </a:r>
            <a:r>
              <a:rPr lang="hu-HU" b="1" dirty="0">
                <a:solidFill>
                  <a:srgbClr val="000000"/>
                </a:solidFill>
              </a:rPr>
              <a:t> </a:t>
            </a:r>
            <a:r>
              <a:rPr lang="hu-HU" b="1" dirty="0" err="1">
                <a:solidFill>
                  <a:srgbClr val="000000"/>
                </a:solidFill>
              </a:rPr>
              <a:t>Allowance</a:t>
            </a:r>
            <a:endParaRPr lang="hu-HU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rgbClr val="000000"/>
                </a:solidFill>
              </a:rPr>
              <a:t>Up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to</a:t>
            </a:r>
            <a:r>
              <a:rPr lang="hu-HU" dirty="0">
                <a:solidFill>
                  <a:srgbClr val="000000"/>
                </a:solidFill>
              </a:rPr>
              <a:t> 70% </a:t>
            </a:r>
            <a:r>
              <a:rPr lang="hu-HU" dirty="0" err="1">
                <a:solidFill>
                  <a:srgbClr val="000000"/>
                </a:solidFill>
              </a:rPr>
              <a:t>tax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deduction</a:t>
            </a:r>
            <a:r>
              <a:rPr lang="hu-HU" dirty="0">
                <a:solidFill>
                  <a:srgbClr val="000000"/>
                </a:solidFill>
              </a:rPr>
              <a:t> </a:t>
            </a:r>
            <a:r>
              <a:rPr lang="hu-HU" dirty="0" err="1">
                <a:solidFill>
                  <a:srgbClr val="000000"/>
                </a:solidFill>
              </a:rPr>
              <a:t>on</a:t>
            </a:r>
            <a:r>
              <a:rPr lang="hu-HU" dirty="0">
                <a:solidFill>
                  <a:srgbClr val="000000"/>
                </a:solidFill>
              </a:rPr>
              <a:t> interest </a:t>
            </a:r>
            <a:r>
              <a:rPr lang="hu-HU" dirty="0" err="1">
                <a:solidFill>
                  <a:srgbClr val="000000"/>
                </a:solidFill>
              </a:rPr>
              <a:t>for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loans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used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to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buy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or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produce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tangible</a:t>
            </a: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dirty="0" err="1">
                <a:solidFill>
                  <a:srgbClr val="000000"/>
                </a:solidFill>
              </a:rPr>
              <a:t>assets</a:t>
            </a:r>
            <a:r>
              <a:rPr lang="hu-HU" dirty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rgbClr val="000000"/>
                </a:solidFill>
              </a:rPr>
              <a:t>Helps</a:t>
            </a:r>
            <a:r>
              <a:rPr lang="hu-HU" dirty="0">
                <a:solidFill>
                  <a:srgbClr val="000000"/>
                </a:solidFill>
              </a:rPr>
              <a:t> businesses </a:t>
            </a:r>
            <a:r>
              <a:rPr lang="hu-HU" dirty="0" err="1">
                <a:solidFill>
                  <a:srgbClr val="000000"/>
                </a:solidFill>
              </a:rPr>
              <a:t>reinvest</a:t>
            </a:r>
            <a:r>
              <a:rPr lang="hu-HU" dirty="0">
                <a:solidFill>
                  <a:srgbClr val="000000"/>
                </a:solidFill>
              </a:rPr>
              <a:t> and </a:t>
            </a:r>
            <a:r>
              <a:rPr lang="hu-HU" dirty="0" err="1">
                <a:solidFill>
                  <a:srgbClr val="000000"/>
                </a:solidFill>
              </a:rPr>
              <a:t>grow</a:t>
            </a:r>
            <a:r>
              <a:rPr lang="hu-HU" dirty="0">
                <a:solidFill>
                  <a:srgbClr val="00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9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9D3E4BE-9F44-9071-7DE1-597904E1E99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Corporate Green Investment Tax Incentives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401EA-278D-71DA-BC99-2A55B9C3C6F9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53741"/>
            <a:ext cx="10515600" cy="18460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Minimum investment</a:t>
            </a:r>
            <a:r>
              <a:rPr lang="en-US" dirty="0"/>
              <a:t>: ~€250,000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For: Environmental protection &amp; energy efficiency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Up to 45% of eligible costs deductible (location-dependent)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Tax disputes arise in practice</a:t>
            </a:r>
            <a:r>
              <a:rPr lang="en-US" dirty="0"/>
              <a:t>: if the investment is only partially targeted at energy efficiency or entirely.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023CC37-4C5F-3C2D-13CF-3CD7AB6BA3F6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en-US" b="1" dirty="0"/>
              <a:t>State Grants for Renewable Energy</a:t>
            </a:r>
          </a:p>
          <a:p>
            <a:r>
              <a:rPr lang="en-US" dirty="0"/>
              <a:t>Focus: Solar panel installations for businesses &amp; households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Social - Reduce fossil fuel dependency,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Fiscal - boost energy stability</a:t>
            </a:r>
          </a:p>
          <a:p>
            <a:endParaRPr lang="en-US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F6712D3-EA06-C1F0-CDA4-A0191D6A9E98}"/>
              </a:ext>
            </a:extLst>
          </p:cNvPr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r>
              <a:rPr lang="en-US" b="1" dirty="0"/>
              <a:t>Corporate Income Tax Benefits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Applies to investments improving energy efficiency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Varies based on regional development priorities</a:t>
            </a:r>
          </a:p>
          <a:p>
            <a:endParaRPr lang="en-US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BD1C3DF1-164E-5B89-35E9-6CCCCAE96A7A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582132"/>
      </p:ext>
    </p:extLst>
  </p:cSld>
  <p:clrMapOvr>
    <a:masterClrMapping/>
  </p:clrMapOvr>
</p:sld>
</file>

<file path=ppt/theme/theme1.xml><?xml version="1.0" encoding="utf-8"?>
<a:theme xmlns:a="http://schemas.openxmlformats.org/drawingml/2006/main" name="cím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1521</Words>
  <Application>Microsoft Macintosh PowerPoint</Application>
  <PresentationFormat>Widescreen</PresentationFormat>
  <Paragraphs>229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-webkit-standard</vt:lpstr>
      <vt:lpstr>Arial</vt:lpstr>
      <vt:lpstr>Calibri</vt:lpstr>
      <vt:lpstr>Open Sans</vt:lpstr>
      <vt:lpstr>Public Sans</vt:lpstr>
      <vt:lpstr>címdia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Casanova Alessandro</cp:lastModifiedBy>
  <cp:revision>91</cp:revision>
  <dcterms:created xsi:type="dcterms:W3CDTF">2021-07-01T15:39:11Z</dcterms:created>
  <dcterms:modified xsi:type="dcterms:W3CDTF">2025-04-27T14:21:52Z</dcterms:modified>
</cp:coreProperties>
</file>