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Lst>
  <p:sldSz cx="12192000" cy="6858000"/>
  <p:notesSz cx="6858000" cy="9144000"/>
  <p:embeddedFontLst>
    <p:embeddedFont>
      <p:font typeface="Open Sans" panose="020B0606030504020204" pitchFamily="3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iDfFmHZRpQl55YI3FKtybGDtoG9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4"/>
  </p:normalViewPr>
  <p:slideViewPr>
    <p:cSldViewPr snapToGrid="0">
      <p:cViewPr varScale="1">
        <p:scale>
          <a:sx n="104" d="100"/>
          <a:sy n="104" d="100"/>
        </p:scale>
        <p:origin x="8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1.fntdata"/><Relationship Id="rId23" Type="http://customschemas.google.com/relationships/presentationmetadata" Target="metadata"/><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hu-HU"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85804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04412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8" name="Google Shape;16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28022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 name="Google Shape;176;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8441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3957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8330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72928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3387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6101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8803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7413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 name="Google Shape;160;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69836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ímdia">
  <p:cSld name="Címdia">
    <p:spTree>
      <p:nvGrpSpPr>
        <p:cNvPr id="1" name="Shape 10"/>
        <p:cNvGrpSpPr/>
        <p:nvPr/>
      </p:nvGrpSpPr>
      <p:grpSpPr>
        <a:xfrm>
          <a:off x="0" y="0"/>
          <a:ext cx="0" cy="0"/>
          <a:chOff x="0" y="0"/>
          <a:chExt cx="0" cy="0"/>
        </a:xfrm>
      </p:grpSpPr>
      <p:pic>
        <p:nvPicPr>
          <p:cNvPr id="11" name="Google Shape;11;p15" descr="A képen szöveg, elektronika látható&#10;&#10;Automatikusan generált leírás"/>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12" name="Google Shape;12;p15"/>
          <p:cNvSpPr txBox="1">
            <a:spLocks noGrp="1"/>
          </p:cNvSpPr>
          <p:nvPr>
            <p:ph type="body" idx="1"/>
          </p:nvPr>
        </p:nvSpPr>
        <p:spPr>
          <a:xfrm>
            <a:off x="723900" y="2029968"/>
            <a:ext cx="10744200" cy="891112"/>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5500"/>
              <a:buFont typeface="Arial"/>
              <a:buNone/>
              <a:defRPr sz="55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3" name="Google Shape;13;p15"/>
          <p:cNvSpPr txBox="1">
            <a:spLocks noGrp="1"/>
          </p:cNvSpPr>
          <p:nvPr>
            <p:ph type="body" idx="2"/>
          </p:nvPr>
        </p:nvSpPr>
        <p:spPr>
          <a:xfrm>
            <a:off x="723900" y="2980944"/>
            <a:ext cx="10744200" cy="891112"/>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4000"/>
              <a:buFont typeface="Arial"/>
              <a:buNone/>
              <a:defRPr sz="40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4" name="Google Shape;14;p15"/>
          <p:cNvSpPr txBox="1">
            <a:spLocks noGrp="1"/>
          </p:cNvSpPr>
          <p:nvPr>
            <p:ph type="body" idx="3"/>
          </p:nvPr>
        </p:nvSpPr>
        <p:spPr>
          <a:xfrm>
            <a:off x="723900" y="4301824"/>
            <a:ext cx="10744200" cy="64922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4000"/>
              <a:buFont typeface="Arial"/>
              <a:buNone/>
              <a:defRPr sz="40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5" name="Google Shape;15;p15"/>
          <p:cNvSpPr txBox="1">
            <a:spLocks noGrp="1"/>
          </p:cNvSpPr>
          <p:nvPr>
            <p:ph type="body" idx="4"/>
          </p:nvPr>
        </p:nvSpPr>
        <p:spPr>
          <a:xfrm>
            <a:off x="723900" y="5005912"/>
            <a:ext cx="10744200" cy="64922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2000"/>
              <a:buFont typeface="Arial"/>
              <a:buNone/>
              <a:defRPr sz="20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6" name="Google Shape;16;p15"/>
          <p:cNvSpPr txBox="1">
            <a:spLocks noGrp="1"/>
          </p:cNvSpPr>
          <p:nvPr>
            <p:ph type="body" idx="5"/>
          </p:nvPr>
        </p:nvSpPr>
        <p:spPr>
          <a:xfrm>
            <a:off x="723900" y="5705856"/>
            <a:ext cx="10744200" cy="64922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2000"/>
              <a:buFont typeface="Arial"/>
              <a:buNone/>
              <a:defRPr sz="20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Fejléc nélküli dia">
  <p:cSld name="Fejléc nélküli dia">
    <p:spTree>
      <p:nvGrpSpPr>
        <p:cNvPr id="1" name="Shape 78"/>
        <p:cNvGrpSpPr/>
        <p:nvPr/>
      </p:nvGrpSpPr>
      <p:grpSpPr>
        <a:xfrm>
          <a:off x="0" y="0"/>
          <a:ext cx="0" cy="0"/>
          <a:chOff x="0" y="0"/>
          <a:chExt cx="0" cy="0"/>
        </a:xfrm>
      </p:grpSpPr>
      <p:sp>
        <p:nvSpPr>
          <p:cNvPr id="79" name="Google Shape;79;p24"/>
          <p:cNvSpPr txBox="1">
            <a:spLocks noGrp="1"/>
          </p:cNvSpPr>
          <p:nvPr>
            <p:ph type="body" idx="1"/>
          </p:nvPr>
        </p:nvSpPr>
        <p:spPr>
          <a:xfrm>
            <a:off x="838201" y="775252"/>
            <a:ext cx="3212591" cy="486489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2000"/>
              <a:buFont typeface="Arial"/>
              <a:buNone/>
              <a:defRPr sz="2000" b="0" i="0" u="none" strike="noStrike" cap="none">
                <a:solidFill>
                  <a:schemeClr val="dk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80" name="Google Shape;80;p24"/>
          <p:cNvPicPr preferRelativeResize="0"/>
          <p:nvPr/>
        </p:nvPicPr>
        <p:blipFill rotWithShape="1">
          <a:blip r:embed="rId2">
            <a:alphaModFix/>
          </a:blip>
          <a:srcRect/>
          <a:stretch/>
        </p:blipFill>
        <p:spPr>
          <a:xfrm>
            <a:off x="0" y="6001196"/>
            <a:ext cx="12192000" cy="856804"/>
          </a:xfrm>
          <a:prstGeom prst="rect">
            <a:avLst/>
          </a:prstGeom>
          <a:noFill/>
          <a:ln>
            <a:noFill/>
          </a:ln>
        </p:spPr>
      </p:pic>
      <p:sp>
        <p:nvSpPr>
          <p:cNvPr id="81" name="Google Shape;81;p24"/>
          <p:cNvSpPr txBox="1">
            <a:spLocks noGrp="1"/>
          </p:cNvSpPr>
          <p:nvPr>
            <p:ph type="body" idx="2"/>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1200"/>
              <a:buFont typeface="Arial"/>
              <a:buNone/>
              <a:defRPr sz="12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2" name="Google Shape;82;p24"/>
          <p:cNvSpPr>
            <a:spLocks noGrp="1"/>
          </p:cNvSpPr>
          <p:nvPr>
            <p:ph type="pic" idx="3"/>
          </p:nvPr>
        </p:nvSpPr>
        <p:spPr>
          <a:xfrm>
            <a:off x="4462670" y="783342"/>
            <a:ext cx="6870591" cy="4864892"/>
          </a:xfrm>
          <a:prstGeom prst="rect">
            <a:avLst/>
          </a:prstGeom>
          <a:no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áblázat">
  <p:cSld name="Táblázat">
    <p:spTree>
      <p:nvGrpSpPr>
        <p:cNvPr id="1" name="Shape 83"/>
        <p:cNvGrpSpPr/>
        <p:nvPr/>
      </p:nvGrpSpPr>
      <p:grpSpPr>
        <a:xfrm>
          <a:off x="0" y="0"/>
          <a:ext cx="0" cy="0"/>
          <a:chOff x="0" y="0"/>
          <a:chExt cx="0" cy="0"/>
        </a:xfrm>
      </p:grpSpPr>
      <p:sp>
        <p:nvSpPr>
          <p:cNvPr id="84" name="Google Shape;84;p25"/>
          <p:cNvSpPr>
            <a:spLocks noGrp="1"/>
          </p:cNvSpPr>
          <p:nvPr>
            <p:ph type="tbl" idx="2"/>
          </p:nvPr>
        </p:nvSpPr>
        <p:spPr>
          <a:xfrm>
            <a:off x="838200" y="1579457"/>
            <a:ext cx="10515598" cy="3855829"/>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Clr>
                <a:schemeClr val="dk1"/>
              </a:buClr>
              <a:buSzPts val="1800"/>
              <a:buFont typeface="Open Sans"/>
              <a:buNone/>
              <a:defRPr sz="1800" b="0" i="0" u="none" strike="noStrike" cap="none">
                <a:solidFill>
                  <a:schemeClr val="dk1"/>
                </a:solidFill>
                <a:latin typeface="Open Sans"/>
                <a:ea typeface="Open Sans"/>
                <a:cs typeface="Open Sans"/>
                <a:sym typeface="Open Sans"/>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cxnSp>
        <p:nvCxnSpPr>
          <p:cNvPr id="85" name="Google Shape;85;p25"/>
          <p:cNvCxnSpPr/>
          <p:nvPr/>
        </p:nvCxnSpPr>
        <p:spPr>
          <a:xfrm>
            <a:off x="838200" y="1274462"/>
            <a:ext cx="10515600" cy="0"/>
          </a:xfrm>
          <a:prstGeom prst="straightConnector1">
            <a:avLst/>
          </a:prstGeom>
          <a:noFill/>
          <a:ln w="9525" cap="flat" cmpd="sng">
            <a:solidFill>
              <a:srgbClr val="012851"/>
            </a:solidFill>
            <a:prstDash val="solid"/>
            <a:miter lim="800000"/>
            <a:headEnd type="none" w="sm" len="sm"/>
            <a:tailEnd type="none" w="sm" len="sm"/>
          </a:ln>
        </p:spPr>
      </p:cxnSp>
      <p:sp>
        <p:nvSpPr>
          <p:cNvPr id="86" name="Google Shape;86;p25"/>
          <p:cNvSpPr txBox="1">
            <a:spLocks noGrp="1"/>
          </p:cNvSpPr>
          <p:nvPr>
            <p:ph type="body" idx="1"/>
          </p:nvPr>
        </p:nvSpPr>
        <p:spPr>
          <a:xfrm>
            <a:off x="838200" y="723315"/>
            <a:ext cx="10515598" cy="52940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12850"/>
              </a:buClr>
              <a:buSzPts val="3000"/>
              <a:buFont typeface="Arial"/>
              <a:buNone/>
              <a:defRPr sz="3000" b="0" i="0" u="none" strike="noStrike" cap="none">
                <a:solidFill>
                  <a:srgbClr val="012850"/>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87" name="Google Shape;87;p25"/>
          <p:cNvPicPr preferRelativeResize="0"/>
          <p:nvPr/>
        </p:nvPicPr>
        <p:blipFill rotWithShape="1">
          <a:blip r:embed="rId2">
            <a:alphaModFix/>
          </a:blip>
          <a:srcRect/>
          <a:stretch/>
        </p:blipFill>
        <p:spPr>
          <a:xfrm>
            <a:off x="0" y="6001196"/>
            <a:ext cx="12192000" cy="856804"/>
          </a:xfrm>
          <a:prstGeom prst="rect">
            <a:avLst/>
          </a:prstGeom>
          <a:noFill/>
          <a:ln>
            <a:noFill/>
          </a:ln>
        </p:spPr>
      </p:pic>
      <p:sp>
        <p:nvSpPr>
          <p:cNvPr id="88" name="Google Shape;88;p25"/>
          <p:cNvSpPr txBox="1">
            <a:spLocks noGrp="1"/>
          </p:cNvSpPr>
          <p:nvPr>
            <p:ph type="body" idx="3"/>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1200"/>
              <a:buFont typeface="Arial"/>
              <a:buNone/>
              <a:defRPr sz="12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Záródia">
  <p:cSld name="Záródia">
    <p:spTree>
      <p:nvGrpSpPr>
        <p:cNvPr id="1" name="Shape 89"/>
        <p:cNvGrpSpPr/>
        <p:nvPr/>
      </p:nvGrpSpPr>
      <p:grpSpPr>
        <a:xfrm>
          <a:off x="0" y="0"/>
          <a:ext cx="0" cy="0"/>
          <a:chOff x="0" y="0"/>
          <a:chExt cx="0" cy="0"/>
        </a:xfrm>
      </p:grpSpPr>
      <p:pic>
        <p:nvPicPr>
          <p:cNvPr id="90" name="Google Shape;90;p26" descr="A képen szöveg, elektronika látható&#10;&#10;Automatikusan generált leírás"/>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91" name="Google Shape;91;p26"/>
          <p:cNvSpPr txBox="1">
            <a:spLocks noGrp="1"/>
          </p:cNvSpPr>
          <p:nvPr>
            <p:ph type="body" idx="1"/>
          </p:nvPr>
        </p:nvSpPr>
        <p:spPr>
          <a:xfrm>
            <a:off x="723900" y="2191523"/>
            <a:ext cx="10744200" cy="1710626"/>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5500"/>
              <a:buFont typeface="Arial"/>
              <a:buNone/>
              <a:defRPr sz="55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2" name="Google Shape;92;p26"/>
          <p:cNvSpPr txBox="1">
            <a:spLocks noGrp="1"/>
          </p:cNvSpPr>
          <p:nvPr>
            <p:ph type="body" idx="2"/>
          </p:nvPr>
        </p:nvSpPr>
        <p:spPr>
          <a:xfrm>
            <a:off x="723900" y="4301824"/>
            <a:ext cx="10744200" cy="64922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4000"/>
              <a:buFont typeface="Arial"/>
              <a:buNone/>
              <a:defRPr sz="40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3" name="Google Shape;93;p26"/>
          <p:cNvSpPr txBox="1">
            <a:spLocks noGrp="1"/>
          </p:cNvSpPr>
          <p:nvPr>
            <p:ph type="body" idx="3"/>
          </p:nvPr>
        </p:nvSpPr>
        <p:spPr>
          <a:xfrm>
            <a:off x="723900" y="5005912"/>
            <a:ext cx="10744200" cy="64922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2000"/>
              <a:buFont typeface="Arial"/>
              <a:buNone/>
              <a:defRPr sz="20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4" name="Google Shape;94;p26"/>
          <p:cNvSpPr txBox="1">
            <a:spLocks noGrp="1"/>
          </p:cNvSpPr>
          <p:nvPr>
            <p:ph type="body" idx="4"/>
          </p:nvPr>
        </p:nvSpPr>
        <p:spPr>
          <a:xfrm>
            <a:off x="723900" y="5705856"/>
            <a:ext cx="10744200" cy="64922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2000"/>
              <a:buFont typeface="Arial"/>
              <a:buNone/>
              <a:defRPr sz="20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zöveges tartalom">
  <p:cSld name="Szöveges tartalom">
    <p:spTree>
      <p:nvGrpSpPr>
        <p:cNvPr id="1" name="Shape 17"/>
        <p:cNvGrpSpPr/>
        <p:nvPr/>
      </p:nvGrpSpPr>
      <p:grpSpPr>
        <a:xfrm>
          <a:off x="0" y="0"/>
          <a:ext cx="0" cy="0"/>
          <a:chOff x="0" y="0"/>
          <a:chExt cx="0" cy="0"/>
        </a:xfrm>
      </p:grpSpPr>
      <p:pic>
        <p:nvPicPr>
          <p:cNvPr id="18" name="Google Shape;18;p16"/>
          <p:cNvPicPr preferRelativeResize="0"/>
          <p:nvPr/>
        </p:nvPicPr>
        <p:blipFill rotWithShape="1">
          <a:blip r:embed="rId2">
            <a:alphaModFix/>
          </a:blip>
          <a:srcRect/>
          <a:stretch/>
        </p:blipFill>
        <p:spPr>
          <a:xfrm>
            <a:off x="0" y="6001196"/>
            <a:ext cx="12192000" cy="856804"/>
          </a:xfrm>
          <a:prstGeom prst="rect">
            <a:avLst/>
          </a:prstGeom>
          <a:noFill/>
          <a:ln>
            <a:noFill/>
          </a:ln>
        </p:spPr>
      </p:pic>
      <p:cxnSp>
        <p:nvCxnSpPr>
          <p:cNvPr id="19" name="Google Shape;19;p16"/>
          <p:cNvCxnSpPr/>
          <p:nvPr/>
        </p:nvCxnSpPr>
        <p:spPr>
          <a:xfrm>
            <a:off x="838200" y="1274462"/>
            <a:ext cx="10515600" cy="0"/>
          </a:xfrm>
          <a:prstGeom prst="straightConnector1">
            <a:avLst/>
          </a:prstGeom>
          <a:noFill/>
          <a:ln w="9525" cap="flat" cmpd="sng">
            <a:solidFill>
              <a:srgbClr val="012851"/>
            </a:solidFill>
            <a:prstDash val="solid"/>
            <a:miter lim="800000"/>
            <a:headEnd type="none" w="sm" len="sm"/>
            <a:tailEnd type="none" w="sm" len="sm"/>
          </a:ln>
        </p:spPr>
      </p:cxnSp>
      <p:sp>
        <p:nvSpPr>
          <p:cNvPr id="20" name="Google Shape;20;p16"/>
          <p:cNvSpPr txBox="1">
            <a:spLocks noGrp="1"/>
          </p:cNvSpPr>
          <p:nvPr>
            <p:ph type="body" idx="1"/>
          </p:nvPr>
        </p:nvSpPr>
        <p:spPr>
          <a:xfrm>
            <a:off x="838200" y="723315"/>
            <a:ext cx="10515600" cy="52940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12850"/>
              </a:buClr>
              <a:buSzPts val="3000"/>
              <a:buFont typeface="Arial"/>
              <a:buNone/>
              <a:defRPr sz="3000" b="0" i="0" u="none" strike="noStrike" cap="none">
                <a:solidFill>
                  <a:srgbClr val="012850"/>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1" name="Google Shape;21;p16"/>
          <p:cNvSpPr txBox="1">
            <a:spLocks noGrp="1"/>
          </p:cNvSpPr>
          <p:nvPr>
            <p:ph type="body" idx="2"/>
          </p:nvPr>
        </p:nvSpPr>
        <p:spPr>
          <a:xfrm>
            <a:off x="838200" y="1607437"/>
            <a:ext cx="10515600" cy="184601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2000"/>
              <a:buFont typeface="Arial"/>
              <a:buNone/>
              <a:defRPr sz="2000" b="0" i="0" u="none" strike="noStrike" cap="none">
                <a:solidFill>
                  <a:schemeClr val="dk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2" name="Google Shape;22;p16"/>
          <p:cNvSpPr txBox="1">
            <a:spLocks noGrp="1"/>
          </p:cNvSpPr>
          <p:nvPr>
            <p:ph type="body" idx="3"/>
          </p:nvPr>
        </p:nvSpPr>
        <p:spPr>
          <a:xfrm>
            <a:off x="6282280" y="3786425"/>
            <a:ext cx="5125629" cy="18460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2000"/>
              <a:buFont typeface="Arial"/>
              <a:buNone/>
              <a:defRPr sz="2000" b="0" i="0" u="none" strike="noStrike" cap="none">
                <a:solidFill>
                  <a:schemeClr val="dk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3" name="Google Shape;23;p16"/>
          <p:cNvSpPr txBox="1">
            <a:spLocks noGrp="1"/>
          </p:cNvSpPr>
          <p:nvPr>
            <p:ph type="body" idx="4"/>
          </p:nvPr>
        </p:nvSpPr>
        <p:spPr>
          <a:xfrm>
            <a:off x="838201" y="3786425"/>
            <a:ext cx="5125629" cy="18460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2000"/>
              <a:buFont typeface="Arial"/>
              <a:buNone/>
              <a:defRPr sz="2000" b="0" i="0" u="none" strike="noStrike" cap="none">
                <a:solidFill>
                  <a:schemeClr val="dk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4" name="Google Shape;24;p16"/>
          <p:cNvSpPr txBox="1">
            <a:spLocks noGrp="1"/>
          </p:cNvSpPr>
          <p:nvPr>
            <p:ph type="body" idx="5"/>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1200"/>
              <a:buFont typeface="Arial"/>
              <a:buNone/>
              <a:defRPr sz="12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zöveg és diagram">
  <p:cSld name="Szöveg és diagram">
    <p:spTree>
      <p:nvGrpSpPr>
        <p:cNvPr id="1" name="Shape 25"/>
        <p:cNvGrpSpPr/>
        <p:nvPr/>
      </p:nvGrpSpPr>
      <p:grpSpPr>
        <a:xfrm>
          <a:off x="0" y="0"/>
          <a:ext cx="0" cy="0"/>
          <a:chOff x="0" y="0"/>
          <a:chExt cx="0" cy="0"/>
        </a:xfrm>
      </p:grpSpPr>
      <p:cxnSp>
        <p:nvCxnSpPr>
          <p:cNvPr id="26" name="Google Shape;26;p17"/>
          <p:cNvCxnSpPr/>
          <p:nvPr/>
        </p:nvCxnSpPr>
        <p:spPr>
          <a:xfrm>
            <a:off x="838200" y="1274462"/>
            <a:ext cx="10515600" cy="0"/>
          </a:xfrm>
          <a:prstGeom prst="straightConnector1">
            <a:avLst/>
          </a:prstGeom>
          <a:noFill/>
          <a:ln w="9525" cap="flat" cmpd="sng">
            <a:solidFill>
              <a:srgbClr val="012851"/>
            </a:solidFill>
            <a:prstDash val="solid"/>
            <a:miter lim="800000"/>
            <a:headEnd type="none" w="sm" len="sm"/>
            <a:tailEnd type="none" w="sm" len="sm"/>
          </a:ln>
        </p:spPr>
      </p:cxnSp>
      <p:sp>
        <p:nvSpPr>
          <p:cNvPr id="27" name="Google Shape;27;p17"/>
          <p:cNvSpPr txBox="1">
            <a:spLocks noGrp="1"/>
          </p:cNvSpPr>
          <p:nvPr>
            <p:ph type="body" idx="1"/>
          </p:nvPr>
        </p:nvSpPr>
        <p:spPr>
          <a:xfrm>
            <a:off x="838200" y="723315"/>
            <a:ext cx="10515600" cy="52940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12850"/>
              </a:buClr>
              <a:buSzPts val="3000"/>
              <a:buFont typeface="Arial"/>
              <a:buNone/>
              <a:defRPr sz="3000" b="0" i="0" u="none" strike="noStrike" cap="none">
                <a:solidFill>
                  <a:srgbClr val="012850"/>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8" name="Google Shape;28;p17"/>
          <p:cNvSpPr txBox="1">
            <a:spLocks noGrp="1"/>
          </p:cNvSpPr>
          <p:nvPr>
            <p:ph type="body" idx="2"/>
          </p:nvPr>
        </p:nvSpPr>
        <p:spPr>
          <a:xfrm>
            <a:off x="838201" y="1579456"/>
            <a:ext cx="3212591" cy="406068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2000"/>
              <a:buFont typeface="Arial"/>
              <a:buNone/>
              <a:defRPr sz="2000" b="0" i="0" u="none" strike="noStrike" cap="none">
                <a:solidFill>
                  <a:schemeClr val="dk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9" name="Google Shape;29;p17"/>
          <p:cNvSpPr>
            <a:spLocks noGrp="1"/>
          </p:cNvSpPr>
          <p:nvPr>
            <p:ph type="chart" idx="3"/>
          </p:nvPr>
        </p:nvSpPr>
        <p:spPr>
          <a:xfrm>
            <a:off x="4426343" y="1579563"/>
            <a:ext cx="6927457" cy="406057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Open Sans"/>
                <a:ea typeface="Open Sans"/>
                <a:cs typeface="Open Sans"/>
                <a:sym typeface="Open Sans"/>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30" name="Google Shape;30;p17"/>
          <p:cNvPicPr preferRelativeResize="0"/>
          <p:nvPr/>
        </p:nvPicPr>
        <p:blipFill rotWithShape="1">
          <a:blip r:embed="rId2">
            <a:alphaModFix/>
          </a:blip>
          <a:srcRect/>
          <a:stretch/>
        </p:blipFill>
        <p:spPr>
          <a:xfrm>
            <a:off x="0" y="6001196"/>
            <a:ext cx="12192000" cy="856804"/>
          </a:xfrm>
          <a:prstGeom prst="rect">
            <a:avLst/>
          </a:prstGeom>
          <a:noFill/>
          <a:ln>
            <a:noFill/>
          </a:ln>
        </p:spPr>
      </p:pic>
      <p:sp>
        <p:nvSpPr>
          <p:cNvPr id="31" name="Google Shape;31;p17"/>
          <p:cNvSpPr txBox="1">
            <a:spLocks noGrp="1"/>
          </p:cNvSpPr>
          <p:nvPr>
            <p:ph type="body" idx="4"/>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1200"/>
              <a:buFont typeface="Arial"/>
              <a:buNone/>
              <a:defRPr sz="12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 szövegblokk - 1 kép">
  <p:cSld name="1 szövegblokk - 1 kép">
    <p:spTree>
      <p:nvGrpSpPr>
        <p:cNvPr id="1" name="Shape 32"/>
        <p:cNvGrpSpPr/>
        <p:nvPr/>
      </p:nvGrpSpPr>
      <p:grpSpPr>
        <a:xfrm>
          <a:off x="0" y="0"/>
          <a:ext cx="0" cy="0"/>
          <a:chOff x="0" y="0"/>
          <a:chExt cx="0" cy="0"/>
        </a:xfrm>
      </p:grpSpPr>
      <p:cxnSp>
        <p:nvCxnSpPr>
          <p:cNvPr id="33" name="Google Shape;33;p18"/>
          <p:cNvCxnSpPr/>
          <p:nvPr/>
        </p:nvCxnSpPr>
        <p:spPr>
          <a:xfrm>
            <a:off x="838200" y="1274462"/>
            <a:ext cx="10515600" cy="0"/>
          </a:xfrm>
          <a:prstGeom prst="straightConnector1">
            <a:avLst/>
          </a:prstGeom>
          <a:noFill/>
          <a:ln w="9525" cap="flat" cmpd="sng">
            <a:solidFill>
              <a:srgbClr val="012851"/>
            </a:solidFill>
            <a:prstDash val="solid"/>
            <a:miter lim="800000"/>
            <a:headEnd type="none" w="sm" len="sm"/>
            <a:tailEnd type="none" w="sm" len="sm"/>
          </a:ln>
        </p:spPr>
      </p:cxnSp>
      <p:sp>
        <p:nvSpPr>
          <p:cNvPr id="34" name="Google Shape;34;p18"/>
          <p:cNvSpPr>
            <a:spLocks noGrp="1"/>
          </p:cNvSpPr>
          <p:nvPr>
            <p:ph type="pic" idx="2"/>
          </p:nvPr>
        </p:nvSpPr>
        <p:spPr>
          <a:xfrm>
            <a:off x="6027089" y="1579457"/>
            <a:ext cx="5326711" cy="4004081"/>
          </a:xfrm>
          <a:prstGeom prst="rect">
            <a:avLst/>
          </a:prstGeom>
          <a:noFill/>
          <a:ln>
            <a:noFill/>
          </a:ln>
        </p:spPr>
      </p:sp>
      <p:sp>
        <p:nvSpPr>
          <p:cNvPr id="35" name="Google Shape;35;p18"/>
          <p:cNvSpPr txBox="1">
            <a:spLocks noGrp="1"/>
          </p:cNvSpPr>
          <p:nvPr>
            <p:ph type="body" idx="1"/>
          </p:nvPr>
        </p:nvSpPr>
        <p:spPr>
          <a:xfrm>
            <a:off x="838200" y="723315"/>
            <a:ext cx="10515600" cy="52940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12850"/>
              </a:buClr>
              <a:buSzPts val="3000"/>
              <a:buFont typeface="Arial"/>
              <a:buNone/>
              <a:defRPr sz="3000" b="0" i="0" u="none" strike="noStrike" cap="none">
                <a:solidFill>
                  <a:srgbClr val="012850"/>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6" name="Google Shape;36;p18"/>
          <p:cNvSpPr txBox="1">
            <a:spLocks noGrp="1"/>
          </p:cNvSpPr>
          <p:nvPr>
            <p:ph type="body" idx="3"/>
          </p:nvPr>
        </p:nvSpPr>
        <p:spPr>
          <a:xfrm>
            <a:off x="838201" y="1582985"/>
            <a:ext cx="4287982" cy="375793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2000"/>
              <a:buFont typeface="Arial"/>
              <a:buNone/>
              <a:defRPr sz="2000" b="0" i="0" u="none" strike="noStrike" cap="none">
                <a:solidFill>
                  <a:schemeClr val="dk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37" name="Google Shape;37;p18"/>
          <p:cNvPicPr preferRelativeResize="0"/>
          <p:nvPr/>
        </p:nvPicPr>
        <p:blipFill rotWithShape="1">
          <a:blip r:embed="rId2">
            <a:alphaModFix/>
          </a:blip>
          <a:srcRect/>
          <a:stretch/>
        </p:blipFill>
        <p:spPr>
          <a:xfrm>
            <a:off x="0" y="6001196"/>
            <a:ext cx="12192000" cy="856804"/>
          </a:xfrm>
          <a:prstGeom prst="rect">
            <a:avLst/>
          </a:prstGeom>
          <a:noFill/>
          <a:ln>
            <a:noFill/>
          </a:ln>
        </p:spPr>
      </p:pic>
      <p:sp>
        <p:nvSpPr>
          <p:cNvPr id="38" name="Google Shape;38;p18"/>
          <p:cNvSpPr txBox="1">
            <a:spLocks noGrp="1"/>
          </p:cNvSpPr>
          <p:nvPr>
            <p:ph type="body" idx="4"/>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1200"/>
              <a:buFont typeface="Arial"/>
              <a:buNone/>
              <a:defRPr sz="12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 szövegblokk">
  <p:cSld name="2 szövegblokk">
    <p:spTree>
      <p:nvGrpSpPr>
        <p:cNvPr id="1" name="Shape 39"/>
        <p:cNvGrpSpPr/>
        <p:nvPr/>
      </p:nvGrpSpPr>
      <p:grpSpPr>
        <a:xfrm>
          <a:off x="0" y="0"/>
          <a:ext cx="0" cy="0"/>
          <a:chOff x="0" y="0"/>
          <a:chExt cx="0" cy="0"/>
        </a:xfrm>
      </p:grpSpPr>
      <p:cxnSp>
        <p:nvCxnSpPr>
          <p:cNvPr id="40" name="Google Shape;40;p19"/>
          <p:cNvCxnSpPr/>
          <p:nvPr/>
        </p:nvCxnSpPr>
        <p:spPr>
          <a:xfrm>
            <a:off x="838200" y="1274462"/>
            <a:ext cx="10515600" cy="0"/>
          </a:xfrm>
          <a:prstGeom prst="straightConnector1">
            <a:avLst/>
          </a:prstGeom>
          <a:noFill/>
          <a:ln w="9525" cap="flat" cmpd="sng">
            <a:solidFill>
              <a:srgbClr val="012851"/>
            </a:solidFill>
            <a:prstDash val="solid"/>
            <a:miter lim="800000"/>
            <a:headEnd type="none" w="sm" len="sm"/>
            <a:tailEnd type="none" w="sm" len="sm"/>
          </a:ln>
        </p:spPr>
      </p:cxnSp>
      <p:sp>
        <p:nvSpPr>
          <p:cNvPr id="41" name="Google Shape;41;p19"/>
          <p:cNvSpPr txBox="1">
            <a:spLocks noGrp="1"/>
          </p:cNvSpPr>
          <p:nvPr>
            <p:ph type="body" idx="1"/>
          </p:nvPr>
        </p:nvSpPr>
        <p:spPr>
          <a:xfrm>
            <a:off x="838200" y="723315"/>
            <a:ext cx="10515600" cy="52940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12850"/>
              </a:buClr>
              <a:buSzPts val="3000"/>
              <a:buFont typeface="Arial"/>
              <a:buNone/>
              <a:defRPr sz="3000" b="0" i="0" u="none" strike="noStrike" cap="none">
                <a:solidFill>
                  <a:srgbClr val="012850"/>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2" name="Google Shape;42;p19"/>
          <p:cNvSpPr txBox="1">
            <a:spLocks noGrp="1"/>
          </p:cNvSpPr>
          <p:nvPr>
            <p:ph type="body" idx="2"/>
          </p:nvPr>
        </p:nvSpPr>
        <p:spPr>
          <a:xfrm>
            <a:off x="838201" y="1579456"/>
            <a:ext cx="4977383" cy="406877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2200"/>
              <a:buFont typeface="Arial"/>
              <a:buNone/>
              <a:defRPr sz="2200" b="0" i="0" u="none" strike="noStrike" cap="none">
                <a:solidFill>
                  <a:schemeClr val="dk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3" name="Google Shape;43;p19"/>
          <p:cNvSpPr txBox="1">
            <a:spLocks noGrp="1"/>
          </p:cNvSpPr>
          <p:nvPr>
            <p:ph type="body" idx="3"/>
          </p:nvPr>
        </p:nvSpPr>
        <p:spPr>
          <a:xfrm>
            <a:off x="6397429" y="1579456"/>
            <a:ext cx="4977383" cy="406877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2200"/>
              <a:buFont typeface="Arial"/>
              <a:buNone/>
              <a:defRPr sz="2200" b="0" i="0" u="none" strike="noStrike" cap="none">
                <a:solidFill>
                  <a:schemeClr val="dk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44" name="Google Shape;44;p19"/>
          <p:cNvPicPr preferRelativeResize="0"/>
          <p:nvPr/>
        </p:nvPicPr>
        <p:blipFill rotWithShape="1">
          <a:blip r:embed="rId2">
            <a:alphaModFix/>
          </a:blip>
          <a:srcRect/>
          <a:stretch/>
        </p:blipFill>
        <p:spPr>
          <a:xfrm>
            <a:off x="0" y="6001196"/>
            <a:ext cx="12192000" cy="856804"/>
          </a:xfrm>
          <a:prstGeom prst="rect">
            <a:avLst/>
          </a:prstGeom>
          <a:noFill/>
          <a:ln>
            <a:noFill/>
          </a:ln>
        </p:spPr>
      </p:pic>
      <p:sp>
        <p:nvSpPr>
          <p:cNvPr id="45" name="Google Shape;45;p19"/>
          <p:cNvSpPr txBox="1">
            <a:spLocks noGrp="1"/>
          </p:cNvSpPr>
          <p:nvPr>
            <p:ph type="body" idx="4"/>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1200"/>
              <a:buFont typeface="Arial"/>
              <a:buNone/>
              <a:defRPr sz="12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3 szövegblokk">
  <p:cSld name="3 szövegblokk">
    <p:spTree>
      <p:nvGrpSpPr>
        <p:cNvPr id="1" name="Shape 46"/>
        <p:cNvGrpSpPr/>
        <p:nvPr/>
      </p:nvGrpSpPr>
      <p:grpSpPr>
        <a:xfrm>
          <a:off x="0" y="0"/>
          <a:ext cx="0" cy="0"/>
          <a:chOff x="0" y="0"/>
          <a:chExt cx="0" cy="0"/>
        </a:xfrm>
      </p:grpSpPr>
      <p:cxnSp>
        <p:nvCxnSpPr>
          <p:cNvPr id="47" name="Google Shape;47;p20"/>
          <p:cNvCxnSpPr/>
          <p:nvPr/>
        </p:nvCxnSpPr>
        <p:spPr>
          <a:xfrm>
            <a:off x="838200" y="1274462"/>
            <a:ext cx="10515600" cy="0"/>
          </a:xfrm>
          <a:prstGeom prst="straightConnector1">
            <a:avLst/>
          </a:prstGeom>
          <a:noFill/>
          <a:ln w="9525" cap="flat" cmpd="sng">
            <a:solidFill>
              <a:srgbClr val="012851"/>
            </a:solidFill>
            <a:prstDash val="solid"/>
            <a:miter lim="800000"/>
            <a:headEnd type="none" w="sm" len="sm"/>
            <a:tailEnd type="none" w="sm" len="sm"/>
          </a:ln>
        </p:spPr>
      </p:cxnSp>
      <p:sp>
        <p:nvSpPr>
          <p:cNvPr id="48" name="Google Shape;48;p20"/>
          <p:cNvSpPr txBox="1">
            <a:spLocks noGrp="1"/>
          </p:cNvSpPr>
          <p:nvPr>
            <p:ph type="body" idx="1"/>
          </p:nvPr>
        </p:nvSpPr>
        <p:spPr>
          <a:xfrm>
            <a:off x="838200" y="723315"/>
            <a:ext cx="10515600" cy="52940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12850"/>
              </a:buClr>
              <a:buSzPts val="3000"/>
              <a:buFont typeface="Arial"/>
              <a:buNone/>
              <a:defRPr sz="3000" b="0" i="0" u="none" strike="noStrike" cap="none">
                <a:solidFill>
                  <a:srgbClr val="012850"/>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9" name="Google Shape;49;p20"/>
          <p:cNvSpPr txBox="1">
            <a:spLocks noGrp="1"/>
          </p:cNvSpPr>
          <p:nvPr>
            <p:ph type="body" idx="2"/>
          </p:nvPr>
        </p:nvSpPr>
        <p:spPr>
          <a:xfrm>
            <a:off x="838201" y="1579456"/>
            <a:ext cx="3212591" cy="406877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2000"/>
              <a:buFont typeface="Arial"/>
              <a:buNone/>
              <a:defRPr sz="2000" b="0" i="0" u="none" strike="noStrike" cap="none">
                <a:solidFill>
                  <a:schemeClr val="dk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0" name="Google Shape;50;p20"/>
          <p:cNvSpPr txBox="1">
            <a:spLocks noGrp="1"/>
          </p:cNvSpPr>
          <p:nvPr>
            <p:ph type="body" idx="3"/>
          </p:nvPr>
        </p:nvSpPr>
        <p:spPr>
          <a:xfrm>
            <a:off x="4489704" y="1579456"/>
            <a:ext cx="3212591" cy="406877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2000"/>
              <a:buFont typeface="Arial"/>
              <a:buNone/>
              <a:defRPr sz="2000" b="0" i="0" u="none" strike="noStrike" cap="none">
                <a:solidFill>
                  <a:schemeClr val="dk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1" name="Google Shape;51;p20"/>
          <p:cNvSpPr txBox="1">
            <a:spLocks noGrp="1"/>
          </p:cNvSpPr>
          <p:nvPr>
            <p:ph type="body" idx="4"/>
          </p:nvPr>
        </p:nvSpPr>
        <p:spPr>
          <a:xfrm>
            <a:off x="8141207" y="1579456"/>
            <a:ext cx="3212591" cy="406877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2000"/>
              <a:buFont typeface="Arial"/>
              <a:buNone/>
              <a:defRPr sz="2000" b="0" i="0" u="none" strike="noStrike" cap="none">
                <a:solidFill>
                  <a:schemeClr val="dk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52" name="Google Shape;52;p20"/>
          <p:cNvPicPr preferRelativeResize="0"/>
          <p:nvPr/>
        </p:nvPicPr>
        <p:blipFill rotWithShape="1">
          <a:blip r:embed="rId2">
            <a:alphaModFix/>
          </a:blip>
          <a:srcRect/>
          <a:stretch/>
        </p:blipFill>
        <p:spPr>
          <a:xfrm>
            <a:off x="0" y="6001196"/>
            <a:ext cx="12192000" cy="856804"/>
          </a:xfrm>
          <a:prstGeom prst="rect">
            <a:avLst/>
          </a:prstGeom>
          <a:noFill/>
          <a:ln>
            <a:noFill/>
          </a:ln>
        </p:spPr>
      </p:pic>
      <p:sp>
        <p:nvSpPr>
          <p:cNvPr id="53" name="Google Shape;53;p20"/>
          <p:cNvSpPr txBox="1">
            <a:spLocks noGrp="1"/>
          </p:cNvSpPr>
          <p:nvPr>
            <p:ph type="body" idx="5"/>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1200"/>
              <a:buFont typeface="Arial"/>
              <a:buNone/>
              <a:defRPr sz="12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 képes tartalom">
  <p:cSld name="2 képes tartalom">
    <p:spTree>
      <p:nvGrpSpPr>
        <p:cNvPr id="1" name="Shape 54"/>
        <p:cNvGrpSpPr/>
        <p:nvPr/>
      </p:nvGrpSpPr>
      <p:grpSpPr>
        <a:xfrm>
          <a:off x="0" y="0"/>
          <a:ext cx="0" cy="0"/>
          <a:chOff x="0" y="0"/>
          <a:chExt cx="0" cy="0"/>
        </a:xfrm>
      </p:grpSpPr>
      <p:cxnSp>
        <p:nvCxnSpPr>
          <p:cNvPr id="55" name="Google Shape;55;p21"/>
          <p:cNvCxnSpPr/>
          <p:nvPr/>
        </p:nvCxnSpPr>
        <p:spPr>
          <a:xfrm>
            <a:off x="838200" y="1274462"/>
            <a:ext cx="10515600" cy="0"/>
          </a:xfrm>
          <a:prstGeom prst="straightConnector1">
            <a:avLst/>
          </a:prstGeom>
          <a:noFill/>
          <a:ln w="9525" cap="flat" cmpd="sng">
            <a:solidFill>
              <a:srgbClr val="012851"/>
            </a:solidFill>
            <a:prstDash val="solid"/>
            <a:miter lim="800000"/>
            <a:headEnd type="none" w="sm" len="sm"/>
            <a:tailEnd type="none" w="sm" len="sm"/>
          </a:ln>
        </p:spPr>
      </p:cxnSp>
      <p:sp>
        <p:nvSpPr>
          <p:cNvPr id="56" name="Google Shape;56;p21"/>
          <p:cNvSpPr>
            <a:spLocks noGrp="1"/>
          </p:cNvSpPr>
          <p:nvPr>
            <p:ph type="pic" idx="2"/>
          </p:nvPr>
        </p:nvSpPr>
        <p:spPr>
          <a:xfrm>
            <a:off x="6265629" y="1579456"/>
            <a:ext cx="5067632" cy="4068777"/>
          </a:xfrm>
          <a:prstGeom prst="rect">
            <a:avLst/>
          </a:prstGeom>
          <a:noFill/>
          <a:ln>
            <a:noFill/>
          </a:ln>
        </p:spPr>
      </p:sp>
      <p:sp>
        <p:nvSpPr>
          <p:cNvPr id="57" name="Google Shape;57;p21"/>
          <p:cNvSpPr>
            <a:spLocks noGrp="1"/>
          </p:cNvSpPr>
          <p:nvPr>
            <p:ph type="pic" idx="3"/>
          </p:nvPr>
        </p:nvSpPr>
        <p:spPr>
          <a:xfrm>
            <a:off x="838200" y="1579456"/>
            <a:ext cx="5011973" cy="4068777"/>
          </a:xfrm>
          <a:prstGeom prst="rect">
            <a:avLst/>
          </a:prstGeom>
          <a:noFill/>
          <a:ln>
            <a:noFill/>
          </a:ln>
        </p:spPr>
      </p:sp>
      <p:sp>
        <p:nvSpPr>
          <p:cNvPr id="58" name="Google Shape;58;p21"/>
          <p:cNvSpPr txBox="1">
            <a:spLocks noGrp="1"/>
          </p:cNvSpPr>
          <p:nvPr>
            <p:ph type="body" idx="1"/>
          </p:nvPr>
        </p:nvSpPr>
        <p:spPr>
          <a:xfrm>
            <a:off x="838200" y="723315"/>
            <a:ext cx="10515600" cy="52940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12850"/>
              </a:buClr>
              <a:buSzPts val="3000"/>
              <a:buFont typeface="Arial"/>
              <a:buNone/>
              <a:defRPr sz="3000" b="0" i="0" u="none" strike="noStrike" cap="none">
                <a:solidFill>
                  <a:srgbClr val="012850"/>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59" name="Google Shape;59;p21"/>
          <p:cNvPicPr preferRelativeResize="0"/>
          <p:nvPr/>
        </p:nvPicPr>
        <p:blipFill rotWithShape="1">
          <a:blip r:embed="rId2">
            <a:alphaModFix/>
          </a:blip>
          <a:srcRect/>
          <a:stretch/>
        </p:blipFill>
        <p:spPr>
          <a:xfrm>
            <a:off x="0" y="6001196"/>
            <a:ext cx="12192000" cy="856804"/>
          </a:xfrm>
          <a:prstGeom prst="rect">
            <a:avLst/>
          </a:prstGeom>
          <a:noFill/>
          <a:ln>
            <a:noFill/>
          </a:ln>
        </p:spPr>
      </p:pic>
      <p:sp>
        <p:nvSpPr>
          <p:cNvPr id="60" name="Google Shape;60;p21"/>
          <p:cNvSpPr txBox="1">
            <a:spLocks noGrp="1"/>
          </p:cNvSpPr>
          <p:nvPr>
            <p:ph type="body" idx="4"/>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1200"/>
              <a:buFont typeface="Arial"/>
              <a:buNone/>
              <a:defRPr sz="12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3 képes tartalom">
  <p:cSld name="3 képes tartalom">
    <p:spTree>
      <p:nvGrpSpPr>
        <p:cNvPr id="1" name="Shape 61"/>
        <p:cNvGrpSpPr/>
        <p:nvPr/>
      </p:nvGrpSpPr>
      <p:grpSpPr>
        <a:xfrm>
          <a:off x="0" y="0"/>
          <a:ext cx="0" cy="0"/>
          <a:chOff x="0" y="0"/>
          <a:chExt cx="0" cy="0"/>
        </a:xfrm>
      </p:grpSpPr>
      <p:cxnSp>
        <p:nvCxnSpPr>
          <p:cNvPr id="62" name="Google Shape;62;p22"/>
          <p:cNvCxnSpPr/>
          <p:nvPr/>
        </p:nvCxnSpPr>
        <p:spPr>
          <a:xfrm>
            <a:off x="838200" y="1274462"/>
            <a:ext cx="10515600" cy="0"/>
          </a:xfrm>
          <a:prstGeom prst="straightConnector1">
            <a:avLst/>
          </a:prstGeom>
          <a:noFill/>
          <a:ln w="9525" cap="flat" cmpd="sng">
            <a:solidFill>
              <a:srgbClr val="012851"/>
            </a:solidFill>
            <a:prstDash val="solid"/>
            <a:miter lim="800000"/>
            <a:headEnd type="none" w="sm" len="sm"/>
            <a:tailEnd type="none" w="sm" len="sm"/>
          </a:ln>
        </p:spPr>
      </p:cxnSp>
      <p:sp>
        <p:nvSpPr>
          <p:cNvPr id="63" name="Google Shape;63;p22"/>
          <p:cNvSpPr>
            <a:spLocks noGrp="1"/>
          </p:cNvSpPr>
          <p:nvPr>
            <p:ph type="pic" idx="2"/>
          </p:nvPr>
        </p:nvSpPr>
        <p:spPr>
          <a:xfrm>
            <a:off x="838199" y="1579456"/>
            <a:ext cx="2564928" cy="4125419"/>
          </a:xfrm>
          <a:prstGeom prst="rect">
            <a:avLst/>
          </a:prstGeom>
          <a:noFill/>
          <a:ln>
            <a:noFill/>
          </a:ln>
        </p:spPr>
      </p:sp>
      <p:sp>
        <p:nvSpPr>
          <p:cNvPr id="64" name="Google Shape;64;p22"/>
          <p:cNvSpPr>
            <a:spLocks noGrp="1"/>
          </p:cNvSpPr>
          <p:nvPr>
            <p:ph type="pic" idx="3"/>
          </p:nvPr>
        </p:nvSpPr>
        <p:spPr>
          <a:xfrm>
            <a:off x="6639338" y="1579457"/>
            <a:ext cx="4693921" cy="4125428"/>
          </a:xfrm>
          <a:prstGeom prst="rect">
            <a:avLst/>
          </a:prstGeom>
          <a:noFill/>
          <a:ln>
            <a:noFill/>
          </a:ln>
        </p:spPr>
      </p:sp>
      <p:sp>
        <p:nvSpPr>
          <p:cNvPr id="65" name="Google Shape;65;p22"/>
          <p:cNvSpPr>
            <a:spLocks noGrp="1"/>
          </p:cNvSpPr>
          <p:nvPr>
            <p:ph type="pic" idx="4"/>
          </p:nvPr>
        </p:nvSpPr>
        <p:spPr>
          <a:xfrm>
            <a:off x="3738768" y="1579456"/>
            <a:ext cx="2564928" cy="4125419"/>
          </a:xfrm>
          <a:prstGeom prst="rect">
            <a:avLst/>
          </a:prstGeom>
          <a:noFill/>
          <a:ln>
            <a:noFill/>
          </a:ln>
        </p:spPr>
      </p:sp>
      <p:sp>
        <p:nvSpPr>
          <p:cNvPr id="66" name="Google Shape;66;p22"/>
          <p:cNvSpPr txBox="1">
            <a:spLocks noGrp="1"/>
          </p:cNvSpPr>
          <p:nvPr>
            <p:ph type="body" idx="1"/>
          </p:nvPr>
        </p:nvSpPr>
        <p:spPr>
          <a:xfrm>
            <a:off x="838200" y="723315"/>
            <a:ext cx="10515600" cy="52940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12850"/>
              </a:buClr>
              <a:buSzPts val="3000"/>
              <a:buFont typeface="Arial"/>
              <a:buNone/>
              <a:defRPr sz="3000" b="0" i="0" u="none" strike="noStrike" cap="none">
                <a:solidFill>
                  <a:srgbClr val="012850"/>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67" name="Google Shape;67;p22"/>
          <p:cNvPicPr preferRelativeResize="0"/>
          <p:nvPr/>
        </p:nvPicPr>
        <p:blipFill rotWithShape="1">
          <a:blip r:embed="rId2">
            <a:alphaModFix/>
          </a:blip>
          <a:srcRect/>
          <a:stretch/>
        </p:blipFill>
        <p:spPr>
          <a:xfrm>
            <a:off x="0" y="6001196"/>
            <a:ext cx="12192000" cy="856804"/>
          </a:xfrm>
          <a:prstGeom prst="rect">
            <a:avLst/>
          </a:prstGeom>
          <a:noFill/>
          <a:ln>
            <a:noFill/>
          </a:ln>
        </p:spPr>
      </p:pic>
      <p:sp>
        <p:nvSpPr>
          <p:cNvPr id="68" name="Google Shape;68;p22"/>
          <p:cNvSpPr txBox="1">
            <a:spLocks noGrp="1"/>
          </p:cNvSpPr>
          <p:nvPr>
            <p:ph type="body" idx="5"/>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1200"/>
              <a:buFont typeface="Arial"/>
              <a:buNone/>
              <a:defRPr sz="12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2 kép címmel">
  <p:cSld name="2 kép címmel">
    <p:spTree>
      <p:nvGrpSpPr>
        <p:cNvPr id="1" name="Shape 69"/>
        <p:cNvGrpSpPr/>
        <p:nvPr/>
      </p:nvGrpSpPr>
      <p:grpSpPr>
        <a:xfrm>
          <a:off x="0" y="0"/>
          <a:ext cx="0" cy="0"/>
          <a:chOff x="0" y="0"/>
          <a:chExt cx="0" cy="0"/>
        </a:xfrm>
      </p:grpSpPr>
      <p:cxnSp>
        <p:nvCxnSpPr>
          <p:cNvPr id="70" name="Google Shape;70;p23"/>
          <p:cNvCxnSpPr/>
          <p:nvPr/>
        </p:nvCxnSpPr>
        <p:spPr>
          <a:xfrm>
            <a:off x="838200" y="1274462"/>
            <a:ext cx="10515600" cy="0"/>
          </a:xfrm>
          <a:prstGeom prst="straightConnector1">
            <a:avLst/>
          </a:prstGeom>
          <a:noFill/>
          <a:ln w="9525" cap="flat" cmpd="sng">
            <a:solidFill>
              <a:srgbClr val="012851"/>
            </a:solidFill>
            <a:prstDash val="solid"/>
            <a:miter lim="800000"/>
            <a:headEnd type="none" w="sm" len="sm"/>
            <a:tailEnd type="none" w="sm" len="sm"/>
          </a:ln>
        </p:spPr>
      </p:cxnSp>
      <p:sp>
        <p:nvSpPr>
          <p:cNvPr id="71" name="Google Shape;71;p23"/>
          <p:cNvSpPr>
            <a:spLocks noGrp="1"/>
          </p:cNvSpPr>
          <p:nvPr>
            <p:ph type="pic" idx="2"/>
          </p:nvPr>
        </p:nvSpPr>
        <p:spPr>
          <a:xfrm>
            <a:off x="838200" y="1557713"/>
            <a:ext cx="5021911" cy="3285610"/>
          </a:xfrm>
          <a:prstGeom prst="rect">
            <a:avLst/>
          </a:prstGeom>
          <a:noFill/>
          <a:ln>
            <a:noFill/>
          </a:ln>
        </p:spPr>
      </p:sp>
      <p:sp>
        <p:nvSpPr>
          <p:cNvPr id="72" name="Google Shape;72;p23"/>
          <p:cNvSpPr>
            <a:spLocks noGrp="1"/>
          </p:cNvSpPr>
          <p:nvPr>
            <p:ph type="pic" idx="3"/>
          </p:nvPr>
        </p:nvSpPr>
        <p:spPr>
          <a:xfrm>
            <a:off x="6331888" y="1557713"/>
            <a:ext cx="5021911" cy="3285610"/>
          </a:xfrm>
          <a:prstGeom prst="rect">
            <a:avLst/>
          </a:prstGeom>
          <a:noFill/>
          <a:ln>
            <a:noFill/>
          </a:ln>
        </p:spPr>
      </p:sp>
      <p:sp>
        <p:nvSpPr>
          <p:cNvPr id="73" name="Google Shape;73;p23"/>
          <p:cNvSpPr txBox="1">
            <a:spLocks noGrp="1"/>
          </p:cNvSpPr>
          <p:nvPr>
            <p:ph type="body" idx="1"/>
          </p:nvPr>
        </p:nvSpPr>
        <p:spPr>
          <a:xfrm>
            <a:off x="838200" y="723315"/>
            <a:ext cx="10515600" cy="52940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12850"/>
              </a:buClr>
              <a:buSzPts val="3000"/>
              <a:buFont typeface="Arial"/>
              <a:buNone/>
              <a:defRPr sz="3000" b="0" i="0" u="none" strike="noStrike" cap="none">
                <a:solidFill>
                  <a:srgbClr val="012850"/>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4" name="Google Shape;74;p23"/>
          <p:cNvSpPr txBox="1">
            <a:spLocks noGrp="1"/>
          </p:cNvSpPr>
          <p:nvPr>
            <p:ph type="body" idx="4"/>
          </p:nvPr>
        </p:nvSpPr>
        <p:spPr>
          <a:xfrm>
            <a:off x="838200" y="5118900"/>
            <a:ext cx="5021911" cy="52940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Google Shape;75;p23"/>
          <p:cNvSpPr txBox="1">
            <a:spLocks noGrp="1"/>
          </p:cNvSpPr>
          <p:nvPr>
            <p:ph type="body" idx="5"/>
          </p:nvPr>
        </p:nvSpPr>
        <p:spPr>
          <a:xfrm>
            <a:off x="6332692" y="5118900"/>
            <a:ext cx="5021911" cy="52940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76" name="Google Shape;76;p23"/>
          <p:cNvPicPr preferRelativeResize="0"/>
          <p:nvPr/>
        </p:nvPicPr>
        <p:blipFill rotWithShape="1">
          <a:blip r:embed="rId2">
            <a:alphaModFix/>
          </a:blip>
          <a:srcRect/>
          <a:stretch/>
        </p:blipFill>
        <p:spPr>
          <a:xfrm>
            <a:off x="0" y="6001196"/>
            <a:ext cx="12192000" cy="856804"/>
          </a:xfrm>
          <a:prstGeom prst="rect">
            <a:avLst/>
          </a:prstGeom>
          <a:noFill/>
          <a:ln>
            <a:noFill/>
          </a:ln>
        </p:spPr>
      </p:pic>
      <p:sp>
        <p:nvSpPr>
          <p:cNvPr id="77" name="Google Shape;77;p23"/>
          <p:cNvSpPr txBox="1">
            <a:spLocks noGrp="1"/>
          </p:cNvSpPr>
          <p:nvPr>
            <p:ph type="body" idx="6"/>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1200"/>
              <a:buFont typeface="Arial"/>
              <a:buNone/>
              <a:defRPr sz="12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
          <p:cNvSpPr txBox="1">
            <a:spLocks noGrp="1"/>
          </p:cNvSpPr>
          <p:nvPr>
            <p:ph type="body" idx="1"/>
          </p:nvPr>
        </p:nvSpPr>
        <p:spPr>
          <a:xfrm>
            <a:off x="723900" y="2029968"/>
            <a:ext cx="10744200" cy="89111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500"/>
              <a:buNone/>
            </a:pPr>
            <a:r>
              <a:rPr lang="hu-HU" dirty="0"/>
              <a:t>National </a:t>
            </a:r>
            <a:r>
              <a:rPr lang="hu-HU" dirty="0" err="1"/>
              <a:t>tax</a:t>
            </a:r>
            <a:r>
              <a:rPr lang="hu-HU" dirty="0"/>
              <a:t> law and policy </a:t>
            </a:r>
            <a:r>
              <a:rPr lang="hu-HU" dirty="0" err="1"/>
              <a:t>making</a:t>
            </a:r>
            <a:endParaRPr dirty="0"/>
          </a:p>
        </p:txBody>
      </p:sp>
      <p:sp>
        <p:nvSpPr>
          <p:cNvPr id="100" name="Google Shape;100;p1"/>
          <p:cNvSpPr txBox="1">
            <a:spLocks noGrp="1"/>
          </p:cNvSpPr>
          <p:nvPr>
            <p:ph type="body" idx="3"/>
          </p:nvPr>
        </p:nvSpPr>
        <p:spPr>
          <a:xfrm>
            <a:off x="723900" y="4301824"/>
            <a:ext cx="10744200" cy="64922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4000"/>
              <a:buNone/>
            </a:pPr>
            <a:r>
              <a:rPr lang="hu-HU" dirty="0"/>
              <a:t>Barnabás Hajdu</a:t>
            </a:r>
            <a:endParaRPr dirty="0"/>
          </a:p>
        </p:txBody>
      </p:sp>
      <p:sp>
        <p:nvSpPr>
          <p:cNvPr id="101" name="Google Shape;101;p1"/>
          <p:cNvSpPr txBox="1">
            <a:spLocks noGrp="1"/>
          </p:cNvSpPr>
          <p:nvPr>
            <p:ph type="body" idx="4"/>
          </p:nvPr>
        </p:nvSpPr>
        <p:spPr>
          <a:xfrm>
            <a:off x="723900" y="5005912"/>
            <a:ext cx="10744200" cy="64922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2000"/>
              <a:buNone/>
            </a:pPr>
            <a:r>
              <a:rPr lang="hu-HU" dirty="0"/>
              <a:t>Eötvös Loránd University</a:t>
            </a:r>
            <a:endParaRPr dirty="0"/>
          </a:p>
          <a:p>
            <a:pPr marL="0" lvl="0" indent="0" algn="l" rtl="0">
              <a:lnSpc>
                <a:spcPct val="90000"/>
              </a:lnSpc>
              <a:spcBef>
                <a:spcPts val="1000"/>
              </a:spcBef>
              <a:spcAft>
                <a:spcPts val="0"/>
              </a:spcAft>
              <a:buClr>
                <a:schemeClr val="lt1"/>
              </a:buClr>
              <a:buSzPts val="2000"/>
              <a:buNone/>
            </a:pPr>
            <a:r>
              <a:rPr lang="hu-HU" dirty="0" err="1"/>
              <a:t>Faculty</a:t>
            </a:r>
            <a:r>
              <a:rPr lang="hu-HU" dirty="0"/>
              <a:t> of Law</a:t>
            </a:r>
            <a:endParaRPr dirty="0"/>
          </a:p>
        </p:txBody>
      </p:sp>
      <p:sp>
        <p:nvSpPr>
          <p:cNvPr id="102" name="Google Shape;102;p1"/>
          <p:cNvSpPr txBox="1">
            <a:spLocks noGrp="1"/>
          </p:cNvSpPr>
          <p:nvPr>
            <p:ph type="body" idx="5"/>
          </p:nvPr>
        </p:nvSpPr>
        <p:spPr>
          <a:xfrm>
            <a:off x="723900" y="5890584"/>
            <a:ext cx="10744200" cy="64922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2000"/>
              <a:buNone/>
            </a:pPr>
            <a:r>
              <a:rPr lang="hu-HU" dirty="0"/>
              <a:t>2025.04.28.</a:t>
            </a:r>
            <a:endParaRPr dirty="0"/>
          </a:p>
        </p:txBody>
      </p:sp>
      <p:sp>
        <p:nvSpPr>
          <p:cNvPr id="2" name="Szövegdoboz 1"/>
          <p:cNvSpPr txBox="1"/>
          <p:nvPr/>
        </p:nvSpPr>
        <p:spPr>
          <a:xfrm>
            <a:off x="6973454" y="5890584"/>
            <a:ext cx="4494646" cy="738664"/>
          </a:xfrm>
          <a:prstGeom prst="rect">
            <a:avLst/>
          </a:prstGeom>
          <a:noFill/>
        </p:spPr>
        <p:txBody>
          <a:bodyPr wrap="square" rtlCol="0">
            <a:spAutoFit/>
          </a:bodyPr>
          <a:lstStyle/>
          <a:p>
            <a:r>
              <a:rPr lang="en-US" b="1" dirty="0">
                <a:solidFill>
                  <a:schemeClr val="bg1"/>
                </a:solidFill>
                <a:latin typeface="Open Sans" panose="020B0604020202020204" charset="0"/>
                <a:ea typeface="Open Sans" panose="020B0604020202020204" charset="0"/>
                <a:cs typeface="Open Sans" panose="020B0604020202020204" charset="0"/>
              </a:rPr>
              <a:t>The conference participation was </a:t>
            </a:r>
            <a:r>
              <a:rPr lang="en-US" b="1" dirty="0" err="1">
                <a:solidFill>
                  <a:schemeClr val="bg1"/>
                </a:solidFill>
                <a:latin typeface="Open Sans" panose="020B0604020202020204" charset="0"/>
                <a:ea typeface="Open Sans" panose="020B0604020202020204" charset="0"/>
                <a:cs typeface="Open Sans" panose="020B0604020202020204" charset="0"/>
              </a:rPr>
              <a:t>subsidised</a:t>
            </a:r>
            <a:r>
              <a:rPr lang="en-US" b="1" dirty="0">
                <a:solidFill>
                  <a:schemeClr val="bg1"/>
                </a:solidFill>
                <a:latin typeface="Open Sans" panose="020B0604020202020204" charset="0"/>
                <a:ea typeface="Open Sans" panose="020B0604020202020204" charset="0"/>
                <a:cs typeface="Open Sans" panose="020B0604020202020204" charset="0"/>
              </a:rPr>
              <a:t> by the Talent Support Council of ELTE </a:t>
            </a:r>
            <a:r>
              <a:rPr lang="en-US" b="1" dirty="0" err="1">
                <a:solidFill>
                  <a:schemeClr val="bg1"/>
                </a:solidFill>
                <a:latin typeface="Open Sans" panose="020B0604020202020204" charset="0"/>
                <a:ea typeface="Open Sans" panose="020B0604020202020204" charset="0"/>
                <a:cs typeface="Open Sans" panose="020B0604020202020204" charset="0"/>
              </a:rPr>
              <a:t>Eötvös</a:t>
            </a:r>
            <a:r>
              <a:rPr lang="en-US" b="1" dirty="0">
                <a:solidFill>
                  <a:schemeClr val="bg1"/>
                </a:solidFill>
                <a:latin typeface="Open Sans" panose="020B0604020202020204" charset="0"/>
                <a:ea typeface="Open Sans" panose="020B0604020202020204" charset="0"/>
                <a:cs typeface="Open Sans" panose="020B0604020202020204" charset="0"/>
              </a:rPr>
              <a:t> L</a:t>
            </a:r>
            <a:r>
              <a:rPr lang="hu-HU" b="1" dirty="0">
                <a:solidFill>
                  <a:schemeClr val="bg1"/>
                </a:solidFill>
                <a:latin typeface="Open Sans" panose="020B0604020202020204" charset="0"/>
                <a:ea typeface="Open Sans" panose="020B0604020202020204" charset="0"/>
                <a:cs typeface="Open Sans" panose="020B0604020202020204" charset="0"/>
              </a:rPr>
              <a:t>o</a:t>
            </a:r>
            <a:r>
              <a:rPr lang="en-US" b="1" dirty="0" err="1">
                <a:solidFill>
                  <a:schemeClr val="bg1"/>
                </a:solidFill>
                <a:latin typeface="Open Sans" panose="020B0604020202020204" charset="0"/>
                <a:ea typeface="Open Sans" panose="020B0604020202020204" charset="0"/>
                <a:cs typeface="Open Sans" panose="020B0604020202020204" charset="0"/>
              </a:rPr>
              <a:t>ránd</a:t>
            </a:r>
            <a:r>
              <a:rPr lang="en-US" b="1" dirty="0">
                <a:solidFill>
                  <a:schemeClr val="bg1"/>
                </a:solidFill>
                <a:latin typeface="Open Sans" panose="020B0604020202020204" charset="0"/>
                <a:ea typeface="Open Sans" panose="020B0604020202020204" charset="0"/>
                <a:cs typeface="Open Sans" panose="020B0604020202020204" charset="0"/>
              </a:rPr>
              <a:t> University, Budapest</a:t>
            </a:r>
            <a:endParaRPr lang="hu-HU" b="1" dirty="0">
              <a:solidFill>
                <a:schemeClr val="bg1"/>
              </a:solidFill>
              <a:latin typeface="Open Sans" panose="020B0604020202020204" charset="0"/>
              <a:ea typeface="Open Sans" panose="020B0604020202020204" charset="0"/>
              <a:cs typeface="Open Sans" panose="020B060402020202020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0"/>
          <p:cNvSpPr txBox="1">
            <a:spLocks noGrp="1"/>
          </p:cNvSpPr>
          <p:nvPr>
            <p:ph type="body" idx="1"/>
          </p:nvPr>
        </p:nvSpPr>
        <p:spPr>
          <a:xfrm>
            <a:off x="838200" y="723315"/>
            <a:ext cx="10515600" cy="52940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12850"/>
              </a:buClr>
              <a:buSzPts val="3000"/>
              <a:buNone/>
            </a:pPr>
            <a:r>
              <a:rPr lang="hu-HU" sz="2800"/>
              <a:t>Tax regulation in Hungary serving the </a:t>
            </a:r>
            <a:r>
              <a:rPr lang="hu-HU" sz="2800" b="1"/>
              <a:t>governance </a:t>
            </a:r>
            <a:r>
              <a:rPr lang="hu-HU" sz="2800"/>
              <a:t>purpose</a:t>
            </a:r>
            <a:endParaRPr sz="2800"/>
          </a:p>
        </p:txBody>
      </p:sp>
      <p:sp>
        <p:nvSpPr>
          <p:cNvPr id="171" name="Google Shape;171;p10"/>
          <p:cNvSpPr txBox="1">
            <a:spLocks noGrp="1"/>
          </p:cNvSpPr>
          <p:nvPr>
            <p:ph type="body" idx="5"/>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1200"/>
              <a:buNone/>
            </a:pPr>
            <a:r>
              <a:rPr lang="hu-HU"/>
              <a:t>FERRARA EXCHANGE SEMINAR ON TAX LAW, 04.28.2024</a:t>
            </a:r>
            <a:endParaRPr/>
          </a:p>
        </p:txBody>
      </p:sp>
      <p:sp>
        <p:nvSpPr>
          <p:cNvPr id="172" name="Google Shape;172;p10"/>
          <p:cNvSpPr txBox="1">
            <a:spLocks noGrp="1"/>
          </p:cNvSpPr>
          <p:nvPr>
            <p:ph type="body" idx="2"/>
          </p:nvPr>
        </p:nvSpPr>
        <p:spPr>
          <a:xfrm>
            <a:off x="838200" y="1517958"/>
            <a:ext cx="10430164" cy="2616101"/>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600"/>
              <a:buNone/>
            </a:pPr>
            <a:r>
              <a:rPr lang="hu-HU" sz="1600" b="1">
                <a:latin typeface="Arial"/>
                <a:ea typeface="Arial"/>
                <a:cs typeface="Arial"/>
                <a:sym typeface="Arial"/>
              </a:rPr>
              <a:t>„Reliable tax payer” </a:t>
            </a:r>
            <a:endParaRPr/>
          </a:p>
          <a:p>
            <a:pPr marL="0" marR="0" lvl="0" indent="0" algn="l" rtl="0">
              <a:lnSpc>
                <a:spcPct val="100000"/>
              </a:lnSpc>
              <a:spcBef>
                <a:spcPts val="0"/>
              </a:spcBef>
              <a:spcAft>
                <a:spcPts val="0"/>
              </a:spcAft>
              <a:buClr>
                <a:schemeClr val="dk1"/>
              </a:buClr>
              <a:buSzPts val="2000"/>
              <a:buNone/>
            </a:pPr>
            <a:endParaRPr b="1" i="0" u="none" strike="noStrike" cap="none">
              <a:solidFill>
                <a:schemeClr val="dk1"/>
              </a:solidFill>
              <a:latin typeface="Arial"/>
              <a:ea typeface="Arial"/>
              <a:cs typeface="Arial"/>
              <a:sym typeface="Arial"/>
            </a:endParaRPr>
          </a:p>
          <a:p>
            <a:pPr marL="0" lvl="0" indent="-101600" algn="l" rtl="0">
              <a:lnSpc>
                <a:spcPct val="100000"/>
              </a:lnSpc>
              <a:spcBef>
                <a:spcPts val="0"/>
              </a:spcBef>
              <a:spcAft>
                <a:spcPts val="0"/>
              </a:spcAft>
              <a:buClr>
                <a:schemeClr val="dk1"/>
              </a:buClr>
              <a:buSzPts val="1600"/>
              <a:buFont typeface="Arial"/>
              <a:buChar char="•"/>
            </a:pPr>
            <a:r>
              <a:rPr lang="hu-HU" sz="1600" b="0" i="0" u="none" strike="noStrike" cap="none">
                <a:solidFill>
                  <a:schemeClr val="dk1"/>
                </a:solidFill>
                <a:latin typeface="Arial"/>
                <a:ea typeface="Arial"/>
                <a:cs typeface="Arial"/>
                <a:sym typeface="Arial"/>
              </a:rPr>
              <a:t>At least </a:t>
            </a:r>
            <a:r>
              <a:rPr lang="hu-HU" sz="1600" b="1" i="0" u="none" strike="noStrike" cap="none">
                <a:solidFill>
                  <a:schemeClr val="dk1"/>
                </a:solidFill>
                <a:latin typeface="Arial"/>
                <a:ea typeface="Arial"/>
                <a:cs typeface="Arial"/>
                <a:sym typeface="Arial"/>
              </a:rPr>
              <a:t>3 years of continuous operation</a:t>
            </a:r>
            <a:r>
              <a:rPr lang="hu-HU" sz="1600" b="0" i="0" u="none" strike="noStrike" cap="none">
                <a:solidFill>
                  <a:schemeClr val="dk1"/>
                </a:solidFill>
                <a:latin typeface="Arial"/>
                <a:ea typeface="Arial"/>
                <a:cs typeface="Arial"/>
                <a:sym typeface="Arial"/>
              </a:rPr>
              <a:t>,</a:t>
            </a:r>
            <a:endParaRPr/>
          </a:p>
          <a:p>
            <a:pPr marL="0" lvl="0" indent="-101600" algn="l" rtl="0">
              <a:lnSpc>
                <a:spcPct val="100000"/>
              </a:lnSpc>
              <a:spcBef>
                <a:spcPts val="0"/>
              </a:spcBef>
              <a:spcAft>
                <a:spcPts val="0"/>
              </a:spcAft>
              <a:buClr>
                <a:schemeClr val="dk1"/>
              </a:buClr>
              <a:buSzPts val="1600"/>
              <a:buFont typeface="Arial"/>
              <a:buChar char="•"/>
            </a:pPr>
            <a:r>
              <a:rPr lang="hu-HU" sz="1600" b="0" i="0" u="none" strike="noStrike" cap="none">
                <a:solidFill>
                  <a:schemeClr val="dk1"/>
                </a:solidFill>
                <a:latin typeface="Arial"/>
                <a:ea typeface="Arial"/>
                <a:cs typeface="Arial"/>
                <a:sym typeface="Arial"/>
              </a:rPr>
              <a:t>No significant </a:t>
            </a:r>
            <a:r>
              <a:rPr lang="hu-HU" sz="1600" b="1" i="0" u="none" strike="noStrike" cap="none">
                <a:solidFill>
                  <a:schemeClr val="dk1"/>
                </a:solidFill>
                <a:latin typeface="Arial"/>
                <a:ea typeface="Arial"/>
                <a:cs typeface="Arial"/>
                <a:sym typeface="Arial"/>
              </a:rPr>
              <a:t>tax debts</a:t>
            </a:r>
            <a:r>
              <a:rPr lang="hu-HU" sz="1600" b="0" i="0" u="none" strike="noStrike" cap="none">
                <a:solidFill>
                  <a:schemeClr val="dk1"/>
                </a:solidFill>
                <a:latin typeface="Arial"/>
                <a:ea typeface="Arial"/>
                <a:cs typeface="Arial"/>
                <a:sym typeface="Arial"/>
              </a:rPr>
              <a:t> (max 500,000 HUF),</a:t>
            </a:r>
            <a:endParaRPr/>
          </a:p>
          <a:p>
            <a:pPr marL="0" lvl="0" indent="-101600" algn="l" rtl="0">
              <a:lnSpc>
                <a:spcPct val="100000"/>
              </a:lnSpc>
              <a:spcBef>
                <a:spcPts val="0"/>
              </a:spcBef>
              <a:spcAft>
                <a:spcPts val="0"/>
              </a:spcAft>
              <a:buClr>
                <a:schemeClr val="dk1"/>
              </a:buClr>
              <a:buSzPts val="1600"/>
              <a:buFont typeface="Arial"/>
              <a:buChar char="•"/>
            </a:pPr>
            <a:r>
              <a:rPr lang="hu-HU" sz="1600" b="0" i="0" u="none" strike="noStrike" cap="none">
                <a:solidFill>
                  <a:schemeClr val="dk1"/>
                </a:solidFill>
                <a:latin typeface="Arial"/>
                <a:ea typeface="Arial"/>
                <a:cs typeface="Arial"/>
                <a:sym typeface="Arial"/>
              </a:rPr>
              <a:t>No serious </a:t>
            </a:r>
            <a:r>
              <a:rPr lang="hu-HU" sz="1600" b="1" i="0" u="none" strike="noStrike" cap="none">
                <a:solidFill>
                  <a:schemeClr val="dk1"/>
                </a:solidFill>
                <a:latin typeface="Arial"/>
                <a:ea typeface="Arial"/>
                <a:cs typeface="Arial"/>
                <a:sym typeface="Arial"/>
              </a:rPr>
              <a:t>tax law violations</a:t>
            </a:r>
            <a:r>
              <a:rPr lang="hu-HU" sz="1600" b="0" i="0" u="none" strike="noStrike" cap="none">
                <a:solidFill>
                  <a:schemeClr val="dk1"/>
                </a:solidFill>
                <a:latin typeface="Arial"/>
                <a:ea typeface="Arial"/>
                <a:cs typeface="Arial"/>
                <a:sym typeface="Arial"/>
              </a:rPr>
              <a:t> or </a:t>
            </a:r>
            <a:r>
              <a:rPr lang="hu-HU" sz="1600" b="1" i="0" u="none" strike="noStrike" cap="none">
                <a:solidFill>
                  <a:schemeClr val="dk1"/>
                </a:solidFill>
                <a:latin typeface="Arial"/>
                <a:ea typeface="Arial"/>
                <a:cs typeface="Arial"/>
                <a:sym typeface="Arial"/>
              </a:rPr>
              <a:t>criminal procedures</a:t>
            </a:r>
            <a:r>
              <a:rPr lang="hu-HU" sz="1600" b="0" i="0" u="none" strike="noStrike" cap="none">
                <a:solidFill>
                  <a:schemeClr val="dk1"/>
                </a:solidFill>
                <a:latin typeface="Arial"/>
                <a:ea typeface="Arial"/>
                <a:cs typeface="Arial"/>
                <a:sym typeface="Arial"/>
              </a:rPr>
              <a:t> related to taxation,</a:t>
            </a:r>
            <a:endParaRPr/>
          </a:p>
          <a:p>
            <a:pPr marL="0" lvl="0" indent="-101600" algn="l" rtl="0">
              <a:lnSpc>
                <a:spcPct val="100000"/>
              </a:lnSpc>
              <a:spcBef>
                <a:spcPts val="0"/>
              </a:spcBef>
              <a:spcAft>
                <a:spcPts val="0"/>
              </a:spcAft>
              <a:buClr>
                <a:schemeClr val="dk1"/>
              </a:buClr>
              <a:buSzPts val="1600"/>
              <a:buFont typeface="Arial"/>
              <a:buChar char="•"/>
            </a:pPr>
            <a:r>
              <a:rPr lang="hu-HU" sz="1600" b="1" i="0" u="none" strike="noStrike" cap="none">
                <a:solidFill>
                  <a:schemeClr val="dk1"/>
                </a:solidFill>
                <a:latin typeface="Arial"/>
                <a:ea typeface="Arial"/>
                <a:cs typeface="Arial"/>
                <a:sym typeface="Arial"/>
              </a:rPr>
              <a:t>Correct and timely filing</a:t>
            </a:r>
            <a:r>
              <a:rPr lang="hu-HU" sz="1600" b="0" i="0" u="none" strike="noStrike" cap="none">
                <a:solidFill>
                  <a:schemeClr val="dk1"/>
                </a:solidFill>
                <a:latin typeface="Arial"/>
                <a:ea typeface="Arial"/>
                <a:cs typeface="Arial"/>
                <a:sym typeface="Arial"/>
              </a:rPr>
              <a:t> of tax returns,</a:t>
            </a:r>
            <a:endParaRPr/>
          </a:p>
          <a:p>
            <a:pPr marL="0" lvl="0" indent="-101600" algn="l" rtl="0">
              <a:lnSpc>
                <a:spcPct val="100000"/>
              </a:lnSpc>
              <a:spcBef>
                <a:spcPts val="0"/>
              </a:spcBef>
              <a:spcAft>
                <a:spcPts val="0"/>
              </a:spcAft>
              <a:buClr>
                <a:schemeClr val="dk1"/>
              </a:buClr>
              <a:buSzPts val="1600"/>
              <a:buFont typeface="Arial"/>
              <a:buChar char="•"/>
            </a:pPr>
            <a:r>
              <a:rPr lang="hu-HU" sz="1600" b="0" i="0" u="none" strike="noStrike" cap="none">
                <a:solidFill>
                  <a:schemeClr val="dk1"/>
                </a:solidFill>
                <a:latin typeface="Arial"/>
                <a:ea typeface="Arial"/>
                <a:cs typeface="Arial"/>
                <a:sym typeface="Arial"/>
              </a:rPr>
              <a:t>The total amount of imposed tax penalties in the last 5 years must be under </a:t>
            </a:r>
            <a:r>
              <a:rPr lang="hu-HU" sz="1600" b="1" i="0" u="none" strike="noStrike" cap="none">
                <a:solidFill>
                  <a:schemeClr val="dk1"/>
                </a:solidFill>
                <a:latin typeface="Arial"/>
                <a:ea typeface="Arial"/>
                <a:cs typeface="Arial"/>
                <a:sym typeface="Arial"/>
              </a:rPr>
              <a:t>1% of the taxpayer’s total tax obligations</a:t>
            </a:r>
            <a:r>
              <a:rPr lang="hu-HU" sz="1600" b="0" i="0" u="none" strike="noStrike" cap="none">
                <a:solidFill>
                  <a:schemeClr val="dk1"/>
                </a:solidFill>
                <a:latin typeface="Arial"/>
                <a:ea typeface="Arial"/>
                <a:cs typeface="Arial"/>
                <a:sym typeface="Arial"/>
              </a:rPr>
              <a:t>,</a:t>
            </a:r>
            <a:endParaRPr/>
          </a:p>
          <a:p>
            <a:pPr marL="0" lvl="0" indent="-101600" algn="l" rtl="0">
              <a:lnSpc>
                <a:spcPct val="100000"/>
              </a:lnSpc>
              <a:spcBef>
                <a:spcPts val="0"/>
              </a:spcBef>
              <a:spcAft>
                <a:spcPts val="0"/>
              </a:spcAft>
              <a:buClr>
                <a:schemeClr val="dk1"/>
              </a:buClr>
              <a:buSzPts val="1600"/>
              <a:buFont typeface="Arial"/>
              <a:buChar char="•"/>
            </a:pPr>
            <a:r>
              <a:rPr lang="hu-HU" sz="1600" b="0" i="0" u="none" strike="noStrike" cap="none">
                <a:solidFill>
                  <a:schemeClr val="dk1"/>
                </a:solidFill>
                <a:latin typeface="Arial"/>
                <a:ea typeface="Arial"/>
                <a:cs typeface="Arial"/>
                <a:sym typeface="Arial"/>
              </a:rPr>
              <a:t>Proper </a:t>
            </a:r>
            <a:r>
              <a:rPr lang="hu-HU" sz="1600" b="1" i="0" u="none" strike="noStrike" cap="none">
                <a:solidFill>
                  <a:schemeClr val="dk1"/>
                </a:solidFill>
                <a:latin typeface="Arial"/>
                <a:ea typeface="Arial"/>
                <a:cs typeface="Arial"/>
                <a:sym typeface="Arial"/>
              </a:rPr>
              <a:t>social security contribution payments</a:t>
            </a:r>
            <a:r>
              <a:rPr lang="hu-HU" sz="1600" b="0" i="0" u="none" strike="noStrike" cap="none">
                <a:solidFill>
                  <a:schemeClr val="dk1"/>
                </a:solidFill>
                <a:latin typeface="Arial"/>
                <a:ea typeface="Arial"/>
                <a:cs typeface="Arial"/>
                <a:sym typeface="Arial"/>
              </a:rPr>
              <a:t>,</a:t>
            </a:r>
            <a:endParaRPr/>
          </a:p>
          <a:p>
            <a:pPr marL="0" lvl="0" indent="-101600" algn="l" rtl="0">
              <a:lnSpc>
                <a:spcPct val="100000"/>
              </a:lnSpc>
              <a:spcBef>
                <a:spcPts val="0"/>
              </a:spcBef>
              <a:spcAft>
                <a:spcPts val="0"/>
              </a:spcAft>
              <a:buClr>
                <a:schemeClr val="dk1"/>
              </a:buClr>
              <a:buSzPts val="1600"/>
              <a:buFont typeface="Arial"/>
              <a:buChar char="•"/>
            </a:pPr>
            <a:r>
              <a:rPr lang="hu-HU" sz="1600" b="1" i="0" u="none" strike="noStrike" cap="none">
                <a:solidFill>
                  <a:schemeClr val="dk1"/>
                </a:solidFill>
                <a:latin typeface="Arial"/>
                <a:ea typeface="Arial"/>
                <a:cs typeface="Arial"/>
                <a:sym typeface="Arial"/>
              </a:rPr>
              <a:t>Transparent ownership</a:t>
            </a:r>
            <a:r>
              <a:rPr lang="hu-HU" sz="1600" b="0" i="0" u="none" strike="noStrike" cap="none">
                <a:solidFill>
                  <a:schemeClr val="dk1"/>
                </a:solidFill>
                <a:latin typeface="Arial"/>
                <a:ea typeface="Arial"/>
                <a:cs typeface="Arial"/>
                <a:sym typeface="Arial"/>
              </a:rPr>
              <a:t> (not being linked to companies involved in fraud)</a:t>
            </a:r>
            <a:endParaRPr/>
          </a:p>
        </p:txBody>
      </p:sp>
      <p:sp>
        <p:nvSpPr>
          <p:cNvPr id="173" name="Google Shape;173;p10"/>
          <p:cNvSpPr txBox="1">
            <a:spLocks noGrp="1"/>
          </p:cNvSpPr>
          <p:nvPr>
            <p:ph type="body" idx="4"/>
          </p:nvPr>
        </p:nvSpPr>
        <p:spPr>
          <a:xfrm>
            <a:off x="797788" y="4336723"/>
            <a:ext cx="10596300" cy="13854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None/>
            </a:pPr>
            <a:r>
              <a:rPr lang="hu-HU" sz="1400" b="1" i="0" u="none" strike="noStrike" cap="none">
                <a:solidFill>
                  <a:schemeClr val="dk1"/>
                </a:solidFill>
                <a:latin typeface="Arial"/>
                <a:ea typeface="Arial"/>
                <a:cs typeface="Arial"/>
                <a:sym typeface="Arial"/>
              </a:rPr>
              <a:t>Benefits for the reliable tax payers:</a:t>
            </a:r>
            <a:endParaRPr/>
          </a:p>
          <a:p>
            <a:pPr marL="685800" lvl="1" indent="-88900" algn="l" rtl="0">
              <a:lnSpc>
                <a:spcPct val="100000"/>
              </a:lnSpc>
              <a:spcBef>
                <a:spcPts val="0"/>
              </a:spcBef>
              <a:spcAft>
                <a:spcPts val="0"/>
              </a:spcAft>
              <a:buClr>
                <a:schemeClr val="dk1"/>
              </a:buClr>
              <a:buSzPts val="1400"/>
              <a:buFont typeface="Arial"/>
              <a:buChar char="•"/>
            </a:pPr>
            <a:r>
              <a:rPr lang="hu-HU" sz="1400" i="0" u="none" strike="noStrike" cap="none">
                <a:solidFill>
                  <a:schemeClr val="dk1"/>
                </a:solidFill>
                <a:latin typeface="Arial"/>
                <a:ea typeface="Arial"/>
                <a:cs typeface="Arial"/>
                <a:sym typeface="Arial"/>
              </a:rPr>
              <a:t>Shorter tax audits,</a:t>
            </a:r>
            <a:endParaRPr/>
          </a:p>
          <a:p>
            <a:pPr marL="685800" lvl="1" indent="-88900" algn="l" rtl="0">
              <a:lnSpc>
                <a:spcPct val="100000"/>
              </a:lnSpc>
              <a:spcBef>
                <a:spcPts val="0"/>
              </a:spcBef>
              <a:spcAft>
                <a:spcPts val="0"/>
              </a:spcAft>
              <a:buClr>
                <a:schemeClr val="dk1"/>
              </a:buClr>
              <a:buSzPts val="1400"/>
              <a:buFont typeface="Arial"/>
              <a:buChar char="•"/>
            </a:pPr>
            <a:r>
              <a:rPr lang="hu-HU" sz="1400" i="0" u="none" strike="noStrike" cap="none">
                <a:solidFill>
                  <a:schemeClr val="dk1"/>
                </a:solidFill>
                <a:latin typeface="Arial"/>
                <a:ea typeface="Arial"/>
                <a:cs typeface="Arial"/>
                <a:sym typeface="Arial"/>
              </a:rPr>
              <a:t>Reduced default penalties (e.g., tax penalties reduced by 50%),</a:t>
            </a:r>
            <a:endParaRPr/>
          </a:p>
          <a:p>
            <a:pPr marL="685800" lvl="1" indent="-88900" algn="l" rtl="0">
              <a:lnSpc>
                <a:spcPct val="100000"/>
              </a:lnSpc>
              <a:spcBef>
                <a:spcPts val="0"/>
              </a:spcBef>
              <a:spcAft>
                <a:spcPts val="0"/>
              </a:spcAft>
              <a:buClr>
                <a:schemeClr val="dk1"/>
              </a:buClr>
              <a:buSzPts val="1400"/>
              <a:buFont typeface="Arial"/>
              <a:buChar char="•"/>
            </a:pPr>
            <a:r>
              <a:rPr lang="hu-HU" sz="1400" i="0" u="none" strike="noStrike" cap="none">
                <a:solidFill>
                  <a:schemeClr val="dk1"/>
                </a:solidFill>
                <a:latin typeface="Arial"/>
                <a:ea typeface="Arial"/>
                <a:cs typeface="Arial"/>
                <a:sym typeface="Arial"/>
              </a:rPr>
              <a:t>Less frequent audits compared to normal taxpayers,</a:t>
            </a:r>
            <a:endParaRPr/>
          </a:p>
          <a:p>
            <a:pPr marL="685800" lvl="1" indent="-88900" algn="l" rtl="0">
              <a:lnSpc>
                <a:spcPct val="100000"/>
              </a:lnSpc>
              <a:spcBef>
                <a:spcPts val="0"/>
              </a:spcBef>
              <a:spcAft>
                <a:spcPts val="0"/>
              </a:spcAft>
              <a:buClr>
                <a:schemeClr val="dk1"/>
              </a:buClr>
              <a:buSzPts val="1400"/>
              <a:buFont typeface="Arial"/>
              <a:buChar char="•"/>
            </a:pPr>
            <a:r>
              <a:rPr lang="hu-HU" sz="1400" i="0" u="none" strike="noStrike" cap="none">
                <a:solidFill>
                  <a:schemeClr val="dk1"/>
                </a:solidFill>
                <a:latin typeface="Arial"/>
                <a:ea typeface="Arial"/>
                <a:cs typeface="Arial"/>
                <a:sym typeface="Arial"/>
              </a:rPr>
              <a:t>Public image benefit,</a:t>
            </a:r>
            <a:endParaRPr/>
          </a:p>
          <a:p>
            <a:pPr marL="685800" lvl="1" indent="-88900" algn="l" rtl="0">
              <a:lnSpc>
                <a:spcPct val="100000"/>
              </a:lnSpc>
              <a:spcBef>
                <a:spcPts val="0"/>
              </a:spcBef>
              <a:spcAft>
                <a:spcPts val="0"/>
              </a:spcAft>
              <a:buClr>
                <a:schemeClr val="dk1"/>
              </a:buClr>
              <a:buSzPts val="1400"/>
              <a:buFont typeface="Arial"/>
              <a:buChar char="•"/>
            </a:pPr>
            <a:r>
              <a:rPr lang="hu-HU" sz="1400" i="0" u="none" strike="noStrike" cap="none">
                <a:solidFill>
                  <a:schemeClr val="dk1"/>
                </a:solidFill>
                <a:latin typeface="Arial"/>
                <a:ea typeface="Arial"/>
                <a:cs typeface="Arial"/>
                <a:sym typeface="Arial"/>
              </a:rPr>
              <a:t>Faster VAT refunds.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1"/>
          <p:cNvSpPr txBox="1">
            <a:spLocks noGrp="1"/>
          </p:cNvSpPr>
          <p:nvPr>
            <p:ph type="body" idx="1"/>
          </p:nvPr>
        </p:nvSpPr>
        <p:spPr>
          <a:xfrm>
            <a:off x="838200" y="723315"/>
            <a:ext cx="10515600" cy="52940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12850"/>
              </a:buClr>
              <a:buSzPts val="3000"/>
              <a:buNone/>
            </a:pPr>
            <a:r>
              <a:rPr lang="hu-HU"/>
              <a:t>Changes throughout the last 25 years </a:t>
            </a:r>
            <a:endParaRPr/>
          </a:p>
        </p:txBody>
      </p:sp>
      <p:sp>
        <p:nvSpPr>
          <p:cNvPr id="179" name="Google Shape;179;p11"/>
          <p:cNvSpPr txBox="1">
            <a:spLocks noGrp="1"/>
          </p:cNvSpPr>
          <p:nvPr>
            <p:ph type="body" idx="2"/>
          </p:nvPr>
        </p:nvSpPr>
        <p:spPr>
          <a:xfrm>
            <a:off x="395534" y="1477334"/>
            <a:ext cx="10515600" cy="42903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hu-HU" b="1"/>
              <a:t>1990-2000 </a:t>
            </a:r>
            <a:endParaRPr b="1"/>
          </a:p>
          <a:p>
            <a:pPr marL="0" lvl="0" indent="0" algn="l" rtl="0">
              <a:lnSpc>
                <a:spcPct val="90000"/>
              </a:lnSpc>
              <a:spcBef>
                <a:spcPts val="0"/>
              </a:spcBef>
              <a:spcAft>
                <a:spcPts val="0"/>
              </a:spcAft>
              <a:buClr>
                <a:schemeClr val="dk1"/>
              </a:buClr>
              <a:buSzPts val="2000"/>
              <a:buNone/>
            </a:pPr>
            <a:r>
              <a:rPr lang="hu-HU"/>
              <a:t>vehicle tax, excise taxes </a:t>
            </a:r>
            <a:endParaRPr/>
          </a:p>
          <a:p>
            <a:pPr marL="0" lvl="0" indent="0" algn="l" rtl="0">
              <a:lnSpc>
                <a:spcPct val="90000"/>
              </a:lnSpc>
              <a:spcBef>
                <a:spcPts val="0"/>
              </a:spcBef>
              <a:spcAft>
                <a:spcPts val="0"/>
              </a:spcAft>
              <a:buClr>
                <a:schemeClr val="dk1"/>
              </a:buClr>
              <a:buSzPts val="2000"/>
              <a:buNone/>
            </a:pPr>
            <a:endParaRPr/>
          </a:p>
          <a:p>
            <a:pPr marL="0" lvl="0" indent="0" algn="l" rtl="0">
              <a:lnSpc>
                <a:spcPct val="90000"/>
              </a:lnSpc>
              <a:spcBef>
                <a:spcPts val="0"/>
              </a:spcBef>
              <a:spcAft>
                <a:spcPts val="0"/>
              </a:spcAft>
              <a:buClr>
                <a:schemeClr val="dk1"/>
              </a:buClr>
              <a:buSzPts val="2000"/>
              <a:buNone/>
            </a:pPr>
            <a:r>
              <a:rPr lang="hu-HU" b="1"/>
              <a:t>2000-2010</a:t>
            </a:r>
            <a:endParaRPr b="1"/>
          </a:p>
          <a:p>
            <a:pPr marL="0" lvl="0" indent="0" algn="l" rtl="0">
              <a:lnSpc>
                <a:spcPct val="90000"/>
              </a:lnSpc>
              <a:spcBef>
                <a:spcPts val="0"/>
              </a:spcBef>
              <a:spcAft>
                <a:spcPts val="0"/>
              </a:spcAft>
              <a:buClr>
                <a:schemeClr val="dk1"/>
              </a:buClr>
              <a:buSzPts val="2000"/>
              <a:buNone/>
            </a:pPr>
            <a:r>
              <a:rPr lang="hu-HU"/>
              <a:t>landfill tax, environmental product change, environment protection fee,</a:t>
            </a:r>
            <a:endParaRPr/>
          </a:p>
          <a:p>
            <a:pPr marL="0" lvl="0" indent="0" algn="l" rtl="0">
              <a:lnSpc>
                <a:spcPct val="90000"/>
              </a:lnSpc>
              <a:spcBef>
                <a:spcPts val="0"/>
              </a:spcBef>
              <a:spcAft>
                <a:spcPts val="0"/>
              </a:spcAft>
              <a:buClr>
                <a:schemeClr val="dk1"/>
              </a:buClr>
              <a:buSzPts val="2000"/>
              <a:buNone/>
            </a:pPr>
            <a:endParaRPr/>
          </a:p>
          <a:p>
            <a:pPr marL="0" lvl="0" indent="0" algn="l" rtl="0">
              <a:lnSpc>
                <a:spcPct val="90000"/>
              </a:lnSpc>
              <a:spcBef>
                <a:spcPts val="0"/>
              </a:spcBef>
              <a:spcAft>
                <a:spcPts val="0"/>
              </a:spcAft>
              <a:buClr>
                <a:schemeClr val="dk1"/>
              </a:buClr>
              <a:buSzPts val="2000"/>
              <a:buNone/>
            </a:pPr>
            <a:r>
              <a:rPr lang="hu-HU" b="1"/>
              <a:t>2010-2020</a:t>
            </a:r>
            <a:endParaRPr b="1"/>
          </a:p>
          <a:p>
            <a:pPr marL="0" lvl="0" indent="0" algn="l" rtl="0">
              <a:lnSpc>
                <a:spcPct val="90000"/>
              </a:lnSpc>
              <a:spcBef>
                <a:spcPts val="0"/>
              </a:spcBef>
              <a:spcAft>
                <a:spcPts val="0"/>
              </a:spcAft>
              <a:buClr>
                <a:schemeClr val="dk1"/>
              </a:buClr>
              <a:buSzPts val="2000"/>
              <a:buNone/>
            </a:pPr>
            <a:r>
              <a:rPr lang="hu-HU"/>
              <a:t>'chips act’, family tax allowance, first married tax relief, PIT exemption for mothers, PIT relief for for people with disabilities, PIT exemption for workers under 25, social contribution tax, social contribution tax allowance for student workers, new exci</a:t>
            </a:r>
            <a:endParaRPr/>
          </a:p>
          <a:p>
            <a:pPr marL="0" lvl="0" indent="0" algn="l" rtl="0">
              <a:lnSpc>
                <a:spcPct val="90000"/>
              </a:lnSpc>
              <a:spcBef>
                <a:spcPts val="0"/>
              </a:spcBef>
              <a:spcAft>
                <a:spcPts val="0"/>
              </a:spcAft>
              <a:buClr>
                <a:schemeClr val="dk1"/>
              </a:buClr>
              <a:buSzPts val="2000"/>
              <a:buNone/>
            </a:pPr>
            <a:endParaRPr/>
          </a:p>
          <a:p>
            <a:pPr marL="0" lvl="0" indent="0" algn="l" rtl="0">
              <a:lnSpc>
                <a:spcPct val="90000"/>
              </a:lnSpc>
              <a:spcBef>
                <a:spcPts val="0"/>
              </a:spcBef>
              <a:spcAft>
                <a:spcPts val="0"/>
              </a:spcAft>
              <a:buClr>
                <a:schemeClr val="dk1"/>
              </a:buClr>
              <a:buSzPts val="2000"/>
              <a:buNone/>
            </a:pPr>
            <a:r>
              <a:rPr lang="hu-HU" b="1"/>
              <a:t>2020-2025</a:t>
            </a:r>
            <a:endParaRPr b="1"/>
          </a:p>
          <a:p>
            <a:pPr marL="0" lvl="0" indent="0" algn="l" rtl="0">
              <a:lnSpc>
                <a:spcPct val="90000"/>
              </a:lnSpc>
              <a:spcBef>
                <a:spcPts val="0"/>
              </a:spcBef>
              <a:spcAft>
                <a:spcPts val="0"/>
              </a:spcAft>
              <a:buClr>
                <a:schemeClr val="dk1"/>
              </a:buClr>
              <a:buSzPts val="2000"/>
              <a:buNone/>
            </a:pPr>
            <a:r>
              <a:rPr lang="hu-HU"/>
              <a:t>amendment to vehicle tax, further expansion of PIT relief for mothers </a:t>
            </a:r>
            <a:endParaRPr/>
          </a:p>
          <a:p>
            <a:pPr marL="0" lvl="0" indent="0" algn="l" rtl="0">
              <a:lnSpc>
                <a:spcPct val="90000"/>
              </a:lnSpc>
              <a:spcBef>
                <a:spcPts val="0"/>
              </a:spcBef>
              <a:spcAft>
                <a:spcPts val="0"/>
              </a:spcAft>
              <a:buClr>
                <a:schemeClr val="dk1"/>
              </a:buClr>
              <a:buSzPts val="2000"/>
              <a:buNone/>
            </a:pPr>
            <a:endParaRPr/>
          </a:p>
          <a:p>
            <a:pPr marL="0" lvl="0" indent="0" algn="l" rtl="0">
              <a:lnSpc>
                <a:spcPct val="90000"/>
              </a:lnSpc>
              <a:spcBef>
                <a:spcPts val="0"/>
              </a:spcBef>
              <a:spcAft>
                <a:spcPts val="0"/>
              </a:spcAft>
              <a:buClr>
                <a:schemeClr val="dk1"/>
              </a:buClr>
              <a:buSzPts val="2000"/>
              <a:buNone/>
            </a:pPr>
            <a:endParaRPr/>
          </a:p>
        </p:txBody>
      </p:sp>
      <p:sp>
        <p:nvSpPr>
          <p:cNvPr id="180" name="Google Shape;180;p11"/>
          <p:cNvSpPr txBox="1">
            <a:spLocks noGrp="1"/>
          </p:cNvSpPr>
          <p:nvPr>
            <p:ph type="body" idx="5"/>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1200"/>
              <a:buNone/>
            </a:pPr>
            <a:r>
              <a:rPr lang="hu-HU"/>
              <a:t>FERRARA EXCHANGE SEMINAR ON TAX LAW, 04.28.2024</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 helye 1"/>
          <p:cNvSpPr>
            <a:spLocks noGrp="1"/>
          </p:cNvSpPr>
          <p:nvPr>
            <p:ph type="body" idx="1"/>
          </p:nvPr>
        </p:nvSpPr>
        <p:spPr/>
        <p:txBody>
          <a:bodyPr/>
          <a:lstStyle/>
          <a:p>
            <a:r>
              <a:rPr lang="hu-HU" dirty="0" err="1"/>
              <a:t>Thank</a:t>
            </a:r>
            <a:r>
              <a:rPr lang="hu-HU" dirty="0"/>
              <a:t> </a:t>
            </a:r>
            <a:r>
              <a:rPr lang="hu-HU" dirty="0" err="1"/>
              <a:t>you</a:t>
            </a:r>
            <a:r>
              <a:rPr lang="hu-HU" dirty="0"/>
              <a:t> for your </a:t>
            </a:r>
            <a:r>
              <a:rPr lang="hu-HU" dirty="0" err="1"/>
              <a:t>attention</a:t>
            </a:r>
            <a:r>
              <a:rPr lang="hu-HU" dirty="0"/>
              <a:t>!</a:t>
            </a:r>
          </a:p>
        </p:txBody>
      </p:sp>
      <p:sp>
        <p:nvSpPr>
          <p:cNvPr id="3" name="Szöveg helye 2"/>
          <p:cNvSpPr>
            <a:spLocks noGrp="1"/>
          </p:cNvSpPr>
          <p:nvPr>
            <p:ph type="body" idx="2"/>
          </p:nvPr>
        </p:nvSpPr>
        <p:spPr/>
        <p:txBody>
          <a:bodyPr/>
          <a:lstStyle/>
          <a:p>
            <a:endParaRPr lang="hu-HU" dirty="0"/>
          </a:p>
        </p:txBody>
      </p:sp>
      <p:sp>
        <p:nvSpPr>
          <p:cNvPr id="4" name="Szöveg helye 3"/>
          <p:cNvSpPr>
            <a:spLocks noGrp="1"/>
          </p:cNvSpPr>
          <p:nvPr>
            <p:ph type="body" idx="3"/>
          </p:nvPr>
        </p:nvSpPr>
        <p:spPr/>
        <p:txBody>
          <a:bodyPr/>
          <a:lstStyle/>
          <a:p>
            <a:endParaRPr lang="hu-HU" dirty="0"/>
          </a:p>
        </p:txBody>
      </p:sp>
      <p:sp>
        <p:nvSpPr>
          <p:cNvPr id="5" name="Szöveg helye 4"/>
          <p:cNvSpPr>
            <a:spLocks noGrp="1"/>
          </p:cNvSpPr>
          <p:nvPr>
            <p:ph type="body" idx="4"/>
          </p:nvPr>
        </p:nvSpPr>
        <p:spPr/>
        <p:txBody>
          <a:bodyPr/>
          <a:lstStyle/>
          <a:p>
            <a:endParaRPr lang="hu-HU"/>
          </a:p>
        </p:txBody>
      </p:sp>
    </p:spTree>
    <p:extLst>
      <p:ext uri="{BB962C8B-B14F-4D97-AF65-F5344CB8AC3E}">
        <p14:creationId xmlns:p14="http://schemas.microsoft.com/office/powerpoint/2010/main" val="2599200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
          <p:cNvSpPr txBox="1">
            <a:spLocks noGrp="1"/>
          </p:cNvSpPr>
          <p:nvPr>
            <p:ph type="body" idx="1"/>
          </p:nvPr>
        </p:nvSpPr>
        <p:spPr>
          <a:xfrm>
            <a:off x="838200" y="723325"/>
            <a:ext cx="11578500" cy="5295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12850"/>
              </a:buClr>
              <a:buSzPts val="3000"/>
              <a:buNone/>
            </a:pPr>
            <a:r>
              <a:rPr lang="hu-HU" sz="2900"/>
              <a:t>Tax regulations in Hungary serving the </a:t>
            </a:r>
            <a:r>
              <a:rPr lang="hu-HU" sz="2900" b="1"/>
              <a:t>enviromental </a:t>
            </a:r>
            <a:r>
              <a:rPr lang="hu-HU" sz="2900"/>
              <a:t>purpose</a:t>
            </a:r>
            <a:endParaRPr sz="2900"/>
          </a:p>
        </p:txBody>
      </p:sp>
      <p:sp>
        <p:nvSpPr>
          <p:cNvPr id="108" name="Google Shape;108;p2"/>
          <p:cNvSpPr txBox="1">
            <a:spLocks noGrp="1"/>
          </p:cNvSpPr>
          <p:nvPr>
            <p:ph type="body" idx="2"/>
          </p:nvPr>
        </p:nvSpPr>
        <p:spPr>
          <a:xfrm>
            <a:off x="838200" y="1607437"/>
            <a:ext cx="10515600" cy="184601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hu-HU" b="1"/>
              <a:t>I. Vehicle Tax – Act LXXXII of 1991</a:t>
            </a:r>
            <a:endParaRPr/>
          </a:p>
          <a:p>
            <a:pPr marL="0" lvl="0" indent="0" algn="l" rtl="0">
              <a:lnSpc>
                <a:spcPct val="90000"/>
              </a:lnSpc>
              <a:spcBef>
                <a:spcPts val="1000"/>
              </a:spcBef>
              <a:spcAft>
                <a:spcPts val="0"/>
              </a:spcAft>
              <a:buClr>
                <a:schemeClr val="dk1"/>
              </a:buClr>
              <a:buSzPts val="2000"/>
              <a:buNone/>
            </a:pPr>
            <a:r>
              <a:rPr lang="hu-HU" b="1"/>
              <a:t>	Policy: </a:t>
            </a:r>
            <a:r>
              <a:rPr lang="hu-HU"/>
              <a:t>originally there were no ESG related reasons the legislation</a:t>
            </a:r>
            <a:endParaRPr b="1"/>
          </a:p>
          <a:p>
            <a:pPr marL="0" lvl="0" indent="0" algn="l" rtl="0">
              <a:lnSpc>
                <a:spcPct val="90000"/>
              </a:lnSpc>
              <a:spcBef>
                <a:spcPts val="1000"/>
              </a:spcBef>
              <a:spcAft>
                <a:spcPts val="0"/>
              </a:spcAft>
              <a:buClr>
                <a:schemeClr val="dk1"/>
              </a:buClr>
              <a:buSzPts val="2000"/>
              <a:buNone/>
            </a:pPr>
            <a:r>
              <a:rPr lang="hu-HU" b="1"/>
              <a:t>	Taxable person:</a:t>
            </a:r>
            <a:r>
              <a:rPr lang="hu-HU"/>
              <a:t> the owner or keeper of the vehicle</a:t>
            </a:r>
            <a:endParaRPr/>
          </a:p>
          <a:p>
            <a:pPr marL="0" lvl="0" indent="0" algn="l" rtl="0">
              <a:lnSpc>
                <a:spcPct val="90000"/>
              </a:lnSpc>
              <a:spcBef>
                <a:spcPts val="1000"/>
              </a:spcBef>
              <a:spcAft>
                <a:spcPts val="0"/>
              </a:spcAft>
              <a:buClr>
                <a:schemeClr val="dk1"/>
              </a:buClr>
              <a:buSzPts val="2000"/>
              <a:buNone/>
            </a:pPr>
            <a:r>
              <a:rPr lang="hu-HU" b="1"/>
              <a:t>	Tax subject: </a:t>
            </a:r>
            <a:r>
              <a:rPr lang="hu-HU"/>
              <a:t>the vehicles </a:t>
            </a:r>
            <a:endParaRPr/>
          </a:p>
          <a:p>
            <a:pPr marL="0" lvl="0" indent="0" algn="l" rtl="0">
              <a:lnSpc>
                <a:spcPct val="90000"/>
              </a:lnSpc>
              <a:spcBef>
                <a:spcPts val="1000"/>
              </a:spcBef>
              <a:spcAft>
                <a:spcPts val="0"/>
              </a:spcAft>
              <a:buClr>
                <a:schemeClr val="dk1"/>
              </a:buClr>
              <a:buSzPts val="2000"/>
              <a:buNone/>
            </a:pPr>
            <a:r>
              <a:rPr lang="hu-HU" b="1"/>
              <a:t>	Tax base:</a:t>
            </a:r>
            <a:r>
              <a:rPr lang="hu-HU"/>
              <a:t> the power of the</a:t>
            </a:r>
            <a:r>
              <a:rPr lang="hu-HU" u="sng"/>
              <a:t> motor vehicle in kilowatts (kW) AND its age.</a:t>
            </a:r>
            <a:endParaRPr/>
          </a:p>
        </p:txBody>
      </p:sp>
      <p:sp>
        <p:nvSpPr>
          <p:cNvPr id="109" name="Google Shape;109;p2"/>
          <p:cNvSpPr txBox="1">
            <a:spLocks noGrp="1"/>
          </p:cNvSpPr>
          <p:nvPr>
            <p:ph type="body" idx="4"/>
          </p:nvPr>
        </p:nvSpPr>
        <p:spPr>
          <a:xfrm>
            <a:off x="838201" y="3786425"/>
            <a:ext cx="9072417" cy="184601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hu-HU" b="1"/>
              <a:t>II. Energy tax – Act LXXXVIII of 2003 </a:t>
            </a:r>
            <a:endParaRPr b="1"/>
          </a:p>
          <a:p>
            <a:pPr marL="0" lvl="0" indent="0" algn="l" rtl="0">
              <a:lnSpc>
                <a:spcPct val="90000"/>
              </a:lnSpc>
              <a:spcBef>
                <a:spcPts val="1000"/>
              </a:spcBef>
              <a:spcAft>
                <a:spcPts val="0"/>
              </a:spcAft>
              <a:buClr>
                <a:schemeClr val="dk1"/>
              </a:buClr>
              <a:buSzPts val="2000"/>
              <a:buNone/>
            </a:pPr>
            <a:r>
              <a:rPr lang="hu-HU" b="1"/>
              <a:t>	Implementing </a:t>
            </a:r>
            <a:r>
              <a:rPr lang="hu-HU"/>
              <a:t>EU Directive 2003/96/EC</a:t>
            </a:r>
            <a:endParaRPr/>
          </a:p>
          <a:p>
            <a:pPr marL="0" lvl="0" indent="0" algn="l" rtl="0">
              <a:lnSpc>
                <a:spcPct val="90000"/>
              </a:lnSpc>
              <a:spcBef>
                <a:spcPts val="1000"/>
              </a:spcBef>
              <a:spcAft>
                <a:spcPts val="0"/>
              </a:spcAft>
              <a:buClr>
                <a:schemeClr val="dk1"/>
              </a:buClr>
              <a:buSzPts val="2000"/>
              <a:buNone/>
            </a:pPr>
            <a:r>
              <a:rPr lang="hu-HU"/>
              <a:t>	Later implemented in </a:t>
            </a:r>
            <a:r>
              <a:rPr lang="hu-HU" b="1"/>
              <a:t>Act LXVIII of 2016 on Excise Taxes</a:t>
            </a:r>
            <a:endParaRPr b="1"/>
          </a:p>
          <a:p>
            <a:pPr marL="0" lvl="0" indent="0" algn="l" rtl="0">
              <a:lnSpc>
                <a:spcPct val="90000"/>
              </a:lnSpc>
              <a:spcBef>
                <a:spcPts val="1000"/>
              </a:spcBef>
              <a:spcAft>
                <a:spcPts val="0"/>
              </a:spcAft>
              <a:buClr>
                <a:schemeClr val="dk1"/>
              </a:buClr>
              <a:buSzPts val="2000"/>
              <a:buNone/>
            </a:pPr>
            <a:r>
              <a:rPr lang="hu-HU"/>
              <a:t>	</a:t>
            </a:r>
            <a:r>
              <a:rPr lang="hu-HU" b="1"/>
              <a:t>Tax subject</a:t>
            </a:r>
            <a:r>
              <a:rPr lang="hu-HU"/>
              <a:t>: </a:t>
            </a:r>
            <a:r>
              <a:rPr lang="hu-HU" b="1"/>
              <a:t>Electricity, natural gas, </a:t>
            </a:r>
            <a:r>
              <a:rPr lang="hu-HU"/>
              <a:t>and </a:t>
            </a:r>
            <a:r>
              <a:rPr lang="hu-HU" b="1"/>
              <a:t>coal</a:t>
            </a:r>
            <a:endParaRPr/>
          </a:p>
          <a:p>
            <a:pPr marL="0" lvl="0" indent="0" algn="l" rtl="0">
              <a:lnSpc>
                <a:spcPct val="90000"/>
              </a:lnSpc>
              <a:spcBef>
                <a:spcPts val="1000"/>
              </a:spcBef>
              <a:spcAft>
                <a:spcPts val="0"/>
              </a:spcAft>
              <a:buClr>
                <a:schemeClr val="dk1"/>
              </a:buClr>
              <a:buSzPts val="1600"/>
              <a:buNone/>
            </a:pPr>
            <a:r>
              <a:rPr lang="hu-HU" sz="1600"/>
              <a:t>		They are classified as </a:t>
            </a:r>
            <a:r>
              <a:rPr lang="hu-HU" sz="1600" b="1"/>
              <a:t>“excise goods”</a:t>
            </a:r>
            <a:endParaRPr sz="1600"/>
          </a:p>
          <a:p>
            <a:pPr marL="0" lvl="0" indent="0" algn="l" rtl="0">
              <a:lnSpc>
                <a:spcPct val="90000"/>
              </a:lnSpc>
              <a:spcBef>
                <a:spcPts val="1000"/>
              </a:spcBef>
              <a:spcAft>
                <a:spcPts val="0"/>
              </a:spcAft>
              <a:buClr>
                <a:schemeClr val="dk1"/>
              </a:buClr>
              <a:buSzPts val="2000"/>
              <a:buNone/>
            </a:pPr>
            <a:endParaRPr/>
          </a:p>
        </p:txBody>
      </p:sp>
      <p:sp>
        <p:nvSpPr>
          <p:cNvPr id="110" name="Google Shape;110;p2"/>
          <p:cNvSpPr txBox="1">
            <a:spLocks noGrp="1"/>
          </p:cNvSpPr>
          <p:nvPr>
            <p:ph type="body" idx="5"/>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1200"/>
              <a:buNone/>
            </a:pPr>
            <a:r>
              <a:rPr lang="hu-HU" dirty="0"/>
              <a:t>FERRARA EXCHANGE SEMINAR ON TAX LAW, 04.28.2024</a:t>
            </a:r>
            <a:br>
              <a:rPr lang="hu-HU" dirty="0"/>
            </a:b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3"/>
          <p:cNvSpPr txBox="1">
            <a:spLocks noGrp="1"/>
          </p:cNvSpPr>
          <p:nvPr>
            <p:ph type="body" idx="1"/>
          </p:nvPr>
        </p:nvSpPr>
        <p:spPr>
          <a:xfrm>
            <a:off x="838200" y="419490"/>
            <a:ext cx="10515600" cy="5295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12850"/>
              </a:buClr>
              <a:buSzPts val="3000"/>
              <a:buNone/>
            </a:pPr>
            <a:r>
              <a:rPr lang="hu-HU"/>
              <a:t>Tax regulations in Hungary serving the </a:t>
            </a:r>
            <a:r>
              <a:rPr lang="hu-HU" b="1"/>
              <a:t>enviromental </a:t>
            </a:r>
            <a:r>
              <a:rPr lang="hu-HU"/>
              <a:t>purpose</a:t>
            </a:r>
            <a:endParaRPr/>
          </a:p>
        </p:txBody>
      </p:sp>
      <p:sp>
        <p:nvSpPr>
          <p:cNvPr id="116" name="Google Shape;116;p3"/>
          <p:cNvSpPr txBox="1">
            <a:spLocks noGrp="1"/>
          </p:cNvSpPr>
          <p:nvPr>
            <p:ph type="body" idx="2"/>
          </p:nvPr>
        </p:nvSpPr>
        <p:spPr>
          <a:xfrm>
            <a:off x="838200" y="1360973"/>
            <a:ext cx="10515600" cy="1845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hu-HU" b="1"/>
              <a:t>III. Environmental charge - Act LXXXIX</a:t>
            </a:r>
            <a:r>
              <a:rPr lang="hu-HU"/>
              <a:t> </a:t>
            </a:r>
            <a:r>
              <a:rPr lang="hu-HU" b="1"/>
              <a:t>of 2003</a:t>
            </a:r>
            <a:endParaRPr b="1"/>
          </a:p>
          <a:p>
            <a:pPr marL="0" lvl="0" indent="0" algn="l" rtl="0">
              <a:lnSpc>
                <a:spcPct val="90000"/>
              </a:lnSpc>
              <a:spcBef>
                <a:spcPts val="1000"/>
              </a:spcBef>
              <a:spcAft>
                <a:spcPts val="0"/>
              </a:spcAft>
              <a:buClr>
                <a:schemeClr val="dk1"/>
              </a:buClr>
              <a:buSzPts val="2000"/>
              <a:buNone/>
            </a:pPr>
            <a:r>
              <a:rPr lang="hu-HU" b="1"/>
              <a:t>	Tax subject: </a:t>
            </a:r>
            <a:r>
              <a:rPr lang="hu-HU"/>
              <a:t>polluting substances discharged into </a:t>
            </a:r>
            <a:endParaRPr/>
          </a:p>
          <a:p>
            <a:pPr marL="0" lvl="0" indent="0" algn="l" rtl="0">
              <a:lnSpc>
                <a:spcPct val="90000"/>
              </a:lnSpc>
              <a:spcBef>
                <a:spcPts val="1000"/>
              </a:spcBef>
              <a:spcAft>
                <a:spcPts val="0"/>
              </a:spcAft>
              <a:buClr>
                <a:schemeClr val="dk1"/>
              </a:buClr>
              <a:buSzPts val="2000"/>
              <a:buNone/>
            </a:pPr>
            <a:r>
              <a:rPr lang="hu-HU"/>
              <a:t>		</a:t>
            </a:r>
            <a:r>
              <a:rPr lang="hu-HU" i="1"/>
              <a:t>a) water b) air c) soil</a:t>
            </a:r>
            <a:endParaRPr i="1"/>
          </a:p>
          <a:p>
            <a:pPr marL="0" lvl="0" indent="0" algn="l" rtl="0">
              <a:lnSpc>
                <a:spcPct val="90000"/>
              </a:lnSpc>
              <a:spcBef>
                <a:spcPts val="1000"/>
              </a:spcBef>
              <a:spcAft>
                <a:spcPts val="0"/>
              </a:spcAft>
              <a:buClr>
                <a:schemeClr val="dk1"/>
              </a:buClr>
              <a:buSzPts val="2000"/>
              <a:buNone/>
            </a:pPr>
            <a:r>
              <a:rPr lang="hu-HU"/>
              <a:t>	</a:t>
            </a:r>
            <a:r>
              <a:rPr lang="hu-HU" b="1"/>
              <a:t>Tax base</a:t>
            </a:r>
            <a:r>
              <a:rPr lang="hu-HU"/>
              <a:t>: units of measurements given in Annex 1, 2 and 3 of the act</a:t>
            </a:r>
            <a:endParaRPr/>
          </a:p>
          <a:p>
            <a:pPr marL="1371600" lvl="0" indent="0" algn="l" rtl="0">
              <a:lnSpc>
                <a:spcPct val="90000"/>
              </a:lnSpc>
              <a:spcBef>
                <a:spcPts val="1000"/>
              </a:spcBef>
              <a:spcAft>
                <a:spcPts val="0"/>
              </a:spcAft>
              <a:buClr>
                <a:schemeClr val="dk1"/>
              </a:buClr>
              <a:buSzPts val="2000"/>
              <a:buNone/>
            </a:pPr>
            <a:r>
              <a:rPr lang="hu-HU" b="1" u="sng"/>
              <a:t>Similar provisions: Land protection fee in Act CXXIX of 2007 and forest protection charge in Act XXXVII of 2009 </a:t>
            </a:r>
            <a:endParaRPr b="1" u="sng"/>
          </a:p>
        </p:txBody>
      </p:sp>
      <p:sp>
        <p:nvSpPr>
          <p:cNvPr id="117" name="Google Shape;117;p3"/>
          <p:cNvSpPr txBox="1">
            <a:spLocks noGrp="1"/>
          </p:cNvSpPr>
          <p:nvPr>
            <p:ph type="body" idx="4"/>
          </p:nvPr>
        </p:nvSpPr>
        <p:spPr>
          <a:xfrm>
            <a:off x="838200" y="3725486"/>
            <a:ext cx="11076600" cy="20568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hu-HU" b="1"/>
              <a:t>IV. environmental product charge – Act LXXXV of 2011</a:t>
            </a:r>
            <a:endParaRPr/>
          </a:p>
          <a:p>
            <a:pPr marL="0" lvl="0" indent="0" algn="l" rtl="0">
              <a:lnSpc>
                <a:spcPct val="90000"/>
              </a:lnSpc>
              <a:spcBef>
                <a:spcPts val="1000"/>
              </a:spcBef>
              <a:spcAft>
                <a:spcPts val="0"/>
              </a:spcAft>
              <a:buClr>
                <a:schemeClr val="dk1"/>
              </a:buClr>
              <a:buSzPts val="2000"/>
              <a:buNone/>
            </a:pPr>
            <a:r>
              <a:rPr lang="hu-HU" b="1" i="1"/>
              <a:t>	</a:t>
            </a:r>
            <a:r>
              <a:rPr lang="hu-HU" b="1"/>
              <a:t>Tax subject: </a:t>
            </a:r>
            <a:r>
              <a:rPr lang="hu-HU"/>
              <a:t>products that burden the environment </a:t>
            </a:r>
            <a:r>
              <a:rPr lang="hu-HU" i="1"/>
              <a:t>- several items have been deleted from the list (2025)</a:t>
            </a:r>
            <a:endParaRPr b="1" i="1"/>
          </a:p>
          <a:p>
            <a:pPr marL="0" lvl="0" indent="0" algn="l" rtl="0">
              <a:lnSpc>
                <a:spcPct val="90000"/>
              </a:lnSpc>
              <a:spcBef>
                <a:spcPts val="1000"/>
              </a:spcBef>
              <a:spcAft>
                <a:spcPts val="0"/>
              </a:spcAft>
              <a:buClr>
                <a:schemeClr val="dk1"/>
              </a:buClr>
              <a:buSzPts val="2000"/>
              <a:buNone/>
            </a:pPr>
            <a:r>
              <a:rPr lang="hu-HU" b="1"/>
              <a:t>	Taxable person: </a:t>
            </a:r>
            <a:r>
              <a:rPr lang="hu-HU"/>
              <a:t>first distributor on the market / person using the product for personal use</a:t>
            </a:r>
            <a:endParaRPr/>
          </a:p>
          <a:p>
            <a:pPr marL="0" lvl="0" indent="0" algn="l" rtl="0">
              <a:lnSpc>
                <a:spcPct val="90000"/>
              </a:lnSpc>
              <a:spcBef>
                <a:spcPts val="1000"/>
              </a:spcBef>
              <a:spcAft>
                <a:spcPts val="0"/>
              </a:spcAft>
              <a:buClr>
                <a:schemeClr val="dk1"/>
              </a:buClr>
              <a:buSzPts val="2000"/>
              <a:buNone/>
            </a:pPr>
            <a:r>
              <a:rPr lang="hu-HU"/>
              <a:t>	</a:t>
            </a:r>
            <a:r>
              <a:rPr lang="hu-HU" b="1"/>
              <a:t>Tax base: </a:t>
            </a:r>
            <a:r>
              <a:rPr lang="hu-HU"/>
              <a:t>the weight of the product </a:t>
            </a:r>
            <a:r>
              <a:rPr lang="hu-HU" b="1"/>
              <a:t>Tax rate: </a:t>
            </a:r>
            <a:r>
              <a:rPr lang="hu-HU"/>
              <a:t>specified in Annex 1 of the act</a:t>
            </a:r>
            <a:endParaRPr/>
          </a:p>
        </p:txBody>
      </p:sp>
      <p:sp>
        <p:nvSpPr>
          <p:cNvPr id="118" name="Google Shape;118;p3"/>
          <p:cNvSpPr txBox="1">
            <a:spLocks noGrp="1"/>
          </p:cNvSpPr>
          <p:nvPr>
            <p:ph type="body" idx="5"/>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1200"/>
              <a:buNone/>
            </a:pPr>
            <a:r>
              <a:rPr lang="hu-HU"/>
              <a:t>FERRARA EXCHANGE SEMINAR ON TAX LAW, 04.28.2024</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4"/>
          <p:cNvSpPr txBox="1">
            <a:spLocks noGrp="1"/>
          </p:cNvSpPr>
          <p:nvPr>
            <p:ph type="body" idx="1"/>
          </p:nvPr>
        </p:nvSpPr>
        <p:spPr>
          <a:xfrm>
            <a:off x="838200" y="723325"/>
            <a:ext cx="11353800" cy="5295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12850"/>
              </a:buClr>
              <a:buSzPts val="3000"/>
              <a:buNone/>
            </a:pPr>
            <a:r>
              <a:rPr lang="hu-HU" sz="2900"/>
              <a:t>Tax regulations in Hungary serving the </a:t>
            </a:r>
            <a:r>
              <a:rPr lang="hu-HU" sz="2900" b="1"/>
              <a:t>enviromental </a:t>
            </a:r>
            <a:r>
              <a:rPr lang="hu-HU" sz="2900"/>
              <a:t>purpose</a:t>
            </a:r>
            <a:endParaRPr sz="2900"/>
          </a:p>
        </p:txBody>
      </p:sp>
      <p:sp>
        <p:nvSpPr>
          <p:cNvPr id="124" name="Google Shape;124;p4"/>
          <p:cNvSpPr txBox="1">
            <a:spLocks noGrp="1"/>
          </p:cNvSpPr>
          <p:nvPr>
            <p:ph type="body" idx="2"/>
          </p:nvPr>
        </p:nvSpPr>
        <p:spPr>
          <a:xfrm>
            <a:off x="838200" y="1672787"/>
            <a:ext cx="10515600" cy="1845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hu-HU" b="1"/>
              <a:t>V. Landfill tax	</a:t>
            </a:r>
            <a:endParaRPr b="1"/>
          </a:p>
          <a:p>
            <a:pPr marL="0" lvl="0" indent="0" algn="l" rtl="0">
              <a:lnSpc>
                <a:spcPct val="90000"/>
              </a:lnSpc>
              <a:spcBef>
                <a:spcPts val="1000"/>
              </a:spcBef>
              <a:spcAft>
                <a:spcPts val="0"/>
              </a:spcAft>
              <a:buClr>
                <a:schemeClr val="dk1"/>
              </a:buClr>
              <a:buSzPts val="2000"/>
              <a:buNone/>
            </a:pPr>
            <a:r>
              <a:rPr lang="hu-HU" b="1"/>
              <a:t>	</a:t>
            </a:r>
            <a:r>
              <a:rPr lang="hu-HU"/>
              <a:t> The tax has to be payed by </a:t>
            </a:r>
            <a:r>
              <a:rPr lang="hu-HU" b="1"/>
              <a:t>waste management companies</a:t>
            </a:r>
            <a:endParaRPr/>
          </a:p>
          <a:p>
            <a:pPr marL="0" lvl="0" indent="0" algn="l" rtl="0">
              <a:lnSpc>
                <a:spcPct val="90000"/>
              </a:lnSpc>
              <a:spcBef>
                <a:spcPts val="1000"/>
              </a:spcBef>
              <a:spcAft>
                <a:spcPts val="0"/>
              </a:spcAft>
              <a:buClr>
                <a:schemeClr val="dk1"/>
              </a:buClr>
              <a:buSzPts val="2000"/>
              <a:buNone/>
            </a:pPr>
            <a:r>
              <a:rPr lang="hu-HU"/>
              <a:t>	The tax subject is the </a:t>
            </a:r>
            <a:r>
              <a:rPr lang="hu-HU" u="sng"/>
              <a:t>non recyclable waste disposed in landfills</a:t>
            </a:r>
            <a:r>
              <a:rPr lang="hu-HU"/>
              <a:t> and the tax rate is the </a:t>
            </a:r>
            <a:r>
              <a:rPr lang="hu-HU" b="1"/>
              <a:t>weight 	(tonnes)</a:t>
            </a:r>
            <a:r>
              <a:rPr lang="hu-HU"/>
              <a:t> of the waste.</a:t>
            </a:r>
            <a:endParaRPr/>
          </a:p>
          <a:p>
            <a:pPr marL="0" lvl="0" indent="0" algn="l" rtl="0">
              <a:lnSpc>
                <a:spcPct val="90000"/>
              </a:lnSpc>
              <a:spcBef>
                <a:spcPts val="1000"/>
              </a:spcBef>
              <a:spcAft>
                <a:spcPts val="0"/>
              </a:spcAft>
              <a:buClr>
                <a:schemeClr val="dk1"/>
              </a:buClr>
              <a:buSzPts val="2000"/>
              <a:buNone/>
            </a:pPr>
            <a:endParaRPr b="1"/>
          </a:p>
          <a:p>
            <a:pPr marL="0" lvl="0" indent="0" algn="l" rtl="0">
              <a:lnSpc>
                <a:spcPct val="90000"/>
              </a:lnSpc>
              <a:spcBef>
                <a:spcPts val="1000"/>
              </a:spcBef>
              <a:spcAft>
                <a:spcPts val="0"/>
              </a:spcAft>
              <a:buClr>
                <a:schemeClr val="dk1"/>
              </a:buClr>
              <a:buSzPts val="2000"/>
              <a:buNone/>
            </a:pPr>
            <a:endParaRPr b="1"/>
          </a:p>
        </p:txBody>
      </p:sp>
      <p:sp>
        <p:nvSpPr>
          <p:cNvPr id="125" name="Google Shape;125;p4"/>
          <p:cNvSpPr txBox="1">
            <a:spLocks noGrp="1"/>
          </p:cNvSpPr>
          <p:nvPr>
            <p:ph type="body" idx="4"/>
          </p:nvPr>
        </p:nvSpPr>
        <p:spPr>
          <a:xfrm>
            <a:off x="838200" y="3347625"/>
            <a:ext cx="9885300" cy="2017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hu-HU" b="1"/>
              <a:t>VI. Excise tax </a:t>
            </a:r>
            <a:endParaRPr/>
          </a:p>
          <a:p>
            <a:pPr marL="0" lvl="0" indent="0" algn="l" rtl="0">
              <a:lnSpc>
                <a:spcPct val="90000"/>
              </a:lnSpc>
              <a:spcBef>
                <a:spcPts val="1000"/>
              </a:spcBef>
              <a:spcAft>
                <a:spcPts val="0"/>
              </a:spcAft>
              <a:buClr>
                <a:schemeClr val="dk1"/>
              </a:buClr>
              <a:buSzPts val="2000"/>
              <a:buNone/>
            </a:pPr>
            <a:r>
              <a:rPr lang="hu-HU" b="1"/>
              <a:t>	Taxable person:</a:t>
            </a:r>
            <a:r>
              <a:rPr lang="hu-HU"/>
              <a:t> a person or organisation that produces, imports, holds or sells excise goods.</a:t>
            </a:r>
            <a:endParaRPr/>
          </a:p>
          <a:p>
            <a:pPr marL="0" lvl="0" indent="0" algn="l" rtl="0">
              <a:lnSpc>
                <a:spcPct val="90000"/>
              </a:lnSpc>
              <a:spcBef>
                <a:spcPts val="1000"/>
              </a:spcBef>
              <a:spcAft>
                <a:spcPts val="0"/>
              </a:spcAft>
              <a:buClr>
                <a:schemeClr val="dk1"/>
              </a:buClr>
              <a:buSzPts val="2000"/>
              <a:buNone/>
            </a:pPr>
            <a:r>
              <a:rPr lang="hu-HU" b="1"/>
              <a:t>	Tax subject: </a:t>
            </a:r>
            <a:r>
              <a:rPr lang="hu-HU"/>
              <a:t>income by petroleum products, electircity, natural gas, coal</a:t>
            </a:r>
            <a:endParaRPr/>
          </a:p>
          <a:p>
            <a:pPr marL="0" lvl="0" indent="0" algn="l" rtl="0">
              <a:lnSpc>
                <a:spcPct val="90000"/>
              </a:lnSpc>
              <a:spcBef>
                <a:spcPts val="1000"/>
              </a:spcBef>
              <a:spcAft>
                <a:spcPts val="0"/>
              </a:spcAft>
              <a:buClr>
                <a:schemeClr val="dk1"/>
              </a:buClr>
              <a:buSzPts val="2000"/>
              <a:buNone/>
            </a:pPr>
            <a:r>
              <a:rPr lang="hu-HU" b="1"/>
              <a:t>Tax base:</a:t>
            </a:r>
            <a:r>
              <a:rPr lang="hu-HU"/>
              <a:t> Quantity of excise goods</a:t>
            </a:r>
            <a:endParaRPr/>
          </a:p>
          <a:p>
            <a:pPr marL="0" lvl="0" indent="0" algn="l" rtl="0">
              <a:lnSpc>
                <a:spcPct val="90000"/>
              </a:lnSpc>
              <a:spcBef>
                <a:spcPts val="1000"/>
              </a:spcBef>
              <a:spcAft>
                <a:spcPts val="0"/>
              </a:spcAft>
              <a:buClr>
                <a:schemeClr val="dk1"/>
              </a:buClr>
              <a:buSzPts val="2000"/>
              <a:buNone/>
            </a:pPr>
            <a:r>
              <a:rPr lang="hu-HU" b="1"/>
              <a:t>Tax rate:</a:t>
            </a:r>
            <a:r>
              <a:rPr lang="hu-HU"/>
              <a:t> Varies depending on the product</a:t>
            </a:r>
            <a:endParaRPr/>
          </a:p>
        </p:txBody>
      </p:sp>
      <p:sp>
        <p:nvSpPr>
          <p:cNvPr id="126" name="Google Shape;126;p4"/>
          <p:cNvSpPr txBox="1">
            <a:spLocks noGrp="1"/>
          </p:cNvSpPr>
          <p:nvPr>
            <p:ph type="body" idx="5"/>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1200"/>
              <a:buNone/>
            </a:pPr>
            <a:r>
              <a:rPr lang="hu-HU"/>
              <a:t>FERRARA EXCHANGE SEMINAR ON TAX LAW, 04.28.2024</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5"/>
          <p:cNvSpPr txBox="1">
            <a:spLocks noGrp="1"/>
          </p:cNvSpPr>
          <p:nvPr>
            <p:ph type="body" idx="1"/>
          </p:nvPr>
        </p:nvSpPr>
        <p:spPr>
          <a:xfrm>
            <a:off x="147600" y="795575"/>
            <a:ext cx="12442800" cy="787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12850"/>
              </a:buClr>
              <a:buSzPts val="3000"/>
              <a:buNone/>
            </a:pPr>
            <a:r>
              <a:rPr lang="hu-HU" sz="2700"/>
              <a:t>Tax exemptions and reliefs in Hungary serving the </a:t>
            </a:r>
            <a:r>
              <a:rPr lang="hu-HU" sz="2700" b="1"/>
              <a:t>enviromental </a:t>
            </a:r>
            <a:r>
              <a:rPr lang="hu-HU" sz="2700"/>
              <a:t>purpose</a:t>
            </a:r>
            <a:endParaRPr sz="2700"/>
          </a:p>
        </p:txBody>
      </p:sp>
      <p:sp>
        <p:nvSpPr>
          <p:cNvPr id="132" name="Google Shape;132;p5"/>
          <p:cNvSpPr txBox="1">
            <a:spLocks noGrp="1"/>
          </p:cNvSpPr>
          <p:nvPr>
            <p:ph type="body" idx="2"/>
          </p:nvPr>
        </p:nvSpPr>
        <p:spPr>
          <a:xfrm>
            <a:off x="838200" y="1817000"/>
            <a:ext cx="10923000" cy="1845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hu-HU" b="1"/>
              <a:t>I. Corporate tax relief for enviromentaly friendly investments - 2017</a:t>
            </a:r>
            <a:endParaRPr/>
          </a:p>
          <a:p>
            <a:pPr marL="0" lvl="0" indent="0" algn="l" rtl="0">
              <a:lnSpc>
                <a:spcPct val="90000"/>
              </a:lnSpc>
              <a:spcBef>
                <a:spcPts val="1000"/>
              </a:spcBef>
              <a:spcAft>
                <a:spcPts val="0"/>
              </a:spcAft>
              <a:buClr>
                <a:schemeClr val="dk1"/>
              </a:buClr>
              <a:buSzPts val="2000"/>
              <a:buNone/>
            </a:pPr>
            <a:r>
              <a:rPr lang="hu-HU"/>
              <a:t>	</a:t>
            </a:r>
            <a:r>
              <a:rPr lang="hu-HU" b="1"/>
              <a:t>Tax relief rate</a:t>
            </a:r>
            <a:r>
              <a:rPr lang="hu-HU"/>
              <a:t> - 30%–50% of eligible costs </a:t>
            </a:r>
            <a:endParaRPr/>
          </a:p>
          <a:p>
            <a:pPr marL="0" lvl="0" indent="0" algn="l" rtl="0">
              <a:lnSpc>
                <a:spcPct val="90000"/>
              </a:lnSpc>
              <a:spcBef>
                <a:spcPts val="1000"/>
              </a:spcBef>
              <a:spcAft>
                <a:spcPts val="0"/>
              </a:spcAft>
              <a:buClr>
                <a:schemeClr val="dk1"/>
              </a:buClr>
              <a:buSzPts val="2000"/>
              <a:buNone/>
            </a:pPr>
            <a:r>
              <a:rPr lang="hu-HU"/>
              <a:t>	Exact rate depends on </a:t>
            </a:r>
            <a:r>
              <a:rPr lang="hu-HU" b="1"/>
              <a:t>the company’s size &amp; location of the investment</a:t>
            </a:r>
            <a:endParaRPr b="1"/>
          </a:p>
          <a:p>
            <a:pPr marL="0" lvl="0" indent="0" algn="l" rtl="0">
              <a:lnSpc>
                <a:spcPct val="90000"/>
              </a:lnSpc>
              <a:spcBef>
                <a:spcPts val="1000"/>
              </a:spcBef>
              <a:spcAft>
                <a:spcPts val="0"/>
              </a:spcAft>
              <a:buClr>
                <a:schemeClr val="dk1"/>
              </a:buClr>
              <a:buSzPts val="2000"/>
              <a:buNone/>
            </a:pPr>
            <a:r>
              <a:rPr lang="hu-HU" b="1"/>
              <a:t>The tax relief mechanism: </a:t>
            </a:r>
            <a:r>
              <a:rPr lang="hu-HU"/>
              <a:t>The comany proves that the investment has been made, the company fully pays for the investment, but when it has to pay it’s company tax – the tax is going to be deducted accoring to the relief.</a:t>
            </a:r>
            <a:endParaRPr/>
          </a:p>
          <a:p>
            <a:pPr marL="0" lvl="0" indent="0" algn="l" rtl="0">
              <a:lnSpc>
                <a:spcPct val="90000"/>
              </a:lnSpc>
              <a:spcBef>
                <a:spcPts val="1000"/>
              </a:spcBef>
              <a:spcAft>
                <a:spcPts val="0"/>
              </a:spcAft>
              <a:buClr>
                <a:schemeClr val="dk1"/>
              </a:buClr>
              <a:buSzPts val="2000"/>
              <a:buNone/>
            </a:pPr>
            <a:r>
              <a:rPr lang="hu-HU" b="1"/>
              <a:t>		</a:t>
            </a:r>
            <a:endParaRPr/>
          </a:p>
        </p:txBody>
      </p:sp>
      <p:sp>
        <p:nvSpPr>
          <p:cNvPr id="133" name="Google Shape;133;p5"/>
          <p:cNvSpPr txBox="1">
            <a:spLocks noGrp="1"/>
          </p:cNvSpPr>
          <p:nvPr>
            <p:ph type="body" idx="5"/>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1200"/>
              <a:buNone/>
            </a:pPr>
            <a:r>
              <a:rPr lang="hu-HU"/>
              <a:t>FERRARA EXCHANGE SEMINAR ON TAX LAW, 04.28.2024</a:t>
            </a:r>
            <a:endParaRPr/>
          </a:p>
        </p:txBody>
      </p:sp>
      <p:sp>
        <p:nvSpPr>
          <p:cNvPr id="134" name="Google Shape;134;p5"/>
          <p:cNvSpPr txBox="1">
            <a:spLocks noGrp="1"/>
          </p:cNvSpPr>
          <p:nvPr>
            <p:ph type="body" idx="4"/>
          </p:nvPr>
        </p:nvSpPr>
        <p:spPr>
          <a:xfrm>
            <a:off x="838200" y="4227143"/>
            <a:ext cx="10515600" cy="1845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hu-HU" b="1"/>
              <a:t>II. Amandment to the vehicle tax act - 2025</a:t>
            </a:r>
            <a:endParaRPr/>
          </a:p>
          <a:p>
            <a:pPr marL="0" lvl="0" indent="0" algn="l" rtl="0">
              <a:lnSpc>
                <a:spcPct val="90000"/>
              </a:lnSpc>
              <a:spcBef>
                <a:spcPts val="1000"/>
              </a:spcBef>
              <a:spcAft>
                <a:spcPts val="0"/>
              </a:spcAft>
              <a:buClr>
                <a:schemeClr val="dk1"/>
              </a:buClr>
              <a:buSzPts val="2000"/>
              <a:buNone/>
            </a:pPr>
            <a:r>
              <a:rPr lang="hu-HU"/>
              <a:t>	 giving tax exemption for </a:t>
            </a:r>
            <a:r>
              <a:rPr lang="hu-HU" b="1"/>
              <a:t>electric vehicles, and reduced tax for hybrid vehicles</a:t>
            </a:r>
            <a:endParaRPr/>
          </a:p>
          <a:p>
            <a:pPr marL="0" lvl="0" indent="0" algn="l" rtl="0">
              <a:lnSpc>
                <a:spcPct val="90000"/>
              </a:lnSpc>
              <a:spcBef>
                <a:spcPts val="1000"/>
              </a:spcBef>
              <a:spcAft>
                <a:spcPts val="0"/>
              </a:spcAft>
              <a:buClr>
                <a:schemeClr val="dk1"/>
              </a:buClr>
              <a:buSzPts val="2000"/>
              <a:buNone/>
            </a:pPr>
            <a:r>
              <a:rPr lang="hu-HU"/>
              <a:t>	</a:t>
            </a:r>
            <a:r>
              <a:rPr lang="hu-HU" b="1"/>
              <a:t>tax relief percentages </a:t>
            </a:r>
            <a:r>
              <a:rPr lang="hu-HU"/>
              <a:t>are based on the cathegory of the vehicle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6"/>
          <p:cNvSpPr txBox="1">
            <a:spLocks noGrp="1"/>
          </p:cNvSpPr>
          <p:nvPr>
            <p:ph type="body" idx="1"/>
          </p:nvPr>
        </p:nvSpPr>
        <p:spPr>
          <a:xfrm>
            <a:off x="838200" y="723315"/>
            <a:ext cx="10515600" cy="5295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12850"/>
              </a:buClr>
              <a:buSzPts val="3000"/>
              <a:buNone/>
            </a:pPr>
            <a:r>
              <a:rPr lang="hu-HU"/>
              <a:t>Tax regulations in Hungary serving the </a:t>
            </a:r>
            <a:r>
              <a:rPr lang="hu-HU" b="1"/>
              <a:t>social </a:t>
            </a:r>
            <a:r>
              <a:rPr lang="hu-HU"/>
              <a:t>purpose</a:t>
            </a:r>
            <a:endParaRPr/>
          </a:p>
        </p:txBody>
      </p:sp>
      <p:sp>
        <p:nvSpPr>
          <p:cNvPr id="140" name="Google Shape;140;p6"/>
          <p:cNvSpPr txBox="1">
            <a:spLocks noGrp="1"/>
          </p:cNvSpPr>
          <p:nvPr>
            <p:ph type="body" idx="2"/>
          </p:nvPr>
        </p:nvSpPr>
        <p:spPr>
          <a:xfrm>
            <a:off x="700826" y="1467375"/>
            <a:ext cx="11426700" cy="1845900"/>
          </a:xfrm>
          <a:prstGeom prst="rect">
            <a:avLst/>
          </a:prstGeom>
          <a:noFill/>
          <a:ln>
            <a:noFill/>
          </a:ln>
        </p:spPr>
        <p:txBody>
          <a:bodyPr spcFirstLastPara="1" wrap="square" lIns="91425" tIns="45700" rIns="91425" bIns="45700" anchor="t" anchorCtr="0">
            <a:noAutofit/>
          </a:bodyPr>
          <a:lstStyle/>
          <a:p>
            <a:pPr marL="514350" lvl="0" indent="-514350" algn="l" rtl="0">
              <a:lnSpc>
                <a:spcPct val="90000"/>
              </a:lnSpc>
              <a:spcBef>
                <a:spcPts val="0"/>
              </a:spcBef>
              <a:spcAft>
                <a:spcPts val="0"/>
              </a:spcAft>
              <a:buClr>
                <a:schemeClr val="dk1"/>
              </a:buClr>
              <a:buSzPts val="2000"/>
              <a:buAutoNum type="romanUcPeriod"/>
            </a:pPr>
            <a:r>
              <a:rPr lang="hu-HU" b="1" dirty="0"/>
              <a:t>The ‚chips </a:t>
            </a:r>
            <a:r>
              <a:rPr lang="hu-HU" b="1" dirty="0" err="1"/>
              <a:t>act</a:t>
            </a:r>
            <a:r>
              <a:rPr lang="hu-HU" b="1" dirty="0"/>
              <a:t>’– </a:t>
            </a:r>
            <a:r>
              <a:rPr lang="hu-HU" b="1" dirty="0" err="1"/>
              <a:t>public</a:t>
            </a:r>
            <a:r>
              <a:rPr lang="hu-HU" b="1" dirty="0"/>
              <a:t> </a:t>
            </a:r>
            <a:r>
              <a:rPr lang="hu-HU" b="1" dirty="0" err="1"/>
              <a:t>health</a:t>
            </a:r>
            <a:r>
              <a:rPr lang="hu-HU" b="1" dirty="0"/>
              <a:t> product </a:t>
            </a:r>
            <a:r>
              <a:rPr lang="hu-HU" b="1" dirty="0" err="1"/>
              <a:t>act</a:t>
            </a:r>
            <a:r>
              <a:rPr lang="hu-HU" b="1" dirty="0"/>
              <a:t> – Act CIII. of 2011</a:t>
            </a:r>
            <a:endParaRPr b="1" dirty="0"/>
          </a:p>
          <a:p>
            <a:pPr marL="0" lvl="0" indent="0" algn="l" rtl="0">
              <a:lnSpc>
                <a:spcPct val="90000"/>
              </a:lnSpc>
              <a:spcBef>
                <a:spcPts val="1000"/>
              </a:spcBef>
              <a:spcAft>
                <a:spcPts val="0"/>
              </a:spcAft>
              <a:buClr>
                <a:schemeClr val="dk1"/>
              </a:buClr>
              <a:buSzPts val="2000"/>
              <a:buNone/>
            </a:pPr>
            <a:r>
              <a:rPr lang="hu-HU" dirty="0"/>
              <a:t>	</a:t>
            </a:r>
            <a:r>
              <a:rPr lang="hu-HU" b="1" dirty="0" err="1"/>
              <a:t>Tax</a:t>
            </a:r>
            <a:r>
              <a:rPr lang="hu-HU" b="1" dirty="0"/>
              <a:t> </a:t>
            </a:r>
            <a:r>
              <a:rPr lang="hu-HU" b="1" dirty="0" err="1"/>
              <a:t>subject</a:t>
            </a:r>
            <a:r>
              <a:rPr lang="hu-HU" b="1" dirty="0"/>
              <a:t>: </a:t>
            </a:r>
            <a:r>
              <a:rPr lang="hu-HU" dirty="0" err="1"/>
              <a:t>unhealthy</a:t>
            </a:r>
            <a:r>
              <a:rPr lang="hu-HU" dirty="0"/>
              <a:t> </a:t>
            </a:r>
            <a:r>
              <a:rPr lang="hu-HU" dirty="0" err="1"/>
              <a:t>food</a:t>
            </a:r>
            <a:r>
              <a:rPr lang="hu-HU" dirty="0"/>
              <a:t> products and </a:t>
            </a:r>
            <a:r>
              <a:rPr lang="hu-HU" dirty="0" err="1"/>
              <a:t>drinks</a:t>
            </a:r>
            <a:r>
              <a:rPr lang="hu-HU" dirty="0"/>
              <a:t> (</a:t>
            </a:r>
            <a:r>
              <a:rPr lang="hu-HU" dirty="0" err="1"/>
              <a:t>eg</a:t>
            </a:r>
            <a:r>
              <a:rPr lang="hu-HU" dirty="0"/>
              <a:t>. With </a:t>
            </a:r>
            <a:r>
              <a:rPr lang="hu-HU" dirty="0" err="1"/>
              <a:t>energy</a:t>
            </a:r>
            <a:r>
              <a:rPr lang="hu-HU" dirty="0"/>
              <a:t> </a:t>
            </a:r>
            <a:r>
              <a:rPr lang="hu-HU" dirty="0" err="1"/>
              <a:t>drinks</a:t>
            </a:r>
            <a:r>
              <a:rPr lang="hu-HU" dirty="0"/>
              <a:t>, </a:t>
            </a:r>
            <a:r>
              <a:rPr lang="hu-HU" dirty="0" err="1"/>
              <a:t>salty</a:t>
            </a:r>
            <a:r>
              <a:rPr lang="hu-HU" dirty="0"/>
              <a:t> </a:t>
            </a:r>
            <a:r>
              <a:rPr lang="hu-HU" dirty="0" err="1"/>
              <a:t>snacks</a:t>
            </a:r>
            <a:r>
              <a:rPr lang="hu-HU" dirty="0"/>
              <a:t>)</a:t>
            </a:r>
            <a:endParaRPr dirty="0"/>
          </a:p>
          <a:p>
            <a:pPr marL="0" lvl="0" indent="0" algn="l" rtl="0">
              <a:lnSpc>
                <a:spcPct val="90000"/>
              </a:lnSpc>
              <a:spcBef>
                <a:spcPts val="1000"/>
              </a:spcBef>
              <a:spcAft>
                <a:spcPts val="0"/>
              </a:spcAft>
              <a:buClr>
                <a:schemeClr val="dk1"/>
              </a:buClr>
              <a:buSzPts val="2000"/>
              <a:buNone/>
            </a:pPr>
            <a:r>
              <a:rPr lang="hu-HU" dirty="0"/>
              <a:t>	</a:t>
            </a:r>
            <a:r>
              <a:rPr lang="hu-HU" b="1" dirty="0" err="1"/>
              <a:t>Tax</a:t>
            </a:r>
            <a:r>
              <a:rPr lang="hu-HU" b="1" dirty="0"/>
              <a:t> </a:t>
            </a:r>
            <a:r>
              <a:rPr lang="hu-HU" b="1" dirty="0" err="1"/>
              <a:t>base</a:t>
            </a:r>
            <a:r>
              <a:rPr lang="hu-HU" b="1" dirty="0"/>
              <a:t> &amp; </a:t>
            </a:r>
            <a:r>
              <a:rPr lang="hu-HU" b="1" dirty="0" err="1"/>
              <a:t>rate</a:t>
            </a:r>
            <a:r>
              <a:rPr lang="hu-HU" b="1" dirty="0"/>
              <a:t>: </a:t>
            </a:r>
            <a:r>
              <a:rPr lang="hu-HU" dirty="0" err="1"/>
              <a:t>quantity</a:t>
            </a:r>
            <a:r>
              <a:rPr lang="hu-HU" dirty="0"/>
              <a:t> of the product </a:t>
            </a:r>
            <a:r>
              <a:rPr lang="hu-HU" dirty="0" err="1"/>
              <a:t>defined</a:t>
            </a:r>
            <a:r>
              <a:rPr lang="hu-HU" dirty="0"/>
              <a:t> in </a:t>
            </a:r>
            <a:r>
              <a:rPr lang="hu-HU" dirty="0" err="1"/>
              <a:t>liters</a:t>
            </a:r>
            <a:r>
              <a:rPr lang="hu-HU" dirty="0"/>
              <a:t> </a:t>
            </a:r>
            <a:r>
              <a:rPr lang="hu-HU" dirty="0" err="1"/>
              <a:t>or</a:t>
            </a:r>
            <a:r>
              <a:rPr lang="hu-HU" dirty="0"/>
              <a:t> </a:t>
            </a:r>
            <a:r>
              <a:rPr lang="hu-HU" dirty="0" err="1"/>
              <a:t>kilogramms</a:t>
            </a:r>
            <a:r>
              <a:rPr lang="hu-HU" dirty="0"/>
              <a:t>, with </a:t>
            </a:r>
            <a:r>
              <a:rPr lang="hu-HU" dirty="0" err="1"/>
              <a:t>tax</a:t>
            </a:r>
            <a:r>
              <a:rPr lang="hu-HU" dirty="0"/>
              <a:t> </a:t>
            </a:r>
            <a:r>
              <a:rPr lang="hu-HU" dirty="0" err="1"/>
              <a:t>rates</a:t>
            </a:r>
            <a:r>
              <a:rPr lang="hu-HU" dirty="0"/>
              <a:t> </a:t>
            </a:r>
            <a:r>
              <a:rPr lang="hu-HU" dirty="0" err="1"/>
              <a:t>listed</a:t>
            </a:r>
            <a:r>
              <a:rPr lang="hu-HU" dirty="0"/>
              <a:t> in Annex 1</a:t>
            </a:r>
            <a:endParaRPr dirty="0"/>
          </a:p>
          <a:p>
            <a:pPr marL="0" lvl="0" indent="0" algn="l" rtl="0">
              <a:lnSpc>
                <a:spcPct val="90000"/>
              </a:lnSpc>
              <a:spcBef>
                <a:spcPts val="1000"/>
              </a:spcBef>
              <a:spcAft>
                <a:spcPts val="0"/>
              </a:spcAft>
              <a:buClr>
                <a:schemeClr val="dk1"/>
              </a:buClr>
              <a:buSzPts val="2000"/>
              <a:buNone/>
            </a:pPr>
            <a:r>
              <a:rPr lang="hu-HU" dirty="0"/>
              <a:t>	</a:t>
            </a:r>
            <a:r>
              <a:rPr lang="hu-HU" b="1" dirty="0" err="1"/>
              <a:t>Taxable</a:t>
            </a:r>
            <a:r>
              <a:rPr lang="hu-HU" b="1" dirty="0"/>
              <a:t> person: </a:t>
            </a:r>
            <a:r>
              <a:rPr lang="hu-HU" dirty="0"/>
              <a:t>the person </a:t>
            </a:r>
            <a:r>
              <a:rPr lang="hu-HU" dirty="0" err="1"/>
              <a:t>or</a:t>
            </a:r>
            <a:r>
              <a:rPr lang="hu-HU" dirty="0"/>
              <a:t> </a:t>
            </a:r>
            <a:r>
              <a:rPr lang="hu-HU" dirty="0" err="1"/>
              <a:t>organisation</a:t>
            </a:r>
            <a:r>
              <a:rPr lang="hu-HU" dirty="0"/>
              <a:t> </a:t>
            </a:r>
            <a:r>
              <a:rPr lang="hu-HU" dirty="0" err="1"/>
              <a:t>making</a:t>
            </a:r>
            <a:r>
              <a:rPr lang="hu-HU" dirty="0"/>
              <a:t> the </a:t>
            </a:r>
            <a:r>
              <a:rPr lang="hu-HU" dirty="0" err="1"/>
              <a:t>first</a:t>
            </a:r>
            <a:r>
              <a:rPr lang="hu-HU" dirty="0"/>
              <a:t> </a:t>
            </a:r>
            <a:r>
              <a:rPr lang="hu-HU" dirty="0" err="1"/>
              <a:t>domestic</a:t>
            </a:r>
            <a:r>
              <a:rPr lang="hu-HU" dirty="0"/>
              <a:t> </a:t>
            </a:r>
            <a:r>
              <a:rPr lang="hu-HU" dirty="0" err="1"/>
              <a:t>supply</a:t>
            </a:r>
            <a:r>
              <a:rPr lang="hu-HU" dirty="0"/>
              <a:t> of </a:t>
            </a:r>
            <a:r>
              <a:rPr lang="hu-HU" dirty="0" err="1"/>
              <a:t>taxable</a:t>
            </a:r>
            <a:r>
              <a:rPr lang="hu-HU" dirty="0"/>
              <a:t> </a:t>
            </a:r>
            <a:r>
              <a:rPr lang="hu-HU" dirty="0" err="1"/>
              <a:t>goods</a:t>
            </a:r>
            <a:endParaRPr lang="hu-HU" dirty="0"/>
          </a:p>
        </p:txBody>
      </p:sp>
      <p:sp>
        <p:nvSpPr>
          <p:cNvPr id="141" name="Google Shape;141;p6"/>
          <p:cNvSpPr txBox="1">
            <a:spLocks noGrp="1"/>
          </p:cNvSpPr>
          <p:nvPr>
            <p:ph type="body" idx="4"/>
          </p:nvPr>
        </p:nvSpPr>
        <p:spPr>
          <a:xfrm>
            <a:off x="700826" y="3789956"/>
            <a:ext cx="11584500" cy="1845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hu-HU" b="1" dirty="0"/>
              <a:t>II. </a:t>
            </a:r>
            <a:r>
              <a:rPr lang="hu-HU" b="1" dirty="0" err="1"/>
              <a:t>Social</a:t>
            </a:r>
            <a:r>
              <a:rPr lang="hu-HU" b="1" dirty="0"/>
              <a:t> </a:t>
            </a:r>
            <a:r>
              <a:rPr lang="hu-HU" b="1" dirty="0" err="1"/>
              <a:t>contribution</a:t>
            </a:r>
            <a:r>
              <a:rPr lang="hu-HU" b="1" dirty="0"/>
              <a:t> </a:t>
            </a:r>
            <a:r>
              <a:rPr lang="hu-HU" b="1" dirty="0" err="1"/>
              <a:t>tax</a:t>
            </a:r>
            <a:endParaRPr b="1" dirty="0"/>
          </a:p>
          <a:p>
            <a:pPr marL="0" lvl="0" indent="0" algn="l" rtl="0">
              <a:lnSpc>
                <a:spcPct val="90000"/>
              </a:lnSpc>
              <a:spcBef>
                <a:spcPts val="1000"/>
              </a:spcBef>
              <a:spcAft>
                <a:spcPts val="0"/>
              </a:spcAft>
              <a:buClr>
                <a:schemeClr val="dk1"/>
              </a:buClr>
              <a:buSzPts val="2000"/>
              <a:buNone/>
            </a:pPr>
            <a:r>
              <a:rPr lang="hu-HU" b="1" dirty="0" err="1"/>
              <a:t>Taxable</a:t>
            </a:r>
            <a:r>
              <a:rPr lang="hu-HU" b="1" dirty="0"/>
              <a:t> person</a:t>
            </a:r>
            <a:r>
              <a:rPr lang="hu-HU" dirty="0"/>
              <a:t>: employer, </a:t>
            </a:r>
            <a:r>
              <a:rPr lang="hu-HU" dirty="0" err="1"/>
              <a:t>having</a:t>
            </a:r>
            <a:r>
              <a:rPr lang="hu-HU" dirty="0"/>
              <a:t> to </a:t>
            </a:r>
            <a:r>
              <a:rPr lang="hu-HU" dirty="0" err="1"/>
              <a:t>pay</a:t>
            </a:r>
            <a:r>
              <a:rPr lang="hu-HU" dirty="0"/>
              <a:t> </a:t>
            </a:r>
            <a:r>
              <a:rPr lang="hu-HU" dirty="0" err="1"/>
              <a:t>after</a:t>
            </a:r>
            <a:r>
              <a:rPr lang="hu-HU" dirty="0"/>
              <a:t> the </a:t>
            </a:r>
            <a:r>
              <a:rPr lang="hu-HU" dirty="0" err="1"/>
              <a:t>wages</a:t>
            </a:r>
            <a:r>
              <a:rPr lang="hu-HU" dirty="0"/>
              <a:t> of the </a:t>
            </a:r>
            <a:r>
              <a:rPr lang="hu-HU" dirty="0" err="1"/>
              <a:t>employee</a:t>
            </a:r>
            <a:r>
              <a:rPr lang="hu-HU" dirty="0"/>
              <a:t> (</a:t>
            </a:r>
            <a:r>
              <a:rPr lang="hu-HU" dirty="0" err="1"/>
              <a:t>exception</a:t>
            </a:r>
            <a:r>
              <a:rPr lang="hu-HU" dirty="0"/>
              <a:t> – self </a:t>
            </a:r>
            <a:r>
              <a:rPr lang="hu-HU" dirty="0" err="1"/>
              <a:t>employed</a:t>
            </a:r>
            <a:r>
              <a:rPr lang="hu-HU" dirty="0"/>
              <a:t> </a:t>
            </a:r>
            <a:r>
              <a:rPr lang="hu-HU" dirty="0" err="1"/>
              <a:t>workers</a:t>
            </a:r>
            <a:r>
              <a:rPr lang="hu-HU" dirty="0"/>
              <a:t>)</a:t>
            </a:r>
            <a:endParaRPr dirty="0"/>
          </a:p>
          <a:p>
            <a:pPr marL="0" lvl="0" indent="0" algn="l" rtl="0">
              <a:lnSpc>
                <a:spcPct val="90000"/>
              </a:lnSpc>
              <a:spcBef>
                <a:spcPts val="1000"/>
              </a:spcBef>
              <a:spcAft>
                <a:spcPts val="0"/>
              </a:spcAft>
              <a:buClr>
                <a:schemeClr val="dk1"/>
              </a:buClr>
              <a:buSzPts val="2000"/>
              <a:buNone/>
            </a:pPr>
            <a:r>
              <a:rPr lang="hu-HU" b="1" dirty="0" err="1"/>
              <a:t>Tax</a:t>
            </a:r>
            <a:r>
              <a:rPr lang="hu-HU" b="1" dirty="0"/>
              <a:t> </a:t>
            </a:r>
            <a:r>
              <a:rPr lang="hu-HU" b="1" dirty="0" err="1"/>
              <a:t>rate</a:t>
            </a:r>
            <a:r>
              <a:rPr lang="hu-HU" b="1" dirty="0"/>
              <a:t> -&gt; </a:t>
            </a:r>
            <a:r>
              <a:rPr lang="hu-HU" dirty="0" err="1"/>
              <a:t>currently</a:t>
            </a:r>
            <a:r>
              <a:rPr lang="hu-HU" dirty="0"/>
              <a:t> 13% - </a:t>
            </a:r>
            <a:r>
              <a:rPr lang="hu-HU" b="1" dirty="0" err="1"/>
              <a:t>degressive</a:t>
            </a:r>
            <a:r>
              <a:rPr lang="hu-HU" b="1" dirty="0"/>
              <a:t>, 0% </a:t>
            </a:r>
            <a:r>
              <a:rPr lang="hu-HU" b="1" dirty="0" err="1"/>
              <a:t>after</a:t>
            </a:r>
            <a:r>
              <a:rPr lang="hu-HU" b="1" dirty="0"/>
              <a:t> an </a:t>
            </a:r>
            <a:r>
              <a:rPr lang="hu-HU" b="1" dirty="0" err="1"/>
              <a:t>income</a:t>
            </a:r>
            <a:r>
              <a:rPr lang="hu-HU" b="1" dirty="0"/>
              <a:t> 24 </a:t>
            </a:r>
            <a:r>
              <a:rPr lang="hu-HU" b="1" dirty="0" err="1"/>
              <a:t>times</a:t>
            </a:r>
            <a:r>
              <a:rPr lang="hu-HU" b="1" dirty="0"/>
              <a:t> the minimum </a:t>
            </a:r>
            <a:r>
              <a:rPr lang="hu-HU" b="1" dirty="0" err="1"/>
              <a:t>wage</a:t>
            </a:r>
            <a:endParaRPr b="1" dirty="0"/>
          </a:p>
          <a:p>
            <a:pPr marL="0" lvl="0" indent="0" algn="l" rtl="0">
              <a:lnSpc>
                <a:spcPct val="90000"/>
              </a:lnSpc>
              <a:spcBef>
                <a:spcPts val="1000"/>
              </a:spcBef>
              <a:spcAft>
                <a:spcPts val="0"/>
              </a:spcAft>
              <a:buClr>
                <a:schemeClr val="dk1"/>
              </a:buClr>
              <a:buSzPts val="1800"/>
              <a:buNone/>
            </a:pPr>
            <a:r>
              <a:rPr lang="hu-HU" sz="1800" b="1" dirty="0"/>
              <a:t>Health </a:t>
            </a:r>
            <a:r>
              <a:rPr lang="hu-HU" sz="1800" b="1" dirty="0" err="1"/>
              <a:t>Contribution</a:t>
            </a:r>
            <a:r>
              <a:rPr lang="hu-HU" sz="1800" b="1" dirty="0"/>
              <a:t> 🡪 </a:t>
            </a:r>
            <a:r>
              <a:rPr lang="hu-HU" sz="1800" dirty="0" err="1"/>
              <a:t>merged</a:t>
            </a:r>
            <a:r>
              <a:rPr lang="hu-HU" sz="1800" dirty="0"/>
              <a:t> </a:t>
            </a:r>
            <a:r>
              <a:rPr lang="hu-HU" sz="1800" dirty="0" err="1"/>
              <a:t>into</a:t>
            </a:r>
            <a:r>
              <a:rPr lang="hu-HU" sz="1800" dirty="0"/>
              <a:t> SCT – 2019</a:t>
            </a:r>
            <a:endParaRPr dirty="0"/>
          </a:p>
          <a:p>
            <a:pPr marL="0" lvl="0" indent="0" algn="l" rtl="0">
              <a:lnSpc>
                <a:spcPct val="90000"/>
              </a:lnSpc>
              <a:spcBef>
                <a:spcPts val="1000"/>
              </a:spcBef>
              <a:spcAft>
                <a:spcPts val="0"/>
              </a:spcAft>
              <a:buClr>
                <a:schemeClr val="dk1"/>
              </a:buClr>
              <a:buSzPts val="1800"/>
              <a:buNone/>
            </a:pPr>
            <a:r>
              <a:rPr lang="hu-HU" sz="1800" b="1" dirty="0" err="1"/>
              <a:t>Vocational</a:t>
            </a:r>
            <a:r>
              <a:rPr lang="hu-HU" sz="1800" b="1" dirty="0"/>
              <a:t> </a:t>
            </a:r>
            <a:r>
              <a:rPr lang="hu-HU" sz="1800" b="1" dirty="0" err="1"/>
              <a:t>Training</a:t>
            </a:r>
            <a:r>
              <a:rPr lang="hu-HU" sz="1800" b="1" dirty="0"/>
              <a:t> </a:t>
            </a:r>
            <a:r>
              <a:rPr lang="hu-HU" sz="1800" b="1" dirty="0" err="1"/>
              <a:t>Contribution</a:t>
            </a:r>
            <a:r>
              <a:rPr lang="hu-HU" sz="1800" b="1" dirty="0"/>
              <a:t> 🡪 </a:t>
            </a:r>
            <a:r>
              <a:rPr lang="hu-HU" sz="1800" dirty="0" err="1"/>
              <a:t>also</a:t>
            </a:r>
            <a:r>
              <a:rPr lang="hu-HU" sz="1800" dirty="0"/>
              <a:t> </a:t>
            </a:r>
            <a:r>
              <a:rPr lang="hu-HU" sz="1800" dirty="0" err="1"/>
              <a:t>merged</a:t>
            </a:r>
            <a:r>
              <a:rPr lang="hu-HU" sz="1800" dirty="0"/>
              <a:t> </a:t>
            </a:r>
            <a:r>
              <a:rPr lang="hu-HU" sz="1800" dirty="0" err="1"/>
              <a:t>into</a:t>
            </a:r>
            <a:r>
              <a:rPr lang="hu-HU" sz="1800" dirty="0"/>
              <a:t> SCT - 2021</a:t>
            </a:r>
            <a:endParaRPr sz="1800" dirty="0"/>
          </a:p>
          <a:p>
            <a:pPr marL="0" lvl="0" indent="0" algn="l" rtl="0">
              <a:lnSpc>
                <a:spcPct val="90000"/>
              </a:lnSpc>
              <a:spcBef>
                <a:spcPts val="1000"/>
              </a:spcBef>
              <a:spcAft>
                <a:spcPts val="0"/>
              </a:spcAft>
              <a:buClr>
                <a:schemeClr val="dk1"/>
              </a:buClr>
              <a:buSzPts val="2000"/>
              <a:buNone/>
            </a:pPr>
            <a:endParaRPr b="1" dirty="0"/>
          </a:p>
          <a:p>
            <a:pPr marL="0" lvl="0" indent="0" algn="l" rtl="0">
              <a:lnSpc>
                <a:spcPct val="90000"/>
              </a:lnSpc>
              <a:spcBef>
                <a:spcPts val="1000"/>
              </a:spcBef>
              <a:spcAft>
                <a:spcPts val="0"/>
              </a:spcAft>
              <a:buClr>
                <a:schemeClr val="dk1"/>
              </a:buClr>
              <a:buSzPts val="2000"/>
              <a:buNone/>
            </a:pPr>
            <a:endParaRPr b="1" dirty="0"/>
          </a:p>
          <a:p>
            <a:pPr marL="0" lvl="0" indent="0" algn="l" rtl="0">
              <a:lnSpc>
                <a:spcPct val="90000"/>
              </a:lnSpc>
              <a:spcBef>
                <a:spcPts val="1000"/>
              </a:spcBef>
              <a:spcAft>
                <a:spcPts val="0"/>
              </a:spcAft>
              <a:buClr>
                <a:schemeClr val="dk1"/>
              </a:buClr>
              <a:buSzPts val="2000"/>
              <a:buNone/>
            </a:pPr>
            <a:r>
              <a:rPr lang="hu-HU" b="1" dirty="0"/>
              <a:t>	</a:t>
            </a:r>
            <a:endParaRPr dirty="0"/>
          </a:p>
        </p:txBody>
      </p:sp>
      <p:sp>
        <p:nvSpPr>
          <p:cNvPr id="142" name="Google Shape;142;p6"/>
          <p:cNvSpPr txBox="1">
            <a:spLocks noGrp="1"/>
          </p:cNvSpPr>
          <p:nvPr>
            <p:ph type="body" idx="5"/>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1200"/>
              <a:buNone/>
            </a:pPr>
            <a:r>
              <a:rPr lang="hu-HU"/>
              <a:t>FERRARA EXCHANGE SEMINAR ON TAX LAW, 04.28.2024</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7"/>
          <p:cNvSpPr txBox="1">
            <a:spLocks noGrp="1"/>
          </p:cNvSpPr>
          <p:nvPr>
            <p:ph type="body" idx="1"/>
          </p:nvPr>
        </p:nvSpPr>
        <p:spPr>
          <a:xfrm>
            <a:off x="838200" y="723325"/>
            <a:ext cx="11433900" cy="5295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12850"/>
              </a:buClr>
              <a:buSzPts val="3000"/>
              <a:buNone/>
            </a:pPr>
            <a:r>
              <a:rPr lang="hu-HU" sz="2900"/>
              <a:t>Tax exemptions and reliefs in Hungary serving the </a:t>
            </a:r>
            <a:r>
              <a:rPr lang="hu-HU" sz="2900" b="1"/>
              <a:t>social </a:t>
            </a:r>
            <a:r>
              <a:rPr lang="hu-HU" sz="2900"/>
              <a:t>purpose</a:t>
            </a:r>
            <a:endParaRPr sz="2900"/>
          </a:p>
        </p:txBody>
      </p:sp>
      <p:sp>
        <p:nvSpPr>
          <p:cNvPr id="148" name="Google Shape;148;p7"/>
          <p:cNvSpPr txBox="1">
            <a:spLocks noGrp="1"/>
          </p:cNvSpPr>
          <p:nvPr>
            <p:ph type="body" idx="2"/>
          </p:nvPr>
        </p:nvSpPr>
        <p:spPr>
          <a:xfrm>
            <a:off x="483545" y="1486448"/>
            <a:ext cx="11588382" cy="4336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hu-HU" sz="1900" b="1" dirty="0"/>
              <a:t>I. </a:t>
            </a:r>
            <a:r>
              <a:rPr lang="hu-HU" sz="1900" b="1" dirty="0" err="1"/>
              <a:t>Family</a:t>
            </a:r>
            <a:r>
              <a:rPr lang="hu-HU" sz="1900" b="1" dirty="0"/>
              <a:t> </a:t>
            </a:r>
            <a:r>
              <a:rPr lang="hu-HU" sz="1900" b="1" dirty="0" err="1"/>
              <a:t>Tax</a:t>
            </a:r>
            <a:r>
              <a:rPr lang="hu-HU" sz="1900" b="1" dirty="0"/>
              <a:t> </a:t>
            </a:r>
            <a:r>
              <a:rPr lang="hu-HU" sz="1900" b="1" dirty="0" err="1"/>
              <a:t>Allowance</a:t>
            </a:r>
            <a:endParaRPr sz="1900" b="1" dirty="0"/>
          </a:p>
          <a:p>
            <a:pPr marL="0" lvl="0" indent="0" algn="l" rtl="0">
              <a:lnSpc>
                <a:spcPct val="90000"/>
              </a:lnSpc>
              <a:spcBef>
                <a:spcPts val="1000"/>
              </a:spcBef>
              <a:spcAft>
                <a:spcPts val="0"/>
              </a:spcAft>
              <a:buClr>
                <a:schemeClr val="dk1"/>
              </a:buClr>
              <a:buSzPts val="2000"/>
              <a:buNone/>
            </a:pPr>
            <a:r>
              <a:rPr lang="hu-HU" sz="1900" dirty="0"/>
              <a:t>		1 </a:t>
            </a:r>
            <a:r>
              <a:rPr lang="hu-HU" sz="1900" dirty="0" err="1"/>
              <a:t>child</a:t>
            </a:r>
            <a:r>
              <a:rPr lang="hu-HU" sz="1900" dirty="0"/>
              <a:t>: HUF 10,000 (</a:t>
            </a:r>
            <a:r>
              <a:rPr lang="hu-HU" sz="1900" dirty="0" err="1"/>
              <a:t>apr</a:t>
            </a:r>
            <a:r>
              <a:rPr lang="hu-HU" sz="1900" dirty="0"/>
              <a:t>. 25 EUR) </a:t>
            </a:r>
            <a:r>
              <a:rPr lang="hu-HU" sz="1900" dirty="0" err="1"/>
              <a:t>tax</a:t>
            </a:r>
            <a:r>
              <a:rPr lang="hu-HU" sz="1900" dirty="0"/>
              <a:t> </a:t>
            </a:r>
            <a:r>
              <a:rPr lang="hu-HU" sz="1900" dirty="0" err="1"/>
              <a:t>base</a:t>
            </a:r>
            <a:r>
              <a:rPr lang="hu-HU" sz="1900" dirty="0"/>
              <a:t> </a:t>
            </a:r>
            <a:r>
              <a:rPr lang="hu-HU" sz="1900" dirty="0" err="1"/>
              <a:t>reduction</a:t>
            </a:r>
            <a:r>
              <a:rPr lang="hu-HU" sz="1900" dirty="0"/>
              <a:t> per </a:t>
            </a:r>
            <a:r>
              <a:rPr lang="hu-HU" sz="1900" dirty="0" err="1"/>
              <a:t>month</a:t>
            </a:r>
            <a:r>
              <a:rPr lang="hu-HU" sz="1900" dirty="0"/>
              <a:t>.</a:t>
            </a:r>
            <a:endParaRPr sz="1900" dirty="0"/>
          </a:p>
          <a:p>
            <a:pPr marL="0" lvl="0" indent="0" algn="l" rtl="0">
              <a:lnSpc>
                <a:spcPct val="90000"/>
              </a:lnSpc>
              <a:spcBef>
                <a:spcPts val="1000"/>
              </a:spcBef>
              <a:spcAft>
                <a:spcPts val="0"/>
              </a:spcAft>
              <a:buClr>
                <a:schemeClr val="dk1"/>
              </a:buClr>
              <a:buSzPts val="2000"/>
              <a:buNone/>
            </a:pPr>
            <a:r>
              <a:rPr lang="hu-HU" sz="1900" dirty="0"/>
              <a:t>		2 </a:t>
            </a:r>
            <a:r>
              <a:rPr lang="hu-HU" sz="1900" dirty="0" err="1"/>
              <a:t>children</a:t>
            </a:r>
            <a:r>
              <a:rPr lang="hu-HU" sz="1900" dirty="0"/>
              <a:t>: HUF 20,000 (</a:t>
            </a:r>
            <a:r>
              <a:rPr lang="hu-HU" sz="1900" dirty="0" err="1"/>
              <a:t>apr</a:t>
            </a:r>
            <a:r>
              <a:rPr lang="hu-HU" sz="1900" dirty="0"/>
              <a:t>. 50 EUR) </a:t>
            </a:r>
            <a:r>
              <a:rPr lang="hu-HU" sz="1900" dirty="0" err="1"/>
              <a:t>tax</a:t>
            </a:r>
            <a:r>
              <a:rPr lang="hu-HU" sz="1900" dirty="0"/>
              <a:t> </a:t>
            </a:r>
            <a:r>
              <a:rPr lang="hu-HU" sz="1900" dirty="0" err="1"/>
              <a:t>base</a:t>
            </a:r>
            <a:r>
              <a:rPr lang="hu-HU" sz="1900" dirty="0"/>
              <a:t> </a:t>
            </a:r>
            <a:r>
              <a:rPr lang="hu-HU" sz="1900" dirty="0" err="1"/>
              <a:t>reduction</a:t>
            </a:r>
            <a:r>
              <a:rPr lang="hu-HU" sz="1900" dirty="0"/>
              <a:t> per </a:t>
            </a:r>
            <a:r>
              <a:rPr lang="hu-HU" sz="1900" dirty="0" err="1"/>
              <a:t>child</a:t>
            </a:r>
            <a:r>
              <a:rPr lang="hu-HU" sz="1900" dirty="0"/>
              <a:t> </a:t>
            </a:r>
            <a:r>
              <a:rPr lang="hu-HU" sz="1900" dirty="0" err="1"/>
              <a:t>per</a:t>
            </a:r>
            <a:r>
              <a:rPr lang="hu-HU" sz="1900" dirty="0"/>
              <a:t> </a:t>
            </a:r>
            <a:r>
              <a:rPr lang="hu-HU" sz="1900" dirty="0" err="1"/>
              <a:t>month</a:t>
            </a:r>
            <a:r>
              <a:rPr lang="hu-HU" sz="1900" dirty="0"/>
              <a:t>.</a:t>
            </a:r>
            <a:endParaRPr sz="1900" dirty="0"/>
          </a:p>
          <a:p>
            <a:pPr marL="0" lvl="0" indent="0" algn="l" rtl="0">
              <a:lnSpc>
                <a:spcPct val="90000"/>
              </a:lnSpc>
              <a:spcBef>
                <a:spcPts val="1000"/>
              </a:spcBef>
              <a:spcAft>
                <a:spcPts val="0"/>
              </a:spcAft>
              <a:buClr>
                <a:schemeClr val="dk1"/>
              </a:buClr>
              <a:buSzPts val="2000"/>
              <a:buNone/>
            </a:pPr>
            <a:r>
              <a:rPr lang="hu-HU" sz="1900" dirty="0"/>
              <a:t>		3 </a:t>
            </a:r>
            <a:r>
              <a:rPr lang="hu-HU" sz="1900" dirty="0" err="1"/>
              <a:t>or</a:t>
            </a:r>
            <a:r>
              <a:rPr lang="hu-HU" sz="1900" dirty="0"/>
              <a:t> more </a:t>
            </a:r>
            <a:r>
              <a:rPr lang="hu-HU" sz="1900" dirty="0" err="1"/>
              <a:t>children</a:t>
            </a:r>
            <a:r>
              <a:rPr lang="hu-HU" sz="1900" dirty="0"/>
              <a:t>: HUF 33,000 (</a:t>
            </a:r>
            <a:r>
              <a:rPr lang="hu-HU" sz="1900" dirty="0" err="1"/>
              <a:t>apr</a:t>
            </a:r>
            <a:r>
              <a:rPr lang="hu-HU" sz="1900" dirty="0"/>
              <a:t> 83 EUR) </a:t>
            </a:r>
            <a:r>
              <a:rPr lang="hu-HU" sz="1900" dirty="0" err="1"/>
              <a:t>tax</a:t>
            </a:r>
            <a:r>
              <a:rPr lang="hu-HU" sz="1900" dirty="0"/>
              <a:t> </a:t>
            </a:r>
            <a:r>
              <a:rPr lang="hu-HU" sz="1900" dirty="0" err="1"/>
              <a:t>base</a:t>
            </a:r>
            <a:r>
              <a:rPr lang="hu-HU" sz="1900" dirty="0"/>
              <a:t> </a:t>
            </a:r>
            <a:r>
              <a:rPr lang="hu-HU" sz="1900" dirty="0" err="1"/>
              <a:t>reduction</a:t>
            </a:r>
            <a:r>
              <a:rPr lang="hu-HU" sz="1900" dirty="0"/>
              <a:t> per </a:t>
            </a:r>
            <a:r>
              <a:rPr lang="hu-HU" sz="1900" dirty="0" err="1"/>
              <a:t>child</a:t>
            </a:r>
            <a:r>
              <a:rPr lang="hu-HU" sz="1900" dirty="0"/>
              <a:t> </a:t>
            </a:r>
            <a:r>
              <a:rPr lang="hu-HU" sz="1900" dirty="0" err="1"/>
              <a:t>per</a:t>
            </a:r>
            <a:r>
              <a:rPr lang="hu-HU" sz="1900" dirty="0"/>
              <a:t> </a:t>
            </a:r>
            <a:r>
              <a:rPr lang="hu-HU" sz="1900" dirty="0" err="1"/>
              <a:t>month</a:t>
            </a:r>
            <a:r>
              <a:rPr lang="hu-HU" sz="1900" dirty="0"/>
              <a:t>.	</a:t>
            </a:r>
            <a:endParaRPr sz="1900" dirty="0"/>
          </a:p>
          <a:p>
            <a:pPr marL="0" lvl="0" indent="0" algn="l" rtl="0">
              <a:lnSpc>
                <a:spcPct val="90000"/>
              </a:lnSpc>
              <a:spcBef>
                <a:spcPts val="1000"/>
              </a:spcBef>
              <a:spcAft>
                <a:spcPts val="0"/>
              </a:spcAft>
              <a:buClr>
                <a:schemeClr val="dk1"/>
              </a:buClr>
              <a:buSzPts val="2000"/>
              <a:buNone/>
            </a:pPr>
            <a:r>
              <a:rPr lang="hu-HU" sz="1900" b="1" dirty="0"/>
              <a:t>	</a:t>
            </a:r>
            <a:r>
              <a:rPr lang="hu-HU" sz="1900" b="1" dirty="0" err="1"/>
              <a:t>From</a:t>
            </a:r>
            <a:r>
              <a:rPr lang="hu-HU" sz="1900" b="1" dirty="0"/>
              <a:t> 1 </a:t>
            </a:r>
            <a:r>
              <a:rPr lang="hu-HU" sz="1900" b="1" dirty="0" err="1"/>
              <a:t>July</a:t>
            </a:r>
            <a:r>
              <a:rPr lang="hu-HU" sz="1900" b="1" dirty="0"/>
              <a:t> 2025: (and </a:t>
            </a:r>
            <a:r>
              <a:rPr lang="hu-HU" sz="1900" b="1" dirty="0" err="1"/>
              <a:t>increase</a:t>
            </a:r>
            <a:r>
              <a:rPr lang="hu-HU" sz="1900" b="1" dirty="0"/>
              <a:t> is </a:t>
            </a:r>
            <a:r>
              <a:rPr lang="hu-HU" sz="1900" b="1" dirty="0" err="1"/>
              <a:t>planned</a:t>
            </a:r>
            <a:r>
              <a:rPr lang="hu-HU" sz="1900" b="1" dirty="0"/>
              <a:t> for 2026 as </a:t>
            </a:r>
            <a:r>
              <a:rPr lang="hu-HU" sz="1900" b="1" dirty="0" err="1"/>
              <a:t>well</a:t>
            </a:r>
            <a:r>
              <a:rPr lang="hu-HU" sz="1900" b="1" dirty="0"/>
              <a:t>)</a:t>
            </a:r>
            <a:endParaRPr sz="1900" dirty="0"/>
          </a:p>
          <a:p>
            <a:pPr marL="0" lvl="0" indent="0" algn="l" rtl="0">
              <a:lnSpc>
                <a:spcPct val="90000"/>
              </a:lnSpc>
              <a:spcBef>
                <a:spcPts val="1000"/>
              </a:spcBef>
              <a:spcAft>
                <a:spcPts val="0"/>
              </a:spcAft>
              <a:buClr>
                <a:schemeClr val="dk1"/>
              </a:buClr>
              <a:buSzPts val="2000"/>
              <a:buNone/>
            </a:pPr>
            <a:r>
              <a:rPr lang="hu-HU" sz="1900" dirty="0"/>
              <a:t>	</a:t>
            </a:r>
            <a:r>
              <a:rPr lang="hu-HU" sz="1900" dirty="0" err="1"/>
              <a:t>tax</a:t>
            </a:r>
            <a:r>
              <a:rPr lang="hu-HU" sz="1900" dirty="0"/>
              <a:t> </a:t>
            </a:r>
            <a:r>
              <a:rPr lang="hu-HU" sz="1900" dirty="0" err="1"/>
              <a:t>allowance</a:t>
            </a:r>
            <a:r>
              <a:rPr lang="hu-HU" sz="1900" dirty="0"/>
              <a:t> </a:t>
            </a:r>
            <a:r>
              <a:rPr lang="hu-HU" sz="1900" dirty="0" err="1"/>
              <a:t>will</a:t>
            </a:r>
            <a:r>
              <a:rPr lang="hu-HU" sz="1900" dirty="0"/>
              <a:t> </a:t>
            </a:r>
            <a:r>
              <a:rPr lang="hu-HU" sz="1900" dirty="0" err="1"/>
              <a:t>increase</a:t>
            </a:r>
            <a:r>
              <a:rPr lang="hu-HU" sz="1900" dirty="0"/>
              <a:t> to HUF 15,000 </a:t>
            </a:r>
            <a:r>
              <a:rPr lang="hu-HU" sz="1900" b="1" dirty="0"/>
              <a:t>for one </a:t>
            </a:r>
            <a:r>
              <a:rPr lang="hu-HU" sz="1900" b="1" dirty="0" err="1"/>
              <a:t>child</a:t>
            </a:r>
            <a:r>
              <a:rPr lang="hu-HU" sz="1900" dirty="0"/>
              <a:t>,  HUF 60,000 </a:t>
            </a:r>
            <a:r>
              <a:rPr lang="hu-HU" sz="1900" b="1" dirty="0"/>
              <a:t>for </a:t>
            </a:r>
            <a:r>
              <a:rPr lang="hu-HU" sz="1900" b="1" dirty="0" err="1"/>
              <a:t>two</a:t>
            </a:r>
            <a:r>
              <a:rPr lang="hu-HU" sz="1900" b="1" dirty="0"/>
              <a:t> </a:t>
            </a:r>
            <a:r>
              <a:rPr lang="hu-HU" sz="1900" b="1" dirty="0" err="1"/>
              <a:t>children</a:t>
            </a:r>
            <a:r>
              <a:rPr lang="hu-HU" sz="1900" b="1" dirty="0"/>
              <a:t> </a:t>
            </a:r>
            <a:r>
              <a:rPr lang="hu-HU" sz="1900" dirty="0"/>
              <a:t>and  	HUF 49,500 </a:t>
            </a:r>
            <a:r>
              <a:rPr lang="hu-HU" sz="1900" b="1" u="sng" dirty="0"/>
              <a:t>per </a:t>
            </a:r>
            <a:r>
              <a:rPr lang="hu-HU" sz="1900" b="1" u="sng" dirty="0" err="1"/>
              <a:t>children</a:t>
            </a:r>
            <a:r>
              <a:rPr lang="hu-HU" sz="1900" b="1" u="sng" dirty="0"/>
              <a:t> </a:t>
            </a:r>
            <a:r>
              <a:rPr lang="hu-HU" sz="1900" b="1" dirty="0"/>
              <a:t>for </a:t>
            </a:r>
            <a:r>
              <a:rPr lang="hu-HU" sz="1900" b="1" dirty="0" err="1"/>
              <a:t>three</a:t>
            </a:r>
            <a:r>
              <a:rPr lang="hu-HU" sz="1900" b="1" dirty="0"/>
              <a:t> </a:t>
            </a:r>
            <a:r>
              <a:rPr lang="hu-HU" sz="1900" b="1" dirty="0" err="1"/>
              <a:t>or</a:t>
            </a:r>
            <a:r>
              <a:rPr lang="hu-HU" sz="1900" b="1" dirty="0"/>
              <a:t> more </a:t>
            </a:r>
            <a:r>
              <a:rPr lang="hu-HU" sz="1900" dirty="0" err="1"/>
              <a:t>children</a:t>
            </a:r>
            <a:r>
              <a:rPr lang="hu-HU" sz="1900" dirty="0"/>
              <a:t>.</a:t>
            </a:r>
            <a:endParaRPr sz="1900" dirty="0"/>
          </a:p>
          <a:p>
            <a:pPr marL="0" lvl="0" indent="0" algn="l" rtl="0">
              <a:lnSpc>
                <a:spcPct val="90000"/>
              </a:lnSpc>
              <a:spcBef>
                <a:spcPts val="1000"/>
              </a:spcBef>
              <a:spcAft>
                <a:spcPts val="0"/>
              </a:spcAft>
              <a:buClr>
                <a:schemeClr val="dk1"/>
              </a:buClr>
              <a:buSzPts val="2000"/>
              <a:buNone/>
            </a:pPr>
            <a:endParaRPr lang="hu-HU" sz="1900" b="1" dirty="0"/>
          </a:p>
          <a:p>
            <a:pPr marL="0" lvl="0" indent="0" algn="l" rtl="0">
              <a:lnSpc>
                <a:spcPct val="90000"/>
              </a:lnSpc>
              <a:spcBef>
                <a:spcPts val="1000"/>
              </a:spcBef>
              <a:spcAft>
                <a:spcPts val="0"/>
              </a:spcAft>
              <a:buClr>
                <a:schemeClr val="dk1"/>
              </a:buClr>
              <a:buSzPts val="2000"/>
              <a:buNone/>
            </a:pPr>
            <a:r>
              <a:rPr lang="hu-HU" sz="1900" b="1" dirty="0"/>
              <a:t>II. </a:t>
            </a:r>
            <a:r>
              <a:rPr lang="hu-HU" sz="1900" b="1" dirty="0">
                <a:sym typeface="Open Sans"/>
              </a:rPr>
              <a:t>First </a:t>
            </a:r>
            <a:r>
              <a:rPr lang="hu-HU" sz="1900" b="1" dirty="0" err="1">
                <a:sym typeface="Open Sans"/>
              </a:rPr>
              <a:t>Married</a:t>
            </a:r>
            <a:r>
              <a:rPr lang="hu-HU" sz="1900" b="1" dirty="0">
                <a:sym typeface="Open Sans"/>
              </a:rPr>
              <a:t>” </a:t>
            </a:r>
            <a:r>
              <a:rPr lang="hu-HU" sz="1900" b="1" dirty="0" err="1">
                <a:sym typeface="Open Sans"/>
              </a:rPr>
              <a:t>Tax</a:t>
            </a:r>
            <a:r>
              <a:rPr lang="hu-HU" sz="1900" b="1" dirty="0">
                <a:sym typeface="Open Sans"/>
              </a:rPr>
              <a:t> </a:t>
            </a:r>
            <a:r>
              <a:rPr lang="hu-HU" sz="1900" b="1" dirty="0" err="1">
                <a:sym typeface="Open Sans"/>
              </a:rPr>
              <a:t>Allowance</a:t>
            </a:r>
            <a:endParaRPr sz="1900" b="1" dirty="0"/>
          </a:p>
          <a:p>
            <a:pPr marL="0" lvl="0" indent="0" algn="l" rtl="0">
              <a:lnSpc>
                <a:spcPct val="90000"/>
              </a:lnSpc>
              <a:spcBef>
                <a:spcPts val="1000"/>
              </a:spcBef>
              <a:spcAft>
                <a:spcPts val="0"/>
              </a:spcAft>
              <a:buClr>
                <a:schemeClr val="dk1"/>
              </a:buClr>
              <a:buSzPts val="2000"/>
              <a:buNone/>
            </a:pPr>
            <a:r>
              <a:rPr lang="hu-HU" sz="1900" b="1" dirty="0">
                <a:sym typeface="Open Sans"/>
              </a:rPr>
              <a:t>	</a:t>
            </a:r>
            <a:r>
              <a:rPr lang="hu-HU" sz="1900" b="1" dirty="0" err="1">
                <a:sym typeface="Open Sans"/>
              </a:rPr>
              <a:t>benefit</a:t>
            </a:r>
            <a:r>
              <a:rPr lang="hu-HU" sz="1900" dirty="0">
                <a:sym typeface="Open Sans"/>
              </a:rPr>
              <a:t> for </a:t>
            </a:r>
            <a:r>
              <a:rPr lang="hu-HU" sz="1900" dirty="0" err="1">
                <a:sym typeface="Open Sans"/>
              </a:rPr>
              <a:t>newly</a:t>
            </a:r>
            <a:r>
              <a:rPr lang="hu-HU" sz="1900" dirty="0">
                <a:sym typeface="Open Sans"/>
              </a:rPr>
              <a:t> </a:t>
            </a:r>
            <a:r>
              <a:rPr lang="hu-HU" sz="1900" dirty="0" err="1">
                <a:sym typeface="Open Sans"/>
              </a:rPr>
              <a:t>married</a:t>
            </a:r>
            <a:r>
              <a:rPr lang="hu-HU" sz="1900" dirty="0">
                <a:sym typeface="Open Sans"/>
              </a:rPr>
              <a:t> </a:t>
            </a:r>
            <a:r>
              <a:rPr lang="hu-HU" sz="1900" dirty="0" err="1">
                <a:sym typeface="Open Sans"/>
              </a:rPr>
              <a:t>couples</a:t>
            </a:r>
            <a:r>
              <a:rPr lang="hu-HU" sz="1900" dirty="0">
                <a:sym typeface="Open Sans"/>
              </a:rPr>
              <a:t>: HUF 5000 (12,5 EUR)</a:t>
            </a:r>
            <a:r>
              <a:rPr lang="hu-HU" sz="1900" b="1" dirty="0">
                <a:sym typeface="Open Sans"/>
              </a:rPr>
              <a:t> </a:t>
            </a:r>
            <a:r>
              <a:rPr lang="hu-HU" sz="1900" b="1" dirty="0" err="1">
                <a:sym typeface="Open Sans"/>
              </a:rPr>
              <a:t>monthly</a:t>
            </a:r>
            <a:r>
              <a:rPr lang="hu-HU" sz="1900" b="1" dirty="0">
                <a:sym typeface="Open Sans"/>
              </a:rPr>
              <a:t> </a:t>
            </a:r>
            <a:r>
              <a:rPr lang="hu-HU" sz="1900" b="1" dirty="0" err="1">
                <a:sym typeface="Open Sans"/>
              </a:rPr>
              <a:t>allowance</a:t>
            </a:r>
            <a:r>
              <a:rPr lang="hu-HU" sz="1900" b="1" dirty="0">
                <a:sym typeface="Open Sans"/>
              </a:rPr>
              <a:t> for 2 years 	(</a:t>
            </a:r>
            <a:r>
              <a:rPr lang="hu-HU" sz="1900" b="1" dirty="0" err="1">
                <a:sym typeface="Open Sans"/>
              </a:rPr>
              <a:t>deducted</a:t>
            </a:r>
            <a:r>
              <a:rPr lang="hu-HU" sz="1900" b="1" dirty="0">
                <a:sym typeface="Open Sans"/>
              </a:rPr>
              <a:t> </a:t>
            </a:r>
            <a:r>
              <a:rPr lang="hu-HU" sz="1900" b="1" dirty="0" err="1">
                <a:sym typeface="Open Sans"/>
              </a:rPr>
              <a:t>from</a:t>
            </a:r>
            <a:r>
              <a:rPr lang="hu-HU" sz="1900" b="1" dirty="0">
                <a:sym typeface="Open Sans"/>
              </a:rPr>
              <a:t> </a:t>
            </a:r>
            <a:r>
              <a:rPr lang="hu-HU" sz="1900" b="1" dirty="0" err="1">
                <a:sym typeface="Open Sans"/>
              </a:rPr>
              <a:t>calculated</a:t>
            </a:r>
            <a:r>
              <a:rPr lang="hu-HU" sz="1900" b="1" dirty="0">
                <a:sym typeface="Open Sans"/>
              </a:rPr>
              <a:t> PIT)</a:t>
            </a:r>
            <a:r>
              <a:rPr lang="hu-HU" sz="1900" dirty="0">
                <a:sym typeface="Open Sans"/>
              </a:rPr>
              <a:t>, </a:t>
            </a:r>
            <a:r>
              <a:rPr lang="hu-HU" sz="1900" dirty="0" err="1">
                <a:sym typeface="Open Sans"/>
              </a:rPr>
              <a:t>can</a:t>
            </a:r>
            <a:r>
              <a:rPr lang="hu-HU" sz="1900" dirty="0">
                <a:sym typeface="Open Sans"/>
              </a:rPr>
              <a:t> be </a:t>
            </a:r>
            <a:r>
              <a:rPr lang="hu-HU" sz="1900" dirty="0" err="1">
                <a:sym typeface="Open Sans"/>
              </a:rPr>
              <a:t>combined</a:t>
            </a:r>
            <a:r>
              <a:rPr lang="hu-HU" sz="1900" dirty="0">
                <a:sym typeface="Open Sans"/>
              </a:rPr>
              <a:t> with </a:t>
            </a:r>
            <a:r>
              <a:rPr lang="hu-HU" sz="1900" dirty="0" err="1">
                <a:sym typeface="Open Sans"/>
              </a:rPr>
              <a:t>family</a:t>
            </a:r>
            <a:r>
              <a:rPr lang="hu-HU" sz="1900" dirty="0">
                <a:sym typeface="Open Sans"/>
              </a:rPr>
              <a:t> </a:t>
            </a:r>
            <a:r>
              <a:rPr lang="hu-HU" sz="1900" dirty="0" err="1">
                <a:sym typeface="Open Sans"/>
              </a:rPr>
              <a:t>tax</a:t>
            </a:r>
            <a:r>
              <a:rPr lang="hu-HU" sz="1900" dirty="0">
                <a:sym typeface="Open Sans"/>
              </a:rPr>
              <a:t> </a:t>
            </a:r>
            <a:r>
              <a:rPr lang="hu-HU" sz="1900" dirty="0" err="1">
                <a:sym typeface="Open Sans"/>
              </a:rPr>
              <a:t>allowances</a:t>
            </a:r>
            <a:endParaRPr sz="1900" dirty="0">
              <a:sym typeface="Open Sans"/>
            </a:endParaRPr>
          </a:p>
          <a:p>
            <a:pPr marL="0" lvl="0" indent="0" algn="l" rtl="0">
              <a:lnSpc>
                <a:spcPct val="90000"/>
              </a:lnSpc>
              <a:spcBef>
                <a:spcPts val="1000"/>
              </a:spcBef>
              <a:spcAft>
                <a:spcPts val="0"/>
              </a:spcAft>
              <a:buClr>
                <a:schemeClr val="dk1"/>
              </a:buClr>
              <a:buSzPts val="2000"/>
              <a:buNone/>
            </a:pPr>
            <a:r>
              <a:rPr lang="hu-HU" sz="1900" dirty="0">
                <a:sym typeface="Open Sans"/>
              </a:rPr>
              <a:t>	</a:t>
            </a:r>
            <a:endParaRPr dirty="0"/>
          </a:p>
          <a:p>
            <a:pPr marL="0" lvl="0" indent="0" algn="l" rtl="0">
              <a:lnSpc>
                <a:spcPct val="90000"/>
              </a:lnSpc>
              <a:spcBef>
                <a:spcPts val="1000"/>
              </a:spcBef>
              <a:spcAft>
                <a:spcPts val="0"/>
              </a:spcAft>
              <a:buClr>
                <a:schemeClr val="dk1"/>
              </a:buClr>
              <a:buSzPts val="2000"/>
              <a:buNone/>
            </a:pPr>
            <a:endParaRPr b="1" dirty="0"/>
          </a:p>
        </p:txBody>
      </p:sp>
      <p:sp>
        <p:nvSpPr>
          <p:cNvPr id="149" name="Google Shape;149;p7"/>
          <p:cNvSpPr txBox="1">
            <a:spLocks noGrp="1"/>
          </p:cNvSpPr>
          <p:nvPr>
            <p:ph type="body" idx="5"/>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1200"/>
              <a:buNone/>
            </a:pPr>
            <a:r>
              <a:rPr lang="hu-HU"/>
              <a:t>FERRARA EXCHANGE SEMINAR ON TAX LAW, 04.28.2024</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8"/>
          <p:cNvSpPr txBox="1">
            <a:spLocks noGrp="1"/>
          </p:cNvSpPr>
          <p:nvPr>
            <p:ph type="body" idx="1"/>
          </p:nvPr>
        </p:nvSpPr>
        <p:spPr>
          <a:xfrm>
            <a:off x="838200" y="723325"/>
            <a:ext cx="11260200" cy="5295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12850"/>
              </a:buClr>
              <a:buSzPts val="3000"/>
              <a:buNone/>
            </a:pPr>
            <a:r>
              <a:rPr lang="hu-HU" sz="2800"/>
              <a:t>Tax exemptions and reliefs in Hungary serving the </a:t>
            </a:r>
            <a:r>
              <a:rPr lang="hu-HU" sz="2800" b="1"/>
              <a:t>social </a:t>
            </a:r>
            <a:r>
              <a:rPr lang="hu-HU" sz="2800"/>
              <a:t>purpose</a:t>
            </a:r>
            <a:endParaRPr sz="2800"/>
          </a:p>
        </p:txBody>
      </p:sp>
      <p:sp>
        <p:nvSpPr>
          <p:cNvPr id="155" name="Google Shape;155;p8"/>
          <p:cNvSpPr txBox="1">
            <a:spLocks noGrp="1"/>
          </p:cNvSpPr>
          <p:nvPr>
            <p:ph type="body" idx="2"/>
          </p:nvPr>
        </p:nvSpPr>
        <p:spPr>
          <a:xfrm>
            <a:off x="838200" y="1695988"/>
            <a:ext cx="11122891" cy="1422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hu-HU" b="1" dirty="0"/>
              <a:t>III. PIT </a:t>
            </a:r>
            <a:r>
              <a:rPr lang="hu-HU" b="1" dirty="0" err="1"/>
              <a:t>exemption</a:t>
            </a:r>
            <a:r>
              <a:rPr lang="hu-HU" b="1" dirty="0"/>
              <a:t> for </a:t>
            </a:r>
            <a:r>
              <a:rPr lang="hu-HU" b="1" dirty="0" err="1"/>
              <a:t>mothers</a:t>
            </a:r>
            <a:endParaRPr b="1" dirty="0"/>
          </a:p>
          <a:p>
            <a:pPr marL="0" lvl="0" indent="0" algn="l" rtl="0">
              <a:lnSpc>
                <a:spcPct val="90000"/>
              </a:lnSpc>
              <a:spcBef>
                <a:spcPts val="1000"/>
              </a:spcBef>
              <a:spcAft>
                <a:spcPts val="0"/>
              </a:spcAft>
              <a:buClr>
                <a:schemeClr val="dk1"/>
              </a:buClr>
              <a:buSzPts val="2000"/>
              <a:buNone/>
            </a:pPr>
            <a:r>
              <a:rPr lang="hu-HU" dirty="0"/>
              <a:t>	</a:t>
            </a:r>
            <a:r>
              <a:rPr lang="hu-HU" b="1" dirty="0" err="1"/>
              <a:t>Current</a:t>
            </a:r>
            <a:r>
              <a:rPr lang="hu-HU" b="1" dirty="0"/>
              <a:t> </a:t>
            </a:r>
            <a:r>
              <a:rPr lang="hu-HU" b="1" dirty="0" err="1"/>
              <a:t>regulation</a:t>
            </a:r>
            <a:r>
              <a:rPr lang="hu-HU" b="1" dirty="0"/>
              <a:t>: </a:t>
            </a:r>
            <a:r>
              <a:rPr lang="hu-HU" dirty="0" err="1"/>
              <a:t>Lifetime</a:t>
            </a:r>
            <a:r>
              <a:rPr lang="hu-HU" dirty="0"/>
              <a:t> PIT </a:t>
            </a:r>
            <a:r>
              <a:rPr lang="hu-HU" dirty="0" err="1"/>
              <a:t>exemption</a:t>
            </a:r>
            <a:r>
              <a:rPr lang="hu-HU" dirty="0"/>
              <a:t> for </a:t>
            </a:r>
            <a:r>
              <a:rPr lang="hu-HU" dirty="0" err="1"/>
              <a:t>mothers</a:t>
            </a:r>
            <a:r>
              <a:rPr lang="hu-HU" dirty="0"/>
              <a:t> with </a:t>
            </a:r>
            <a:r>
              <a:rPr lang="hu-HU" dirty="0" err="1"/>
              <a:t>at</a:t>
            </a:r>
            <a:r>
              <a:rPr lang="hu-HU" dirty="0"/>
              <a:t> </a:t>
            </a:r>
            <a:r>
              <a:rPr lang="hu-HU" dirty="0" err="1"/>
              <a:t>least</a:t>
            </a:r>
            <a:r>
              <a:rPr lang="hu-HU" dirty="0"/>
              <a:t> 4 </a:t>
            </a:r>
            <a:r>
              <a:rPr lang="hu-HU" dirty="0" err="1"/>
              <a:t>children</a:t>
            </a:r>
            <a:endParaRPr dirty="0"/>
          </a:p>
          <a:p>
            <a:pPr marL="0" lvl="0" indent="0" algn="l" rtl="0">
              <a:lnSpc>
                <a:spcPct val="90000"/>
              </a:lnSpc>
              <a:spcBef>
                <a:spcPts val="1000"/>
              </a:spcBef>
              <a:spcAft>
                <a:spcPts val="0"/>
              </a:spcAft>
              <a:buClr>
                <a:schemeClr val="dk1"/>
              </a:buClr>
              <a:buSzPts val="2000"/>
              <a:buNone/>
            </a:pPr>
            <a:r>
              <a:rPr lang="hu-HU" dirty="0"/>
              <a:t>	</a:t>
            </a:r>
            <a:r>
              <a:rPr lang="hu-HU" b="1" dirty="0" err="1"/>
              <a:t>From</a:t>
            </a:r>
            <a:r>
              <a:rPr lang="hu-HU" b="1" dirty="0"/>
              <a:t> 2025 </a:t>
            </a:r>
            <a:r>
              <a:rPr lang="hu-HU" b="1" dirty="0" err="1"/>
              <a:t>October</a:t>
            </a:r>
            <a:r>
              <a:rPr lang="hu-HU" dirty="0"/>
              <a:t>: </a:t>
            </a:r>
            <a:r>
              <a:rPr lang="hu-HU" dirty="0" err="1"/>
              <a:t>Lifetime</a:t>
            </a:r>
            <a:r>
              <a:rPr lang="hu-HU" dirty="0"/>
              <a:t> PIT </a:t>
            </a:r>
            <a:r>
              <a:rPr lang="hu-HU" dirty="0" err="1"/>
              <a:t>exemption</a:t>
            </a:r>
            <a:r>
              <a:rPr lang="hu-HU" dirty="0"/>
              <a:t> for </a:t>
            </a:r>
            <a:r>
              <a:rPr lang="hu-HU" b="1" dirty="0" err="1"/>
              <a:t>mothers</a:t>
            </a:r>
            <a:r>
              <a:rPr lang="hu-HU" b="1" dirty="0"/>
              <a:t> with </a:t>
            </a:r>
            <a:r>
              <a:rPr lang="hu-HU" b="1" dirty="0" err="1"/>
              <a:t>three</a:t>
            </a:r>
            <a:r>
              <a:rPr lang="hu-HU" b="1" dirty="0"/>
              <a:t> </a:t>
            </a:r>
            <a:r>
              <a:rPr lang="hu-HU" b="1" dirty="0" err="1"/>
              <a:t>children</a:t>
            </a:r>
            <a:endParaRPr dirty="0"/>
          </a:p>
          <a:p>
            <a:pPr marL="0" lvl="0" indent="0"/>
            <a:r>
              <a:rPr lang="hu-HU" dirty="0"/>
              <a:t>	The </a:t>
            </a:r>
            <a:r>
              <a:rPr lang="hu-HU" dirty="0" err="1"/>
              <a:t>same</a:t>
            </a:r>
            <a:r>
              <a:rPr lang="hu-HU" dirty="0"/>
              <a:t> </a:t>
            </a:r>
            <a:r>
              <a:rPr lang="hu-HU" dirty="0" err="1"/>
              <a:t>exemption</a:t>
            </a:r>
            <a:r>
              <a:rPr lang="hu-HU" dirty="0"/>
              <a:t> </a:t>
            </a:r>
            <a:r>
              <a:rPr lang="hu-HU" dirty="0" err="1"/>
              <a:t>will</a:t>
            </a:r>
            <a:r>
              <a:rPr lang="hu-HU" dirty="0"/>
              <a:t> be </a:t>
            </a:r>
            <a:r>
              <a:rPr lang="hu-HU" dirty="0" err="1"/>
              <a:t>phased</a:t>
            </a:r>
            <a:r>
              <a:rPr lang="hu-HU" dirty="0"/>
              <a:t> for </a:t>
            </a:r>
            <a:r>
              <a:rPr lang="hu-HU" b="1" dirty="0" err="1"/>
              <a:t>mothers</a:t>
            </a:r>
            <a:r>
              <a:rPr lang="hu-HU" b="1" dirty="0"/>
              <a:t> of </a:t>
            </a:r>
            <a:r>
              <a:rPr lang="hu-HU" b="1" dirty="0" err="1"/>
              <a:t>two</a:t>
            </a:r>
            <a:r>
              <a:rPr lang="hu-HU" dirty="0"/>
              <a:t> in over the next 4 years</a:t>
            </a:r>
            <a:endParaRPr dirty="0"/>
          </a:p>
        </p:txBody>
      </p:sp>
      <p:sp>
        <p:nvSpPr>
          <p:cNvPr id="156" name="Google Shape;156;p8"/>
          <p:cNvSpPr txBox="1">
            <a:spLocks noGrp="1"/>
          </p:cNvSpPr>
          <p:nvPr>
            <p:ph type="body" idx="4"/>
          </p:nvPr>
        </p:nvSpPr>
        <p:spPr>
          <a:xfrm>
            <a:off x="838214" y="3945575"/>
            <a:ext cx="10596300" cy="1845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hu-HU" b="1"/>
              <a:t>IV. PIT allowance for people with disabilities</a:t>
            </a:r>
            <a:endParaRPr b="1"/>
          </a:p>
          <a:p>
            <a:pPr marL="0" lvl="0" indent="0" algn="l" rtl="0">
              <a:lnSpc>
                <a:spcPct val="90000"/>
              </a:lnSpc>
              <a:spcBef>
                <a:spcPts val="1000"/>
              </a:spcBef>
              <a:spcAft>
                <a:spcPts val="0"/>
              </a:spcAft>
              <a:buClr>
                <a:schemeClr val="dk1"/>
              </a:buClr>
              <a:buSzPts val="2000"/>
              <a:buNone/>
            </a:pPr>
            <a:r>
              <a:rPr lang="hu-HU" b="1"/>
              <a:t>	</a:t>
            </a:r>
            <a:r>
              <a:rPr lang="hu-HU"/>
              <a:t>For people who have a </a:t>
            </a:r>
            <a:r>
              <a:rPr lang="hu-HU" b="1"/>
              <a:t>severe disability </a:t>
            </a:r>
            <a:r>
              <a:rPr lang="hu-HU"/>
              <a:t>(e.g. visual, hearing or mobility impairment) or </a:t>
            </a:r>
            <a:r>
              <a:rPr lang="hu-HU" b="1"/>
              <a:t>chronic illness </a:t>
            </a:r>
            <a:r>
              <a:rPr lang="hu-HU"/>
              <a:t>(e.g. diabetes, Crohn's disease, epilepsy, etc.)</a:t>
            </a:r>
            <a:endParaRPr/>
          </a:p>
          <a:p>
            <a:pPr marL="0" lvl="0" indent="0" algn="l" rtl="0">
              <a:lnSpc>
                <a:spcPct val="90000"/>
              </a:lnSpc>
              <a:spcBef>
                <a:spcPts val="1000"/>
              </a:spcBef>
              <a:spcAft>
                <a:spcPts val="0"/>
              </a:spcAft>
              <a:buClr>
                <a:schemeClr val="dk1"/>
              </a:buClr>
              <a:buSzPts val="2000"/>
              <a:buNone/>
            </a:pPr>
            <a:r>
              <a:rPr lang="hu-HU"/>
              <a:t>	PIT allowance is </a:t>
            </a:r>
            <a:r>
              <a:rPr lang="hu-HU" b="1"/>
              <a:t>5% of the current minimum wage </a:t>
            </a:r>
            <a:r>
              <a:rPr lang="hu-HU"/>
              <a:t>per month</a:t>
            </a:r>
            <a:endParaRPr/>
          </a:p>
          <a:p>
            <a:pPr marL="0" lvl="0" indent="0" algn="l" rtl="0">
              <a:lnSpc>
                <a:spcPct val="90000"/>
              </a:lnSpc>
              <a:spcBef>
                <a:spcPts val="1000"/>
              </a:spcBef>
              <a:spcAft>
                <a:spcPts val="0"/>
              </a:spcAft>
              <a:buClr>
                <a:schemeClr val="dk1"/>
              </a:buClr>
              <a:buSzPts val="2000"/>
              <a:buNone/>
            </a:pPr>
            <a:r>
              <a:rPr lang="hu-HU"/>
              <a:t>	</a:t>
            </a:r>
            <a:endParaRPr/>
          </a:p>
        </p:txBody>
      </p:sp>
      <p:sp>
        <p:nvSpPr>
          <p:cNvPr id="157" name="Google Shape;157;p8"/>
          <p:cNvSpPr txBox="1">
            <a:spLocks noGrp="1"/>
          </p:cNvSpPr>
          <p:nvPr>
            <p:ph type="body" idx="5"/>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1200"/>
              <a:buNone/>
            </a:pPr>
            <a:r>
              <a:rPr lang="hu-HU"/>
              <a:t>FERRARA EXCHANGE SEMINAR ON TAX LAW, 04.28.2024</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9"/>
          <p:cNvSpPr txBox="1">
            <a:spLocks noGrp="1"/>
          </p:cNvSpPr>
          <p:nvPr>
            <p:ph type="body" idx="1"/>
          </p:nvPr>
        </p:nvSpPr>
        <p:spPr>
          <a:xfrm>
            <a:off x="838200" y="723325"/>
            <a:ext cx="11289300" cy="5295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12850"/>
              </a:buClr>
              <a:buSzPts val="3000"/>
              <a:buNone/>
            </a:pPr>
            <a:r>
              <a:rPr lang="hu-HU" sz="2800"/>
              <a:t>Tax exemptions and reliefs in Hungary serving the </a:t>
            </a:r>
            <a:r>
              <a:rPr lang="hu-HU" sz="2800" b="1"/>
              <a:t>social </a:t>
            </a:r>
            <a:r>
              <a:rPr lang="hu-HU" sz="2800"/>
              <a:t>purpose</a:t>
            </a:r>
            <a:endParaRPr sz="2800"/>
          </a:p>
        </p:txBody>
      </p:sp>
      <p:sp>
        <p:nvSpPr>
          <p:cNvPr id="163" name="Google Shape;163;p9"/>
          <p:cNvSpPr txBox="1">
            <a:spLocks noGrp="1"/>
          </p:cNvSpPr>
          <p:nvPr>
            <p:ph type="body" idx="2"/>
          </p:nvPr>
        </p:nvSpPr>
        <p:spPr>
          <a:xfrm>
            <a:off x="838200" y="1714488"/>
            <a:ext cx="10515600" cy="1739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hu-HU" b="1"/>
              <a:t>IV. PIT allowance for people under 25</a:t>
            </a:r>
            <a:endParaRPr b="1"/>
          </a:p>
          <a:p>
            <a:pPr marL="457200" lvl="1" indent="0" algn="l" rtl="0">
              <a:lnSpc>
                <a:spcPct val="90000"/>
              </a:lnSpc>
              <a:spcBef>
                <a:spcPts val="500"/>
              </a:spcBef>
              <a:spcAft>
                <a:spcPts val="0"/>
              </a:spcAft>
              <a:buClr>
                <a:schemeClr val="dk1"/>
              </a:buClr>
              <a:buSzPts val="2000"/>
              <a:buNone/>
            </a:pPr>
            <a:r>
              <a:rPr lang="hu-HU" sz="2000">
                <a:latin typeface="Open Sans"/>
                <a:ea typeface="Open Sans"/>
                <a:cs typeface="Open Sans"/>
                <a:sym typeface="Open Sans"/>
              </a:rPr>
              <a:t>	Can be applied to workers under the age of 25</a:t>
            </a:r>
            <a:endParaRPr/>
          </a:p>
          <a:p>
            <a:pPr marL="457200" lvl="1" indent="0" algn="l" rtl="0">
              <a:lnSpc>
                <a:spcPct val="90000"/>
              </a:lnSpc>
              <a:spcBef>
                <a:spcPts val="500"/>
              </a:spcBef>
              <a:spcAft>
                <a:spcPts val="0"/>
              </a:spcAft>
              <a:buClr>
                <a:schemeClr val="dk1"/>
              </a:buClr>
              <a:buSzPts val="2000"/>
              <a:buNone/>
            </a:pPr>
            <a:r>
              <a:rPr lang="hu-HU" sz="2000">
                <a:latin typeface="Open Sans"/>
                <a:ea typeface="Open Sans"/>
                <a:cs typeface="Open Sans"/>
                <a:sym typeface="Open Sans"/>
              </a:rPr>
              <a:t>	The relief can be claimed up to a maximum of 12 times the current annual minimum wage</a:t>
            </a:r>
            <a:r>
              <a:rPr lang="hu-HU" sz="2000"/>
              <a:t>.</a:t>
            </a:r>
            <a:endParaRPr/>
          </a:p>
          <a:p>
            <a:pPr marL="457200" lvl="1" indent="0" algn="l" rtl="0">
              <a:lnSpc>
                <a:spcPct val="90000"/>
              </a:lnSpc>
              <a:spcBef>
                <a:spcPts val="500"/>
              </a:spcBef>
              <a:spcAft>
                <a:spcPts val="0"/>
              </a:spcAft>
              <a:buClr>
                <a:schemeClr val="dk1"/>
              </a:buClr>
              <a:buSzPts val="2000"/>
              <a:buNone/>
            </a:pPr>
            <a:r>
              <a:rPr lang="hu-HU" sz="2000">
                <a:latin typeface="Open Sans"/>
                <a:ea typeface="Open Sans"/>
                <a:cs typeface="Open Sans"/>
                <a:sym typeface="Open Sans"/>
              </a:rPr>
              <a:t>	Income below this amount is subject to 0% </a:t>
            </a:r>
            <a:r>
              <a:rPr lang="hu-HU" sz="2000"/>
              <a:t>PIT. </a:t>
            </a:r>
            <a:r>
              <a:rPr lang="hu-HU" sz="2000">
                <a:latin typeface="Open Sans"/>
                <a:ea typeface="Open Sans"/>
                <a:cs typeface="Open Sans"/>
                <a:sym typeface="Open Sans"/>
              </a:rPr>
              <a:t>the income exceeds this ceiling, 15% </a:t>
            </a:r>
            <a:r>
              <a:rPr lang="hu-HU" sz="2000"/>
              <a:t>PIT </a:t>
            </a:r>
            <a:r>
              <a:rPr lang="hu-HU" sz="2000">
                <a:latin typeface="Open Sans"/>
                <a:ea typeface="Open Sans"/>
                <a:cs typeface="Open Sans"/>
                <a:sym typeface="Open Sans"/>
              </a:rPr>
              <a:t>is payable 	on the excess.</a:t>
            </a:r>
            <a:endParaRPr sz="2000"/>
          </a:p>
        </p:txBody>
      </p:sp>
      <p:sp>
        <p:nvSpPr>
          <p:cNvPr id="164" name="Google Shape;164;p9"/>
          <p:cNvSpPr txBox="1">
            <a:spLocks noGrp="1"/>
          </p:cNvSpPr>
          <p:nvPr>
            <p:ph type="body" idx="5"/>
          </p:nvPr>
        </p:nvSpPr>
        <p:spPr>
          <a:xfrm>
            <a:off x="2925371" y="6300874"/>
            <a:ext cx="7985760" cy="3376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1200"/>
              <a:buNone/>
            </a:pPr>
            <a:r>
              <a:rPr lang="hu-HU"/>
              <a:t>FERRARA EXCHANGE SEMINAR ON TAX LAW, 04.28.2024</a:t>
            </a:r>
            <a:endParaRPr/>
          </a:p>
        </p:txBody>
      </p:sp>
      <p:sp>
        <p:nvSpPr>
          <p:cNvPr id="165" name="Google Shape;165;p9"/>
          <p:cNvSpPr txBox="1">
            <a:spLocks noGrp="1"/>
          </p:cNvSpPr>
          <p:nvPr>
            <p:ph type="body" idx="4"/>
          </p:nvPr>
        </p:nvSpPr>
        <p:spPr>
          <a:xfrm>
            <a:off x="838201" y="3786425"/>
            <a:ext cx="10734963" cy="184601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hu-HU" b="1"/>
              <a:t>V. Exemption from social contribution tax – for student workers</a:t>
            </a:r>
            <a:endParaRPr b="1"/>
          </a:p>
          <a:p>
            <a:pPr marL="0" lvl="0" indent="0" algn="l" rtl="0">
              <a:lnSpc>
                <a:spcPct val="90000"/>
              </a:lnSpc>
              <a:spcBef>
                <a:spcPts val="1000"/>
              </a:spcBef>
              <a:spcAft>
                <a:spcPts val="0"/>
              </a:spcAft>
              <a:buClr>
                <a:schemeClr val="dk1"/>
              </a:buClr>
              <a:buSzPts val="2000"/>
              <a:buNone/>
            </a:pPr>
            <a:r>
              <a:rPr lang="hu-HU" b="1"/>
              <a:t>	</a:t>
            </a:r>
            <a:r>
              <a:rPr lang="hu-HU"/>
              <a:t>Fits under both the </a:t>
            </a:r>
            <a:r>
              <a:rPr lang="hu-HU" b="1"/>
              <a:t>social </a:t>
            </a:r>
            <a:r>
              <a:rPr lang="hu-HU"/>
              <a:t>and the </a:t>
            </a:r>
            <a:r>
              <a:rPr lang="hu-HU" b="1"/>
              <a:t>governance </a:t>
            </a:r>
            <a:r>
              <a:rPr lang="hu-HU"/>
              <a:t>pillars</a:t>
            </a:r>
            <a:endParaRPr/>
          </a:p>
          <a:p>
            <a:pPr marL="0" lvl="0" indent="0" algn="l" rtl="0">
              <a:lnSpc>
                <a:spcPct val="90000"/>
              </a:lnSpc>
              <a:spcBef>
                <a:spcPts val="1000"/>
              </a:spcBef>
              <a:spcAft>
                <a:spcPts val="0"/>
              </a:spcAft>
              <a:buClr>
                <a:schemeClr val="dk1"/>
              </a:buClr>
              <a:buSzPts val="2000"/>
              <a:buNone/>
            </a:pPr>
            <a:r>
              <a:rPr lang="hu-HU"/>
              <a:t>	Employers using </a:t>
            </a:r>
            <a:r>
              <a:rPr lang="hu-HU" b="1"/>
              <a:t>school cooperatives to</a:t>
            </a:r>
            <a:r>
              <a:rPr lang="hu-HU"/>
              <a:t> </a:t>
            </a:r>
            <a:r>
              <a:rPr lang="hu-HU" b="1"/>
              <a:t>hire</a:t>
            </a:r>
            <a:r>
              <a:rPr lang="hu-HU"/>
              <a:t> students are exempt from paying social contribution tax. </a:t>
            </a:r>
            <a:endParaRPr/>
          </a:p>
        </p:txBody>
      </p:sp>
    </p:spTree>
  </p:cSld>
  <p:clrMapOvr>
    <a:masterClrMapping/>
  </p:clrMapOvr>
</p:sld>
</file>

<file path=ppt/theme/theme1.xml><?xml version="1.0" encoding="utf-8"?>
<a:theme xmlns:a="http://schemas.openxmlformats.org/drawingml/2006/main" name="címdi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1368</Words>
  <Application>Microsoft Macintosh PowerPoint</Application>
  <PresentationFormat>Widescreen</PresentationFormat>
  <Paragraphs>125</Paragraphs>
  <Slides>12</Slides>
  <Notes>11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12</vt:i4>
      </vt:variant>
    </vt:vector>
  </HeadingPairs>
  <TitlesOfParts>
    <vt:vector size="16" baseType="lpstr">
      <vt:lpstr>Open Sans</vt:lpstr>
      <vt:lpstr>Arial</vt:lpstr>
      <vt:lpstr>Calibri</vt:lpstr>
      <vt:lpstr>címdia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Microsoft Office User</dc:creator>
  <cp:lastModifiedBy>Casanova Alessandro</cp:lastModifiedBy>
  <cp:revision>7</cp:revision>
  <dcterms:created xsi:type="dcterms:W3CDTF">2021-07-01T15:39:11Z</dcterms:created>
  <dcterms:modified xsi:type="dcterms:W3CDTF">2025-04-28T03:54:41Z</dcterms:modified>
</cp:coreProperties>
</file>