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4"/>
  </p:notesMasterIdLst>
  <p:handoutMasterIdLst>
    <p:handoutMasterId r:id="rId15"/>
  </p:handoutMasterIdLst>
  <p:sldIdLst>
    <p:sldId id="406" r:id="rId2"/>
    <p:sldId id="407" r:id="rId3"/>
    <p:sldId id="398" r:id="rId4"/>
    <p:sldId id="410" r:id="rId5"/>
    <p:sldId id="411" r:id="rId6"/>
    <p:sldId id="409" r:id="rId7"/>
    <p:sldId id="412" r:id="rId8"/>
    <p:sldId id="413" r:id="rId9"/>
    <p:sldId id="415" r:id="rId10"/>
    <p:sldId id="414" r:id="rId11"/>
    <p:sldId id="416" r:id="rId12"/>
    <p:sldId id="408" r:id="rId13"/>
  </p:sldIdLst>
  <p:sldSz cx="12192000" cy="6858000"/>
  <p:notesSz cx="6858000" cy="9144000"/>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943CBB-59E7-0B59-60F4-436259C69428}" name="Greggi Marco" initials="GM" userId="S::grgmrc@unife.it::a1632b48-9c95-4a4a-8980-eb10211cd4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305799"/>
    <a:srgbClr val="FFB600"/>
    <a:srgbClr val="02026A"/>
    <a:srgbClr val="C8C8C8"/>
    <a:srgbClr val="A9B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5" autoAdjust="0"/>
    <p:restoredTop sz="94694"/>
  </p:normalViewPr>
  <p:slideViewPr>
    <p:cSldViewPr snapToGrid="0">
      <p:cViewPr varScale="1">
        <p:scale>
          <a:sx n="96" d="100"/>
          <a:sy n="96" d="100"/>
        </p:scale>
        <p:origin x="183"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8164F2-628A-539A-0590-161E8AEA34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53AF0C50-3D92-954B-A41E-1779CEB48E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50A1A-8D2A-4493-BBDC-D06251167C1F}" type="datetimeFigureOut">
              <a:rPr lang="it-IT" smtClean="0"/>
              <a:t>25/04/2025</a:t>
            </a:fld>
            <a:endParaRPr lang="it-IT"/>
          </a:p>
        </p:txBody>
      </p:sp>
      <p:sp>
        <p:nvSpPr>
          <p:cNvPr id="4" name="Footer Placeholder 3">
            <a:extLst>
              <a:ext uri="{FF2B5EF4-FFF2-40B4-BE49-F238E27FC236}">
                <a16:creationId xmlns:a16="http://schemas.microsoft.com/office/drawing/2014/main" id="{D16A61DF-786C-F6F7-A777-78BE327880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AED251FC-38EB-AD98-0941-CB8E5157DD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748039-1A78-44A0-86A2-B0E8A7175FAE}" type="slidenum">
              <a:rPr lang="it-IT" smtClean="0"/>
              <a:t>‹#›</a:t>
            </a:fld>
            <a:endParaRPr lang="it-IT"/>
          </a:p>
        </p:txBody>
      </p:sp>
    </p:spTree>
    <p:extLst>
      <p:ext uri="{BB962C8B-B14F-4D97-AF65-F5344CB8AC3E}">
        <p14:creationId xmlns:p14="http://schemas.microsoft.com/office/powerpoint/2010/main" val="1830996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26113621"/>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EF945D2-2FCE-369E-1B12-B03F1194BB9A}"/>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99E61919-6AC4-7D50-543C-93957AA7DC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E7952AF3-0B8B-D8A8-E144-6F33F76E59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818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A6B40BC-F035-A9B1-E53E-DA99A85E0685}"/>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C7F91645-77C7-2D32-CF5C-BA48F8317B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B8766665-EEC4-DA91-9E82-3BE085170B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73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F5E9856-77E5-1C6D-DF0B-062B95789FCB}"/>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1EB50B1D-A0A5-823D-F72E-3FB328EEFB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E176DDE1-104B-981B-DF99-414B08F576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70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E7FF31A-B348-609B-A253-35708DF1F580}"/>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E8A3331E-307B-0C17-DD3E-F5E6979804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F027AF47-7AFF-7246-825E-3BB864DF81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02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5F465A3-60C9-F9F3-E6F3-BB23F59256F3}"/>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6246B25C-A7A5-6062-0FAF-4EBEAE37BE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AC2D28F6-6713-9F96-84D0-35A3A0E7EC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76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ebe45a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41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2467FD7-686A-1E2C-5A53-B40A7B753EB3}"/>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927613C6-293A-44F0-C918-F4468C0873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06BB7F36-7362-92F7-840A-04052874AB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21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D23E06F-39CE-2E06-DB5B-05E5D71D48F8}"/>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7C61C33D-F372-C79F-45AD-4D3AEBF7B5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D02FC013-C010-D540-965E-0CCA521DE6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66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64F54AC-1679-EDD8-10A2-D8E312A6A909}"/>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8F9B9BA5-F230-E769-63F2-2A5A4CAD3E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F5E9B3B5-565F-E828-89EE-56776FE8F6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01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6F1806D-EFEB-9C2C-0FDC-216A6B8EA0C4}"/>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DBCFBA19-05AA-F3EB-DF68-EF8E9247F5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7FB78E99-A813-B22A-27F9-7CE6D7D5F8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36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70E51EB-F112-A2AB-D3DD-8E33D2B1B1A8}"/>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2C1D0BC1-62CE-1F40-45B4-8CFF538838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09A0B046-F1C6-5716-F88B-978C977F88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1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AAB4677-9D3B-1FB7-DB06-835E28431DB2}"/>
            </a:ext>
          </a:extLst>
        </p:cNvPr>
        <p:cNvGrpSpPr/>
        <p:nvPr/>
      </p:nvGrpSpPr>
      <p:grpSpPr>
        <a:xfrm>
          <a:off x="0" y="0"/>
          <a:ext cx="0" cy="0"/>
          <a:chOff x="0" y="0"/>
          <a:chExt cx="0" cy="0"/>
        </a:xfrm>
      </p:grpSpPr>
      <p:sp>
        <p:nvSpPr>
          <p:cNvPr id="58" name="Google Shape;58;g32ebe45ac0_0_0:notes">
            <a:extLst>
              <a:ext uri="{FF2B5EF4-FFF2-40B4-BE49-F238E27FC236}">
                <a16:creationId xmlns:a16="http://schemas.microsoft.com/office/drawing/2014/main" id="{633AE49B-7B8F-075E-C992-6D77A62925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be45ac0_0_0:notes">
            <a:extLst>
              <a:ext uri="{FF2B5EF4-FFF2-40B4-BE49-F238E27FC236}">
                <a16:creationId xmlns:a16="http://schemas.microsoft.com/office/drawing/2014/main" id="{7AE32DFF-A4F8-B32F-5F37-73DC5617B8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24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it-IT" smtClean="0"/>
              <a:pPr/>
              <a:t>‹#›</a:t>
            </a:fld>
            <a:endParaRPr lang="it-IT"/>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Anna.miotto@unife.it"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251E49E-5BAB-49B3-C12B-876C706D5B41}"/>
            </a:ext>
          </a:extLst>
        </p:cNvPr>
        <p:cNvGrpSpPr/>
        <p:nvPr/>
      </p:nvGrpSpPr>
      <p:grpSpPr>
        <a:xfrm>
          <a:off x="0" y="0"/>
          <a:ext cx="0" cy="0"/>
          <a:chOff x="0" y="0"/>
          <a:chExt cx="0" cy="0"/>
        </a:xfrm>
      </p:grpSpPr>
      <p:sp>
        <p:nvSpPr>
          <p:cNvPr id="7" name="Google Shape;88;p13">
            <a:extLst>
              <a:ext uri="{FF2B5EF4-FFF2-40B4-BE49-F238E27FC236}">
                <a16:creationId xmlns:a16="http://schemas.microsoft.com/office/drawing/2014/main" id="{A97B0D0B-3653-56CE-A55E-566048D00A99}"/>
              </a:ext>
            </a:extLst>
          </p:cNvPr>
          <p:cNvSpPr>
            <a:spLocks noGrp="1" noRot="1" noMove="1" noResize="1" noEditPoints="1" noAdjustHandles="1" noChangeArrowheads="1" noChangeShapeType="1"/>
          </p:cNvSpPr>
          <p:nvPr/>
        </p:nvSpPr>
        <p:spPr>
          <a:xfrm>
            <a:off x="0" y="0"/>
            <a:ext cx="12192000" cy="68580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9" name="Immagine 1">
            <a:extLst>
              <a:ext uri="{FF2B5EF4-FFF2-40B4-BE49-F238E27FC236}">
                <a16:creationId xmlns:a16="http://schemas.microsoft.com/office/drawing/2014/main" id="{FAFCB40D-BFA9-7008-3FFF-47C50989A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551" y="5345628"/>
            <a:ext cx="3846897" cy="941943"/>
          </a:xfrm>
          <a:prstGeom prst="rect">
            <a:avLst/>
          </a:prstGeom>
        </p:spPr>
      </p:pic>
      <p:sp>
        <p:nvSpPr>
          <p:cNvPr id="10" name="Titolo 1">
            <a:extLst>
              <a:ext uri="{FF2B5EF4-FFF2-40B4-BE49-F238E27FC236}">
                <a16:creationId xmlns:a16="http://schemas.microsoft.com/office/drawing/2014/main" id="{88379C08-5BE6-F233-FD3A-82D3FAC375CC}"/>
              </a:ext>
            </a:extLst>
          </p:cNvPr>
          <p:cNvSpPr txBox="1">
            <a:spLocks/>
          </p:cNvSpPr>
          <p:nvPr/>
        </p:nvSpPr>
        <p:spPr>
          <a:xfrm>
            <a:off x="330200" y="1041400"/>
            <a:ext cx="115570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Light" panose="020F0302020204030204"/>
                <a:ea typeface="+mj-ea"/>
                <a:cs typeface="+mj-cs"/>
              </a:rPr>
              <a:t>Matching Credit in the ESG Context</a:t>
            </a:r>
            <a:r>
              <a:rPr lang="en-US" sz="5400" dirty="0">
                <a:solidFill>
                  <a:schemeClr val="bg1"/>
                </a:solidFill>
                <a:latin typeface="Calibri Light" panose="020F0302020204030204"/>
              </a:rPr>
              <a:t>.</a:t>
            </a:r>
            <a:r>
              <a:rPr kumimoji="0" lang="en-US" sz="5400" b="0" i="0" u="none" strike="noStrike" kern="1200" cap="none" spc="0" normalizeH="0" baseline="0" noProof="0" dirty="0">
                <a:ln>
                  <a:noFill/>
                </a:ln>
                <a:solidFill>
                  <a:schemeClr val="bg1"/>
                </a:solidFill>
                <a:effectLst/>
                <a:uLnTx/>
                <a:uFillTx/>
                <a:latin typeface="Calibri Light" panose="020F0302020204030204"/>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Light" panose="020F0302020204030204"/>
                <a:ea typeface="+mj-ea"/>
                <a:cs typeface="+mj-cs"/>
              </a:rPr>
              <a:t>Tax Incentive or Environmental Contradiction?</a:t>
            </a:r>
          </a:p>
        </p:txBody>
      </p:sp>
      <p:sp>
        <p:nvSpPr>
          <p:cNvPr id="12" name="Sottotitolo 2">
            <a:extLst>
              <a:ext uri="{FF2B5EF4-FFF2-40B4-BE49-F238E27FC236}">
                <a16:creationId xmlns:a16="http://schemas.microsoft.com/office/drawing/2014/main" id="{A943510E-DCF5-30FA-BE43-AA0DE4FB3E76}"/>
              </a:ext>
            </a:extLst>
          </p:cNvPr>
          <p:cNvSpPr txBox="1">
            <a:spLocks/>
          </p:cNvSpPr>
          <p:nvPr/>
        </p:nvSpPr>
        <p:spPr>
          <a:xfrm>
            <a:off x="1524000" y="3588602"/>
            <a:ext cx="9144000" cy="105462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Anna Miotto, University of Ferrara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chemeClr val="bg1"/>
                </a:solidFill>
                <a:latin typeface="Calibri" panose="020F0502020204030204"/>
              </a:rPr>
              <a:t>Ferrara</a:t>
            </a: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 April 28</a:t>
            </a:r>
            <a:r>
              <a:rPr kumimoji="0" lang="en-GB" sz="2400" b="0" i="0" u="none" strike="noStrike" kern="1200" cap="none" spc="0" normalizeH="0" baseline="30000" noProof="0" dirty="0">
                <a:ln>
                  <a:noFill/>
                </a:ln>
                <a:solidFill>
                  <a:schemeClr val="bg1"/>
                </a:solidFill>
                <a:effectLst/>
                <a:uLnTx/>
                <a:uFillTx/>
                <a:latin typeface="Calibri" panose="020F0502020204030204"/>
                <a:ea typeface="+mn-ea"/>
                <a:cs typeface="+mn-cs"/>
              </a:rPr>
              <a:t>th</a:t>
            </a: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 – 29</a:t>
            </a:r>
            <a:r>
              <a:rPr kumimoji="0" lang="en-GB" sz="2400" b="0" i="0" u="none" strike="noStrike" kern="1200" cap="none" spc="0" normalizeH="0" baseline="30000" noProof="0" dirty="0">
                <a:ln>
                  <a:noFill/>
                </a:ln>
                <a:solidFill>
                  <a:schemeClr val="bg1"/>
                </a:solidFill>
                <a:effectLst/>
                <a:uLnTx/>
                <a:uFillTx/>
                <a:latin typeface="Calibri" panose="020F0502020204030204"/>
                <a:ea typeface="+mn-ea"/>
                <a:cs typeface="+mn-cs"/>
              </a:rPr>
              <a:t>th</a:t>
            </a: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en-GB" sz="2400" b="0" i="0" u="none" strike="noStrike" kern="1200" cap="none" spc="0" normalizeH="0" baseline="30000" noProof="0" dirty="0">
                <a:ln>
                  <a:noFill/>
                </a:ln>
                <a:solidFill>
                  <a:schemeClr val="bg1"/>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rPr>
              <a:t>2025</a:t>
            </a:r>
            <a:endPar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25058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A6E4F22-87BF-C1FB-FA2E-22A549DF84F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DE6352-9AB7-030E-9B34-61C8B324C34F}"/>
              </a:ext>
            </a:extLst>
          </p:cNvPr>
          <p:cNvSpPr>
            <a:spLocks noGrp="1"/>
          </p:cNvSpPr>
          <p:nvPr>
            <p:ph type="sldNum" idx="12"/>
          </p:nvPr>
        </p:nvSpPr>
        <p:spPr/>
        <p:txBody>
          <a:bodyPr/>
          <a:lstStyle/>
          <a:p>
            <a:fld id="{00000000-1234-1234-1234-123412341234}" type="slidenum">
              <a:rPr lang="it-IT" smtClean="0"/>
              <a:pPr/>
              <a:t>10</a:t>
            </a:fld>
            <a:endParaRPr lang="it-IT"/>
          </a:p>
        </p:txBody>
      </p:sp>
      <p:sp>
        <p:nvSpPr>
          <p:cNvPr id="12" name="Google Shape;149;p21">
            <a:extLst>
              <a:ext uri="{FF2B5EF4-FFF2-40B4-BE49-F238E27FC236}">
                <a16:creationId xmlns:a16="http://schemas.microsoft.com/office/drawing/2014/main" id="{C558FCD2-2A4E-74E1-6A4F-F5EFF179D4C1}"/>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9C4DA710-40C3-CB34-5234-FAD85C2F381B}"/>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9E210B1F-0447-9733-FBD9-5B4BEC0672E8}"/>
              </a:ext>
            </a:extLst>
          </p:cNvPr>
          <p:cNvSpPr txBox="1"/>
          <p:nvPr/>
        </p:nvSpPr>
        <p:spPr>
          <a:xfrm>
            <a:off x="496958" y="506911"/>
            <a:ext cx="6669156" cy="769441"/>
          </a:xfrm>
          <a:prstGeom prst="rect">
            <a:avLst/>
          </a:prstGeom>
          <a:noFill/>
        </p:spPr>
        <p:txBody>
          <a:bodyPr wrap="square" rtlCol="0">
            <a:spAutoFit/>
          </a:bodyPr>
          <a:lstStyle/>
          <a:p>
            <a:r>
              <a:rPr lang="it-IT" sz="4400" dirty="0">
                <a:latin typeface="+mj-lt"/>
              </a:rPr>
              <a:t>ESG Rating Agency</a:t>
            </a:r>
          </a:p>
        </p:txBody>
      </p:sp>
      <p:sp>
        <p:nvSpPr>
          <p:cNvPr id="16" name="Rectangle 15">
            <a:extLst>
              <a:ext uri="{FF2B5EF4-FFF2-40B4-BE49-F238E27FC236}">
                <a16:creationId xmlns:a16="http://schemas.microsoft.com/office/drawing/2014/main" id="{DA07791E-58C9-A25C-FAC5-33ED6D486BAC}"/>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25EECE43-7736-C4EA-75D6-A7B48B50EB80}"/>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19935D46-9588-B9C2-956C-A58F9413513A}"/>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TextBox 4">
            <a:extLst>
              <a:ext uri="{FF2B5EF4-FFF2-40B4-BE49-F238E27FC236}">
                <a16:creationId xmlns:a16="http://schemas.microsoft.com/office/drawing/2014/main" id="{99137E7F-0929-A889-5A74-6B2AD872C515}"/>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8</a:t>
            </a:r>
          </a:p>
        </p:txBody>
      </p:sp>
      <p:sp>
        <p:nvSpPr>
          <p:cNvPr id="11" name="TextBox 10">
            <a:extLst>
              <a:ext uri="{FF2B5EF4-FFF2-40B4-BE49-F238E27FC236}">
                <a16:creationId xmlns:a16="http://schemas.microsoft.com/office/drawing/2014/main" id="{AFD36D32-A60F-4FEC-225C-9D4C8DC1DF5D}"/>
              </a:ext>
            </a:extLst>
          </p:cNvPr>
          <p:cNvSpPr txBox="1"/>
          <p:nvPr/>
        </p:nvSpPr>
        <p:spPr>
          <a:xfrm>
            <a:off x="680962" y="3310549"/>
            <a:ext cx="5814260" cy="1815882"/>
          </a:xfrm>
          <a:prstGeom prst="rect">
            <a:avLst/>
          </a:prstGeom>
          <a:noFill/>
        </p:spPr>
        <p:txBody>
          <a:bodyPr wrap="square">
            <a:spAutoFit/>
          </a:bodyPr>
          <a:lstStyle/>
          <a:p>
            <a:pPr algn="just"/>
            <a:r>
              <a:rPr lang="en-US" sz="1600" dirty="0">
                <a:latin typeface="+mn-lt"/>
              </a:rPr>
              <a:t>Rating agencies may negatively evaluate the impact of companies abroad through financing activities that are not compliant with ESG criteria.</a:t>
            </a:r>
          </a:p>
          <a:p>
            <a:pPr algn="just"/>
            <a:endParaRPr lang="en-US" sz="1600" dirty="0">
              <a:latin typeface="+mn-lt"/>
            </a:endParaRPr>
          </a:p>
          <a:p>
            <a:pPr algn="just"/>
            <a:r>
              <a:rPr lang="en-US" sz="1600" dirty="0">
                <a:latin typeface="+mn-lt"/>
              </a:rPr>
              <a:t>Likewise, a focus on ESG issues can raise the rating.</a:t>
            </a:r>
          </a:p>
          <a:p>
            <a:pPr algn="just"/>
            <a:endParaRPr lang="en-US" sz="1600" dirty="0">
              <a:latin typeface="+mn-lt"/>
            </a:endParaRPr>
          </a:p>
          <a:p>
            <a:pPr algn="just"/>
            <a:r>
              <a:rPr lang="en-US" sz="1600" b="1" dirty="0">
                <a:latin typeface="+mn-lt"/>
              </a:rPr>
              <a:t>It is all a matter of rating and scoring</a:t>
            </a:r>
            <a:r>
              <a:rPr lang="en-US" sz="1600" dirty="0">
                <a:latin typeface="+mn-lt"/>
              </a:rPr>
              <a:t>.</a:t>
            </a:r>
            <a:endParaRPr lang="it-IT" sz="1600" dirty="0">
              <a:latin typeface="+mn-lt"/>
            </a:endParaRPr>
          </a:p>
        </p:txBody>
      </p:sp>
      <p:pic>
        <p:nvPicPr>
          <p:cNvPr id="4" name="Picture 3">
            <a:extLst>
              <a:ext uri="{FF2B5EF4-FFF2-40B4-BE49-F238E27FC236}">
                <a16:creationId xmlns:a16="http://schemas.microsoft.com/office/drawing/2014/main" id="{A89FE8FE-0EC7-94F0-373D-1913B02C20AA}"/>
              </a:ext>
            </a:extLst>
          </p:cNvPr>
          <p:cNvPicPr>
            <a:picLocks noChangeAspect="1"/>
          </p:cNvPicPr>
          <p:nvPr/>
        </p:nvPicPr>
        <p:blipFill>
          <a:blip r:embed="rId4"/>
          <a:stretch>
            <a:fillRect/>
          </a:stretch>
        </p:blipFill>
        <p:spPr>
          <a:xfrm>
            <a:off x="6709768" y="313092"/>
            <a:ext cx="4801270" cy="5639587"/>
          </a:xfrm>
          <a:prstGeom prst="rect">
            <a:avLst/>
          </a:prstGeom>
        </p:spPr>
      </p:pic>
      <p:pic>
        <p:nvPicPr>
          <p:cNvPr id="7" name="Picture 6">
            <a:extLst>
              <a:ext uri="{FF2B5EF4-FFF2-40B4-BE49-F238E27FC236}">
                <a16:creationId xmlns:a16="http://schemas.microsoft.com/office/drawing/2014/main" id="{65180AC4-09B1-1621-3A92-4C8B33396E38}"/>
              </a:ext>
            </a:extLst>
          </p:cNvPr>
          <p:cNvPicPr>
            <a:picLocks noChangeAspect="1"/>
          </p:cNvPicPr>
          <p:nvPr/>
        </p:nvPicPr>
        <p:blipFill>
          <a:blip r:embed="rId5"/>
          <a:stretch>
            <a:fillRect/>
          </a:stretch>
        </p:blipFill>
        <p:spPr>
          <a:xfrm>
            <a:off x="4898619" y="2010737"/>
            <a:ext cx="1848108" cy="609685"/>
          </a:xfrm>
          <a:prstGeom prst="rect">
            <a:avLst/>
          </a:prstGeom>
        </p:spPr>
      </p:pic>
    </p:spTree>
    <p:extLst>
      <p:ext uri="{BB962C8B-B14F-4D97-AF65-F5344CB8AC3E}">
        <p14:creationId xmlns:p14="http://schemas.microsoft.com/office/powerpoint/2010/main" val="159012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7431B7B-39BB-4665-0D7C-36223F0804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75BBE1-7C88-36EC-FC25-73528EFA1241}"/>
              </a:ext>
            </a:extLst>
          </p:cNvPr>
          <p:cNvSpPr>
            <a:spLocks noGrp="1"/>
          </p:cNvSpPr>
          <p:nvPr>
            <p:ph type="sldNum" idx="12"/>
          </p:nvPr>
        </p:nvSpPr>
        <p:spPr/>
        <p:txBody>
          <a:bodyPr/>
          <a:lstStyle/>
          <a:p>
            <a:fld id="{00000000-1234-1234-1234-123412341234}" type="slidenum">
              <a:rPr lang="it-IT" smtClean="0"/>
              <a:pPr/>
              <a:t>11</a:t>
            </a:fld>
            <a:endParaRPr lang="it-IT"/>
          </a:p>
        </p:txBody>
      </p:sp>
      <p:sp>
        <p:nvSpPr>
          <p:cNvPr id="12" name="Google Shape;149;p21">
            <a:extLst>
              <a:ext uri="{FF2B5EF4-FFF2-40B4-BE49-F238E27FC236}">
                <a16:creationId xmlns:a16="http://schemas.microsoft.com/office/drawing/2014/main" id="{406A02A7-2897-5C7D-CFBB-0D111F15C679}"/>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699A5605-77BD-B440-3299-464B5F2A4C70}"/>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87E0B29A-2123-E3B4-F7FE-3BED5E289DEB}"/>
              </a:ext>
            </a:extLst>
          </p:cNvPr>
          <p:cNvSpPr txBox="1"/>
          <p:nvPr/>
        </p:nvSpPr>
        <p:spPr>
          <a:xfrm>
            <a:off x="496958" y="506911"/>
            <a:ext cx="6669156" cy="1446550"/>
          </a:xfrm>
          <a:prstGeom prst="rect">
            <a:avLst/>
          </a:prstGeom>
          <a:noFill/>
        </p:spPr>
        <p:txBody>
          <a:bodyPr wrap="square" rtlCol="0">
            <a:spAutoFit/>
          </a:bodyPr>
          <a:lstStyle/>
          <a:p>
            <a:r>
              <a:rPr lang="it-IT" sz="4400" dirty="0" err="1">
                <a:latin typeface="+mj-lt"/>
              </a:rPr>
              <a:t>Conclusion</a:t>
            </a:r>
            <a:r>
              <a:rPr lang="it-IT" sz="4400" dirty="0">
                <a:latin typeface="+mj-lt"/>
              </a:rPr>
              <a:t> and possibile </a:t>
            </a:r>
            <a:r>
              <a:rPr lang="it-IT" sz="4400" dirty="0" err="1">
                <a:latin typeface="+mj-lt"/>
              </a:rPr>
              <a:t>development</a:t>
            </a:r>
            <a:endParaRPr lang="it-IT" sz="4400" dirty="0">
              <a:latin typeface="+mj-lt"/>
            </a:endParaRPr>
          </a:p>
        </p:txBody>
      </p:sp>
      <p:sp>
        <p:nvSpPr>
          <p:cNvPr id="16" name="Rectangle 15">
            <a:extLst>
              <a:ext uri="{FF2B5EF4-FFF2-40B4-BE49-F238E27FC236}">
                <a16:creationId xmlns:a16="http://schemas.microsoft.com/office/drawing/2014/main" id="{36860F0A-9265-EE56-1B54-F570A47EB5A5}"/>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97426766-0F29-F181-1A0F-9F13E4F07439}"/>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363A7CF2-1179-90CB-4AF6-70BADAB6E13A}"/>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TextBox 4">
            <a:extLst>
              <a:ext uri="{FF2B5EF4-FFF2-40B4-BE49-F238E27FC236}">
                <a16:creationId xmlns:a16="http://schemas.microsoft.com/office/drawing/2014/main" id="{9466A21B-2233-E6EE-429E-8147A1C0399A}"/>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9</a:t>
            </a:r>
          </a:p>
        </p:txBody>
      </p:sp>
      <p:pic>
        <p:nvPicPr>
          <p:cNvPr id="9" name="Picture 8">
            <a:extLst>
              <a:ext uri="{FF2B5EF4-FFF2-40B4-BE49-F238E27FC236}">
                <a16:creationId xmlns:a16="http://schemas.microsoft.com/office/drawing/2014/main" id="{9F483422-A4A0-C712-F46F-F4CE1190F0A8}"/>
              </a:ext>
            </a:extLst>
          </p:cNvPr>
          <p:cNvPicPr>
            <a:picLocks noChangeAspect="1"/>
          </p:cNvPicPr>
          <p:nvPr/>
        </p:nvPicPr>
        <p:blipFill>
          <a:blip r:embed="rId4"/>
          <a:stretch>
            <a:fillRect/>
          </a:stretch>
        </p:blipFill>
        <p:spPr>
          <a:xfrm>
            <a:off x="7319803" y="977987"/>
            <a:ext cx="4375239" cy="2695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9351F90D-1EED-835E-CDE7-EAC40D6F81A0}"/>
              </a:ext>
            </a:extLst>
          </p:cNvPr>
          <p:cNvSpPr txBox="1"/>
          <p:nvPr/>
        </p:nvSpPr>
        <p:spPr>
          <a:xfrm>
            <a:off x="692150" y="2424323"/>
            <a:ext cx="7632342" cy="3293209"/>
          </a:xfrm>
          <a:prstGeom prst="rect">
            <a:avLst/>
          </a:prstGeom>
          <a:noFill/>
        </p:spPr>
        <p:txBody>
          <a:bodyPr wrap="square">
            <a:spAutoFit/>
          </a:bodyPr>
          <a:lstStyle/>
          <a:p>
            <a:pPr algn="just"/>
            <a:r>
              <a:rPr lang="en-US" sz="1600" b="1" dirty="0">
                <a:latin typeface="+mn-lt"/>
              </a:rPr>
              <a:t>From a systemic perspective, the integration of ESG principles into international tax law seems desirable. </a:t>
            </a:r>
          </a:p>
          <a:p>
            <a:pPr algn="just"/>
            <a:endParaRPr lang="en-US" sz="1600" dirty="0">
              <a:latin typeface="+mn-lt"/>
            </a:endParaRPr>
          </a:p>
          <a:p>
            <a:pPr algn="just"/>
            <a:r>
              <a:rPr lang="en-US" sz="1600" dirty="0">
                <a:latin typeface="+mn-lt"/>
              </a:rPr>
              <a:t>In particular, it could be envisaged:</a:t>
            </a:r>
          </a:p>
          <a:p>
            <a:pPr algn="just"/>
            <a:endParaRPr lang="en-US" sz="1600" dirty="0">
              <a:latin typeface="+mn-lt"/>
            </a:endParaRPr>
          </a:p>
          <a:p>
            <a:pPr marL="285750" indent="-285750" algn="just">
              <a:buFont typeface="Wingdings" panose="05000000000000000000" pitchFamily="2" charset="2"/>
              <a:buChar char="§"/>
            </a:pPr>
            <a:r>
              <a:rPr lang="en-US" sz="1600" dirty="0">
                <a:latin typeface="+mn-lt"/>
              </a:rPr>
              <a:t>ESG filters for the access to foreign tax credit, both in domestic legislation (art. 165 TUIR) and in convention;</a:t>
            </a:r>
          </a:p>
          <a:p>
            <a:pPr marL="285750" indent="-285750" algn="just">
              <a:buFont typeface="Wingdings" panose="05000000000000000000" pitchFamily="2" charset="2"/>
              <a:buChar char="§"/>
            </a:pPr>
            <a:endParaRPr lang="en-US" sz="1600" dirty="0">
              <a:latin typeface="+mn-lt"/>
            </a:endParaRPr>
          </a:p>
          <a:p>
            <a:pPr marL="285750" indent="-285750" algn="just">
              <a:buFont typeface="Wingdings" panose="05000000000000000000" pitchFamily="2" charset="2"/>
              <a:buChar char="§"/>
            </a:pPr>
            <a:r>
              <a:rPr lang="en-US" sz="1600" dirty="0">
                <a:latin typeface="+mn-lt"/>
              </a:rPr>
              <a:t>amendment of bilateral treaties, introducing “eco-conditionality” clauses for tax sparing and matching credit mechanisms;</a:t>
            </a:r>
          </a:p>
          <a:p>
            <a:pPr marL="285750" indent="-285750" algn="just">
              <a:buFont typeface="Wingdings" panose="05000000000000000000" pitchFamily="2" charset="2"/>
              <a:buChar char="§"/>
            </a:pPr>
            <a:endParaRPr lang="en-US" sz="1600" dirty="0">
              <a:latin typeface="+mn-lt"/>
            </a:endParaRPr>
          </a:p>
          <a:p>
            <a:pPr marL="285750" indent="-285750" algn="just">
              <a:buFont typeface="Wingdings" panose="05000000000000000000" pitchFamily="2" charset="2"/>
              <a:buChar char="§"/>
            </a:pPr>
            <a:r>
              <a:rPr lang="en-US" sz="1600" dirty="0">
                <a:latin typeface="+mn-lt"/>
              </a:rPr>
              <a:t>mandatory ESG reporting for companies availing of these benefits, in line with the CSRD directive.</a:t>
            </a:r>
            <a:endParaRPr lang="it-IT" sz="1600" dirty="0">
              <a:latin typeface="+mn-lt"/>
            </a:endParaRPr>
          </a:p>
        </p:txBody>
      </p:sp>
    </p:spTree>
    <p:extLst>
      <p:ext uri="{BB962C8B-B14F-4D97-AF65-F5344CB8AC3E}">
        <p14:creationId xmlns:p14="http://schemas.microsoft.com/office/powerpoint/2010/main" val="199688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5A35650-4D74-08AC-641A-78ADF6299479}"/>
            </a:ext>
          </a:extLst>
        </p:cNvPr>
        <p:cNvGrpSpPr/>
        <p:nvPr/>
      </p:nvGrpSpPr>
      <p:grpSpPr>
        <a:xfrm>
          <a:off x="0" y="0"/>
          <a:ext cx="0" cy="0"/>
          <a:chOff x="0" y="0"/>
          <a:chExt cx="0" cy="0"/>
        </a:xfrm>
      </p:grpSpPr>
      <p:sp>
        <p:nvSpPr>
          <p:cNvPr id="7" name="Google Shape;88;p13">
            <a:extLst>
              <a:ext uri="{FF2B5EF4-FFF2-40B4-BE49-F238E27FC236}">
                <a16:creationId xmlns:a16="http://schemas.microsoft.com/office/drawing/2014/main" id="{8BFF2DF9-2919-743F-A552-6E725DB0094E}"/>
              </a:ext>
            </a:extLst>
          </p:cNvPr>
          <p:cNvSpPr>
            <a:spLocks noGrp="1" noRot="1" noMove="1" noResize="1" noEditPoints="1" noAdjustHandles="1" noChangeArrowheads="1" noChangeShapeType="1"/>
          </p:cNvSpPr>
          <p:nvPr/>
        </p:nvSpPr>
        <p:spPr>
          <a:xfrm>
            <a:off x="0" y="0"/>
            <a:ext cx="12192000" cy="68580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5" name="Google Shape;63;p14">
            <a:extLst>
              <a:ext uri="{FF2B5EF4-FFF2-40B4-BE49-F238E27FC236}">
                <a16:creationId xmlns:a16="http://schemas.microsoft.com/office/drawing/2014/main" id="{3FB4F1B6-45AA-0C53-31B7-36A9F2F7AED3}"/>
              </a:ext>
            </a:extLst>
          </p:cNvPr>
          <p:cNvPicPr preferRelativeResize="0"/>
          <p:nvPr/>
        </p:nvPicPr>
        <p:blipFill>
          <a:blip r:embed="rId3">
            <a:lum bright="70000" contrast="-70000"/>
            <a:alphaModFix amt="29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438775" y="189383"/>
            <a:ext cx="6683316" cy="6537794"/>
          </a:xfrm>
          <a:prstGeom prst="rect">
            <a:avLst/>
          </a:prstGeom>
          <a:noFill/>
          <a:ln>
            <a:noFill/>
          </a:ln>
          <a:effectLst/>
        </p:spPr>
      </p:pic>
      <p:sp>
        <p:nvSpPr>
          <p:cNvPr id="6" name="Titolo 1">
            <a:extLst>
              <a:ext uri="{FF2B5EF4-FFF2-40B4-BE49-F238E27FC236}">
                <a16:creationId xmlns:a16="http://schemas.microsoft.com/office/drawing/2014/main" id="{C981AE8A-797E-F079-EF7E-DC9D9E73DE46}"/>
              </a:ext>
            </a:extLst>
          </p:cNvPr>
          <p:cNvSpPr>
            <a:spLocks noGrp="1"/>
          </p:cNvSpPr>
          <p:nvPr>
            <p:ph type="title"/>
          </p:nvPr>
        </p:nvSpPr>
        <p:spPr>
          <a:xfrm>
            <a:off x="312260" y="856630"/>
            <a:ext cx="2560149" cy="1325563"/>
          </a:xfrm>
        </p:spPr>
        <p:txBody>
          <a:bodyPr/>
          <a:lstStyle/>
          <a:p>
            <a:r>
              <a:rPr lang="en-GB" sz="3600" dirty="0">
                <a:solidFill>
                  <a:schemeClr val="bg1"/>
                </a:solidFill>
              </a:rPr>
              <a:t>Thank you</a:t>
            </a:r>
          </a:p>
        </p:txBody>
      </p:sp>
      <p:sp>
        <p:nvSpPr>
          <p:cNvPr id="9" name="TextBox 8">
            <a:extLst>
              <a:ext uri="{FF2B5EF4-FFF2-40B4-BE49-F238E27FC236}">
                <a16:creationId xmlns:a16="http://schemas.microsoft.com/office/drawing/2014/main" id="{2C90A9CE-85A4-5805-65AC-66234D0A0385}"/>
              </a:ext>
            </a:extLst>
          </p:cNvPr>
          <p:cNvSpPr txBox="1"/>
          <p:nvPr/>
        </p:nvSpPr>
        <p:spPr>
          <a:xfrm>
            <a:off x="312260" y="3458280"/>
            <a:ext cx="2669479" cy="400110"/>
          </a:xfrm>
          <a:prstGeom prst="rect">
            <a:avLst/>
          </a:prstGeom>
          <a:noFill/>
        </p:spPr>
        <p:txBody>
          <a:bodyPr wrap="square">
            <a:spAutoFit/>
          </a:bodyPr>
          <a:lstStyle/>
          <a:p>
            <a:pPr marL="0" indent="0">
              <a:buNone/>
            </a:pPr>
            <a:r>
              <a:rPr lang="en-US" sz="2000" dirty="0">
                <a:solidFill>
                  <a:schemeClr val="bg1"/>
                </a:solidFill>
                <a:latin typeface="+mj-lt"/>
                <a:hlinkClick r:id="rId5">
                  <a:extLst>
                    <a:ext uri="{A12FA001-AC4F-418D-AE19-62706E023703}">
                      <ahyp:hlinkClr xmlns:ahyp="http://schemas.microsoft.com/office/drawing/2018/hyperlinkcolor" val="tx"/>
                    </a:ext>
                  </a:extLst>
                </a:hlinkClick>
              </a:rPr>
              <a:t>Anna.miotto@unife.it</a:t>
            </a:r>
            <a:endParaRPr lang="en-US" sz="2000" dirty="0">
              <a:solidFill>
                <a:schemeClr val="bg1"/>
              </a:solidFill>
              <a:latin typeface="+mj-lt"/>
            </a:endParaRPr>
          </a:p>
        </p:txBody>
      </p:sp>
    </p:spTree>
    <p:extLst>
      <p:ext uri="{BB962C8B-B14F-4D97-AF65-F5344CB8AC3E}">
        <p14:creationId xmlns:p14="http://schemas.microsoft.com/office/powerpoint/2010/main" val="184536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DCCC51E-1260-5538-4119-E64EE7EAA549}"/>
            </a:ext>
          </a:extLst>
        </p:cNvPr>
        <p:cNvGrpSpPr/>
        <p:nvPr/>
      </p:nvGrpSpPr>
      <p:grpSpPr>
        <a:xfrm>
          <a:off x="0" y="0"/>
          <a:ext cx="0" cy="0"/>
          <a:chOff x="0" y="0"/>
          <a:chExt cx="0" cy="0"/>
        </a:xfrm>
      </p:grpSpPr>
      <p:sp>
        <p:nvSpPr>
          <p:cNvPr id="7" name="Google Shape;88;p13">
            <a:extLst>
              <a:ext uri="{FF2B5EF4-FFF2-40B4-BE49-F238E27FC236}">
                <a16:creationId xmlns:a16="http://schemas.microsoft.com/office/drawing/2014/main" id="{2032865D-AE37-8C1D-982E-65A80B9B5881}"/>
              </a:ext>
            </a:extLst>
          </p:cNvPr>
          <p:cNvSpPr>
            <a:spLocks noGrp="1" noRot="1" noMove="1" noResize="1" noEditPoints="1" noAdjustHandles="1" noChangeArrowheads="1" noChangeShapeType="1"/>
          </p:cNvSpPr>
          <p:nvPr/>
        </p:nvSpPr>
        <p:spPr>
          <a:xfrm>
            <a:off x="0" y="0"/>
            <a:ext cx="12192000" cy="68580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Titolo 1">
            <a:extLst>
              <a:ext uri="{FF2B5EF4-FFF2-40B4-BE49-F238E27FC236}">
                <a16:creationId xmlns:a16="http://schemas.microsoft.com/office/drawing/2014/main" id="{BA78DD03-1D0A-4735-AD40-C58C7496288D}"/>
              </a:ext>
            </a:extLst>
          </p:cNvPr>
          <p:cNvSpPr>
            <a:spLocks noGrp="1"/>
          </p:cNvSpPr>
          <p:nvPr>
            <p:ph type="title"/>
          </p:nvPr>
        </p:nvSpPr>
        <p:spPr>
          <a:xfrm>
            <a:off x="522214" y="488258"/>
            <a:ext cx="9749286" cy="1325563"/>
          </a:xfrm>
        </p:spPr>
        <p:txBody>
          <a:bodyPr/>
          <a:lstStyle/>
          <a:p>
            <a:r>
              <a:rPr kumimoji="0" lang="en-GB" sz="4000" b="0" i="0" u="none" strike="noStrike" kern="1200" cap="none" spc="0" normalizeH="0" baseline="0" noProof="0" dirty="0">
                <a:ln>
                  <a:noFill/>
                </a:ln>
                <a:solidFill>
                  <a:prstClr val="white"/>
                </a:solidFill>
                <a:effectLst/>
                <a:uLnTx/>
                <a:uFillTx/>
                <a:latin typeface="Calibri Light" panose="020F0302020204030204"/>
                <a:ea typeface="+mj-ea"/>
                <a:cs typeface="+mj-cs"/>
              </a:rPr>
              <a:t>Outline of the Presentation</a:t>
            </a:r>
            <a:endParaRPr lang="en-GB" sz="3600" dirty="0">
              <a:solidFill>
                <a:schemeClr val="bg1"/>
              </a:solidFill>
            </a:endParaRPr>
          </a:p>
        </p:txBody>
      </p:sp>
      <p:sp>
        <p:nvSpPr>
          <p:cNvPr id="2" name="TextBox 1">
            <a:extLst>
              <a:ext uri="{FF2B5EF4-FFF2-40B4-BE49-F238E27FC236}">
                <a16:creationId xmlns:a16="http://schemas.microsoft.com/office/drawing/2014/main" id="{A414708C-7241-412C-8BB1-8B5D83699A11}"/>
              </a:ext>
            </a:extLst>
          </p:cNvPr>
          <p:cNvSpPr txBox="1"/>
          <p:nvPr/>
        </p:nvSpPr>
        <p:spPr>
          <a:xfrm>
            <a:off x="522214" y="2100807"/>
            <a:ext cx="9410351" cy="2932341"/>
          </a:xfrm>
          <a:prstGeom prst="rect">
            <a:avLst/>
          </a:prstGeom>
          <a:noFill/>
        </p:spPr>
        <p:txBody>
          <a:bodyPr wrap="square">
            <a:spAutoFit/>
          </a:bodyPr>
          <a:lstStyle/>
          <a:p>
            <a:pPr marL="285750" indent="-285750" algn="just">
              <a:lnSpc>
                <a:spcPct val="200000"/>
              </a:lnSpc>
              <a:buClr>
                <a:schemeClr val="bg1"/>
              </a:buClr>
              <a:buFont typeface="Wingdings" panose="05000000000000000000" pitchFamily="2" charset="2"/>
              <a:buChar char="Ø"/>
            </a:pPr>
            <a:r>
              <a:rPr lang="it-IT" sz="2400" dirty="0">
                <a:solidFill>
                  <a:schemeClr val="bg1"/>
                </a:solidFill>
                <a:latin typeface="+mn-lt"/>
              </a:rPr>
              <a:t>The </a:t>
            </a:r>
            <a:r>
              <a:rPr lang="it-IT" sz="2400" dirty="0" err="1">
                <a:solidFill>
                  <a:schemeClr val="bg1"/>
                </a:solidFill>
                <a:latin typeface="+mn-lt"/>
              </a:rPr>
              <a:t>importance</a:t>
            </a:r>
            <a:r>
              <a:rPr lang="it-IT" sz="2400" dirty="0">
                <a:solidFill>
                  <a:schemeClr val="bg1"/>
                </a:solidFill>
                <a:latin typeface="+mn-lt"/>
              </a:rPr>
              <a:t> of ESG </a:t>
            </a:r>
            <a:r>
              <a:rPr lang="it-IT" sz="2400" dirty="0" err="1">
                <a:solidFill>
                  <a:schemeClr val="bg1"/>
                </a:solidFill>
                <a:latin typeface="+mn-lt"/>
              </a:rPr>
              <a:t>criteria</a:t>
            </a:r>
            <a:r>
              <a:rPr lang="it-IT" sz="2400" b="0" i="0" u="none" strike="noStrike" baseline="0" dirty="0">
                <a:solidFill>
                  <a:schemeClr val="bg1"/>
                </a:solidFill>
                <a:latin typeface="+mn-lt"/>
              </a:rPr>
              <a:t>;</a:t>
            </a:r>
            <a:endParaRPr lang="it-IT" sz="2400" dirty="0">
              <a:solidFill>
                <a:schemeClr val="bg1"/>
              </a:solidFill>
              <a:latin typeface="+mn-lt"/>
            </a:endParaRPr>
          </a:p>
          <a:p>
            <a:pPr marL="285750" indent="-285750" algn="just">
              <a:lnSpc>
                <a:spcPct val="200000"/>
              </a:lnSpc>
              <a:buClr>
                <a:schemeClr val="bg1"/>
              </a:buClr>
              <a:buFont typeface="Wingdings" panose="05000000000000000000" pitchFamily="2" charset="2"/>
              <a:buChar char="Ø"/>
            </a:pPr>
            <a:r>
              <a:rPr lang="it-IT" sz="2400" b="0" i="0" u="none" strike="noStrike" baseline="0" dirty="0">
                <a:solidFill>
                  <a:schemeClr val="bg1"/>
                </a:solidFill>
                <a:latin typeface="+mn-lt"/>
              </a:rPr>
              <a:t>The </a:t>
            </a:r>
            <a:r>
              <a:rPr lang="it-IT" sz="2400" b="0" i="0" u="none" strike="noStrike" baseline="0" dirty="0" err="1">
                <a:solidFill>
                  <a:schemeClr val="bg1"/>
                </a:solidFill>
                <a:latin typeface="+mn-lt"/>
              </a:rPr>
              <a:t>phenomenon</a:t>
            </a:r>
            <a:r>
              <a:rPr lang="it-IT" sz="2400" b="0" i="0" u="none" strike="noStrike" baseline="0" dirty="0">
                <a:solidFill>
                  <a:schemeClr val="bg1"/>
                </a:solidFill>
                <a:latin typeface="+mn-lt"/>
              </a:rPr>
              <a:t> of Matching Credit under the </a:t>
            </a:r>
            <a:r>
              <a:rPr lang="it-IT" sz="2400" b="0" i="0" u="none" strike="noStrike" baseline="0" dirty="0" err="1">
                <a:solidFill>
                  <a:schemeClr val="bg1"/>
                </a:solidFill>
                <a:latin typeface="+mn-lt"/>
              </a:rPr>
              <a:t>DTCs</a:t>
            </a:r>
            <a:r>
              <a:rPr lang="it-IT" sz="2400" b="0" i="0" u="none" strike="noStrike" baseline="0" dirty="0">
                <a:solidFill>
                  <a:schemeClr val="bg1"/>
                </a:solidFill>
                <a:latin typeface="+mn-lt"/>
              </a:rPr>
              <a:t>;</a:t>
            </a:r>
          </a:p>
          <a:p>
            <a:pPr marL="285750" indent="-285750" algn="just">
              <a:lnSpc>
                <a:spcPct val="200000"/>
              </a:lnSpc>
              <a:buClr>
                <a:schemeClr val="bg1"/>
              </a:buClr>
              <a:buFont typeface="Wingdings" panose="05000000000000000000" pitchFamily="2" charset="2"/>
              <a:buChar char="Ø"/>
            </a:pPr>
            <a:r>
              <a:rPr lang="it-IT" sz="2400" dirty="0">
                <a:solidFill>
                  <a:schemeClr val="bg1"/>
                </a:solidFill>
                <a:latin typeface="+mn-lt"/>
              </a:rPr>
              <a:t>ESG rating Agency</a:t>
            </a:r>
            <a:r>
              <a:rPr lang="it-IT" sz="2400" b="0" i="0" u="none" strike="noStrike" baseline="0" dirty="0">
                <a:solidFill>
                  <a:schemeClr val="bg1"/>
                </a:solidFill>
                <a:latin typeface="+mn-lt"/>
              </a:rPr>
              <a:t>;</a:t>
            </a:r>
          </a:p>
          <a:p>
            <a:pPr marL="285750" indent="-285750" algn="just">
              <a:lnSpc>
                <a:spcPct val="200000"/>
              </a:lnSpc>
              <a:buClr>
                <a:schemeClr val="bg1"/>
              </a:buClr>
              <a:buFont typeface="Wingdings" panose="05000000000000000000" pitchFamily="2" charset="2"/>
              <a:buChar char="Ø"/>
            </a:pPr>
            <a:r>
              <a:rPr lang="it-IT" sz="2400" dirty="0" err="1">
                <a:solidFill>
                  <a:schemeClr val="bg1"/>
                </a:solidFill>
                <a:latin typeface="+mn-lt"/>
              </a:rPr>
              <a:t>Conclusion</a:t>
            </a:r>
            <a:r>
              <a:rPr lang="it-IT" sz="2400" dirty="0">
                <a:solidFill>
                  <a:schemeClr val="bg1"/>
                </a:solidFill>
                <a:latin typeface="+mn-lt"/>
              </a:rPr>
              <a:t>.</a:t>
            </a:r>
            <a:endParaRPr lang="it-IT" sz="2400" b="0" i="0" u="none" strike="noStrike" baseline="0" dirty="0">
              <a:solidFill>
                <a:schemeClr val="bg1"/>
              </a:solidFill>
              <a:latin typeface="+mn-lt"/>
            </a:endParaRPr>
          </a:p>
        </p:txBody>
      </p:sp>
      <p:pic>
        <p:nvPicPr>
          <p:cNvPr id="3" name="Google Shape;63;p14">
            <a:extLst>
              <a:ext uri="{FF2B5EF4-FFF2-40B4-BE49-F238E27FC236}">
                <a16:creationId xmlns:a16="http://schemas.microsoft.com/office/drawing/2014/main" id="{DD5C09E9-4003-9E72-9746-6F781293C4C6}"/>
              </a:ext>
            </a:extLst>
          </p:cNvPr>
          <p:cNvPicPr preferRelativeResize="0"/>
          <p:nvPr/>
        </p:nvPicPr>
        <p:blipFill>
          <a:blip r:embed="rId3">
            <a:lum bright="70000" contrast="-70000"/>
            <a:alphaModFix amt="29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438775" y="189383"/>
            <a:ext cx="6683316" cy="6537794"/>
          </a:xfrm>
          <a:prstGeom prst="rect">
            <a:avLst/>
          </a:prstGeom>
          <a:noFill/>
          <a:ln>
            <a:noFill/>
          </a:ln>
          <a:effectLst/>
        </p:spPr>
      </p:pic>
    </p:spTree>
    <p:extLst>
      <p:ext uri="{BB962C8B-B14F-4D97-AF65-F5344CB8AC3E}">
        <p14:creationId xmlns:p14="http://schemas.microsoft.com/office/powerpoint/2010/main" val="112770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4E4B8E-0AE5-4827-96D7-2073F99DD34D}"/>
              </a:ext>
            </a:extLst>
          </p:cNvPr>
          <p:cNvSpPr>
            <a:spLocks noGrp="1"/>
          </p:cNvSpPr>
          <p:nvPr>
            <p:ph type="sldNum" idx="12"/>
          </p:nvPr>
        </p:nvSpPr>
        <p:spPr/>
        <p:txBody>
          <a:bodyPr/>
          <a:lstStyle/>
          <a:p>
            <a:fld id="{00000000-1234-1234-1234-123412341234}" type="slidenum">
              <a:rPr lang="it-IT" smtClean="0"/>
              <a:pPr/>
              <a:t>3</a:t>
            </a:fld>
            <a:endParaRPr lang="it-IT"/>
          </a:p>
        </p:txBody>
      </p:sp>
      <p:sp>
        <p:nvSpPr>
          <p:cNvPr id="12" name="Google Shape;149;p21">
            <a:extLst>
              <a:ext uri="{FF2B5EF4-FFF2-40B4-BE49-F238E27FC236}">
                <a16:creationId xmlns:a16="http://schemas.microsoft.com/office/drawing/2014/main" id="{F7D782F1-74BB-7331-A430-6C67172F6564}"/>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96A2C628-A2D5-7D2E-FAC2-44D78AAD70F7}"/>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A167EAF5-59E4-966C-C622-DB570D919DC3}"/>
              </a:ext>
            </a:extLst>
          </p:cNvPr>
          <p:cNvSpPr txBox="1"/>
          <p:nvPr/>
        </p:nvSpPr>
        <p:spPr>
          <a:xfrm>
            <a:off x="496958" y="506911"/>
            <a:ext cx="6669156" cy="769441"/>
          </a:xfrm>
          <a:prstGeom prst="rect">
            <a:avLst/>
          </a:prstGeom>
          <a:noFill/>
        </p:spPr>
        <p:txBody>
          <a:bodyPr wrap="square" rtlCol="0">
            <a:spAutoFit/>
          </a:bodyPr>
          <a:lstStyle/>
          <a:p>
            <a:r>
              <a:rPr lang="it-IT" sz="4400" dirty="0">
                <a:latin typeface="+mj-lt"/>
              </a:rPr>
              <a:t>The </a:t>
            </a:r>
            <a:r>
              <a:rPr lang="it-IT" sz="4400" dirty="0" err="1">
                <a:latin typeface="+mj-lt"/>
              </a:rPr>
              <a:t>role</a:t>
            </a:r>
            <a:r>
              <a:rPr lang="it-IT" sz="4400" dirty="0">
                <a:latin typeface="+mj-lt"/>
              </a:rPr>
              <a:t> of ESG </a:t>
            </a:r>
            <a:r>
              <a:rPr lang="it-IT" sz="4400" dirty="0" err="1">
                <a:latin typeface="+mj-lt"/>
              </a:rPr>
              <a:t>criteria</a:t>
            </a:r>
            <a:endParaRPr lang="it-IT" sz="4400" dirty="0">
              <a:latin typeface="+mj-lt"/>
            </a:endParaRPr>
          </a:p>
        </p:txBody>
      </p:sp>
      <p:sp>
        <p:nvSpPr>
          <p:cNvPr id="15" name="Circular Arrow 107">
            <a:extLst>
              <a:ext uri="{FF2B5EF4-FFF2-40B4-BE49-F238E27FC236}">
                <a16:creationId xmlns:a16="http://schemas.microsoft.com/office/drawing/2014/main" id="{0293A319-465F-A59E-A43F-363BF37FBAA2}"/>
              </a:ext>
            </a:extLst>
          </p:cNvPr>
          <p:cNvSpPr/>
          <p:nvPr/>
        </p:nvSpPr>
        <p:spPr>
          <a:xfrm>
            <a:off x="8178560" y="115678"/>
            <a:ext cx="2803597" cy="2804024"/>
          </a:xfrm>
          <a:prstGeom prst="circularArrow">
            <a:avLst>
              <a:gd name="adj1" fmla="val 10980"/>
              <a:gd name="adj2" fmla="val 1142322"/>
              <a:gd name="adj3" fmla="val 4500000"/>
              <a:gd name="adj4" fmla="val 10800000"/>
              <a:gd name="adj5" fmla="val 12500"/>
            </a:avLst>
          </a:prstGeom>
          <a:solidFill>
            <a:schemeClr val="accent2">
              <a:lumMod val="25000"/>
              <a:lumOff val="75000"/>
            </a:schemeClr>
          </a:solidFill>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Rectangle 15">
            <a:extLst>
              <a:ext uri="{FF2B5EF4-FFF2-40B4-BE49-F238E27FC236}">
                <a16:creationId xmlns:a16="http://schemas.microsoft.com/office/drawing/2014/main" id="{7E0A6A8F-DE35-0E62-6415-AA422B150B95}"/>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a:extLst>
              <a:ext uri="{FF2B5EF4-FFF2-40B4-BE49-F238E27FC236}">
                <a16:creationId xmlns:a16="http://schemas.microsoft.com/office/drawing/2014/main" id="{0B6DF364-2C4C-0D8F-0135-F769BD7B6015}"/>
              </a:ext>
            </a:extLst>
          </p:cNvPr>
          <p:cNvSpPr/>
          <p:nvPr/>
        </p:nvSpPr>
        <p:spPr>
          <a:xfrm>
            <a:off x="8798247" y="1128015"/>
            <a:ext cx="1557905" cy="7787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a:extLst>
              <a:ext uri="{FF2B5EF4-FFF2-40B4-BE49-F238E27FC236}">
                <a16:creationId xmlns:a16="http://schemas.microsoft.com/office/drawing/2014/main" id="{C465B4E5-842F-08F6-0900-BD81EB4DCF56}"/>
              </a:ext>
            </a:extLst>
          </p:cNvPr>
          <p:cNvSpPr/>
          <p:nvPr/>
        </p:nvSpPr>
        <p:spPr>
          <a:xfrm>
            <a:off x="8768427" y="1128015"/>
            <a:ext cx="1682158" cy="778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b="1" i="1" kern="1200" dirty="0">
                <a:solidFill>
                  <a:srgbClr val="C8C8C8"/>
                </a:solidFill>
                <a:latin typeface="+mj-lt"/>
              </a:rPr>
              <a:t>ENVIRONMENTAL</a:t>
            </a:r>
          </a:p>
        </p:txBody>
      </p:sp>
      <p:sp>
        <p:nvSpPr>
          <p:cNvPr id="20" name="Shape 19">
            <a:extLst>
              <a:ext uri="{FF2B5EF4-FFF2-40B4-BE49-F238E27FC236}">
                <a16:creationId xmlns:a16="http://schemas.microsoft.com/office/drawing/2014/main" id="{6219024E-7075-CEEA-9C01-52CB6F7DD200}"/>
              </a:ext>
            </a:extLst>
          </p:cNvPr>
          <p:cNvSpPr/>
          <p:nvPr/>
        </p:nvSpPr>
        <p:spPr>
          <a:xfrm>
            <a:off x="7399871" y="1726797"/>
            <a:ext cx="2803597" cy="2804024"/>
          </a:xfrm>
          <a:prstGeom prst="leftCircularArrow">
            <a:avLst>
              <a:gd name="adj1" fmla="val 10980"/>
              <a:gd name="adj2" fmla="val 1142322"/>
              <a:gd name="adj3" fmla="val 6300000"/>
              <a:gd name="adj4" fmla="val 18900000"/>
              <a:gd name="adj5" fmla="val 12500"/>
            </a:avLst>
          </a:prstGeom>
          <a:solidFill>
            <a:srgbClr val="305799"/>
          </a:solidFill>
          <a:ln>
            <a:noFill/>
          </a:ln>
        </p:spPr>
        <p:txBody>
          <a:bodyPr spcFirstLastPara="1" wrap="square" lIns="91425" tIns="45700" rIns="91425" bIns="45700" anchor="ctr" anchorCtr="0">
            <a:noAutofit/>
          </a:bodyPr>
          <a:lstStyle/>
          <a:p>
            <a:pPr algn="ctr"/>
            <a:endParaRPr lang="it-IT" sz="1800" dirty="0">
              <a:solidFill>
                <a:srgbClr val="FFFFFF"/>
              </a:solidFill>
              <a:latin typeface="Calibri"/>
              <a:ea typeface="Calibri"/>
              <a:cs typeface="Calibri"/>
            </a:endParaRPr>
          </a:p>
        </p:txBody>
      </p:sp>
      <p:sp>
        <p:nvSpPr>
          <p:cNvPr id="21" name="Rectangle 20">
            <a:extLst>
              <a:ext uri="{FF2B5EF4-FFF2-40B4-BE49-F238E27FC236}">
                <a16:creationId xmlns:a16="http://schemas.microsoft.com/office/drawing/2014/main" id="{6873DDC6-76C1-AAA5-82D3-5EA2567492F4}"/>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a:extLst>
              <a:ext uri="{FF2B5EF4-FFF2-40B4-BE49-F238E27FC236}">
                <a16:creationId xmlns:a16="http://schemas.microsoft.com/office/drawing/2014/main" id="{03D52F25-40DE-CBAF-4698-AC820C8191D9}"/>
              </a:ext>
            </a:extLst>
          </p:cNvPr>
          <p:cNvSpPr/>
          <p:nvPr/>
        </p:nvSpPr>
        <p:spPr>
          <a:xfrm>
            <a:off x="8022717" y="2748455"/>
            <a:ext cx="1557905" cy="7787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a:extLst>
              <a:ext uri="{FF2B5EF4-FFF2-40B4-BE49-F238E27FC236}">
                <a16:creationId xmlns:a16="http://schemas.microsoft.com/office/drawing/2014/main" id="{8B9A1B84-199A-4E28-4D75-051E28582871}"/>
              </a:ext>
            </a:extLst>
          </p:cNvPr>
          <p:cNvSpPr/>
          <p:nvPr/>
        </p:nvSpPr>
        <p:spPr>
          <a:xfrm>
            <a:off x="8022717" y="2748455"/>
            <a:ext cx="1557905" cy="778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b="1" i="1" kern="1200" dirty="0">
                <a:solidFill>
                  <a:srgbClr val="305799"/>
                </a:solidFill>
                <a:latin typeface="+mj-lt"/>
              </a:rPr>
              <a:t>SOCIAL</a:t>
            </a:r>
          </a:p>
        </p:txBody>
      </p:sp>
      <p:sp>
        <p:nvSpPr>
          <p:cNvPr id="25" name="Block Arc 24">
            <a:extLst>
              <a:ext uri="{FF2B5EF4-FFF2-40B4-BE49-F238E27FC236}">
                <a16:creationId xmlns:a16="http://schemas.microsoft.com/office/drawing/2014/main" id="{39F41187-077B-2B2C-BBE3-607EBC3FD429}"/>
              </a:ext>
            </a:extLst>
          </p:cNvPr>
          <p:cNvSpPr/>
          <p:nvPr/>
        </p:nvSpPr>
        <p:spPr>
          <a:xfrm>
            <a:off x="8378102" y="3530716"/>
            <a:ext cx="2408724" cy="2409689"/>
          </a:xfrm>
          <a:prstGeom prst="blockArc">
            <a:avLst>
              <a:gd name="adj1" fmla="val 13500000"/>
              <a:gd name="adj2" fmla="val 10800000"/>
              <a:gd name="adj3" fmla="val 12740"/>
            </a:avLst>
          </a:prstGeom>
          <a:solidFill>
            <a:schemeClr val="accent3"/>
          </a:solidFill>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6" name="Rectangle 25">
            <a:extLst>
              <a:ext uri="{FF2B5EF4-FFF2-40B4-BE49-F238E27FC236}">
                <a16:creationId xmlns:a16="http://schemas.microsoft.com/office/drawing/2014/main" id="{C5D86439-43F2-52EC-79C4-63D00B014489}"/>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a:extLst>
              <a:ext uri="{FF2B5EF4-FFF2-40B4-BE49-F238E27FC236}">
                <a16:creationId xmlns:a16="http://schemas.microsoft.com/office/drawing/2014/main" id="{B4F84871-93A8-96F1-63D2-8EF7018F3BAA}"/>
              </a:ext>
            </a:extLst>
          </p:cNvPr>
          <p:cNvSpPr/>
          <p:nvPr/>
        </p:nvSpPr>
        <p:spPr>
          <a:xfrm>
            <a:off x="8801933" y="4371224"/>
            <a:ext cx="1557905" cy="7787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a:extLst>
              <a:ext uri="{FF2B5EF4-FFF2-40B4-BE49-F238E27FC236}">
                <a16:creationId xmlns:a16="http://schemas.microsoft.com/office/drawing/2014/main" id="{EA18FC6D-DF93-491F-D8E1-AC8116B5DE69}"/>
              </a:ext>
            </a:extLst>
          </p:cNvPr>
          <p:cNvSpPr/>
          <p:nvPr/>
        </p:nvSpPr>
        <p:spPr>
          <a:xfrm>
            <a:off x="8801933" y="4371224"/>
            <a:ext cx="1557905" cy="778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b="1" i="1" kern="1200" dirty="0">
                <a:solidFill>
                  <a:schemeClr val="accent3"/>
                </a:solidFill>
                <a:latin typeface="+mj-lt"/>
              </a:rPr>
              <a:t>GOVERNANCE</a:t>
            </a:r>
          </a:p>
        </p:txBody>
      </p:sp>
      <p:sp>
        <p:nvSpPr>
          <p:cNvPr id="31" name="TextBox 30">
            <a:extLst>
              <a:ext uri="{FF2B5EF4-FFF2-40B4-BE49-F238E27FC236}">
                <a16:creationId xmlns:a16="http://schemas.microsoft.com/office/drawing/2014/main" id="{0DF8EFC1-5045-9F49-1A80-FCE465DF7371}"/>
              </a:ext>
            </a:extLst>
          </p:cNvPr>
          <p:cNvSpPr txBox="1"/>
          <p:nvPr/>
        </p:nvSpPr>
        <p:spPr>
          <a:xfrm>
            <a:off x="827146" y="1511964"/>
            <a:ext cx="5401917" cy="4278094"/>
          </a:xfrm>
          <a:prstGeom prst="rect">
            <a:avLst/>
          </a:prstGeom>
          <a:noFill/>
        </p:spPr>
        <p:txBody>
          <a:bodyPr wrap="square" rtlCol="0">
            <a:spAutoFit/>
          </a:bodyPr>
          <a:lstStyle/>
          <a:p>
            <a:pPr algn="just"/>
            <a:r>
              <a:rPr lang="it-IT" sz="1600" b="1" dirty="0" err="1">
                <a:latin typeface="+mn-lt"/>
              </a:rPr>
              <a:t>Change</a:t>
            </a:r>
            <a:r>
              <a:rPr lang="it-IT" sz="1600" b="1" dirty="0">
                <a:latin typeface="+mn-lt"/>
              </a:rPr>
              <a:t> the way to make BUSINESS</a:t>
            </a:r>
          </a:p>
          <a:p>
            <a:pPr marL="285750" lvl="8" indent="-285750" algn="just">
              <a:buFont typeface="Wingdings" panose="05000000000000000000" pitchFamily="2" charset="2"/>
              <a:buChar char="§"/>
            </a:pPr>
            <a:r>
              <a:rPr lang="it-IT" sz="1600" dirty="0">
                <a:latin typeface="+mn-lt"/>
              </a:rPr>
              <a:t>from shareholder to stakeholder;</a:t>
            </a:r>
          </a:p>
          <a:p>
            <a:pPr lvl="8" algn="just"/>
            <a:endParaRPr lang="it-IT" sz="1600" dirty="0">
              <a:latin typeface="+mn-lt"/>
            </a:endParaRPr>
          </a:p>
          <a:p>
            <a:pPr lvl="8" algn="just"/>
            <a:r>
              <a:rPr lang="en-US" sz="1600" b="1" dirty="0">
                <a:latin typeface="+mn-lt"/>
              </a:rPr>
              <a:t>Easier access to finance and investors</a:t>
            </a:r>
          </a:p>
          <a:p>
            <a:pPr marL="285750" lvl="8" indent="-285750" algn="just">
              <a:buFont typeface="Wingdings" panose="05000000000000000000" pitchFamily="2" charset="2"/>
              <a:buChar char="§"/>
            </a:pPr>
            <a:r>
              <a:rPr lang="en-US" sz="1600" dirty="0">
                <a:latin typeface="+mn-lt"/>
              </a:rPr>
              <a:t>greater attractiveness to investors and better financing conditions;</a:t>
            </a:r>
          </a:p>
          <a:p>
            <a:pPr lvl="8" algn="just"/>
            <a:endParaRPr lang="en-US" sz="1600" dirty="0">
              <a:latin typeface="+mn-lt"/>
            </a:endParaRPr>
          </a:p>
          <a:p>
            <a:pPr lvl="8" algn="just"/>
            <a:r>
              <a:rPr lang="en-US" sz="1600" b="1" dirty="0">
                <a:latin typeface="+mn-lt"/>
              </a:rPr>
              <a:t>Better reputation and customer loyalty</a:t>
            </a:r>
          </a:p>
          <a:p>
            <a:pPr marL="285750" lvl="8" indent="-285750" algn="just">
              <a:buFont typeface="Wingdings" panose="05000000000000000000" pitchFamily="2" charset="2"/>
              <a:buChar char="§"/>
            </a:pPr>
            <a:r>
              <a:rPr lang="en-US" sz="1600" dirty="0">
                <a:latin typeface="+mn-lt"/>
              </a:rPr>
              <a:t>a strong ESG commitment strengthens the company’s reputation;</a:t>
            </a:r>
          </a:p>
          <a:p>
            <a:pPr marL="285750" lvl="8" indent="-285750" algn="just">
              <a:buFont typeface="Wingdings" panose="05000000000000000000" pitchFamily="2" charset="2"/>
              <a:buChar char="§"/>
            </a:pPr>
            <a:endParaRPr lang="en-US" sz="1600" dirty="0">
              <a:latin typeface="+mn-lt"/>
            </a:endParaRPr>
          </a:p>
          <a:p>
            <a:pPr lvl="8" algn="just"/>
            <a:r>
              <a:rPr lang="en-US" sz="1600" b="1" dirty="0">
                <a:latin typeface="+mn-lt"/>
              </a:rPr>
              <a:t>Reduction of tax and legal risks</a:t>
            </a:r>
          </a:p>
          <a:p>
            <a:pPr marL="285750" lvl="8" indent="-285750" algn="just">
              <a:buFont typeface="Wingdings" panose="05000000000000000000" pitchFamily="2" charset="2"/>
              <a:buChar char="§"/>
            </a:pPr>
            <a:r>
              <a:rPr lang="it-IT" sz="1600" dirty="0">
                <a:latin typeface="+mn-lt"/>
              </a:rPr>
              <a:t>the </a:t>
            </a:r>
            <a:r>
              <a:rPr lang="it-IT" sz="1600" dirty="0" err="1">
                <a:latin typeface="+mn-lt"/>
              </a:rPr>
              <a:t>integration</a:t>
            </a:r>
            <a:r>
              <a:rPr lang="it-IT" sz="1600" dirty="0">
                <a:latin typeface="+mn-lt"/>
              </a:rPr>
              <a:t> of ESG </a:t>
            </a:r>
            <a:r>
              <a:rPr lang="it-IT" sz="1600" dirty="0" err="1">
                <a:latin typeface="+mn-lt"/>
              </a:rPr>
              <a:t>criteria</a:t>
            </a:r>
            <a:r>
              <a:rPr lang="it-IT" sz="1600" dirty="0">
                <a:latin typeface="+mn-lt"/>
              </a:rPr>
              <a:t> helps companies </a:t>
            </a:r>
            <a:r>
              <a:rPr lang="it-IT" sz="1600" dirty="0" err="1">
                <a:latin typeface="+mn-lt"/>
              </a:rPr>
              <a:t>identify</a:t>
            </a:r>
            <a:r>
              <a:rPr lang="it-IT" sz="1600" dirty="0">
                <a:latin typeface="+mn-lt"/>
              </a:rPr>
              <a:t> and mitigate risks (tax);</a:t>
            </a:r>
          </a:p>
          <a:p>
            <a:pPr lvl="8" algn="just"/>
            <a:endParaRPr lang="it-IT" sz="1600" dirty="0">
              <a:latin typeface="+mn-lt"/>
            </a:endParaRPr>
          </a:p>
          <a:p>
            <a:pPr lvl="8" algn="just"/>
            <a:r>
              <a:rPr lang="en-US" sz="1600" b="1" dirty="0">
                <a:latin typeface="+mn-lt"/>
              </a:rPr>
              <a:t>Regulatory compliance and competitive advantage</a:t>
            </a:r>
            <a:endParaRPr lang="it-IT" sz="1600" b="1" dirty="0">
              <a:latin typeface="+mn-lt"/>
            </a:endParaRPr>
          </a:p>
          <a:p>
            <a:pPr marL="285750" lvl="8" indent="-285750" algn="just">
              <a:buFont typeface="Wingdings" panose="05000000000000000000" pitchFamily="2" charset="2"/>
              <a:buChar char="§"/>
            </a:pPr>
            <a:r>
              <a:rPr lang="it-IT" sz="1600" dirty="0">
                <a:latin typeface="+mn-lt"/>
              </a:rPr>
              <a:t>es. CSRD; CS3D; </a:t>
            </a:r>
            <a:r>
              <a:rPr lang="it-IT" sz="1600" dirty="0" err="1">
                <a:latin typeface="+mn-lt"/>
              </a:rPr>
              <a:t>Taxonomy</a:t>
            </a:r>
            <a:r>
              <a:rPr lang="it-IT" sz="1600" dirty="0">
                <a:latin typeface="+mn-lt"/>
              </a:rPr>
              <a:t> </a:t>
            </a:r>
            <a:r>
              <a:rPr lang="it-IT" sz="1600" dirty="0" err="1">
                <a:latin typeface="+mn-lt"/>
              </a:rPr>
              <a:t>Regulation</a:t>
            </a:r>
            <a:r>
              <a:rPr lang="it-IT" sz="1600" dirty="0">
                <a:latin typeface="+mn-lt"/>
              </a:rPr>
              <a:t> etc.</a:t>
            </a:r>
          </a:p>
        </p:txBody>
      </p:sp>
      <p:sp>
        <p:nvSpPr>
          <p:cNvPr id="32" name="TextBox 31">
            <a:extLst>
              <a:ext uri="{FF2B5EF4-FFF2-40B4-BE49-F238E27FC236}">
                <a16:creationId xmlns:a16="http://schemas.microsoft.com/office/drawing/2014/main" id="{2501AF33-D5AA-80F6-2DAC-3353122CA45B}"/>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1</a:t>
            </a:r>
          </a:p>
        </p:txBody>
      </p:sp>
    </p:spTree>
    <p:extLst>
      <p:ext uri="{BB962C8B-B14F-4D97-AF65-F5344CB8AC3E}">
        <p14:creationId xmlns:p14="http://schemas.microsoft.com/office/powerpoint/2010/main" val="319328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2201739-DB0E-EA34-6150-10A96DAAC1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A18559-2439-C8C1-0A79-B5C18776AD1F}"/>
              </a:ext>
            </a:extLst>
          </p:cNvPr>
          <p:cNvSpPr>
            <a:spLocks noGrp="1"/>
          </p:cNvSpPr>
          <p:nvPr>
            <p:ph type="sldNum" idx="12"/>
          </p:nvPr>
        </p:nvSpPr>
        <p:spPr/>
        <p:txBody>
          <a:bodyPr/>
          <a:lstStyle/>
          <a:p>
            <a:fld id="{00000000-1234-1234-1234-123412341234}" type="slidenum">
              <a:rPr lang="it-IT" smtClean="0"/>
              <a:pPr/>
              <a:t>4</a:t>
            </a:fld>
            <a:endParaRPr lang="it-IT"/>
          </a:p>
        </p:txBody>
      </p:sp>
      <p:sp>
        <p:nvSpPr>
          <p:cNvPr id="12" name="Google Shape;149;p21">
            <a:extLst>
              <a:ext uri="{FF2B5EF4-FFF2-40B4-BE49-F238E27FC236}">
                <a16:creationId xmlns:a16="http://schemas.microsoft.com/office/drawing/2014/main" id="{710BECB4-1484-DE43-0B28-57CE0CD84134}"/>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AFC2CCD1-A725-6262-3792-EDECD49EAF71}"/>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6D69CDCC-9700-2EA4-D6FA-048F386BEFED}"/>
              </a:ext>
            </a:extLst>
          </p:cNvPr>
          <p:cNvSpPr txBox="1"/>
          <p:nvPr/>
        </p:nvSpPr>
        <p:spPr>
          <a:xfrm>
            <a:off x="496958" y="506911"/>
            <a:ext cx="6669156" cy="769441"/>
          </a:xfrm>
          <a:prstGeom prst="rect">
            <a:avLst/>
          </a:prstGeom>
          <a:noFill/>
        </p:spPr>
        <p:txBody>
          <a:bodyPr wrap="square" rtlCol="0">
            <a:spAutoFit/>
          </a:bodyPr>
          <a:lstStyle/>
          <a:p>
            <a:r>
              <a:rPr lang="it-IT" sz="4400" dirty="0">
                <a:latin typeface="+mj-lt"/>
              </a:rPr>
              <a:t>The </a:t>
            </a:r>
            <a:r>
              <a:rPr lang="it-IT" sz="4400" dirty="0" err="1">
                <a:latin typeface="+mj-lt"/>
              </a:rPr>
              <a:t>Italian</a:t>
            </a:r>
            <a:r>
              <a:rPr lang="it-IT" sz="4400" dirty="0">
                <a:latin typeface="+mj-lt"/>
              </a:rPr>
              <a:t> </a:t>
            </a:r>
            <a:r>
              <a:rPr lang="it-IT" sz="4400" dirty="0" err="1">
                <a:latin typeface="+mj-lt"/>
              </a:rPr>
              <a:t>Perspective</a:t>
            </a:r>
            <a:endParaRPr lang="it-IT" sz="4400" dirty="0">
              <a:latin typeface="+mj-lt"/>
            </a:endParaRPr>
          </a:p>
        </p:txBody>
      </p:sp>
      <p:sp>
        <p:nvSpPr>
          <p:cNvPr id="16" name="Rectangle 15">
            <a:extLst>
              <a:ext uri="{FF2B5EF4-FFF2-40B4-BE49-F238E27FC236}">
                <a16:creationId xmlns:a16="http://schemas.microsoft.com/office/drawing/2014/main" id="{339BD54B-0965-05C0-6B05-327765C4E9E7}"/>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FD4DF5E3-30AA-08C5-CF42-F8DFCAF6B2C8}"/>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A5A1354B-4534-2BF0-2E0D-F738C5423063}"/>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2377A5A2-1195-30B9-466B-6799FAD64803}"/>
              </a:ext>
            </a:extLst>
          </p:cNvPr>
          <p:cNvSpPr txBox="1"/>
          <p:nvPr/>
        </p:nvSpPr>
        <p:spPr>
          <a:xfrm>
            <a:off x="833842" y="2392946"/>
            <a:ext cx="4672442" cy="2800767"/>
          </a:xfrm>
          <a:prstGeom prst="rect">
            <a:avLst/>
          </a:prstGeom>
          <a:noFill/>
        </p:spPr>
        <p:txBody>
          <a:bodyPr wrap="square" rtlCol="0">
            <a:spAutoFit/>
          </a:bodyPr>
          <a:lstStyle/>
          <a:p>
            <a:pPr algn="just"/>
            <a:r>
              <a:rPr lang="en-US" sz="1600" b="1" dirty="0">
                <a:latin typeface="+mn-lt"/>
              </a:rPr>
              <a:t>Pursuant to Article 165 of the Italian Income Tax Code, Italy grants a tax credit for taxes paid (definitively) abroad. </a:t>
            </a:r>
          </a:p>
          <a:p>
            <a:pPr algn="just"/>
            <a:endParaRPr lang="en-US" sz="1600" dirty="0">
              <a:latin typeface="+mn-lt"/>
            </a:endParaRPr>
          </a:p>
          <a:p>
            <a:pPr algn="just"/>
            <a:r>
              <a:rPr lang="en-US" sz="1600" dirty="0">
                <a:latin typeface="+mn-lt"/>
              </a:rPr>
              <a:t>If income earned abroad contributes to the total income, the taxes definitively paid abroad on such income are allowed as a deduction from the total tax payable up to the amount of the tax corresponding to the proportion of the income earned abroad to the total income after deducting losses from previous tax periods.</a:t>
            </a:r>
            <a:endParaRPr lang="it-IT" sz="1600" dirty="0">
              <a:latin typeface="+mn-lt"/>
            </a:endParaRPr>
          </a:p>
        </p:txBody>
      </p:sp>
      <p:pic>
        <p:nvPicPr>
          <p:cNvPr id="4" name="Picture 3">
            <a:extLst>
              <a:ext uri="{FF2B5EF4-FFF2-40B4-BE49-F238E27FC236}">
                <a16:creationId xmlns:a16="http://schemas.microsoft.com/office/drawing/2014/main" id="{BDB24068-6E09-80D9-5A5E-2DF4B6E04C86}"/>
              </a:ext>
            </a:extLst>
          </p:cNvPr>
          <p:cNvPicPr>
            <a:picLocks noChangeAspect="1"/>
          </p:cNvPicPr>
          <p:nvPr/>
        </p:nvPicPr>
        <p:blipFill>
          <a:blip r:embed="rId4"/>
          <a:stretch>
            <a:fillRect/>
          </a:stretch>
        </p:blipFill>
        <p:spPr>
          <a:xfrm>
            <a:off x="6167832" y="1344577"/>
            <a:ext cx="5727939" cy="3440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AC96DA3D-383F-9B23-ACFB-164DE4A715DF}"/>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2</a:t>
            </a:r>
          </a:p>
        </p:txBody>
      </p:sp>
    </p:spTree>
    <p:extLst>
      <p:ext uri="{BB962C8B-B14F-4D97-AF65-F5344CB8AC3E}">
        <p14:creationId xmlns:p14="http://schemas.microsoft.com/office/powerpoint/2010/main" val="129260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05D13E3-7E91-0A1D-3017-C30F563CDAE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CADC6B-CA36-2C54-26FE-616E23D77C12}"/>
              </a:ext>
            </a:extLst>
          </p:cNvPr>
          <p:cNvSpPr>
            <a:spLocks noGrp="1"/>
          </p:cNvSpPr>
          <p:nvPr>
            <p:ph type="sldNum" idx="12"/>
          </p:nvPr>
        </p:nvSpPr>
        <p:spPr/>
        <p:txBody>
          <a:bodyPr/>
          <a:lstStyle/>
          <a:p>
            <a:fld id="{00000000-1234-1234-1234-123412341234}" type="slidenum">
              <a:rPr lang="it-IT" smtClean="0"/>
              <a:pPr/>
              <a:t>5</a:t>
            </a:fld>
            <a:endParaRPr lang="it-IT"/>
          </a:p>
        </p:txBody>
      </p:sp>
      <p:sp>
        <p:nvSpPr>
          <p:cNvPr id="12" name="Google Shape;149;p21">
            <a:extLst>
              <a:ext uri="{FF2B5EF4-FFF2-40B4-BE49-F238E27FC236}">
                <a16:creationId xmlns:a16="http://schemas.microsoft.com/office/drawing/2014/main" id="{722B31FC-C8E1-A81E-5E07-7C2DF622621B}"/>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36B6AE6C-137E-872E-7BD2-054BBA4E3487}"/>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20B53440-7D6F-C8FC-3DDE-198915C489C6}"/>
              </a:ext>
            </a:extLst>
          </p:cNvPr>
          <p:cNvSpPr txBox="1"/>
          <p:nvPr/>
        </p:nvSpPr>
        <p:spPr>
          <a:xfrm>
            <a:off x="496958" y="506911"/>
            <a:ext cx="6669156" cy="769441"/>
          </a:xfrm>
          <a:prstGeom prst="rect">
            <a:avLst/>
          </a:prstGeom>
          <a:noFill/>
        </p:spPr>
        <p:txBody>
          <a:bodyPr wrap="square" rtlCol="0">
            <a:spAutoFit/>
          </a:bodyPr>
          <a:lstStyle/>
          <a:p>
            <a:r>
              <a:rPr lang="it-IT" sz="4400" dirty="0">
                <a:latin typeface="+mj-lt"/>
              </a:rPr>
              <a:t>The Matching Credit</a:t>
            </a:r>
          </a:p>
        </p:txBody>
      </p:sp>
      <p:sp>
        <p:nvSpPr>
          <p:cNvPr id="16" name="Rectangle 15">
            <a:extLst>
              <a:ext uri="{FF2B5EF4-FFF2-40B4-BE49-F238E27FC236}">
                <a16:creationId xmlns:a16="http://schemas.microsoft.com/office/drawing/2014/main" id="{3C0D4DD6-3BFD-6444-96D0-AFF605A45597}"/>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BA3360E9-9FC6-BB3D-5948-6313DC96710D}"/>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04281BB0-C9D9-5FBF-B0B1-D530EE653CE1}"/>
              </a:ext>
            </a:extLst>
          </p:cNvPr>
          <p:cNvSpPr txBox="1"/>
          <p:nvPr/>
        </p:nvSpPr>
        <p:spPr>
          <a:xfrm>
            <a:off x="828873" y="1811119"/>
            <a:ext cx="4672442" cy="3539430"/>
          </a:xfrm>
          <a:prstGeom prst="rect">
            <a:avLst/>
          </a:prstGeom>
          <a:noFill/>
        </p:spPr>
        <p:txBody>
          <a:bodyPr wrap="square" rtlCol="0">
            <a:spAutoFit/>
          </a:bodyPr>
          <a:lstStyle/>
          <a:p>
            <a:pPr algn="just"/>
            <a:r>
              <a:rPr lang="en-US" sz="1600" b="1" dirty="0">
                <a:latin typeface="+mn-lt"/>
              </a:rPr>
              <a:t>The matching credit is a particular form of tax credit or... </a:t>
            </a:r>
            <a:r>
              <a:rPr lang="en-US" sz="1600" b="1" u="sng" dirty="0">
                <a:latin typeface="+mn-lt"/>
              </a:rPr>
              <a:t>incentive</a:t>
            </a:r>
            <a:r>
              <a:rPr lang="en-US" sz="1600" b="1" dirty="0">
                <a:latin typeface="+mn-lt"/>
              </a:rPr>
              <a:t>. </a:t>
            </a:r>
          </a:p>
          <a:p>
            <a:pPr algn="just"/>
            <a:endParaRPr lang="en-US" sz="1600" b="1" dirty="0">
              <a:latin typeface="+mn-lt"/>
            </a:endParaRPr>
          </a:p>
          <a:p>
            <a:pPr algn="just"/>
            <a:r>
              <a:rPr lang="en-US" sz="1600" dirty="0">
                <a:latin typeface="+mn-lt"/>
              </a:rPr>
              <a:t>Mechanism that aim at mitigating the effects of international double taxation even in cases where the foreign tax has not actually been paid, but is “virtually due” by virtue of foreign facilitating regimes.</a:t>
            </a:r>
          </a:p>
          <a:p>
            <a:pPr algn="just"/>
            <a:endParaRPr lang="en-US" sz="1600" dirty="0">
              <a:latin typeface="+mn-lt"/>
            </a:endParaRPr>
          </a:p>
          <a:p>
            <a:pPr algn="just"/>
            <a:r>
              <a:rPr lang="en-US" sz="1600" dirty="0">
                <a:latin typeface="+mn-lt"/>
              </a:rPr>
              <a:t>The credit may be granted even if there is no actual payment of the tax, provided that the taxpayer has been objectively subjected to a foreign tax, even in the absence of effective Taxation.</a:t>
            </a:r>
            <a:endParaRPr lang="it-IT" sz="1600" dirty="0">
              <a:latin typeface="+mn-lt"/>
            </a:endParaRPr>
          </a:p>
        </p:txBody>
      </p:sp>
      <p:sp>
        <p:nvSpPr>
          <p:cNvPr id="5" name="TextBox 4">
            <a:extLst>
              <a:ext uri="{FF2B5EF4-FFF2-40B4-BE49-F238E27FC236}">
                <a16:creationId xmlns:a16="http://schemas.microsoft.com/office/drawing/2014/main" id="{9EAD218C-5D38-4397-6811-57C246462490}"/>
              </a:ext>
            </a:extLst>
          </p:cNvPr>
          <p:cNvSpPr txBox="1"/>
          <p:nvPr/>
        </p:nvSpPr>
        <p:spPr>
          <a:xfrm>
            <a:off x="7327843" y="1675976"/>
            <a:ext cx="4628322" cy="338554"/>
          </a:xfrm>
          <a:prstGeom prst="rect">
            <a:avLst/>
          </a:prstGeom>
          <a:noFill/>
        </p:spPr>
        <p:txBody>
          <a:bodyPr wrap="square">
            <a:spAutoFit/>
          </a:bodyPr>
          <a:lstStyle/>
          <a:p>
            <a:r>
              <a:rPr lang="en-US" sz="1600" dirty="0">
                <a:latin typeface="+mn-lt"/>
              </a:rPr>
              <a:t>Temporary exemptions for Foreign Investors. </a:t>
            </a:r>
            <a:endParaRPr lang="it-IT" sz="1600" dirty="0"/>
          </a:p>
        </p:txBody>
      </p:sp>
      <p:sp>
        <p:nvSpPr>
          <p:cNvPr id="7" name="TextBox 6">
            <a:extLst>
              <a:ext uri="{FF2B5EF4-FFF2-40B4-BE49-F238E27FC236}">
                <a16:creationId xmlns:a16="http://schemas.microsoft.com/office/drawing/2014/main" id="{E4507872-D3B0-3C6D-A412-E49B78FB547D}"/>
              </a:ext>
            </a:extLst>
          </p:cNvPr>
          <p:cNvSpPr txBox="1"/>
          <p:nvPr/>
        </p:nvSpPr>
        <p:spPr>
          <a:xfrm>
            <a:off x="7327843" y="2735830"/>
            <a:ext cx="4394149" cy="338554"/>
          </a:xfrm>
          <a:prstGeom prst="rect">
            <a:avLst/>
          </a:prstGeom>
          <a:noFill/>
        </p:spPr>
        <p:txBody>
          <a:bodyPr wrap="square">
            <a:spAutoFit/>
          </a:bodyPr>
          <a:lstStyle>
            <a:defPPr marR="0" lvl="0" algn="l" rtl="0">
              <a:lnSpc>
                <a:spcPct val="100000"/>
              </a:lnSpc>
              <a:spcBef>
                <a:spcPts val="0"/>
              </a:spcBef>
              <a:spcAft>
                <a:spcPts val="0"/>
              </a:spcAft>
            </a:defPPr>
            <a:lvl1pPr>
              <a:defRPr sz="1600">
                <a:latin typeface="+mn-lt"/>
              </a:defRPr>
            </a:lvl1pPr>
          </a:lstStyle>
          <a:p>
            <a:r>
              <a:rPr lang="it-IT" dirty="0" err="1"/>
              <a:t>Provided</a:t>
            </a:r>
            <a:r>
              <a:rPr lang="it-IT" dirty="0"/>
              <a:t> in </a:t>
            </a:r>
            <a:r>
              <a:rPr lang="it-IT" dirty="0" err="1"/>
              <a:t>certain</a:t>
            </a:r>
            <a:r>
              <a:rPr lang="it-IT" dirty="0"/>
              <a:t> double tax </a:t>
            </a:r>
            <a:r>
              <a:rPr lang="it-IT" dirty="0" err="1"/>
              <a:t>treaties</a:t>
            </a:r>
            <a:r>
              <a:rPr lang="it-IT" dirty="0"/>
              <a:t>.</a:t>
            </a:r>
          </a:p>
        </p:txBody>
      </p:sp>
      <p:pic>
        <p:nvPicPr>
          <p:cNvPr id="9" name="Picture 8">
            <a:extLst>
              <a:ext uri="{FF2B5EF4-FFF2-40B4-BE49-F238E27FC236}">
                <a16:creationId xmlns:a16="http://schemas.microsoft.com/office/drawing/2014/main" id="{EEAE4F1E-E076-D687-1082-10BE135B2D4F}"/>
              </a:ext>
            </a:extLst>
          </p:cNvPr>
          <p:cNvPicPr>
            <a:picLocks noChangeAspect="1"/>
          </p:cNvPicPr>
          <p:nvPr/>
        </p:nvPicPr>
        <p:blipFill>
          <a:blip r:embed="rId4"/>
          <a:stretch>
            <a:fillRect/>
          </a:stretch>
        </p:blipFill>
        <p:spPr>
          <a:xfrm>
            <a:off x="6096000" y="1262725"/>
            <a:ext cx="804538" cy="1003934"/>
          </a:xfrm>
          <a:prstGeom prst="rect">
            <a:avLst/>
          </a:prstGeom>
        </p:spPr>
      </p:pic>
      <p:pic>
        <p:nvPicPr>
          <p:cNvPr id="11" name="Picture 10">
            <a:extLst>
              <a:ext uri="{FF2B5EF4-FFF2-40B4-BE49-F238E27FC236}">
                <a16:creationId xmlns:a16="http://schemas.microsoft.com/office/drawing/2014/main" id="{8AB0F533-E458-62BC-2D4B-12C616EA4E46}"/>
              </a:ext>
            </a:extLst>
          </p:cNvPr>
          <p:cNvPicPr>
            <a:picLocks noChangeAspect="1"/>
          </p:cNvPicPr>
          <p:nvPr/>
        </p:nvPicPr>
        <p:blipFill>
          <a:blip r:embed="rId5">
            <a:biLevel thresh="50000"/>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938681" y="2537740"/>
            <a:ext cx="995084" cy="893545"/>
          </a:xfrm>
          <a:prstGeom prst="rect">
            <a:avLst/>
          </a:prstGeom>
        </p:spPr>
      </p:pic>
      <p:sp>
        <p:nvSpPr>
          <p:cNvPr id="17" name="TextBox 16">
            <a:extLst>
              <a:ext uri="{FF2B5EF4-FFF2-40B4-BE49-F238E27FC236}">
                <a16:creationId xmlns:a16="http://schemas.microsoft.com/office/drawing/2014/main" id="{F6888A7E-D903-A7FD-F9BA-DCF43725DB3F}"/>
              </a:ext>
            </a:extLst>
          </p:cNvPr>
          <p:cNvSpPr txBox="1"/>
          <p:nvPr/>
        </p:nvSpPr>
        <p:spPr>
          <a:xfrm>
            <a:off x="7327843" y="3795684"/>
            <a:ext cx="4672442" cy="584775"/>
          </a:xfrm>
          <a:prstGeom prst="rect">
            <a:avLst/>
          </a:prstGeom>
          <a:noFill/>
        </p:spPr>
        <p:txBody>
          <a:bodyPr wrap="square">
            <a:spAutoFit/>
          </a:bodyPr>
          <a:lstStyle>
            <a:defPPr marR="0" lvl="0" algn="l" rtl="0">
              <a:lnSpc>
                <a:spcPct val="100000"/>
              </a:lnSpc>
              <a:spcBef>
                <a:spcPts val="0"/>
              </a:spcBef>
              <a:spcAft>
                <a:spcPts val="0"/>
              </a:spcAft>
              <a:defRPr/>
            </a:defPPr>
            <a:lvl1pPr>
              <a:defRPr sz="1600">
                <a:latin typeface="+mn-lt"/>
              </a:defRPr>
            </a:lvl1pPr>
          </a:lstStyle>
          <a:p>
            <a:r>
              <a:rPr lang="it-IT" dirty="0" err="1"/>
              <a:t>As</a:t>
            </a:r>
            <a:r>
              <a:rPr lang="it-IT" dirty="0"/>
              <a:t> a rule, the </a:t>
            </a:r>
            <a:r>
              <a:rPr lang="it-IT" dirty="0" err="1"/>
              <a:t>deduction</a:t>
            </a:r>
            <a:r>
              <a:rPr lang="it-IT" dirty="0"/>
              <a:t> </a:t>
            </a:r>
            <a:r>
              <a:rPr lang="it-IT" dirty="0" err="1"/>
              <a:t>is</a:t>
            </a:r>
            <a:r>
              <a:rPr lang="it-IT" dirty="0"/>
              <a:t> </a:t>
            </a:r>
            <a:r>
              <a:rPr lang="it-IT" dirty="0" err="1"/>
              <a:t>provided</a:t>
            </a:r>
            <a:r>
              <a:rPr lang="it-IT" dirty="0"/>
              <a:t> for in a </a:t>
            </a:r>
            <a:r>
              <a:rPr lang="it-IT" dirty="0" err="1"/>
              <a:t>fixed</a:t>
            </a:r>
            <a:r>
              <a:rPr lang="it-IT" dirty="0"/>
              <a:t> </a:t>
            </a:r>
            <a:r>
              <a:rPr lang="it-IT" dirty="0" err="1"/>
              <a:t>amount</a:t>
            </a:r>
            <a:r>
              <a:rPr lang="it-IT" dirty="0"/>
              <a:t>.</a:t>
            </a:r>
          </a:p>
        </p:txBody>
      </p:sp>
      <p:pic>
        <p:nvPicPr>
          <p:cNvPr id="22" name="Picture 21">
            <a:extLst>
              <a:ext uri="{FF2B5EF4-FFF2-40B4-BE49-F238E27FC236}">
                <a16:creationId xmlns:a16="http://schemas.microsoft.com/office/drawing/2014/main" id="{164C10D2-E579-A39A-3907-494351FF371E}"/>
              </a:ext>
            </a:extLst>
          </p:cNvPr>
          <p:cNvPicPr>
            <a:picLocks noChangeAspect="1"/>
          </p:cNvPicPr>
          <p:nvPr/>
        </p:nvPicPr>
        <p:blipFill>
          <a:blip r:embed="rId7"/>
          <a:stretch>
            <a:fillRect/>
          </a:stretch>
        </p:blipFill>
        <p:spPr>
          <a:xfrm>
            <a:off x="6120180" y="3791270"/>
            <a:ext cx="1038754" cy="632124"/>
          </a:xfrm>
          <a:prstGeom prst="rect">
            <a:avLst/>
          </a:prstGeom>
        </p:spPr>
      </p:pic>
      <p:pic>
        <p:nvPicPr>
          <p:cNvPr id="27" name="Picture 26">
            <a:extLst>
              <a:ext uri="{FF2B5EF4-FFF2-40B4-BE49-F238E27FC236}">
                <a16:creationId xmlns:a16="http://schemas.microsoft.com/office/drawing/2014/main" id="{36AA9EDA-82BA-FD8D-3FA8-305E7C4D3E5E}"/>
              </a:ext>
            </a:extLst>
          </p:cNvPr>
          <p:cNvPicPr>
            <a:picLocks noChangeAspect="1"/>
          </p:cNvPicPr>
          <p:nvPr/>
        </p:nvPicPr>
        <p:blipFill>
          <a:blip r:embed="rId8"/>
          <a:stretch>
            <a:fillRect/>
          </a:stretch>
        </p:blipFill>
        <p:spPr>
          <a:xfrm>
            <a:off x="6151650" y="4848352"/>
            <a:ext cx="958329" cy="946320"/>
          </a:xfrm>
          <a:prstGeom prst="rect">
            <a:avLst/>
          </a:prstGeom>
        </p:spPr>
      </p:pic>
      <p:sp>
        <p:nvSpPr>
          <p:cNvPr id="29" name="TextBox 28">
            <a:extLst>
              <a:ext uri="{FF2B5EF4-FFF2-40B4-BE49-F238E27FC236}">
                <a16:creationId xmlns:a16="http://schemas.microsoft.com/office/drawing/2014/main" id="{5187CF4B-AFF7-DF59-4F48-96D658E27CD5}"/>
              </a:ext>
            </a:extLst>
          </p:cNvPr>
          <p:cNvSpPr txBox="1"/>
          <p:nvPr/>
        </p:nvSpPr>
        <p:spPr>
          <a:xfrm>
            <a:off x="7327843" y="5101760"/>
            <a:ext cx="4700368" cy="584775"/>
          </a:xfrm>
          <a:prstGeom prst="rect">
            <a:avLst/>
          </a:prstGeom>
          <a:noFill/>
        </p:spPr>
        <p:txBody>
          <a:bodyPr wrap="square">
            <a:spAutoFit/>
          </a:bodyPr>
          <a:lstStyle/>
          <a:p>
            <a:r>
              <a:rPr lang="it-IT" sz="1600" dirty="0" err="1"/>
              <a:t>Purpose</a:t>
            </a:r>
            <a:r>
              <a:rPr lang="it-IT" sz="1600" dirty="0"/>
              <a:t>: facilitate investments in </a:t>
            </a:r>
            <a:r>
              <a:rPr lang="it-IT" sz="1600" dirty="0" err="1"/>
              <a:t>developing</a:t>
            </a:r>
            <a:r>
              <a:rPr lang="it-IT" sz="1600" dirty="0"/>
              <a:t> countries.</a:t>
            </a:r>
          </a:p>
        </p:txBody>
      </p:sp>
      <p:sp>
        <p:nvSpPr>
          <p:cNvPr id="30" name="TextBox 29">
            <a:extLst>
              <a:ext uri="{FF2B5EF4-FFF2-40B4-BE49-F238E27FC236}">
                <a16:creationId xmlns:a16="http://schemas.microsoft.com/office/drawing/2014/main" id="{A6B6A686-F9E0-A48F-5248-E321568FE037}"/>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3</a:t>
            </a:r>
          </a:p>
        </p:txBody>
      </p:sp>
    </p:spTree>
    <p:extLst>
      <p:ext uri="{BB962C8B-B14F-4D97-AF65-F5344CB8AC3E}">
        <p14:creationId xmlns:p14="http://schemas.microsoft.com/office/powerpoint/2010/main" val="344807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31FA931-7011-1B1A-09CA-C38AA5C8947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BE8F68-9F48-9B2F-5BD4-6531D086B04D}"/>
              </a:ext>
            </a:extLst>
          </p:cNvPr>
          <p:cNvSpPr>
            <a:spLocks noGrp="1"/>
          </p:cNvSpPr>
          <p:nvPr>
            <p:ph type="sldNum" idx="12"/>
          </p:nvPr>
        </p:nvSpPr>
        <p:spPr/>
        <p:txBody>
          <a:bodyPr/>
          <a:lstStyle/>
          <a:p>
            <a:fld id="{00000000-1234-1234-1234-123412341234}" type="slidenum">
              <a:rPr lang="it-IT" smtClean="0"/>
              <a:pPr/>
              <a:t>6</a:t>
            </a:fld>
            <a:endParaRPr lang="it-IT"/>
          </a:p>
        </p:txBody>
      </p:sp>
      <p:sp>
        <p:nvSpPr>
          <p:cNvPr id="12" name="Google Shape;149;p21">
            <a:extLst>
              <a:ext uri="{FF2B5EF4-FFF2-40B4-BE49-F238E27FC236}">
                <a16:creationId xmlns:a16="http://schemas.microsoft.com/office/drawing/2014/main" id="{666E47B8-E099-5F59-E6B5-DEE6EFB6FC85}"/>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A9A2DF24-DE84-08BF-F3DB-2D86E74778C3}"/>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50C58CE8-3834-97F8-A4B0-CC99BFAE3953}"/>
              </a:ext>
            </a:extLst>
          </p:cNvPr>
          <p:cNvSpPr txBox="1"/>
          <p:nvPr/>
        </p:nvSpPr>
        <p:spPr>
          <a:xfrm>
            <a:off x="496958" y="506911"/>
            <a:ext cx="6669156" cy="769441"/>
          </a:xfrm>
          <a:prstGeom prst="rect">
            <a:avLst/>
          </a:prstGeom>
          <a:noFill/>
        </p:spPr>
        <p:txBody>
          <a:bodyPr wrap="square" rtlCol="0">
            <a:spAutoFit/>
          </a:bodyPr>
          <a:lstStyle/>
          <a:p>
            <a:r>
              <a:rPr lang="it-IT" sz="4400" dirty="0">
                <a:latin typeface="+mj-lt"/>
              </a:rPr>
              <a:t>..in the </a:t>
            </a:r>
            <a:r>
              <a:rPr lang="it-IT" sz="4400" dirty="0" err="1">
                <a:latin typeface="+mj-lt"/>
              </a:rPr>
              <a:t>DTCs</a:t>
            </a:r>
            <a:endParaRPr lang="it-IT" sz="4400" dirty="0">
              <a:latin typeface="+mj-lt"/>
            </a:endParaRPr>
          </a:p>
        </p:txBody>
      </p:sp>
      <p:sp>
        <p:nvSpPr>
          <p:cNvPr id="16" name="Rectangle 15">
            <a:extLst>
              <a:ext uri="{FF2B5EF4-FFF2-40B4-BE49-F238E27FC236}">
                <a16:creationId xmlns:a16="http://schemas.microsoft.com/office/drawing/2014/main" id="{7AA03C54-2258-5A3E-46E2-598D4BF6B239}"/>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95E6FC2C-3FDD-6146-7044-6298AFE86DC0}"/>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BDB78F5-2A9C-58CE-8BB9-08E3BE32AEB5}"/>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4" name="Picture 3">
            <a:extLst>
              <a:ext uri="{FF2B5EF4-FFF2-40B4-BE49-F238E27FC236}">
                <a16:creationId xmlns:a16="http://schemas.microsoft.com/office/drawing/2014/main" id="{8B29A858-3507-BEE1-7B3F-EC0A33DAAFC7}"/>
              </a:ext>
            </a:extLst>
          </p:cNvPr>
          <p:cNvPicPr>
            <a:picLocks noChangeAspect="1"/>
          </p:cNvPicPr>
          <p:nvPr/>
        </p:nvPicPr>
        <p:blipFill>
          <a:blip r:embed="rId4"/>
          <a:srcRect l="1217" t="5207" r="4325"/>
          <a:stretch/>
        </p:blipFill>
        <p:spPr>
          <a:xfrm>
            <a:off x="563642" y="2686058"/>
            <a:ext cx="5174043" cy="3196750"/>
          </a:xfrm>
          <a:prstGeom prst="rect">
            <a:avLst/>
          </a:prstGeom>
        </p:spPr>
      </p:pic>
      <p:pic>
        <p:nvPicPr>
          <p:cNvPr id="6" name="Picture 5">
            <a:extLst>
              <a:ext uri="{FF2B5EF4-FFF2-40B4-BE49-F238E27FC236}">
                <a16:creationId xmlns:a16="http://schemas.microsoft.com/office/drawing/2014/main" id="{B5F18FE6-E738-8604-AB36-21078F50B391}"/>
              </a:ext>
            </a:extLst>
          </p:cNvPr>
          <p:cNvPicPr>
            <a:picLocks noChangeAspect="1"/>
          </p:cNvPicPr>
          <p:nvPr/>
        </p:nvPicPr>
        <p:blipFill>
          <a:blip r:embed="rId5"/>
          <a:stretch>
            <a:fillRect/>
          </a:stretch>
        </p:blipFill>
        <p:spPr>
          <a:xfrm>
            <a:off x="6054209" y="2686058"/>
            <a:ext cx="5410955" cy="1609950"/>
          </a:xfrm>
          <a:prstGeom prst="rect">
            <a:avLst/>
          </a:prstGeom>
        </p:spPr>
      </p:pic>
      <p:pic>
        <p:nvPicPr>
          <p:cNvPr id="8" name="Picture 7">
            <a:extLst>
              <a:ext uri="{FF2B5EF4-FFF2-40B4-BE49-F238E27FC236}">
                <a16:creationId xmlns:a16="http://schemas.microsoft.com/office/drawing/2014/main" id="{6F60A253-572B-A06A-1847-BDEE7899E5C5}"/>
              </a:ext>
            </a:extLst>
          </p:cNvPr>
          <p:cNvPicPr>
            <a:picLocks noChangeAspect="1"/>
          </p:cNvPicPr>
          <p:nvPr/>
        </p:nvPicPr>
        <p:blipFill>
          <a:blip r:embed="rId6"/>
          <a:stretch>
            <a:fillRect/>
          </a:stretch>
        </p:blipFill>
        <p:spPr>
          <a:xfrm>
            <a:off x="6096000" y="4210807"/>
            <a:ext cx="5010849" cy="962159"/>
          </a:xfrm>
          <a:prstGeom prst="rect">
            <a:avLst/>
          </a:prstGeom>
        </p:spPr>
      </p:pic>
      <p:sp>
        <p:nvSpPr>
          <p:cNvPr id="9" name="TextBox 8">
            <a:extLst>
              <a:ext uri="{FF2B5EF4-FFF2-40B4-BE49-F238E27FC236}">
                <a16:creationId xmlns:a16="http://schemas.microsoft.com/office/drawing/2014/main" id="{84160667-6A87-7869-F050-D2AF48A3D042}"/>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4</a:t>
            </a:r>
          </a:p>
        </p:txBody>
      </p:sp>
      <p:sp>
        <p:nvSpPr>
          <p:cNvPr id="10" name="TextBox 9">
            <a:extLst>
              <a:ext uri="{FF2B5EF4-FFF2-40B4-BE49-F238E27FC236}">
                <a16:creationId xmlns:a16="http://schemas.microsoft.com/office/drawing/2014/main" id="{6024FE98-6684-C7C0-1DA6-817B5DB662D0}"/>
              </a:ext>
            </a:extLst>
          </p:cNvPr>
          <p:cNvSpPr txBox="1"/>
          <p:nvPr/>
        </p:nvSpPr>
        <p:spPr>
          <a:xfrm>
            <a:off x="2114768" y="1506463"/>
            <a:ext cx="8510161" cy="830997"/>
          </a:xfrm>
          <a:prstGeom prst="rect">
            <a:avLst/>
          </a:prstGeom>
          <a:noFill/>
        </p:spPr>
        <p:txBody>
          <a:bodyPr wrap="square">
            <a:spAutoFit/>
          </a:bodyPr>
          <a:lstStyle/>
          <a:p>
            <a:pPr algn="ctr"/>
            <a:r>
              <a:rPr lang="it-IT" sz="1600" dirty="0"/>
              <a:t>DTC </a:t>
            </a:r>
            <a:r>
              <a:rPr lang="it-IT" sz="1600" dirty="0" err="1"/>
              <a:t>Italy</a:t>
            </a:r>
            <a:r>
              <a:rPr lang="it-IT" sz="1600" dirty="0"/>
              <a:t> – </a:t>
            </a:r>
            <a:r>
              <a:rPr lang="it-IT" sz="1600" dirty="0" err="1"/>
              <a:t>Brasil</a:t>
            </a:r>
            <a:r>
              <a:rPr lang="it-IT" sz="1600" dirty="0"/>
              <a:t>, art. 23: «</a:t>
            </a:r>
            <a:r>
              <a:rPr lang="it-IT" sz="1600" b="1" u="sng" dirty="0"/>
              <a:t>Method for the </a:t>
            </a:r>
            <a:r>
              <a:rPr lang="it-IT" sz="1600" b="1" u="sng" dirty="0" err="1"/>
              <a:t>elimination</a:t>
            </a:r>
            <a:r>
              <a:rPr lang="it-IT" sz="1600" b="1" u="sng" dirty="0"/>
              <a:t> of double </a:t>
            </a:r>
            <a:r>
              <a:rPr lang="it-IT" sz="1600" b="1" u="sng" dirty="0" err="1"/>
              <a:t>taxation</a:t>
            </a:r>
            <a:r>
              <a:rPr lang="it-IT" sz="1600" dirty="0"/>
              <a:t>».</a:t>
            </a:r>
          </a:p>
          <a:p>
            <a:pPr algn="ctr"/>
            <a:endParaRPr lang="it-IT" sz="1600" dirty="0"/>
          </a:p>
          <a:p>
            <a:pPr algn="ctr"/>
            <a:r>
              <a:rPr lang="it-IT" sz="1600" dirty="0"/>
              <a:t>(The </a:t>
            </a:r>
            <a:r>
              <a:rPr lang="it-IT" sz="1600" dirty="0" err="1"/>
              <a:t>same</a:t>
            </a:r>
            <a:r>
              <a:rPr lang="it-IT" sz="1600" dirty="0"/>
              <a:t>: </a:t>
            </a:r>
            <a:r>
              <a:rPr lang="it-IT" sz="1600" dirty="0" err="1"/>
              <a:t>Italy</a:t>
            </a:r>
            <a:r>
              <a:rPr lang="it-IT" sz="1600" dirty="0"/>
              <a:t> – Philippines, </a:t>
            </a:r>
            <a:r>
              <a:rPr lang="it-IT" sz="1600" dirty="0" err="1"/>
              <a:t>Italy</a:t>
            </a:r>
            <a:r>
              <a:rPr lang="it-IT" sz="1600" dirty="0"/>
              <a:t> – Argentina)</a:t>
            </a:r>
          </a:p>
        </p:txBody>
      </p:sp>
    </p:spTree>
    <p:extLst>
      <p:ext uri="{BB962C8B-B14F-4D97-AF65-F5344CB8AC3E}">
        <p14:creationId xmlns:p14="http://schemas.microsoft.com/office/powerpoint/2010/main" val="73291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D93C4CA-1C20-3A3B-592A-CA8067CA4B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EFAC47-8C95-10F0-529D-ABD2548FDAEF}"/>
              </a:ext>
            </a:extLst>
          </p:cNvPr>
          <p:cNvSpPr>
            <a:spLocks noGrp="1"/>
          </p:cNvSpPr>
          <p:nvPr>
            <p:ph type="sldNum" idx="12"/>
          </p:nvPr>
        </p:nvSpPr>
        <p:spPr/>
        <p:txBody>
          <a:bodyPr/>
          <a:lstStyle/>
          <a:p>
            <a:fld id="{00000000-1234-1234-1234-123412341234}" type="slidenum">
              <a:rPr lang="it-IT" smtClean="0"/>
              <a:pPr/>
              <a:t>7</a:t>
            </a:fld>
            <a:endParaRPr lang="it-IT"/>
          </a:p>
        </p:txBody>
      </p:sp>
      <p:sp>
        <p:nvSpPr>
          <p:cNvPr id="12" name="Google Shape;149;p21">
            <a:extLst>
              <a:ext uri="{FF2B5EF4-FFF2-40B4-BE49-F238E27FC236}">
                <a16:creationId xmlns:a16="http://schemas.microsoft.com/office/drawing/2014/main" id="{7359E67A-088C-8241-849C-A551796A1EBC}"/>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2433820D-BD55-CD51-030A-ED3D42EB4C7C}"/>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6" name="Rectangle 15">
            <a:extLst>
              <a:ext uri="{FF2B5EF4-FFF2-40B4-BE49-F238E27FC236}">
                <a16:creationId xmlns:a16="http://schemas.microsoft.com/office/drawing/2014/main" id="{E229EB22-5DFB-2D8C-1B36-881A03E28ED7}"/>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AF9B56E0-6CBA-EEAE-33F5-322595F9F011}"/>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B2782649-7A49-AC82-F391-869AB5025972}"/>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9CF32B99-B156-F52D-5F09-A8B719E1705E}"/>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5</a:t>
            </a:r>
          </a:p>
        </p:txBody>
      </p:sp>
      <p:pic>
        <p:nvPicPr>
          <p:cNvPr id="5" name="Picture 4">
            <a:extLst>
              <a:ext uri="{FF2B5EF4-FFF2-40B4-BE49-F238E27FC236}">
                <a16:creationId xmlns:a16="http://schemas.microsoft.com/office/drawing/2014/main" id="{733B0C98-794F-7A34-CF8B-A8E632745C0E}"/>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4462669" y="1789987"/>
            <a:ext cx="7729331" cy="4331413"/>
          </a:xfrm>
          <a:prstGeom prst="rect">
            <a:avLst/>
          </a:prstGeom>
        </p:spPr>
      </p:pic>
      <p:sp>
        <p:nvSpPr>
          <p:cNvPr id="7" name="TextBox 6">
            <a:extLst>
              <a:ext uri="{FF2B5EF4-FFF2-40B4-BE49-F238E27FC236}">
                <a16:creationId xmlns:a16="http://schemas.microsoft.com/office/drawing/2014/main" id="{E450D0DC-92FB-56B5-BE83-45FF2CEA0F04}"/>
              </a:ext>
            </a:extLst>
          </p:cNvPr>
          <p:cNvSpPr txBox="1"/>
          <p:nvPr/>
        </p:nvSpPr>
        <p:spPr>
          <a:xfrm>
            <a:off x="496958" y="506911"/>
            <a:ext cx="10619960" cy="1446550"/>
          </a:xfrm>
          <a:prstGeom prst="rect">
            <a:avLst/>
          </a:prstGeom>
          <a:noFill/>
        </p:spPr>
        <p:txBody>
          <a:bodyPr wrap="square" rtlCol="0">
            <a:spAutoFit/>
          </a:bodyPr>
          <a:lstStyle/>
          <a:p>
            <a:r>
              <a:rPr lang="it-IT" sz="4400" dirty="0" err="1">
                <a:latin typeface="+mj-lt"/>
              </a:rPr>
              <a:t>What</a:t>
            </a:r>
            <a:r>
              <a:rPr lang="it-IT" sz="4400" dirty="0">
                <a:latin typeface="+mj-lt"/>
              </a:rPr>
              <a:t> </a:t>
            </a:r>
            <a:r>
              <a:rPr lang="it-IT" sz="4400" dirty="0" err="1">
                <a:latin typeface="+mj-lt"/>
              </a:rPr>
              <a:t>is</a:t>
            </a:r>
            <a:r>
              <a:rPr lang="it-IT" sz="4400" dirty="0">
                <a:latin typeface="+mj-lt"/>
              </a:rPr>
              <a:t> the link </a:t>
            </a:r>
            <a:r>
              <a:rPr lang="it-IT" sz="4400" dirty="0" err="1">
                <a:latin typeface="+mj-lt"/>
              </a:rPr>
              <a:t>between</a:t>
            </a:r>
            <a:r>
              <a:rPr lang="it-IT" sz="4400" dirty="0">
                <a:latin typeface="+mj-lt"/>
              </a:rPr>
              <a:t> Matching Credit and ESG?</a:t>
            </a:r>
          </a:p>
        </p:txBody>
      </p:sp>
    </p:spTree>
    <p:extLst>
      <p:ext uri="{BB962C8B-B14F-4D97-AF65-F5344CB8AC3E}">
        <p14:creationId xmlns:p14="http://schemas.microsoft.com/office/powerpoint/2010/main" val="265397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965A133-9860-B5DC-AF34-3623364AD13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648BD0-A352-6DEA-CE72-FA0626326D17}"/>
              </a:ext>
            </a:extLst>
          </p:cNvPr>
          <p:cNvSpPr>
            <a:spLocks noGrp="1"/>
          </p:cNvSpPr>
          <p:nvPr>
            <p:ph type="sldNum" idx="12"/>
          </p:nvPr>
        </p:nvSpPr>
        <p:spPr/>
        <p:txBody>
          <a:bodyPr/>
          <a:lstStyle/>
          <a:p>
            <a:fld id="{00000000-1234-1234-1234-123412341234}" type="slidenum">
              <a:rPr lang="it-IT" smtClean="0"/>
              <a:pPr/>
              <a:t>8</a:t>
            </a:fld>
            <a:endParaRPr lang="it-IT"/>
          </a:p>
        </p:txBody>
      </p:sp>
      <p:sp>
        <p:nvSpPr>
          <p:cNvPr id="12" name="Google Shape;149;p21">
            <a:extLst>
              <a:ext uri="{FF2B5EF4-FFF2-40B4-BE49-F238E27FC236}">
                <a16:creationId xmlns:a16="http://schemas.microsoft.com/office/drawing/2014/main" id="{4B339AF4-B73D-21E7-3B35-C79A8BD30B96}"/>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D3795E2D-604D-A0EF-5D6B-18CFB825B30A}"/>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6BEC02BD-2D77-DAA7-BEE0-E6A01180304C}"/>
              </a:ext>
            </a:extLst>
          </p:cNvPr>
          <p:cNvSpPr txBox="1"/>
          <p:nvPr/>
        </p:nvSpPr>
        <p:spPr>
          <a:xfrm>
            <a:off x="496958" y="506911"/>
            <a:ext cx="6669156" cy="769441"/>
          </a:xfrm>
          <a:prstGeom prst="rect">
            <a:avLst/>
          </a:prstGeom>
          <a:noFill/>
        </p:spPr>
        <p:txBody>
          <a:bodyPr wrap="square" rtlCol="0">
            <a:spAutoFit/>
          </a:bodyPr>
          <a:lstStyle/>
          <a:p>
            <a:r>
              <a:rPr lang="it-IT" sz="4400" dirty="0">
                <a:latin typeface="+mj-lt"/>
              </a:rPr>
              <a:t>The relation with ESG</a:t>
            </a:r>
          </a:p>
        </p:txBody>
      </p:sp>
      <p:sp>
        <p:nvSpPr>
          <p:cNvPr id="16" name="Rectangle 15">
            <a:extLst>
              <a:ext uri="{FF2B5EF4-FFF2-40B4-BE49-F238E27FC236}">
                <a16:creationId xmlns:a16="http://schemas.microsoft.com/office/drawing/2014/main" id="{FAD0F8E4-E191-D26C-F703-DE28B00A326C}"/>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1275520F-3557-1266-B5C9-5957843C8DBC}"/>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3C0C140C-AA1D-5757-1B76-88856DFE7937}"/>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8E49CADC-074F-DE45-8A28-192E8063D579}"/>
              </a:ext>
            </a:extLst>
          </p:cNvPr>
          <p:cNvSpPr txBox="1"/>
          <p:nvPr/>
        </p:nvSpPr>
        <p:spPr>
          <a:xfrm>
            <a:off x="692149" y="1652480"/>
            <a:ext cx="7616963" cy="830997"/>
          </a:xfrm>
          <a:prstGeom prst="rect">
            <a:avLst/>
          </a:prstGeom>
          <a:noFill/>
        </p:spPr>
        <p:txBody>
          <a:bodyPr wrap="square" rtlCol="0">
            <a:spAutoFit/>
          </a:bodyPr>
          <a:lstStyle/>
          <a:p>
            <a:pPr algn="just"/>
            <a:r>
              <a:rPr lang="en-US" sz="1600" dirty="0">
                <a:latin typeface="+mn-lt"/>
              </a:rPr>
              <a:t>Matching credit is conceived as an incentive to localize investments abroad, especially in developing countries.</a:t>
            </a:r>
          </a:p>
          <a:p>
            <a:pPr algn="just"/>
            <a:endParaRPr lang="en-US" sz="1600" dirty="0">
              <a:latin typeface="+mn-lt"/>
            </a:endParaRPr>
          </a:p>
        </p:txBody>
      </p:sp>
      <p:sp>
        <p:nvSpPr>
          <p:cNvPr id="5" name="TextBox 4">
            <a:extLst>
              <a:ext uri="{FF2B5EF4-FFF2-40B4-BE49-F238E27FC236}">
                <a16:creationId xmlns:a16="http://schemas.microsoft.com/office/drawing/2014/main" id="{ACEF1C5F-DC06-5C2A-C03A-07D515C3E266}"/>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6</a:t>
            </a:r>
          </a:p>
        </p:txBody>
      </p:sp>
      <p:sp>
        <p:nvSpPr>
          <p:cNvPr id="8" name="Oval 7">
            <a:extLst>
              <a:ext uri="{FF2B5EF4-FFF2-40B4-BE49-F238E27FC236}">
                <a16:creationId xmlns:a16="http://schemas.microsoft.com/office/drawing/2014/main" id="{3BE8DFE0-F996-186B-E2BE-B5D937C14FD7}"/>
              </a:ext>
            </a:extLst>
          </p:cNvPr>
          <p:cNvSpPr/>
          <p:nvPr/>
        </p:nvSpPr>
        <p:spPr bwMode="ltGray">
          <a:xfrm>
            <a:off x="9903863" y="1772673"/>
            <a:ext cx="612913" cy="619046"/>
          </a:xfrm>
          <a:prstGeom prst="ellipse">
            <a:avLst/>
          </a:prstGeom>
          <a:solidFill>
            <a:srgbClr val="305799"/>
          </a:solidFill>
          <a:ln w="12700" cap="flat" cmpd="sng" algn="ctr">
            <a:solidFill>
              <a:srgbClr val="02026A"/>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sp>
        <p:nvSpPr>
          <p:cNvPr id="9" name="Freeform 4969">
            <a:extLst>
              <a:ext uri="{FF2B5EF4-FFF2-40B4-BE49-F238E27FC236}">
                <a16:creationId xmlns:a16="http://schemas.microsoft.com/office/drawing/2014/main" id="{99A36508-9B79-01CA-715C-FF7FD298759B}"/>
              </a:ext>
            </a:extLst>
          </p:cNvPr>
          <p:cNvSpPr>
            <a:spLocks noEditPoints="1"/>
          </p:cNvSpPr>
          <p:nvPr/>
        </p:nvSpPr>
        <p:spPr bwMode="auto">
          <a:xfrm>
            <a:off x="10078775" y="1914875"/>
            <a:ext cx="298225" cy="271861"/>
          </a:xfrm>
          <a:custGeom>
            <a:avLst/>
            <a:gdLst>
              <a:gd name="T0" fmla="*/ 374 w 390"/>
              <a:gd name="T1" fmla="*/ 118 h 352"/>
              <a:gd name="T2" fmla="*/ 388 w 390"/>
              <a:gd name="T3" fmla="*/ 174 h 352"/>
              <a:gd name="T4" fmla="*/ 388 w 390"/>
              <a:gd name="T5" fmla="*/ 218 h 352"/>
              <a:gd name="T6" fmla="*/ 370 w 390"/>
              <a:gd name="T7" fmla="*/ 282 h 352"/>
              <a:gd name="T8" fmla="*/ 332 w 390"/>
              <a:gd name="T9" fmla="*/ 336 h 352"/>
              <a:gd name="T10" fmla="*/ 270 w 390"/>
              <a:gd name="T11" fmla="*/ 352 h 352"/>
              <a:gd name="T12" fmla="*/ 292 w 390"/>
              <a:gd name="T13" fmla="*/ 314 h 352"/>
              <a:gd name="T14" fmla="*/ 304 w 390"/>
              <a:gd name="T15" fmla="*/ 268 h 352"/>
              <a:gd name="T16" fmla="*/ 306 w 390"/>
              <a:gd name="T17" fmla="*/ 236 h 352"/>
              <a:gd name="T18" fmla="*/ 300 w 390"/>
              <a:gd name="T19" fmla="*/ 186 h 352"/>
              <a:gd name="T20" fmla="*/ 284 w 390"/>
              <a:gd name="T21" fmla="*/ 144 h 352"/>
              <a:gd name="T22" fmla="*/ 270 w 390"/>
              <a:gd name="T23" fmla="*/ 118 h 352"/>
              <a:gd name="T24" fmla="*/ 266 w 390"/>
              <a:gd name="T25" fmla="*/ 310 h 352"/>
              <a:gd name="T26" fmla="*/ 282 w 390"/>
              <a:gd name="T27" fmla="*/ 254 h 352"/>
              <a:gd name="T28" fmla="*/ 282 w 390"/>
              <a:gd name="T29" fmla="*/ 214 h 352"/>
              <a:gd name="T30" fmla="*/ 264 w 390"/>
              <a:gd name="T31" fmla="*/ 156 h 352"/>
              <a:gd name="T32" fmla="*/ 216 w 390"/>
              <a:gd name="T33" fmla="*/ 146 h 352"/>
              <a:gd name="T34" fmla="*/ 174 w 390"/>
              <a:gd name="T35" fmla="*/ 104 h 352"/>
              <a:gd name="T36" fmla="*/ 150 w 390"/>
              <a:gd name="T37" fmla="*/ 48 h 352"/>
              <a:gd name="T38" fmla="*/ 146 w 390"/>
              <a:gd name="T39" fmla="*/ 22 h 352"/>
              <a:gd name="T40" fmla="*/ 128 w 390"/>
              <a:gd name="T41" fmla="*/ 2 h 352"/>
              <a:gd name="T42" fmla="*/ 116 w 390"/>
              <a:gd name="T43" fmla="*/ 0 h 352"/>
              <a:gd name="T44" fmla="*/ 96 w 390"/>
              <a:gd name="T45" fmla="*/ 10 h 352"/>
              <a:gd name="T46" fmla="*/ 88 w 390"/>
              <a:gd name="T47" fmla="*/ 32 h 352"/>
              <a:gd name="T48" fmla="*/ 96 w 390"/>
              <a:gd name="T49" fmla="*/ 80 h 352"/>
              <a:gd name="T50" fmla="*/ 114 w 390"/>
              <a:gd name="T51" fmla="*/ 124 h 352"/>
              <a:gd name="T52" fmla="*/ 114 w 390"/>
              <a:gd name="T53" fmla="*/ 130 h 352"/>
              <a:gd name="T54" fmla="*/ 102 w 390"/>
              <a:gd name="T55" fmla="*/ 144 h 352"/>
              <a:gd name="T56" fmla="*/ 16 w 390"/>
              <a:gd name="T57" fmla="*/ 146 h 352"/>
              <a:gd name="T58" fmla="*/ 0 w 390"/>
              <a:gd name="T59" fmla="*/ 170 h 352"/>
              <a:gd name="T60" fmla="*/ 8 w 390"/>
              <a:gd name="T61" fmla="*/ 190 h 352"/>
              <a:gd name="T62" fmla="*/ 24 w 390"/>
              <a:gd name="T63" fmla="*/ 198 h 352"/>
              <a:gd name="T64" fmla="*/ 2 w 390"/>
              <a:gd name="T65" fmla="*/ 214 h 352"/>
              <a:gd name="T66" fmla="*/ 2 w 390"/>
              <a:gd name="T67" fmla="*/ 236 h 352"/>
              <a:gd name="T68" fmla="*/ 26 w 390"/>
              <a:gd name="T69" fmla="*/ 252 h 352"/>
              <a:gd name="T70" fmla="*/ 20 w 390"/>
              <a:gd name="T71" fmla="*/ 256 h 352"/>
              <a:gd name="T72" fmla="*/ 6 w 390"/>
              <a:gd name="T73" fmla="*/ 280 h 352"/>
              <a:gd name="T74" fmla="*/ 14 w 390"/>
              <a:gd name="T75" fmla="*/ 298 h 352"/>
              <a:gd name="T76" fmla="*/ 44 w 390"/>
              <a:gd name="T77" fmla="*/ 306 h 352"/>
              <a:gd name="T78" fmla="*/ 34 w 390"/>
              <a:gd name="T79" fmla="*/ 320 h 352"/>
              <a:gd name="T80" fmla="*/ 36 w 390"/>
              <a:gd name="T81" fmla="*/ 334 h 352"/>
              <a:gd name="T82" fmla="*/ 58 w 390"/>
              <a:gd name="T83" fmla="*/ 350 h 352"/>
              <a:gd name="T84" fmla="*/ 144 w 390"/>
              <a:gd name="T85" fmla="*/ 350 h 352"/>
              <a:gd name="T86" fmla="*/ 148 w 390"/>
              <a:gd name="T87" fmla="*/ 350 h 352"/>
              <a:gd name="T88" fmla="*/ 182 w 390"/>
              <a:gd name="T89" fmla="*/ 344 h 352"/>
              <a:gd name="T90" fmla="*/ 212 w 390"/>
              <a:gd name="T91" fmla="*/ 326 h 352"/>
              <a:gd name="T92" fmla="*/ 228 w 390"/>
              <a:gd name="T93" fmla="*/ 3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0" h="352">
                <a:moveTo>
                  <a:pt x="270" y="118"/>
                </a:moveTo>
                <a:lnTo>
                  <a:pt x="374" y="118"/>
                </a:lnTo>
                <a:lnTo>
                  <a:pt x="374" y="118"/>
                </a:lnTo>
                <a:lnTo>
                  <a:pt x="380" y="136"/>
                </a:lnTo>
                <a:lnTo>
                  <a:pt x="386" y="156"/>
                </a:lnTo>
                <a:lnTo>
                  <a:pt x="388" y="174"/>
                </a:lnTo>
                <a:lnTo>
                  <a:pt x="390" y="194"/>
                </a:lnTo>
                <a:lnTo>
                  <a:pt x="390" y="194"/>
                </a:lnTo>
                <a:lnTo>
                  <a:pt x="388" y="218"/>
                </a:lnTo>
                <a:lnTo>
                  <a:pt x="384" y="240"/>
                </a:lnTo>
                <a:lnTo>
                  <a:pt x="378" y="262"/>
                </a:lnTo>
                <a:lnTo>
                  <a:pt x="370" y="282"/>
                </a:lnTo>
                <a:lnTo>
                  <a:pt x="358" y="302"/>
                </a:lnTo>
                <a:lnTo>
                  <a:pt x="346" y="320"/>
                </a:lnTo>
                <a:lnTo>
                  <a:pt x="332" y="336"/>
                </a:lnTo>
                <a:lnTo>
                  <a:pt x="316" y="352"/>
                </a:lnTo>
                <a:lnTo>
                  <a:pt x="270" y="352"/>
                </a:lnTo>
                <a:lnTo>
                  <a:pt x="270" y="352"/>
                </a:lnTo>
                <a:lnTo>
                  <a:pt x="278" y="340"/>
                </a:lnTo>
                <a:lnTo>
                  <a:pt x="284" y="326"/>
                </a:lnTo>
                <a:lnTo>
                  <a:pt x="292" y="314"/>
                </a:lnTo>
                <a:lnTo>
                  <a:pt x="296" y="298"/>
                </a:lnTo>
                <a:lnTo>
                  <a:pt x="300" y="284"/>
                </a:lnTo>
                <a:lnTo>
                  <a:pt x="304" y="268"/>
                </a:lnTo>
                <a:lnTo>
                  <a:pt x="306" y="252"/>
                </a:lnTo>
                <a:lnTo>
                  <a:pt x="306" y="236"/>
                </a:lnTo>
                <a:lnTo>
                  <a:pt x="306" y="236"/>
                </a:lnTo>
                <a:lnTo>
                  <a:pt x="306" y="218"/>
                </a:lnTo>
                <a:lnTo>
                  <a:pt x="304" y="202"/>
                </a:lnTo>
                <a:lnTo>
                  <a:pt x="300" y="186"/>
                </a:lnTo>
                <a:lnTo>
                  <a:pt x="296" y="172"/>
                </a:lnTo>
                <a:lnTo>
                  <a:pt x="292" y="158"/>
                </a:lnTo>
                <a:lnTo>
                  <a:pt x="284" y="144"/>
                </a:lnTo>
                <a:lnTo>
                  <a:pt x="278" y="130"/>
                </a:lnTo>
                <a:lnTo>
                  <a:pt x="270" y="118"/>
                </a:lnTo>
                <a:lnTo>
                  <a:pt x="270" y="118"/>
                </a:lnTo>
                <a:close/>
                <a:moveTo>
                  <a:pt x="228" y="310"/>
                </a:moveTo>
                <a:lnTo>
                  <a:pt x="266" y="310"/>
                </a:lnTo>
                <a:lnTo>
                  <a:pt x="266" y="310"/>
                </a:lnTo>
                <a:lnTo>
                  <a:pt x="274" y="292"/>
                </a:lnTo>
                <a:lnTo>
                  <a:pt x="278" y="274"/>
                </a:lnTo>
                <a:lnTo>
                  <a:pt x="282" y="254"/>
                </a:lnTo>
                <a:lnTo>
                  <a:pt x="282" y="236"/>
                </a:lnTo>
                <a:lnTo>
                  <a:pt x="282" y="236"/>
                </a:lnTo>
                <a:lnTo>
                  <a:pt x="282" y="214"/>
                </a:lnTo>
                <a:lnTo>
                  <a:pt x="278" y="194"/>
                </a:lnTo>
                <a:lnTo>
                  <a:pt x="272" y="174"/>
                </a:lnTo>
                <a:lnTo>
                  <a:pt x="264" y="156"/>
                </a:lnTo>
                <a:lnTo>
                  <a:pt x="236" y="156"/>
                </a:lnTo>
                <a:lnTo>
                  <a:pt x="236" y="156"/>
                </a:lnTo>
                <a:lnTo>
                  <a:pt x="216" y="146"/>
                </a:lnTo>
                <a:lnTo>
                  <a:pt x="200" y="134"/>
                </a:lnTo>
                <a:lnTo>
                  <a:pt x="186" y="120"/>
                </a:lnTo>
                <a:lnTo>
                  <a:pt x="174" y="104"/>
                </a:lnTo>
                <a:lnTo>
                  <a:pt x="164" y="88"/>
                </a:lnTo>
                <a:lnTo>
                  <a:pt x="156" y="68"/>
                </a:lnTo>
                <a:lnTo>
                  <a:pt x="150" y="48"/>
                </a:lnTo>
                <a:lnTo>
                  <a:pt x="148" y="28"/>
                </a:lnTo>
                <a:lnTo>
                  <a:pt x="148" y="28"/>
                </a:lnTo>
                <a:lnTo>
                  <a:pt x="146" y="22"/>
                </a:lnTo>
                <a:lnTo>
                  <a:pt x="144" y="16"/>
                </a:lnTo>
                <a:lnTo>
                  <a:pt x="138" y="8"/>
                </a:lnTo>
                <a:lnTo>
                  <a:pt x="128" y="2"/>
                </a:lnTo>
                <a:lnTo>
                  <a:pt x="122" y="0"/>
                </a:lnTo>
                <a:lnTo>
                  <a:pt x="116" y="0"/>
                </a:lnTo>
                <a:lnTo>
                  <a:pt x="116" y="0"/>
                </a:lnTo>
                <a:lnTo>
                  <a:pt x="110" y="0"/>
                </a:lnTo>
                <a:lnTo>
                  <a:pt x="104" y="2"/>
                </a:lnTo>
                <a:lnTo>
                  <a:pt x="96" y="10"/>
                </a:lnTo>
                <a:lnTo>
                  <a:pt x="90" y="20"/>
                </a:lnTo>
                <a:lnTo>
                  <a:pt x="88" y="24"/>
                </a:lnTo>
                <a:lnTo>
                  <a:pt x="88" y="32"/>
                </a:lnTo>
                <a:lnTo>
                  <a:pt x="88" y="32"/>
                </a:lnTo>
                <a:lnTo>
                  <a:pt x="90" y="56"/>
                </a:lnTo>
                <a:lnTo>
                  <a:pt x="96" y="80"/>
                </a:lnTo>
                <a:lnTo>
                  <a:pt x="104" y="102"/>
                </a:lnTo>
                <a:lnTo>
                  <a:pt x="114" y="124"/>
                </a:lnTo>
                <a:lnTo>
                  <a:pt x="114" y="124"/>
                </a:lnTo>
                <a:lnTo>
                  <a:pt x="114" y="124"/>
                </a:lnTo>
                <a:lnTo>
                  <a:pt x="114" y="124"/>
                </a:lnTo>
                <a:lnTo>
                  <a:pt x="114" y="130"/>
                </a:lnTo>
                <a:lnTo>
                  <a:pt x="112" y="136"/>
                </a:lnTo>
                <a:lnTo>
                  <a:pt x="108" y="140"/>
                </a:lnTo>
                <a:lnTo>
                  <a:pt x="102" y="144"/>
                </a:lnTo>
                <a:lnTo>
                  <a:pt x="28" y="144"/>
                </a:lnTo>
                <a:lnTo>
                  <a:pt x="28" y="144"/>
                </a:lnTo>
                <a:lnTo>
                  <a:pt x="16" y="146"/>
                </a:lnTo>
                <a:lnTo>
                  <a:pt x="8" y="152"/>
                </a:lnTo>
                <a:lnTo>
                  <a:pt x="2" y="160"/>
                </a:lnTo>
                <a:lnTo>
                  <a:pt x="0" y="170"/>
                </a:lnTo>
                <a:lnTo>
                  <a:pt x="0" y="170"/>
                </a:lnTo>
                <a:lnTo>
                  <a:pt x="2" y="180"/>
                </a:lnTo>
                <a:lnTo>
                  <a:pt x="8" y="190"/>
                </a:lnTo>
                <a:lnTo>
                  <a:pt x="16" y="194"/>
                </a:lnTo>
                <a:lnTo>
                  <a:pt x="24" y="198"/>
                </a:lnTo>
                <a:lnTo>
                  <a:pt x="24" y="198"/>
                </a:lnTo>
                <a:lnTo>
                  <a:pt x="14" y="200"/>
                </a:lnTo>
                <a:lnTo>
                  <a:pt x="6" y="206"/>
                </a:lnTo>
                <a:lnTo>
                  <a:pt x="2" y="214"/>
                </a:lnTo>
                <a:lnTo>
                  <a:pt x="0" y="224"/>
                </a:lnTo>
                <a:lnTo>
                  <a:pt x="0" y="224"/>
                </a:lnTo>
                <a:lnTo>
                  <a:pt x="2" y="236"/>
                </a:lnTo>
                <a:lnTo>
                  <a:pt x="8" y="244"/>
                </a:lnTo>
                <a:lnTo>
                  <a:pt x="16" y="250"/>
                </a:lnTo>
                <a:lnTo>
                  <a:pt x="26" y="252"/>
                </a:lnTo>
                <a:lnTo>
                  <a:pt x="28" y="252"/>
                </a:lnTo>
                <a:lnTo>
                  <a:pt x="28" y="252"/>
                </a:lnTo>
                <a:lnTo>
                  <a:pt x="20" y="256"/>
                </a:lnTo>
                <a:lnTo>
                  <a:pt x="12" y="262"/>
                </a:lnTo>
                <a:lnTo>
                  <a:pt x="8" y="270"/>
                </a:lnTo>
                <a:lnTo>
                  <a:pt x="6" y="280"/>
                </a:lnTo>
                <a:lnTo>
                  <a:pt x="6" y="280"/>
                </a:lnTo>
                <a:lnTo>
                  <a:pt x="8" y="290"/>
                </a:lnTo>
                <a:lnTo>
                  <a:pt x="14" y="298"/>
                </a:lnTo>
                <a:lnTo>
                  <a:pt x="22" y="304"/>
                </a:lnTo>
                <a:lnTo>
                  <a:pt x="32" y="306"/>
                </a:lnTo>
                <a:lnTo>
                  <a:pt x="44" y="306"/>
                </a:lnTo>
                <a:lnTo>
                  <a:pt x="44" y="306"/>
                </a:lnTo>
                <a:lnTo>
                  <a:pt x="36" y="314"/>
                </a:lnTo>
                <a:lnTo>
                  <a:pt x="34" y="320"/>
                </a:lnTo>
                <a:lnTo>
                  <a:pt x="34" y="326"/>
                </a:lnTo>
                <a:lnTo>
                  <a:pt x="34" y="326"/>
                </a:lnTo>
                <a:lnTo>
                  <a:pt x="36" y="334"/>
                </a:lnTo>
                <a:lnTo>
                  <a:pt x="42" y="342"/>
                </a:lnTo>
                <a:lnTo>
                  <a:pt x="48" y="348"/>
                </a:lnTo>
                <a:lnTo>
                  <a:pt x="58" y="350"/>
                </a:lnTo>
                <a:lnTo>
                  <a:pt x="142" y="350"/>
                </a:lnTo>
                <a:lnTo>
                  <a:pt x="142" y="350"/>
                </a:lnTo>
                <a:lnTo>
                  <a:pt x="144" y="350"/>
                </a:lnTo>
                <a:lnTo>
                  <a:pt x="144" y="350"/>
                </a:lnTo>
                <a:lnTo>
                  <a:pt x="148" y="350"/>
                </a:lnTo>
                <a:lnTo>
                  <a:pt x="148" y="350"/>
                </a:lnTo>
                <a:lnTo>
                  <a:pt x="160" y="348"/>
                </a:lnTo>
                <a:lnTo>
                  <a:pt x="172" y="346"/>
                </a:lnTo>
                <a:lnTo>
                  <a:pt x="182" y="344"/>
                </a:lnTo>
                <a:lnTo>
                  <a:pt x="194" y="338"/>
                </a:lnTo>
                <a:lnTo>
                  <a:pt x="204" y="332"/>
                </a:lnTo>
                <a:lnTo>
                  <a:pt x="212" y="326"/>
                </a:lnTo>
                <a:lnTo>
                  <a:pt x="220" y="318"/>
                </a:lnTo>
                <a:lnTo>
                  <a:pt x="228" y="310"/>
                </a:lnTo>
                <a:lnTo>
                  <a:pt x="228" y="3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ysClr val="windowText" lastClr="000000"/>
              </a:solidFill>
              <a:effectLst/>
              <a:uLnTx/>
              <a:uFillTx/>
              <a:ea typeface="+mn-ea"/>
              <a:cs typeface="+mn-cs"/>
            </a:endParaRPr>
          </a:p>
        </p:txBody>
      </p:sp>
      <p:sp>
        <p:nvSpPr>
          <p:cNvPr id="11" name="TextBox 10">
            <a:extLst>
              <a:ext uri="{FF2B5EF4-FFF2-40B4-BE49-F238E27FC236}">
                <a16:creationId xmlns:a16="http://schemas.microsoft.com/office/drawing/2014/main" id="{F3644355-BC6C-670C-EF42-F3BA72BB4A88}"/>
              </a:ext>
            </a:extLst>
          </p:cNvPr>
          <p:cNvSpPr txBox="1"/>
          <p:nvPr/>
        </p:nvSpPr>
        <p:spPr>
          <a:xfrm>
            <a:off x="692149" y="2652677"/>
            <a:ext cx="7511496" cy="830997"/>
          </a:xfrm>
          <a:prstGeom prst="rect">
            <a:avLst/>
          </a:prstGeom>
          <a:noFill/>
        </p:spPr>
        <p:txBody>
          <a:bodyPr wrap="square">
            <a:spAutoFit/>
          </a:bodyPr>
          <a:lstStyle/>
          <a:p>
            <a:pPr algn="just"/>
            <a:r>
              <a:rPr lang="it-IT" sz="1600" dirty="0">
                <a:latin typeface="+mn-lt"/>
              </a:rPr>
              <a:t>The </a:t>
            </a:r>
            <a:r>
              <a:rPr lang="it-IT" sz="1600" dirty="0" err="1">
                <a:latin typeface="+mn-lt"/>
              </a:rPr>
              <a:t>problem</a:t>
            </a:r>
            <a:r>
              <a:rPr lang="it-IT" sz="1600" dirty="0">
                <a:latin typeface="+mn-lt"/>
              </a:rPr>
              <a:t> from an ESG </a:t>
            </a:r>
            <a:r>
              <a:rPr lang="it-IT" sz="1600" dirty="0" err="1">
                <a:latin typeface="+mn-lt"/>
              </a:rPr>
              <a:t>perspective</a:t>
            </a:r>
            <a:r>
              <a:rPr lang="it-IT" sz="1600" dirty="0">
                <a:latin typeface="+mn-lt"/>
              </a:rPr>
              <a:t> </a:t>
            </a:r>
            <a:r>
              <a:rPr lang="it-IT" sz="1600" dirty="0" err="1">
                <a:latin typeface="+mn-lt"/>
              </a:rPr>
              <a:t>is</a:t>
            </a:r>
            <a:r>
              <a:rPr lang="it-IT" sz="1600" dirty="0">
                <a:latin typeface="+mn-lt"/>
              </a:rPr>
              <a:t> to </a:t>
            </a:r>
            <a:r>
              <a:rPr lang="it-IT" sz="1600" dirty="0" err="1">
                <a:latin typeface="+mn-lt"/>
              </a:rPr>
              <a:t>favour</a:t>
            </a:r>
            <a:r>
              <a:rPr lang="it-IT" sz="1600" dirty="0">
                <a:latin typeface="+mn-lt"/>
              </a:rPr>
              <a:t> investments in </a:t>
            </a:r>
            <a:r>
              <a:rPr lang="it-IT" sz="1600" dirty="0" err="1">
                <a:latin typeface="+mn-lt"/>
              </a:rPr>
              <a:t>environmentally</a:t>
            </a:r>
            <a:r>
              <a:rPr lang="it-IT" sz="1600" dirty="0">
                <a:latin typeface="+mn-lt"/>
              </a:rPr>
              <a:t> or </a:t>
            </a:r>
            <a:r>
              <a:rPr lang="it-IT" sz="1600" dirty="0" err="1">
                <a:latin typeface="+mn-lt"/>
              </a:rPr>
              <a:t>socially</a:t>
            </a:r>
            <a:r>
              <a:rPr lang="it-IT" sz="1600" dirty="0">
                <a:latin typeface="+mn-lt"/>
              </a:rPr>
              <a:t> </a:t>
            </a:r>
            <a:r>
              <a:rPr lang="it-IT" sz="1600" dirty="0" err="1">
                <a:latin typeface="+mn-lt"/>
              </a:rPr>
              <a:t>critical</a:t>
            </a:r>
            <a:r>
              <a:rPr lang="it-IT" sz="1600" dirty="0">
                <a:latin typeface="+mn-lt"/>
              </a:rPr>
              <a:t> </a:t>
            </a:r>
            <a:r>
              <a:rPr lang="it-IT" sz="1600" dirty="0" err="1">
                <a:latin typeface="+mn-lt"/>
              </a:rPr>
              <a:t>sectors</a:t>
            </a:r>
            <a:r>
              <a:rPr lang="it-IT" sz="1600" dirty="0">
                <a:latin typeface="+mn-lt"/>
              </a:rPr>
              <a:t> </a:t>
            </a:r>
            <a:r>
              <a:rPr lang="it-IT" sz="1600" dirty="0" err="1">
                <a:latin typeface="+mn-lt"/>
              </a:rPr>
              <a:t>without</a:t>
            </a:r>
            <a:r>
              <a:rPr lang="it-IT" sz="1600" dirty="0">
                <a:latin typeface="+mn-lt"/>
              </a:rPr>
              <a:t> </a:t>
            </a:r>
            <a:r>
              <a:rPr lang="it-IT" sz="1600" dirty="0" err="1">
                <a:latin typeface="+mn-lt"/>
              </a:rPr>
              <a:t>any</a:t>
            </a:r>
            <a:r>
              <a:rPr lang="it-IT" sz="1600" dirty="0">
                <a:latin typeface="+mn-lt"/>
              </a:rPr>
              <a:t> </a:t>
            </a:r>
            <a:r>
              <a:rPr lang="it-IT" sz="1600" dirty="0" err="1">
                <a:latin typeface="+mn-lt"/>
              </a:rPr>
              <a:t>sustainability-related</a:t>
            </a:r>
            <a:r>
              <a:rPr lang="it-IT" sz="1600" dirty="0">
                <a:latin typeface="+mn-lt"/>
              </a:rPr>
              <a:t> </a:t>
            </a:r>
            <a:r>
              <a:rPr lang="it-IT" sz="1600" dirty="0" err="1">
                <a:latin typeface="+mn-lt"/>
              </a:rPr>
              <a:t>constraints</a:t>
            </a:r>
            <a:r>
              <a:rPr lang="it-IT" sz="1600" dirty="0">
                <a:latin typeface="+mn-lt"/>
              </a:rPr>
              <a:t>.</a:t>
            </a:r>
          </a:p>
        </p:txBody>
      </p:sp>
      <p:sp>
        <p:nvSpPr>
          <p:cNvPr id="19" name="TextBox 18">
            <a:extLst>
              <a:ext uri="{FF2B5EF4-FFF2-40B4-BE49-F238E27FC236}">
                <a16:creationId xmlns:a16="http://schemas.microsoft.com/office/drawing/2014/main" id="{A0C884E8-57C0-30A1-4088-DAB2DD5C9B9C}"/>
              </a:ext>
            </a:extLst>
          </p:cNvPr>
          <p:cNvSpPr txBox="1"/>
          <p:nvPr/>
        </p:nvSpPr>
        <p:spPr>
          <a:xfrm>
            <a:off x="692149" y="3822164"/>
            <a:ext cx="10807702" cy="584775"/>
          </a:xfrm>
          <a:prstGeom prst="rect">
            <a:avLst/>
          </a:prstGeom>
          <a:noFill/>
        </p:spPr>
        <p:txBody>
          <a:bodyPr wrap="square">
            <a:spAutoFit/>
          </a:bodyPr>
          <a:lstStyle/>
          <a:p>
            <a:pPr algn="ctr"/>
            <a:r>
              <a:rPr lang="it-IT" sz="1600" b="1" dirty="0" err="1"/>
              <a:t>Is</a:t>
            </a:r>
            <a:r>
              <a:rPr lang="it-IT" sz="1600" b="1" dirty="0"/>
              <a:t> </a:t>
            </a:r>
            <a:r>
              <a:rPr lang="it-IT" sz="1600" b="1" dirty="0" err="1"/>
              <a:t>it</a:t>
            </a:r>
            <a:r>
              <a:rPr lang="it-IT" sz="1600" b="1" dirty="0"/>
              <a:t> </a:t>
            </a:r>
            <a:r>
              <a:rPr lang="it-IT" sz="1600" b="1" dirty="0" err="1"/>
              <a:t>coherent</a:t>
            </a:r>
            <a:r>
              <a:rPr lang="it-IT" sz="1600" b="1" dirty="0"/>
              <a:t> to </a:t>
            </a:r>
            <a:r>
              <a:rPr lang="it-IT" sz="1600" b="1" dirty="0" err="1"/>
              <a:t>incentivise</a:t>
            </a:r>
            <a:r>
              <a:rPr lang="it-IT" sz="1600" b="1" dirty="0"/>
              <a:t> an investment in a carbon-intensive </a:t>
            </a:r>
            <a:r>
              <a:rPr lang="it-IT" sz="1600" b="1" dirty="0" err="1"/>
              <a:t>plant</a:t>
            </a:r>
            <a:r>
              <a:rPr lang="it-IT" sz="1600" b="1" dirty="0"/>
              <a:t> or in companies </a:t>
            </a:r>
            <a:r>
              <a:rPr lang="it-IT" sz="1600" b="1" dirty="0" err="1"/>
              <a:t>without</a:t>
            </a:r>
            <a:r>
              <a:rPr lang="it-IT" sz="1600" b="1" dirty="0"/>
              <a:t> human </a:t>
            </a:r>
            <a:r>
              <a:rPr lang="it-IT" sz="1600" b="1" dirty="0" err="1"/>
              <a:t>rights</a:t>
            </a:r>
            <a:r>
              <a:rPr lang="it-IT" sz="1600" b="1" dirty="0"/>
              <a:t> </a:t>
            </a:r>
            <a:r>
              <a:rPr lang="it-IT" sz="1600" b="1" dirty="0" err="1"/>
              <a:t>protection</a:t>
            </a:r>
            <a:r>
              <a:rPr lang="it-IT" sz="1600" b="1" dirty="0"/>
              <a:t>?</a:t>
            </a:r>
          </a:p>
        </p:txBody>
      </p:sp>
      <p:sp>
        <p:nvSpPr>
          <p:cNvPr id="22" name="TextBox 21">
            <a:extLst>
              <a:ext uri="{FF2B5EF4-FFF2-40B4-BE49-F238E27FC236}">
                <a16:creationId xmlns:a16="http://schemas.microsoft.com/office/drawing/2014/main" id="{2FF62FA1-E481-B6B3-0764-7F59A9C9798D}"/>
              </a:ext>
            </a:extLst>
          </p:cNvPr>
          <p:cNvSpPr txBox="1"/>
          <p:nvPr/>
        </p:nvSpPr>
        <p:spPr>
          <a:xfrm>
            <a:off x="647287" y="4749959"/>
            <a:ext cx="10649324" cy="1077218"/>
          </a:xfrm>
          <a:prstGeom prst="rect">
            <a:avLst/>
          </a:prstGeom>
          <a:noFill/>
        </p:spPr>
        <p:txBody>
          <a:bodyPr wrap="square">
            <a:spAutoFit/>
          </a:bodyPr>
          <a:lstStyle/>
          <a:p>
            <a:pPr algn="just"/>
            <a:r>
              <a:rPr lang="it-IT" sz="1600" dirty="0"/>
              <a:t>The </a:t>
            </a:r>
            <a:r>
              <a:rPr lang="it-IT" sz="1600" dirty="0" err="1"/>
              <a:t>effect</a:t>
            </a:r>
            <a:r>
              <a:rPr lang="it-IT" sz="1600" dirty="0"/>
              <a:t> </a:t>
            </a:r>
            <a:r>
              <a:rPr lang="it-IT" sz="1600" dirty="0" err="1"/>
              <a:t>may</a:t>
            </a:r>
            <a:r>
              <a:rPr lang="it-IT" sz="1600" dirty="0"/>
              <a:t> be </a:t>
            </a:r>
            <a:r>
              <a:rPr lang="it-IT" sz="1600" dirty="0" err="1"/>
              <a:t>contradictory</a:t>
            </a:r>
            <a:r>
              <a:rPr lang="it-IT" sz="1600" dirty="0"/>
              <a:t>: the </a:t>
            </a:r>
            <a:r>
              <a:rPr lang="it-IT" sz="1600" dirty="0" err="1"/>
              <a:t>developed</a:t>
            </a:r>
            <a:r>
              <a:rPr lang="it-IT" sz="1600" dirty="0"/>
              <a:t> state (in </a:t>
            </a:r>
            <a:r>
              <a:rPr lang="it-IT" sz="1600" dirty="0" err="1"/>
              <a:t>this</a:t>
            </a:r>
            <a:r>
              <a:rPr lang="it-IT" sz="1600" dirty="0"/>
              <a:t> case, </a:t>
            </a:r>
            <a:r>
              <a:rPr lang="it-IT" sz="1600" dirty="0" err="1"/>
              <a:t>Italy</a:t>
            </a:r>
            <a:r>
              <a:rPr lang="it-IT" sz="1600" dirty="0"/>
              <a:t>), </a:t>
            </a:r>
            <a:r>
              <a:rPr lang="it-IT" sz="1600" dirty="0" err="1"/>
              <a:t>while</a:t>
            </a:r>
            <a:r>
              <a:rPr lang="it-IT" sz="1600" dirty="0"/>
              <a:t> </a:t>
            </a:r>
            <a:r>
              <a:rPr lang="it-IT" sz="1600" dirty="0" err="1"/>
              <a:t>formally</a:t>
            </a:r>
            <a:r>
              <a:rPr lang="it-IT" sz="1600" dirty="0"/>
              <a:t> </a:t>
            </a:r>
            <a:r>
              <a:rPr lang="it-IT" sz="1600" dirty="0" err="1"/>
              <a:t>committed</a:t>
            </a:r>
            <a:r>
              <a:rPr lang="it-IT" sz="1600" dirty="0"/>
              <a:t> to </a:t>
            </a:r>
            <a:r>
              <a:rPr lang="it-IT" sz="1600" dirty="0" err="1"/>
              <a:t>sustainability</a:t>
            </a:r>
            <a:r>
              <a:rPr lang="it-IT" sz="1600" dirty="0"/>
              <a:t> policies, </a:t>
            </a:r>
            <a:r>
              <a:rPr lang="it-IT" sz="1600" b="1" u="sng" dirty="0" err="1"/>
              <a:t>ends</a:t>
            </a:r>
            <a:r>
              <a:rPr lang="it-IT" sz="1600" b="1" u="sng" dirty="0"/>
              <a:t> up </a:t>
            </a:r>
            <a:r>
              <a:rPr lang="it-IT" sz="1600" b="1" u="sng" dirty="0" err="1"/>
              <a:t>supporting</a:t>
            </a:r>
            <a:r>
              <a:rPr lang="it-IT" sz="1600" b="1" u="sng" dirty="0"/>
              <a:t> activities </a:t>
            </a:r>
            <a:r>
              <a:rPr lang="it-IT" sz="1600" b="1" u="sng" dirty="0" err="1"/>
              <a:t>that</a:t>
            </a:r>
            <a:r>
              <a:rPr lang="it-IT" sz="1600" b="1" u="sng" dirty="0"/>
              <a:t> are </a:t>
            </a:r>
            <a:r>
              <a:rPr lang="it-IT" sz="1600" b="1" u="sng" dirty="0" err="1"/>
              <a:t>not</a:t>
            </a:r>
            <a:r>
              <a:rPr lang="it-IT" sz="1600" b="1" u="sng" dirty="0"/>
              <a:t> </a:t>
            </a:r>
            <a:r>
              <a:rPr lang="it-IT" sz="1600" b="1" u="sng" dirty="0" err="1"/>
              <a:t>consistent</a:t>
            </a:r>
            <a:r>
              <a:rPr lang="it-IT" sz="1600" b="1" u="sng" dirty="0"/>
              <a:t> with </a:t>
            </a:r>
            <a:r>
              <a:rPr lang="it-IT" sz="1600" b="1" u="sng" dirty="0" err="1"/>
              <a:t>environmental</a:t>
            </a:r>
            <a:r>
              <a:rPr lang="it-IT" sz="1600" b="1" u="sng" dirty="0"/>
              <a:t> and/or social </a:t>
            </a:r>
            <a:r>
              <a:rPr lang="it-IT" sz="1600" b="1" u="sng" dirty="0" err="1"/>
              <a:t>objectives</a:t>
            </a:r>
            <a:r>
              <a:rPr lang="it-IT" sz="1600" b="1" u="sng" dirty="0"/>
              <a:t>, </a:t>
            </a:r>
            <a:r>
              <a:rPr lang="en-US" sz="1600" b="1" u="sng" dirty="0"/>
              <a:t>and benefits from the exemption without, however, having to comply with European environmental standards</a:t>
            </a:r>
            <a:r>
              <a:rPr lang="en-US" sz="1600" dirty="0"/>
              <a:t>.</a:t>
            </a:r>
            <a:endParaRPr lang="it-IT" sz="1600" dirty="0"/>
          </a:p>
        </p:txBody>
      </p:sp>
      <p:sp>
        <p:nvSpPr>
          <p:cNvPr id="23" name="Oval 22">
            <a:extLst>
              <a:ext uri="{FF2B5EF4-FFF2-40B4-BE49-F238E27FC236}">
                <a16:creationId xmlns:a16="http://schemas.microsoft.com/office/drawing/2014/main" id="{4285B431-36D7-55DD-E713-D526D141F831}"/>
              </a:ext>
            </a:extLst>
          </p:cNvPr>
          <p:cNvSpPr/>
          <p:nvPr/>
        </p:nvSpPr>
        <p:spPr bwMode="ltGray">
          <a:xfrm rot="10800000">
            <a:off x="9903863" y="2597227"/>
            <a:ext cx="612913" cy="619046"/>
          </a:xfrm>
          <a:prstGeom prst="ellipse">
            <a:avLst/>
          </a:prstGeom>
          <a:solidFill>
            <a:srgbClr val="305799"/>
          </a:solidFill>
          <a:ln w="12700" cap="flat" cmpd="sng" algn="ctr">
            <a:solidFill>
              <a:srgbClr val="02026A"/>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sp>
        <p:nvSpPr>
          <p:cNvPr id="24" name="Freeform 4969">
            <a:extLst>
              <a:ext uri="{FF2B5EF4-FFF2-40B4-BE49-F238E27FC236}">
                <a16:creationId xmlns:a16="http://schemas.microsoft.com/office/drawing/2014/main" id="{A61B5ABE-0992-DD09-FBB8-350684D2C217}"/>
              </a:ext>
            </a:extLst>
          </p:cNvPr>
          <p:cNvSpPr>
            <a:spLocks noEditPoints="1"/>
          </p:cNvSpPr>
          <p:nvPr/>
        </p:nvSpPr>
        <p:spPr bwMode="auto">
          <a:xfrm rot="10800000">
            <a:off x="10078774" y="2766144"/>
            <a:ext cx="298225" cy="271861"/>
          </a:xfrm>
          <a:custGeom>
            <a:avLst/>
            <a:gdLst>
              <a:gd name="T0" fmla="*/ 374 w 390"/>
              <a:gd name="T1" fmla="*/ 118 h 352"/>
              <a:gd name="T2" fmla="*/ 388 w 390"/>
              <a:gd name="T3" fmla="*/ 174 h 352"/>
              <a:gd name="T4" fmla="*/ 388 w 390"/>
              <a:gd name="T5" fmla="*/ 218 h 352"/>
              <a:gd name="T6" fmla="*/ 370 w 390"/>
              <a:gd name="T7" fmla="*/ 282 h 352"/>
              <a:gd name="T8" fmla="*/ 332 w 390"/>
              <a:gd name="T9" fmla="*/ 336 h 352"/>
              <a:gd name="T10" fmla="*/ 270 w 390"/>
              <a:gd name="T11" fmla="*/ 352 h 352"/>
              <a:gd name="T12" fmla="*/ 292 w 390"/>
              <a:gd name="T13" fmla="*/ 314 h 352"/>
              <a:gd name="T14" fmla="*/ 304 w 390"/>
              <a:gd name="T15" fmla="*/ 268 h 352"/>
              <a:gd name="T16" fmla="*/ 306 w 390"/>
              <a:gd name="T17" fmla="*/ 236 h 352"/>
              <a:gd name="T18" fmla="*/ 300 w 390"/>
              <a:gd name="T19" fmla="*/ 186 h 352"/>
              <a:gd name="T20" fmla="*/ 284 w 390"/>
              <a:gd name="T21" fmla="*/ 144 h 352"/>
              <a:gd name="T22" fmla="*/ 270 w 390"/>
              <a:gd name="T23" fmla="*/ 118 h 352"/>
              <a:gd name="T24" fmla="*/ 266 w 390"/>
              <a:gd name="T25" fmla="*/ 310 h 352"/>
              <a:gd name="T26" fmla="*/ 282 w 390"/>
              <a:gd name="T27" fmla="*/ 254 h 352"/>
              <a:gd name="T28" fmla="*/ 282 w 390"/>
              <a:gd name="T29" fmla="*/ 214 h 352"/>
              <a:gd name="T30" fmla="*/ 264 w 390"/>
              <a:gd name="T31" fmla="*/ 156 h 352"/>
              <a:gd name="T32" fmla="*/ 216 w 390"/>
              <a:gd name="T33" fmla="*/ 146 h 352"/>
              <a:gd name="T34" fmla="*/ 174 w 390"/>
              <a:gd name="T35" fmla="*/ 104 h 352"/>
              <a:gd name="T36" fmla="*/ 150 w 390"/>
              <a:gd name="T37" fmla="*/ 48 h 352"/>
              <a:gd name="T38" fmla="*/ 146 w 390"/>
              <a:gd name="T39" fmla="*/ 22 h 352"/>
              <a:gd name="T40" fmla="*/ 128 w 390"/>
              <a:gd name="T41" fmla="*/ 2 h 352"/>
              <a:gd name="T42" fmla="*/ 116 w 390"/>
              <a:gd name="T43" fmla="*/ 0 h 352"/>
              <a:gd name="T44" fmla="*/ 96 w 390"/>
              <a:gd name="T45" fmla="*/ 10 h 352"/>
              <a:gd name="T46" fmla="*/ 88 w 390"/>
              <a:gd name="T47" fmla="*/ 32 h 352"/>
              <a:gd name="T48" fmla="*/ 96 w 390"/>
              <a:gd name="T49" fmla="*/ 80 h 352"/>
              <a:gd name="T50" fmla="*/ 114 w 390"/>
              <a:gd name="T51" fmla="*/ 124 h 352"/>
              <a:gd name="T52" fmla="*/ 114 w 390"/>
              <a:gd name="T53" fmla="*/ 130 h 352"/>
              <a:gd name="T54" fmla="*/ 102 w 390"/>
              <a:gd name="T55" fmla="*/ 144 h 352"/>
              <a:gd name="T56" fmla="*/ 16 w 390"/>
              <a:gd name="T57" fmla="*/ 146 h 352"/>
              <a:gd name="T58" fmla="*/ 0 w 390"/>
              <a:gd name="T59" fmla="*/ 170 h 352"/>
              <a:gd name="T60" fmla="*/ 8 w 390"/>
              <a:gd name="T61" fmla="*/ 190 h 352"/>
              <a:gd name="T62" fmla="*/ 24 w 390"/>
              <a:gd name="T63" fmla="*/ 198 h 352"/>
              <a:gd name="T64" fmla="*/ 2 w 390"/>
              <a:gd name="T65" fmla="*/ 214 h 352"/>
              <a:gd name="T66" fmla="*/ 2 w 390"/>
              <a:gd name="T67" fmla="*/ 236 h 352"/>
              <a:gd name="T68" fmla="*/ 26 w 390"/>
              <a:gd name="T69" fmla="*/ 252 h 352"/>
              <a:gd name="T70" fmla="*/ 20 w 390"/>
              <a:gd name="T71" fmla="*/ 256 h 352"/>
              <a:gd name="T72" fmla="*/ 6 w 390"/>
              <a:gd name="T73" fmla="*/ 280 h 352"/>
              <a:gd name="T74" fmla="*/ 14 w 390"/>
              <a:gd name="T75" fmla="*/ 298 h 352"/>
              <a:gd name="T76" fmla="*/ 44 w 390"/>
              <a:gd name="T77" fmla="*/ 306 h 352"/>
              <a:gd name="T78" fmla="*/ 34 w 390"/>
              <a:gd name="T79" fmla="*/ 320 h 352"/>
              <a:gd name="T80" fmla="*/ 36 w 390"/>
              <a:gd name="T81" fmla="*/ 334 h 352"/>
              <a:gd name="T82" fmla="*/ 58 w 390"/>
              <a:gd name="T83" fmla="*/ 350 h 352"/>
              <a:gd name="T84" fmla="*/ 144 w 390"/>
              <a:gd name="T85" fmla="*/ 350 h 352"/>
              <a:gd name="T86" fmla="*/ 148 w 390"/>
              <a:gd name="T87" fmla="*/ 350 h 352"/>
              <a:gd name="T88" fmla="*/ 182 w 390"/>
              <a:gd name="T89" fmla="*/ 344 h 352"/>
              <a:gd name="T90" fmla="*/ 212 w 390"/>
              <a:gd name="T91" fmla="*/ 326 h 352"/>
              <a:gd name="T92" fmla="*/ 228 w 390"/>
              <a:gd name="T93" fmla="*/ 3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0" h="352">
                <a:moveTo>
                  <a:pt x="270" y="118"/>
                </a:moveTo>
                <a:lnTo>
                  <a:pt x="374" y="118"/>
                </a:lnTo>
                <a:lnTo>
                  <a:pt x="374" y="118"/>
                </a:lnTo>
                <a:lnTo>
                  <a:pt x="380" y="136"/>
                </a:lnTo>
                <a:lnTo>
                  <a:pt x="386" y="156"/>
                </a:lnTo>
                <a:lnTo>
                  <a:pt x="388" y="174"/>
                </a:lnTo>
                <a:lnTo>
                  <a:pt x="390" y="194"/>
                </a:lnTo>
                <a:lnTo>
                  <a:pt x="390" y="194"/>
                </a:lnTo>
                <a:lnTo>
                  <a:pt x="388" y="218"/>
                </a:lnTo>
                <a:lnTo>
                  <a:pt x="384" y="240"/>
                </a:lnTo>
                <a:lnTo>
                  <a:pt x="378" y="262"/>
                </a:lnTo>
                <a:lnTo>
                  <a:pt x="370" y="282"/>
                </a:lnTo>
                <a:lnTo>
                  <a:pt x="358" y="302"/>
                </a:lnTo>
                <a:lnTo>
                  <a:pt x="346" y="320"/>
                </a:lnTo>
                <a:lnTo>
                  <a:pt x="332" y="336"/>
                </a:lnTo>
                <a:lnTo>
                  <a:pt x="316" y="352"/>
                </a:lnTo>
                <a:lnTo>
                  <a:pt x="270" y="352"/>
                </a:lnTo>
                <a:lnTo>
                  <a:pt x="270" y="352"/>
                </a:lnTo>
                <a:lnTo>
                  <a:pt x="278" y="340"/>
                </a:lnTo>
                <a:lnTo>
                  <a:pt x="284" y="326"/>
                </a:lnTo>
                <a:lnTo>
                  <a:pt x="292" y="314"/>
                </a:lnTo>
                <a:lnTo>
                  <a:pt x="296" y="298"/>
                </a:lnTo>
                <a:lnTo>
                  <a:pt x="300" y="284"/>
                </a:lnTo>
                <a:lnTo>
                  <a:pt x="304" y="268"/>
                </a:lnTo>
                <a:lnTo>
                  <a:pt x="306" y="252"/>
                </a:lnTo>
                <a:lnTo>
                  <a:pt x="306" y="236"/>
                </a:lnTo>
                <a:lnTo>
                  <a:pt x="306" y="236"/>
                </a:lnTo>
                <a:lnTo>
                  <a:pt x="306" y="218"/>
                </a:lnTo>
                <a:lnTo>
                  <a:pt x="304" y="202"/>
                </a:lnTo>
                <a:lnTo>
                  <a:pt x="300" y="186"/>
                </a:lnTo>
                <a:lnTo>
                  <a:pt x="296" y="172"/>
                </a:lnTo>
                <a:lnTo>
                  <a:pt x="292" y="158"/>
                </a:lnTo>
                <a:lnTo>
                  <a:pt x="284" y="144"/>
                </a:lnTo>
                <a:lnTo>
                  <a:pt x="278" y="130"/>
                </a:lnTo>
                <a:lnTo>
                  <a:pt x="270" y="118"/>
                </a:lnTo>
                <a:lnTo>
                  <a:pt x="270" y="118"/>
                </a:lnTo>
                <a:close/>
                <a:moveTo>
                  <a:pt x="228" y="310"/>
                </a:moveTo>
                <a:lnTo>
                  <a:pt x="266" y="310"/>
                </a:lnTo>
                <a:lnTo>
                  <a:pt x="266" y="310"/>
                </a:lnTo>
                <a:lnTo>
                  <a:pt x="274" y="292"/>
                </a:lnTo>
                <a:lnTo>
                  <a:pt x="278" y="274"/>
                </a:lnTo>
                <a:lnTo>
                  <a:pt x="282" y="254"/>
                </a:lnTo>
                <a:lnTo>
                  <a:pt x="282" y="236"/>
                </a:lnTo>
                <a:lnTo>
                  <a:pt x="282" y="236"/>
                </a:lnTo>
                <a:lnTo>
                  <a:pt x="282" y="214"/>
                </a:lnTo>
                <a:lnTo>
                  <a:pt x="278" y="194"/>
                </a:lnTo>
                <a:lnTo>
                  <a:pt x="272" y="174"/>
                </a:lnTo>
                <a:lnTo>
                  <a:pt x="264" y="156"/>
                </a:lnTo>
                <a:lnTo>
                  <a:pt x="236" y="156"/>
                </a:lnTo>
                <a:lnTo>
                  <a:pt x="236" y="156"/>
                </a:lnTo>
                <a:lnTo>
                  <a:pt x="216" y="146"/>
                </a:lnTo>
                <a:lnTo>
                  <a:pt x="200" y="134"/>
                </a:lnTo>
                <a:lnTo>
                  <a:pt x="186" y="120"/>
                </a:lnTo>
                <a:lnTo>
                  <a:pt x="174" y="104"/>
                </a:lnTo>
                <a:lnTo>
                  <a:pt x="164" y="88"/>
                </a:lnTo>
                <a:lnTo>
                  <a:pt x="156" y="68"/>
                </a:lnTo>
                <a:lnTo>
                  <a:pt x="150" y="48"/>
                </a:lnTo>
                <a:lnTo>
                  <a:pt x="148" y="28"/>
                </a:lnTo>
                <a:lnTo>
                  <a:pt x="148" y="28"/>
                </a:lnTo>
                <a:lnTo>
                  <a:pt x="146" y="22"/>
                </a:lnTo>
                <a:lnTo>
                  <a:pt x="144" y="16"/>
                </a:lnTo>
                <a:lnTo>
                  <a:pt x="138" y="8"/>
                </a:lnTo>
                <a:lnTo>
                  <a:pt x="128" y="2"/>
                </a:lnTo>
                <a:lnTo>
                  <a:pt x="122" y="0"/>
                </a:lnTo>
                <a:lnTo>
                  <a:pt x="116" y="0"/>
                </a:lnTo>
                <a:lnTo>
                  <a:pt x="116" y="0"/>
                </a:lnTo>
                <a:lnTo>
                  <a:pt x="110" y="0"/>
                </a:lnTo>
                <a:lnTo>
                  <a:pt x="104" y="2"/>
                </a:lnTo>
                <a:lnTo>
                  <a:pt x="96" y="10"/>
                </a:lnTo>
                <a:lnTo>
                  <a:pt x="90" y="20"/>
                </a:lnTo>
                <a:lnTo>
                  <a:pt x="88" y="24"/>
                </a:lnTo>
                <a:lnTo>
                  <a:pt x="88" y="32"/>
                </a:lnTo>
                <a:lnTo>
                  <a:pt x="88" y="32"/>
                </a:lnTo>
                <a:lnTo>
                  <a:pt x="90" y="56"/>
                </a:lnTo>
                <a:lnTo>
                  <a:pt x="96" y="80"/>
                </a:lnTo>
                <a:lnTo>
                  <a:pt x="104" y="102"/>
                </a:lnTo>
                <a:lnTo>
                  <a:pt x="114" y="124"/>
                </a:lnTo>
                <a:lnTo>
                  <a:pt x="114" y="124"/>
                </a:lnTo>
                <a:lnTo>
                  <a:pt x="114" y="124"/>
                </a:lnTo>
                <a:lnTo>
                  <a:pt x="114" y="124"/>
                </a:lnTo>
                <a:lnTo>
                  <a:pt x="114" y="130"/>
                </a:lnTo>
                <a:lnTo>
                  <a:pt x="112" y="136"/>
                </a:lnTo>
                <a:lnTo>
                  <a:pt x="108" y="140"/>
                </a:lnTo>
                <a:lnTo>
                  <a:pt x="102" y="144"/>
                </a:lnTo>
                <a:lnTo>
                  <a:pt x="28" y="144"/>
                </a:lnTo>
                <a:lnTo>
                  <a:pt x="28" y="144"/>
                </a:lnTo>
                <a:lnTo>
                  <a:pt x="16" y="146"/>
                </a:lnTo>
                <a:lnTo>
                  <a:pt x="8" y="152"/>
                </a:lnTo>
                <a:lnTo>
                  <a:pt x="2" y="160"/>
                </a:lnTo>
                <a:lnTo>
                  <a:pt x="0" y="170"/>
                </a:lnTo>
                <a:lnTo>
                  <a:pt x="0" y="170"/>
                </a:lnTo>
                <a:lnTo>
                  <a:pt x="2" y="180"/>
                </a:lnTo>
                <a:lnTo>
                  <a:pt x="8" y="190"/>
                </a:lnTo>
                <a:lnTo>
                  <a:pt x="16" y="194"/>
                </a:lnTo>
                <a:lnTo>
                  <a:pt x="24" y="198"/>
                </a:lnTo>
                <a:lnTo>
                  <a:pt x="24" y="198"/>
                </a:lnTo>
                <a:lnTo>
                  <a:pt x="14" y="200"/>
                </a:lnTo>
                <a:lnTo>
                  <a:pt x="6" y="206"/>
                </a:lnTo>
                <a:lnTo>
                  <a:pt x="2" y="214"/>
                </a:lnTo>
                <a:lnTo>
                  <a:pt x="0" y="224"/>
                </a:lnTo>
                <a:lnTo>
                  <a:pt x="0" y="224"/>
                </a:lnTo>
                <a:lnTo>
                  <a:pt x="2" y="236"/>
                </a:lnTo>
                <a:lnTo>
                  <a:pt x="8" y="244"/>
                </a:lnTo>
                <a:lnTo>
                  <a:pt x="16" y="250"/>
                </a:lnTo>
                <a:lnTo>
                  <a:pt x="26" y="252"/>
                </a:lnTo>
                <a:lnTo>
                  <a:pt x="28" y="252"/>
                </a:lnTo>
                <a:lnTo>
                  <a:pt x="28" y="252"/>
                </a:lnTo>
                <a:lnTo>
                  <a:pt x="20" y="256"/>
                </a:lnTo>
                <a:lnTo>
                  <a:pt x="12" y="262"/>
                </a:lnTo>
                <a:lnTo>
                  <a:pt x="8" y="270"/>
                </a:lnTo>
                <a:lnTo>
                  <a:pt x="6" y="280"/>
                </a:lnTo>
                <a:lnTo>
                  <a:pt x="6" y="280"/>
                </a:lnTo>
                <a:lnTo>
                  <a:pt x="8" y="290"/>
                </a:lnTo>
                <a:lnTo>
                  <a:pt x="14" y="298"/>
                </a:lnTo>
                <a:lnTo>
                  <a:pt x="22" y="304"/>
                </a:lnTo>
                <a:lnTo>
                  <a:pt x="32" y="306"/>
                </a:lnTo>
                <a:lnTo>
                  <a:pt x="44" y="306"/>
                </a:lnTo>
                <a:lnTo>
                  <a:pt x="44" y="306"/>
                </a:lnTo>
                <a:lnTo>
                  <a:pt x="36" y="314"/>
                </a:lnTo>
                <a:lnTo>
                  <a:pt x="34" y="320"/>
                </a:lnTo>
                <a:lnTo>
                  <a:pt x="34" y="326"/>
                </a:lnTo>
                <a:lnTo>
                  <a:pt x="34" y="326"/>
                </a:lnTo>
                <a:lnTo>
                  <a:pt x="36" y="334"/>
                </a:lnTo>
                <a:lnTo>
                  <a:pt x="42" y="342"/>
                </a:lnTo>
                <a:lnTo>
                  <a:pt x="48" y="348"/>
                </a:lnTo>
                <a:lnTo>
                  <a:pt x="58" y="350"/>
                </a:lnTo>
                <a:lnTo>
                  <a:pt x="142" y="350"/>
                </a:lnTo>
                <a:lnTo>
                  <a:pt x="142" y="350"/>
                </a:lnTo>
                <a:lnTo>
                  <a:pt x="144" y="350"/>
                </a:lnTo>
                <a:lnTo>
                  <a:pt x="144" y="350"/>
                </a:lnTo>
                <a:lnTo>
                  <a:pt x="148" y="350"/>
                </a:lnTo>
                <a:lnTo>
                  <a:pt x="148" y="350"/>
                </a:lnTo>
                <a:lnTo>
                  <a:pt x="160" y="348"/>
                </a:lnTo>
                <a:lnTo>
                  <a:pt x="172" y="346"/>
                </a:lnTo>
                <a:lnTo>
                  <a:pt x="182" y="344"/>
                </a:lnTo>
                <a:lnTo>
                  <a:pt x="194" y="338"/>
                </a:lnTo>
                <a:lnTo>
                  <a:pt x="204" y="332"/>
                </a:lnTo>
                <a:lnTo>
                  <a:pt x="212" y="326"/>
                </a:lnTo>
                <a:lnTo>
                  <a:pt x="220" y="318"/>
                </a:lnTo>
                <a:lnTo>
                  <a:pt x="228" y="310"/>
                </a:lnTo>
                <a:lnTo>
                  <a:pt x="228" y="3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122490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6E1CC24-BB2C-C4B2-583F-4D946CC5BF0A}"/>
            </a:ext>
          </a:extLst>
        </p:cNvPr>
        <p:cNvGrpSpPr/>
        <p:nvPr/>
      </p:nvGrpSpPr>
      <p:grpSpPr>
        <a:xfrm>
          <a:off x="0" y="0"/>
          <a:ext cx="0" cy="0"/>
          <a:chOff x="0" y="0"/>
          <a:chExt cx="0" cy="0"/>
        </a:xfrm>
      </p:grpSpPr>
      <p:grpSp>
        <p:nvGrpSpPr>
          <p:cNvPr id="7" name="Group 9">
            <a:extLst>
              <a:ext uri="{FF2B5EF4-FFF2-40B4-BE49-F238E27FC236}">
                <a16:creationId xmlns:a16="http://schemas.microsoft.com/office/drawing/2014/main" id="{11E4129D-6DC4-78A5-E00C-E53C4291BC18}"/>
              </a:ext>
            </a:extLst>
          </p:cNvPr>
          <p:cNvGrpSpPr>
            <a:grpSpLocks/>
          </p:cNvGrpSpPr>
          <p:nvPr/>
        </p:nvGrpSpPr>
        <p:grpSpPr bwMode="auto">
          <a:xfrm>
            <a:off x="4939346" y="1276352"/>
            <a:ext cx="6956425" cy="4684712"/>
            <a:chOff x="1299" y="1162"/>
            <a:chExt cx="4075" cy="2744"/>
          </a:xfrm>
          <a:solidFill>
            <a:srgbClr val="FFB600"/>
          </a:solidFill>
          <a:effectLst>
            <a:outerShdw blurRad="50800" dist="50800" dir="5400000" algn="ctr" rotWithShape="0">
              <a:srgbClr val="000000"/>
            </a:outerShdw>
          </a:effectLst>
        </p:grpSpPr>
        <p:sp>
          <p:nvSpPr>
            <p:cNvPr id="10" name="Freeform 4">
              <a:extLst>
                <a:ext uri="{FF2B5EF4-FFF2-40B4-BE49-F238E27FC236}">
                  <a16:creationId xmlns:a16="http://schemas.microsoft.com/office/drawing/2014/main" id="{0D341C27-B7BD-480A-2E9B-7B754E4E1FB2}"/>
                </a:ext>
              </a:extLst>
            </p:cNvPr>
            <p:cNvSpPr>
              <a:spLocks noEditPoints="1"/>
            </p:cNvSpPr>
            <p:nvPr/>
          </p:nvSpPr>
          <p:spPr bwMode="auto">
            <a:xfrm>
              <a:off x="3267" y="1794"/>
              <a:ext cx="2107" cy="2112"/>
            </a:xfrm>
            <a:custGeom>
              <a:avLst/>
              <a:gdLst>
                <a:gd name="T0" fmla="*/ 5196 w 1276"/>
                <a:gd name="T1" fmla="*/ 2890 h 1279"/>
                <a:gd name="T2" fmla="*/ 5192 w 1276"/>
                <a:gd name="T3" fmla="*/ 2746 h 1279"/>
                <a:gd name="T4" fmla="*/ 5745 w 1276"/>
                <a:gd name="T5" fmla="*/ 2553 h 1279"/>
                <a:gd name="T6" fmla="*/ 5593 w 1276"/>
                <a:gd name="T7" fmla="*/ 1826 h 1279"/>
                <a:gd name="T8" fmla="*/ 4970 w 1276"/>
                <a:gd name="T9" fmla="*/ 1904 h 1279"/>
                <a:gd name="T10" fmla="*/ 4742 w 1276"/>
                <a:gd name="T11" fmla="*/ 1521 h 1279"/>
                <a:gd name="T12" fmla="*/ 5107 w 1276"/>
                <a:gd name="T13" fmla="*/ 1022 h 1279"/>
                <a:gd name="T14" fmla="*/ 4584 w 1276"/>
                <a:gd name="T15" fmla="*/ 499 h 1279"/>
                <a:gd name="T16" fmla="*/ 4093 w 1276"/>
                <a:gd name="T17" fmla="*/ 941 h 1279"/>
                <a:gd name="T18" fmla="*/ 3790 w 1276"/>
                <a:gd name="T19" fmla="*/ 788 h 1279"/>
                <a:gd name="T20" fmla="*/ 3818 w 1276"/>
                <a:gd name="T21" fmla="*/ 167 h 1279"/>
                <a:gd name="T22" fmla="*/ 3131 w 1276"/>
                <a:gd name="T23" fmla="*/ 0 h 1279"/>
                <a:gd name="T24" fmla="*/ 2926 w 1276"/>
                <a:gd name="T25" fmla="*/ 616 h 1279"/>
                <a:gd name="T26" fmla="*/ 2923 w 1276"/>
                <a:gd name="T27" fmla="*/ 616 h 1279"/>
                <a:gd name="T28" fmla="*/ 2467 w 1276"/>
                <a:gd name="T29" fmla="*/ 662 h 1279"/>
                <a:gd name="T30" fmla="*/ 2161 w 1276"/>
                <a:gd name="T31" fmla="*/ 63 h 1279"/>
                <a:gd name="T32" fmla="*/ 1486 w 1276"/>
                <a:gd name="T33" fmla="*/ 317 h 1279"/>
                <a:gd name="T34" fmla="*/ 1658 w 1276"/>
                <a:gd name="T35" fmla="*/ 1001 h 1279"/>
                <a:gd name="T36" fmla="*/ 1301 w 1276"/>
                <a:gd name="T37" fmla="*/ 1293 h 1279"/>
                <a:gd name="T38" fmla="*/ 733 w 1276"/>
                <a:gd name="T39" fmla="*/ 981 h 1279"/>
                <a:gd name="T40" fmla="*/ 284 w 1276"/>
                <a:gd name="T41" fmla="*/ 1554 h 1279"/>
                <a:gd name="T42" fmla="*/ 829 w 1276"/>
                <a:gd name="T43" fmla="*/ 2005 h 1279"/>
                <a:gd name="T44" fmla="*/ 703 w 1276"/>
                <a:gd name="T45" fmla="*/ 2383 h 1279"/>
                <a:gd name="T46" fmla="*/ 50 w 1276"/>
                <a:gd name="T47" fmla="*/ 2441 h 1279"/>
                <a:gd name="T48" fmla="*/ 0 w 1276"/>
                <a:gd name="T49" fmla="*/ 3152 h 1279"/>
                <a:gd name="T50" fmla="*/ 670 w 1276"/>
                <a:gd name="T51" fmla="*/ 3237 h 1279"/>
                <a:gd name="T52" fmla="*/ 670 w 1276"/>
                <a:gd name="T53" fmla="*/ 3220 h 1279"/>
                <a:gd name="T54" fmla="*/ 766 w 1276"/>
                <a:gd name="T55" fmla="*/ 3610 h 1279"/>
                <a:gd name="T56" fmla="*/ 766 w 1276"/>
                <a:gd name="T57" fmla="*/ 3610 h 1279"/>
                <a:gd name="T58" fmla="*/ 251 w 1276"/>
                <a:gd name="T59" fmla="*/ 4024 h 1279"/>
                <a:gd name="T60" fmla="*/ 608 w 1276"/>
                <a:gd name="T61" fmla="*/ 4668 h 1279"/>
                <a:gd name="T62" fmla="*/ 1215 w 1276"/>
                <a:gd name="T63" fmla="*/ 4396 h 1279"/>
                <a:gd name="T64" fmla="*/ 1215 w 1276"/>
                <a:gd name="T65" fmla="*/ 4396 h 1279"/>
                <a:gd name="T66" fmla="*/ 1536 w 1276"/>
                <a:gd name="T67" fmla="*/ 4693 h 1279"/>
                <a:gd name="T68" fmla="*/ 1516 w 1276"/>
                <a:gd name="T69" fmla="*/ 4681 h 1279"/>
                <a:gd name="T70" fmla="*/ 1298 w 1276"/>
                <a:gd name="T71" fmla="*/ 5282 h 1279"/>
                <a:gd name="T72" fmla="*/ 1935 w 1276"/>
                <a:gd name="T73" fmla="*/ 5601 h 1279"/>
                <a:gd name="T74" fmla="*/ 2274 w 1276"/>
                <a:gd name="T75" fmla="*/ 5074 h 1279"/>
                <a:gd name="T76" fmla="*/ 2252 w 1276"/>
                <a:gd name="T77" fmla="*/ 5066 h 1279"/>
                <a:gd name="T78" fmla="*/ 2743 w 1276"/>
                <a:gd name="T79" fmla="*/ 5157 h 1279"/>
                <a:gd name="T80" fmla="*/ 2730 w 1276"/>
                <a:gd name="T81" fmla="*/ 5159 h 1279"/>
                <a:gd name="T82" fmla="*/ 2850 w 1276"/>
                <a:gd name="T83" fmla="*/ 5760 h 1279"/>
                <a:gd name="T84" fmla="*/ 3547 w 1276"/>
                <a:gd name="T85" fmla="*/ 5689 h 1279"/>
                <a:gd name="T86" fmla="*/ 3568 w 1276"/>
                <a:gd name="T87" fmla="*/ 5069 h 1279"/>
                <a:gd name="T88" fmla="*/ 3927 w 1276"/>
                <a:gd name="T89" fmla="*/ 4931 h 1279"/>
                <a:gd name="T90" fmla="*/ 4404 w 1276"/>
                <a:gd name="T91" fmla="*/ 5325 h 1279"/>
                <a:gd name="T92" fmla="*/ 4929 w 1276"/>
                <a:gd name="T93" fmla="*/ 4886 h 1279"/>
                <a:gd name="T94" fmla="*/ 4610 w 1276"/>
                <a:gd name="T95" fmla="*/ 4412 h 1279"/>
                <a:gd name="T96" fmla="*/ 4924 w 1276"/>
                <a:gd name="T97" fmla="*/ 3961 h 1279"/>
                <a:gd name="T98" fmla="*/ 5467 w 1276"/>
                <a:gd name="T99" fmla="*/ 4125 h 1279"/>
                <a:gd name="T100" fmla="*/ 5732 w 1276"/>
                <a:gd name="T101" fmla="*/ 3463 h 1279"/>
                <a:gd name="T102" fmla="*/ 5178 w 1276"/>
                <a:gd name="T103" fmla="*/ 3174 h 1279"/>
                <a:gd name="T104" fmla="*/ 5196 w 1276"/>
                <a:gd name="T105" fmla="*/ 2890 h 1279"/>
                <a:gd name="T106" fmla="*/ 2918 w 1276"/>
                <a:gd name="T107" fmla="*/ 4345 h 1279"/>
                <a:gd name="T108" fmla="*/ 1465 w 1276"/>
                <a:gd name="T109" fmla="*/ 2896 h 1279"/>
                <a:gd name="T110" fmla="*/ 2918 w 1276"/>
                <a:gd name="T111" fmla="*/ 1445 h 1279"/>
                <a:gd name="T112" fmla="*/ 4368 w 1276"/>
                <a:gd name="T113" fmla="*/ 2896 h 1279"/>
                <a:gd name="T114" fmla="*/ 2918 w 1276"/>
                <a:gd name="T115" fmla="*/ 4345 h 1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1279"/>
                <a:gd name="T176" fmla="*/ 1276 w 1276"/>
                <a:gd name="T177" fmla="*/ 1279 h 1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1279">
                  <a:moveTo>
                    <a:pt x="1154" y="642"/>
                  </a:moveTo>
                  <a:cubicBezTo>
                    <a:pt x="1154" y="631"/>
                    <a:pt x="1154" y="620"/>
                    <a:pt x="1153" y="610"/>
                  </a:cubicBezTo>
                  <a:cubicBezTo>
                    <a:pt x="1276" y="567"/>
                    <a:pt x="1276" y="567"/>
                    <a:pt x="1276" y="567"/>
                  </a:cubicBezTo>
                  <a:cubicBezTo>
                    <a:pt x="1242" y="406"/>
                    <a:pt x="1242" y="406"/>
                    <a:pt x="1242" y="406"/>
                  </a:cubicBezTo>
                  <a:cubicBezTo>
                    <a:pt x="1104" y="423"/>
                    <a:pt x="1104" y="423"/>
                    <a:pt x="1104" y="423"/>
                  </a:cubicBezTo>
                  <a:cubicBezTo>
                    <a:pt x="1090" y="393"/>
                    <a:pt x="1073" y="365"/>
                    <a:pt x="1053" y="338"/>
                  </a:cubicBezTo>
                  <a:cubicBezTo>
                    <a:pt x="1134" y="227"/>
                    <a:pt x="1134" y="227"/>
                    <a:pt x="1134" y="227"/>
                  </a:cubicBezTo>
                  <a:cubicBezTo>
                    <a:pt x="1018" y="111"/>
                    <a:pt x="1018" y="111"/>
                    <a:pt x="1018" y="111"/>
                  </a:cubicBezTo>
                  <a:cubicBezTo>
                    <a:pt x="909" y="209"/>
                    <a:pt x="909" y="209"/>
                    <a:pt x="909" y="209"/>
                  </a:cubicBezTo>
                  <a:cubicBezTo>
                    <a:pt x="888" y="196"/>
                    <a:pt x="865" y="184"/>
                    <a:pt x="842" y="175"/>
                  </a:cubicBezTo>
                  <a:cubicBezTo>
                    <a:pt x="848" y="37"/>
                    <a:pt x="848" y="37"/>
                    <a:pt x="848" y="37"/>
                  </a:cubicBezTo>
                  <a:cubicBezTo>
                    <a:pt x="695" y="0"/>
                    <a:pt x="695" y="0"/>
                    <a:pt x="695" y="0"/>
                  </a:cubicBezTo>
                  <a:cubicBezTo>
                    <a:pt x="650" y="137"/>
                    <a:pt x="650" y="137"/>
                    <a:pt x="650" y="137"/>
                  </a:cubicBezTo>
                  <a:cubicBezTo>
                    <a:pt x="650" y="137"/>
                    <a:pt x="649" y="137"/>
                    <a:pt x="649" y="137"/>
                  </a:cubicBezTo>
                  <a:cubicBezTo>
                    <a:pt x="615" y="137"/>
                    <a:pt x="581" y="140"/>
                    <a:pt x="548" y="147"/>
                  </a:cubicBezTo>
                  <a:cubicBezTo>
                    <a:pt x="480" y="14"/>
                    <a:pt x="480" y="14"/>
                    <a:pt x="480" y="14"/>
                  </a:cubicBezTo>
                  <a:cubicBezTo>
                    <a:pt x="330" y="70"/>
                    <a:pt x="330" y="70"/>
                    <a:pt x="330" y="70"/>
                  </a:cubicBezTo>
                  <a:cubicBezTo>
                    <a:pt x="368" y="222"/>
                    <a:pt x="368" y="222"/>
                    <a:pt x="368" y="222"/>
                  </a:cubicBezTo>
                  <a:cubicBezTo>
                    <a:pt x="339" y="241"/>
                    <a:pt x="313" y="263"/>
                    <a:pt x="289" y="287"/>
                  </a:cubicBezTo>
                  <a:cubicBezTo>
                    <a:pt x="163" y="218"/>
                    <a:pt x="163" y="218"/>
                    <a:pt x="163" y="218"/>
                  </a:cubicBezTo>
                  <a:cubicBezTo>
                    <a:pt x="63" y="345"/>
                    <a:pt x="63" y="345"/>
                    <a:pt x="63" y="345"/>
                  </a:cubicBezTo>
                  <a:cubicBezTo>
                    <a:pt x="184" y="445"/>
                    <a:pt x="184" y="445"/>
                    <a:pt x="184" y="445"/>
                  </a:cubicBezTo>
                  <a:cubicBezTo>
                    <a:pt x="172" y="472"/>
                    <a:pt x="163" y="500"/>
                    <a:pt x="156" y="529"/>
                  </a:cubicBezTo>
                  <a:cubicBezTo>
                    <a:pt x="11" y="542"/>
                    <a:pt x="11" y="542"/>
                    <a:pt x="11" y="542"/>
                  </a:cubicBezTo>
                  <a:cubicBezTo>
                    <a:pt x="0" y="700"/>
                    <a:pt x="0" y="700"/>
                    <a:pt x="0" y="700"/>
                  </a:cubicBezTo>
                  <a:cubicBezTo>
                    <a:pt x="149" y="719"/>
                    <a:pt x="149" y="719"/>
                    <a:pt x="149" y="719"/>
                  </a:cubicBezTo>
                  <a:cubicBezTo>
                    <a:pt x="149" y="715"/>
                    <a:pt x="149" y="715"/>
                    <a:pt x="149" y="715"/>
                  </a:cubicBezTo>
                  <a:cubicBezTo>
                    <a:pt x="154" y="745"/>
                    <a:pt x="161" y="774"/>
                    <a:pt x="170" y="802"/>
                  </a:cubicBezTo>
                  <a:cubicBezTo>
                    <a:pt x="170" y="802"/>
                    <a:pt x="170" y="802"/>
                    <a:pt x="170" y="802"/>
                  </a:cubicBezTo>
                  <a:cubicBezTo>
                    <a:pt x="56" y="894"/>
                    <a:pt x="56" y="894"/>
                    <a:pt x="56" y="894"/>
                  </a:cubicBezTo>
                  <a:cubicBezTo>
                    <a:pt x="135" y="1037"/>
                    <a:pt x="135" y="1037"/>
                    <a:pt x="135" y="1037"/>
                  </a:cubicBezTo>
                  <a:cubicBezTo>
                    <a:pt x="270" y="976"/>
                    <a:pt x="270" y="976"/>
                    <a:pt x="270" y="976"/>
                  </a:cubicBezTo>
                  <a:cubicBezTo>
                    <a:pt x="270" y="976"/>
                    <a:pt x="270" y="976"/>
                    <a:pt x="270" y="976"/>
                  </a:cubicBezTo>
                  <a:cubicBezTo>
                    <a:pt x="292" y="1000"/>
                    <a:pt x="316" y="1022"/>
                    <a:pt x="341" y="1042"/>
                  </a:cubicBezTo>
                  <a:cubicBezTo>
                    <a:pt x="337" y="1040"/>
                    <a:pt x="337" y="1040"/>
                    <a:pt x="337" y="1040"/>
                  </a:cubicBezTo>
                  <a:cubicBezTo>
                    <a:pt x="288" y="1173"/>
                    <a:pt x="288" y="1173"/>
                    <a:pt x="288" y="1173"/>
                  </a:cubicBezTo>
                  <a:cubicBezTo>
                    <a:pt x="430" y="1244"/>
                    <a:pt x="430" y="1244"/>
                    <a:pt x="430" y="1244"/>
                  </a:cubicBezTo>
                  <a:cubicBezTo>
                    <a:pt x="505" y="1127"/>
                    <a:pt x="505" y="1127"/>
                    <a:pt x="505" y="1127"/>
                  </a:cubicBezTo>
                  <a:cubicBezTo>
                    <a:pt x="500" y="1125"/>
                    <a:pt x="500" y="1125"/>
                    <a:pt x="500" y="1125"/>
                  </a:cubicBezTo>
                  <a:cubicBezTo>
                    <a:pt x="535" y="1135"/>
                    <a:pt x="572" y="1142"/>
                    <a:pt x="609" y="1145"/>
                  </a:cubicBezTo>
                  <a:cubicBezTo>
                    <a:pt x="606" y="1146"/>
                    <a:pt x="606" y="1146"/>
                    <a:pt x="606" y="1146"/>
                  </a:cubicBezTo>
                  <a:cubicBezTo>
                    <a:pt x="633" y="1279"/>
                    <a:pt x="633" y="1279"/>
                    <a:pt x="633" y="1279"/>
                  </a:cubicBezTo>
                  <a:cubicBezTo>
                    <a:pt x="788" y="1263"/>
                    <a:pt x="788" y="1263"/>
                    <a:pt x="788" y="1263"/>
                  </a:cubicBezTo>
                  <a:cubicBezTo>
                    <a:pt x="793" y="1126"/>
                    <a:pt x="793" y="1126"/>
                    <a:pt x="793" y="1126"/>
                  </a:cubicBezTo>
                  <a:cubicBezTo>
                    <a:pt x="820" y="1118"/>
                    <a:pt x="847" y="1107"/>
                    <a:pt x="872" y="1095"/>
                  </a:cubicBezTo>
                  <a:cubicBezTo>
                    <a:pt x="978" y="1183"/>
                    <a:pt x="978" y="1183"/>
                    <a:pt x="978" y="1183"/>
                  </a:cubicBezTo>
                  <a:cubicBezTo>
                    <a:pt x="1095" y="1085"/>
                    <a:pt x="1095" y="1085"/>
                    <a:pt x="1095" y="1085"/>
                  </a:cubicBezTo>
                  <a:cubicBezTo>
                    <a:pt x="1024" y="980"/>
                    <a:pt x="1024" y="980"/>
                    <a:pt x="1024" y="980"/>
                  </a:cubicBezTo>
                  <a:cubicBezTo>
                    <a:pt x="1051" y="950"/>
                    <a:pt x="1075" y="916"/>
                    <a:pt x="1094" y="880"/>
                  </a:cubicBezTo>
                  <a:cubicBezTo>
                    <a:pt x="1214" y="916"/>
                    <a:pt x="1214" y="916"/>
                    <a:pt x="1214" y="916"/>
                  </a:cubicBezTo>
                  <a:cubicBezTo>
                    <a:pt x="1273" y="769"/>
                    <a:pt x="1273" y="769"/>
                    <a:pt x="1273" y="769"/>
                  </a:cubicBezTo>
                  <a:cubicBezTo>
                    <a:pt x="1150" y="705"/>
                    <a:pt x="1150" y="705"/>
                    <a:pt x="1150" y="705"/>
                  </a:cubicBezTo>
                  <a:cubicBezTo>
                    <a:pt x="1153" y="684"/>
                    <a:pt x="1154" y="663"/>
                    <a:pt x="1154" y="642"/>
                  </a:cubicBezTo>
                  <a:close/>
                  <a:moveTo>
                    <a:pt x="648" y="965"/>
                  </a:moveTo>
                  <a:cubicBezTo>
                    <a:pt x="470" y="965"/>
                    <a:pt x="325" y="821"/>
                    <a:pt x="325" y="643"/>
                  </a:cubicBezTo>
                  <a:cubicBezTo>
                    <a:pt x="325" y="465"/>
                    <a:pt x="470" y="321"/>
                    <a:pt x="648" y="321"/>
                  </a:cubicBezTo>
                  <a:cubicBezTo>
                    <a:pt x="826" y="321"/>
                    <a:pt x="970" y="465"/>
                    <a:pt x="970" y="643"/>
                  </a:cubicBezTo>
                  <a:cubicBezTo>
                    <a:pt x="970" y="821"/>
                    <a:pt x="826" y="965"/>
                    <a:pt x="648" y="965"/>
                  </a:cubicBezTo>
                  <a:close/>
                </a:path>
              </a:pathLst>
            </a:custGeom>
            <a:solidFill>
              <a:srgbClr val="305799"/>
            </a:solidFill>
            <a:ln w="9525">
              <a:noFill/>
              <a:round/>
              <a:headEnd/>
              <a:tailEnd/>
            </a:ln>
          </p:spPr>
          <p:txBody>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ysClr val="windowText" lastClr="000000">
                    <a:alpha val="0"/>
                  </a:sysClr>
                </a:solidFill>
                <a:effectLst>
                  <a:outerShdw blurRad="50800" dist="50800" dir="5400000" algn="ctr" rotWithShape="0">
                    <a:srgbClr val="000000"/>
                  </a:outerShdw>
                </a:effectLst>
                <a:uLnTx/>
                <a:uFillTx/>
                <a:ea typeface="+mn-ea"/>
                <a:cs typeface="+mn-cs"/>
              </a:endParaRPr>
            </a:p>
          </p:txBody>
        </p:sp>
        <p:sp>
          <p:nvSpPr>
            <p:cNvPr id="15" name="Freeform 5">
              <a:extLst>
                <a:ext uri="{FF2B5EF4-FFF2-40B4-BE49-F238E27FC236}">
                  <a16:creationId xmlns:a16="http://schemas.microsoft.com/office/drawing/2014/main" id="{1C777FC4-F920-3B39-2406-B82F84CB0425}"/>
                </a:ext>
              </a:extLst>
            </p:cNvPr>
            <p:cNvSpPr>
              <a:spLocks noEditPoints="1"/>
            </p:cNvSpPr>
            <p:nvPr/>
          </p:nvSpPr>
          <p:spPr bwMode="auto">
            <a:xfrm>
              <a:off x="1299" y="1162"/>
              <a:ext cx="2107" cy="2111"/>
            </a:xfrm>
            <a:custGeom>
              <a:avLst/>
              <a:gdLst>
                <a:gd name="T0" fmla="*/ 5196 w 1276"/>
                <a:gd name="T1" fmla="*/ 2888 h 1279"/>
                <a:gd name="T2" fmla="*/ 5192 w 1276"/>
                <a:gd name="T3" fmla="*/ 2743 h 1279"/>
                <a:gd name="T4" fmla="*/ 5745 w 1276"/>
                <a:gd name="T5" fmla="*/ 2550 h 1279"/>
                <a:gd name="T6" fmla="*/ 5593 w 1276"/>
                <a:gd name="T7" fmla="*/ 1825 h 1279"/>
                <a:gd name="T8" fmla="*/ 4970 w 1276"/>
                <a:gd name="T9" fmla="*/ 1901 h 1279"/>
                <a:gd name="T10" fmla="*/ 4736 w 1276"/>
                <a:gd name="T11" fmla="*/ 1520 h 1279"/>
                <a:gd name="T12" fmla="*/ 5101 w 1276"/>
                <a:gd name="T13" fmla="*/ 1022 h 1279"/>
                <a:gd name="T14" fmla="*/ 4577 w 1276"/>
                <a:gd name="T15" fmla="*/ 498 h 1279"/>
                <a:gd name="T16" fmla="*/ 4093 w 1276"/>
                <a:gd name="T17" fmla="*/ 939 h 1279"/>
                <a:gd name="T18" fmla="*/ 3788 w 1276"/>
                <a:gd name="T19" fmla="*/ 787 h 1279"/>
                <a:gd name="T20" fmla="*/ 3818 w 1276"/>
                <a:gd name="T21" fmla="*/ 167 h 1279"/>
                <a:gd name="T22" fmla="*/ 3124 w 1276"/>
                <a:gd name="T23" fmla="*/ 0 h 1279"/>
                <a:gd name="T24" fmla="*/ 2926 w 1276"/>
                <a:gd name="T25" fmla="*/ 616 h 1279"/>
                <a:gd name="T26" fmla="*/ 2923 w 1276"/>
                <a:gd name="T27" fmla="*/ 616 h 1279"/>
                <a:gd name="T28" fmla="*/ 2467 w 1276"/>
                <a:gd name="T29" fmla="*/ 662 h 1279"/>
                <a:gd name="T30" fmla="*/ 2161 w 1276"/>
                <a:gd name="T31" fmla="*/ 63 h 1279"/>
                <a:gd name="T32" fmla="*/ 1481 w 1276"/>
                <a:gd name="T33" fmla="*/ 315 h 1279"/>
                <a:gd name="T34" fmla="*/ 1653 w 1276"/>
                <a:gd name="T35" fmla="*/ 997 h 1279"/>
                <a:gd name="T36" fmla="*/ 1301 w 1276"/>
                <a:gd name="T37" fmla="*/ 1291 h 1279"/>
                <a:gd name="T38" fmla="*/ 732 w 1276"/>
                <a:gd name="T39" fmla="*/ 980 h 1279"/>
                <a:gd name="T40" fmla="*/ 284 w 1276"/>
                <a:gd name="T41" fmla="*/ 1550 h 1279"/>
                <a:gd name="T42" fmla="*/ 824 w 1276"/>
                <a:gd name="T43" fmla="*/ 1999 h 1279"/>
                <a:gd name="T44" fmla="*/ 703 w 1276"/>
                <a:gd name="T45" fmla="*/ 2378 h 1279"/>
                <a:gd name="T46" fmla="*/ 46 w 1276"/>
                <a:gd name="T47" fmla="*/ 2438 h 1279"/>
                <a:gd name="T48" fmla="*/ 0 w 1276"/>
                <a:gd name="T49" fmla="*/ 3146 h 1279"/>
                <a:gd name="T50" fmla="*/ 670 w 1276"/>
                <a:gd name="T51" fmla="*/ 3233 h 1279"/>
                <a:gd name="T52" fmla="*/ 670 w 1276"/>
                <a:gd name="T53" fmla="*/ 3215 h 1279"/>
                <a:gd name="T54" fmla="*/ 761 w 1276"/>
                <a:gd name="T55" fmla="*/ 3606 h 1279"/>
                <a:gd name="T56" fmla="*/ 761 w 1276"/>
                <a:gd name="T57" fmla="*/ 3606 h 1279"/>
                <a:gd name="T58" fmla="*/ 251 w 1276"/>
                <a:gd name="T59" fmla="*/ 4021 h 1279"/>
                <a:gd name="T60" fmla="*/ 603 w 1276"/>
                <a:gd name="T61" fmla="*/ 4664 h 1279"/>
                <a:gd name="T62" fmla="*/ 1215 w 1276"/>
                <a:gd name="T63" fmla="*/ 4389 h 1279"/>
                <a:gd name="T64" fmla="*/ 1215 w 1276"/>
                <a:gd name="T65" fmla="*/ 4389 h 1279"/>
                <a:gd name="T66" fmla="*/ 1536 w 1276"/>
                <a:gd name="T67" fmla="*/ 4686 h 1279"/>
                <a:gd name="T68" fmla="*/ 1516 w 1276"/>
                <a:gd name="T69" fmla="*/ 4678 h 1279"/>
                <a:gd name="T70" fmla="*/ 1293 w 1276"/>
                <a:gd name="T71" fmla="*/ 5273 h 1279"/>
                <a:gd name="T72" fmla="*/ 1930 w 1276"/>
                <a:gd name="T73" fmla="*/ 5592 h 1279"/>
                <a:gd name="T74" fmla="*/ 2269 w 1276"/>
                <a:gd name="T75" fmla="*/ 5067 h 1279"/>
                <a:gd name="T76" fmla="*/ 2252 w 1276"/>
                <a:gd name="T77" fmla="*/ 5059 h 1279"/>
                <a:gd name="T78" fmla="*/ 2743 w 1276"/>
                <a:gd name="T79" fmla="*/ 5148 h 1279"/>
                <a:gd name="T80" fmla="*/ 2725 w 1276"/>
                <a:gd name="T81" fmla="*/ 5151 h 1279"/>
                <a:gd name="T82" fmla="*/ 2847 w 1276"/>
                <a:gd name="T83" fmla="*/ 5750 h 1279"/>
                <a:gd name="T84" fmla="*/ 3547 w 1276"/>
                <a:gd name="T85" fmla="*/ 5679 h 1279"/>
                <a:gd name="T86" fmla="*/ 3567 w 1276"/>
                <a:gd name="T87" fmla="*/ 5062 h 1279"/>
                <a:gd name="T88" fmla="*/ 3927 w 1276"/>
                <a:gd name="T89" fmla="*/ 4922 h 1279"/>
                <a:gd name="T90" fmla="*/ 4404 w 1276"/>
                <a:gd name="T91" fmla="*/ 5320 h 1279"/>
                <a:gd name="T92" fmla="*/ 4924 w 1276"/>
                <a:gd name="T93" fmla="*/ 4879 h 1279"/>
                <a:gd name="T94" fmla="*/ 4610 w 1276"/>
                <a:gd name="T95" fmla="*/ 4405 h 1279"/>
                <a:gd name="T96" fmla="*/ 4924 w 1276"/>
                <a:gd name="T97" fmla="*/ 3956 h 1279"/>
                <a:gd name="T98" fmla="*/ 5467 w 1276"/>
                <a:gd name="T99" fmla="*/ 4120 h 1279"/>
                <a:gd name="T100" fmla="*/ 5727 w 1276"/>
                <a:gd name="T101" fmla="*/ 3456 h 1279"/>
                <a:gd name="T102" fmla="*/ 5178 w 1276"/>
                <a:gd name="T103" fmla="*/ 3171 h 1279"/>
                <a:gd name="T104" fmla="*/ 5196 w 1276"/>
                <a:gd name="T105" fmla="*/ 2888 h 1279"/>
                <a:gd name="T106" fmla="*/ 2913 w 1276"/>
                <a:gd name="T107" fmla="*/ 4339 h 1279"/>
                <a:gd name="T108" fmla="*/ 1465 w 1276"/>
                <a:gd name="T109" fmla="*/ 2890 h 1279"/>
                <a:gd name="T110" fmla="*/ 2913 w 1276"/>
                <a:gd name="T111" fmla="*/ 1444 h 1279"/>
                <a:gd name="T112" fmla="*/ 4363 w 1276"/>
                <a:gd name="T113" fmla="*/ 2890 h 1279"/>
                <a:gd name="T114" fmla="*/ 2913 w 1276"/>
                <a:gd name="T115" fmla="*/ 4339 h 1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1279"/>
                <a:gd name="T176" fmla="*/ 1276 w 1276"/>
                <a:gd name="T177" fmla="*/ 1279 h 1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1279">
                  <a:moveTo>
                    <a:pt x="1154" y="642"/>
                  </a:moveTo>
                  <a:cubicBezTo>
                    <a:pt x="1154" y="631"/>
                    <a:pt x="1153" y="620"/>
                    <a:pt x="1153" y="610"/>
                  </a:cubicBezTo>
                  <a:cubicBezTo>
                    <a:pt x="1276" y="567"/>
                    <a:pt x="1276" y="567"/>
                    <a:pt x="1276" y="567"/>
                  </a:cubicBezTo>
                  <a:cubicBezTo>
                    <a:pt x="1242" y="406"/>
                    <a:pt x="1242" y="406"/>
                    <a:pt x="1242" y="406"/>
                  </a:cubicBezTo>
                  <a:cubicBezTo>
                    <a:pt x="1104" y="423"/>
                    <a:pt x="1104" y="423"/>
                    <a:pt x="1104" y="423"/>
                  </a:cubicBezTo>
                  <a:cubicBezTo>
                    <a:pt x="1089" y="393"/>
                    <a:pt x="1072" y="365"/>
                    <a:pt x="1052" y="338"/>
                  </a:cubicBezTo>
                  <a:cubicBezTo>
                    <a:pt x="1133" y="227"/>
                    <a:pt x="1133" y="227"/>
                    <a:pt x="1133" y="227"/>
                  </a:cubicBezTo>
                  <a:cubicBezTo>
                    <a:pt x="1017" y="111"/>
                    <a:pt x="1017" y="111"/>
                    <a:pt x="1017" y="111"/>
                  </a:cubicBezTo>
                  <a:cubicBezTo>
                    <a:pt x="909" y="209"/>
                    <a:pt x="909" y="209"/>
                    <a:pt x="909" y="209"/>
                  </a:cubicBezTo>
                  <a:cubicBezTo>
                    <a:pt x="887" y="196"/>
                    <a:pt x="865" y="184"/>
                    <a:pt x="841" y="175"/>
                  </a:cubicBezTo>
                  <a:cubicBezTo>
                    <a:pt x="848" y="37"/>
                    <a:pt x="848" y="37"/>
                    <a:pt x="848" y="37"/>
                  </a:cubicBezTo>
                  <a:cubicBezTo>
                    <a:pt x="694" y="0"/>
                    <a:pt x="694" y="0"/>
                    <a:pt x="694" y="0"/>
                  </a:cubicBezTo>
                  <a:cubicBezTo>
                    <a:pt x="650" y="137"/>
                    <a:pt x="650" y="137"/>
                    <a:pt x="650" y="137"/>
                  </a:cubicBezTo>
                  <a:cubicBezTo>
                    <a:pt x="649" y="137"/>
                    <a:pt x="649" y="137"/>
                    <a:pt x="649" y="137"/>
                  </a:cubicBezTo>
                  <a:cubicBezTo>
                    <a:pt x="614" y="137"/>
                    <a:pt x="580" y="140"/>
                    <a:pt x="548" y="147"/>
                  </a:cubicBezTo>
                  <a:cubicBezTo>
                    <a:pt x="480" y="14"/>
                    <a:pt x="480" y="14"/>
                    <a:pt x="480" y="14"/>
                  </a:cubicBezTo>
                  <a:cubicBezTo>
                    <a:pt x="329" y="70"/>
                    <a:pt x="329" y="70"/>
                    <a:pt x="329" y="70"/>
                  </a:cubicBezTo>
                  <a:cubicBezTo>
                    <a:pt x="367" y="222"/>
                    <a:pt x="367" y="222"/>
                    <a:pt x="367" y="222"/>
                  </a:cubicBezTo>
                  <a:cubicBezTo>
                    <a:pt x="339" y="241"/>
                    <a:pt x="313" y="263"/>
                    <a:pt x="289" y="287"/>
                  </a:cubicBezTo>
                  <a:cubicBezTo>
                    <a:pt x="162" y="218"/>
                    <a:pt x="162" y="218"/>
                    <a:pt x="162" y="218"/>
                  </a:cubicBezTo>
                  <a:cubicBezTo>
                    <a:pt x="63" y="345"/>
                    <a:pt x="63" y="345"/>
                    <a:pt x="63" y="345"/>
                  </a:cubicBezTo>
                  <a:cubicBezTo>
                    <a:pt x="183" y="445"/>
                    <a:pt x="183" y="445"/>
                    <a:pt x="183" y="445"/>
                  </a:cubicBezTo>
                  <a:cubicBezTo>
                    <a:pt x="172" y="472"/>
                    <a:pt x="163" y="500"/>
                    <a:pt x="156" y="529"/>
                  </a:cubicBezTo>
                  <a:cubicBezTo>
                    <a:pt x="10" y="542"/>
                    <a:pt x="10" y="542"/>
                    <a:pt x="10" y="542"/>
                  </a:cubicBezTo>
                  <a:cubicBezTo>
                    <a:pt x="0" y="700"/>
                    <a:pt x="0" y="700"/>
                    <a:pt x="0" y="700"/>
                  </a:cubicBezTo>
                  <a:cubicBezTo>
                    <a:pt x="149" y="719"/>
                    <a:pt x="149" y="719"/>
                    <a:pt x="149" y="719"/>
                  </a:cubicBezTo>
                  <a:cubicBezTo>
                    <a:pt x="149" y="715"/>
                    <a:pt x="149" y="715"/>
                    <a:pt x="149" y="715"/>
                  </a:cubicBezTo>
                  <a:cubicBezTo>
                    <a:pt x="153" y="745"/>
                    <a:pt x="160" y="774"/>
                    <a:pt x="169" y="802"/>
                  </a:cubicBezTo>
                  <a:cubicBezTo>
                    <a:pt x="169" y="802"/>
                    <a:pt x="169" y="802"/>
                    <a:pt x="169" y="802"/>
                  </a:cubicBezTo>
                  <a:cubicBezTo>
                    <a:pt x="56" y="894"/>
                    <a:pt x="56" y="894"/>
                    <a:pt x="56" y="894"/>
                  </a:cubicBezTo>
                  <a:cubicBezTo>
                    <a:pt x="134" y="1037"/>
                    <a:pt x="134" y="1037"/>
                    <a:pt x="134" y="1037"/>
                  </a:cubicBezTo>
                  <a:cubicBezTo>
                    <a:pt x="270" y="976"/>
                    <a:pt x="270" y="976"/>
                    <a:pt x="270" y="976"/>
                  </a:cubicBezTo>
                  <a:cubicBezTo>
                    <a:pt x="270" y="976"/>
                    <a:pt x="270" y="976"/>
                    <a:pt x="270" y="976"/>
                  </a:cubicBezTo>
                  <a:cubicBezTo>
                    <a:pt x="291" y="1000"/>
                    <a:pt x="315" y="1022"/>
                    <a:pt x="341" y="1042"/>
                  </a:cubicBezTo>
                  <a:cubicBezTo>
                    <a:pt x="337" y="1040"/>
                    <a:pt x="337" y="1040"/>
                    <a:pt x="337" y="1040"/>
                  </a:cubicBezTo>
                  <a:cubicBezTo>
                    <a:pt x="287" y="1173"/>
                    <a:pt x="287" y="1173"/>
                    <a:pt x="287" y="1173"/>
                  </a:cubicBezTo>
                  <a:cubicBezTo>
                    <a:pt x="429" y="1244"/>
                    <a:pt x="429" y="1244"/>
                    <a:pt x="429" y="1244"/>
                  </a:cubicBezTo>
                  <a:cubicBezTo>
                    <a:pt x="504" y="1127"/>
                    <a:pt x="504" y="1127"/>
                    <a:pt x="504" y="1127"/>
                  </a:cubicBezTo>
                  <a:cubicBezTo>
                    <a:pt x="500" y="1125"/>
                    <a:pt x="500" y="1125"/>
                    <a:pt x="500" y="1125"/>
                  </a:cubicBezTo>
                  <a:cubicBezTo>
                    <a:pt x="535" y="1135"/>
                    <a:pt x="571" y="1142"/>
                    <a:pt x="609" y="1145"/>
                  </a:cubicBezTo>
                  <a:cubicBezTo>
                    <a:pt x="605" y="1146"/>
                    <a:pt x="605" y="1146"/>
                    <a:pt x="605" y="1146"/>
                  </a:cubicBezTo>
                  <a:cubicBezTo>
                    <a:pt x="632" y="1279"/>
                    <a:pt x="632" y="1279"/>
                    <a:pt x="632" y="1279"/>
                  </a:cubicBezTo>
                  <a:cubicBezTo>
                    <a:pt x="788" y="1263"/>
                    <a:pt x="788" y="1263"/>
                    <a:pt x="788" y="1263"/>
                  </a:cubicBezTo>
                  <a:cubicBezTo>
                    <a:pt x="792" y="1126"/>
                    <a:pt x="792" y="1126"/>
                    <a:pt x="792" y="1126"/>
                  </a:cubicBezTo>
                  <a:cubicBezTo>
                    <a:pt x="820" y="1118"/>
                    <a:pt x="847" y="1107"/>
                    <a:pt x="872" y="1095"/>
                  </a:cubicBezTo>
                  <a:cubicBezTo>
                    <a:pt x="978" y="1183"/>
                    <a:pt x="978" y="1183"/>
                    <a:pt x="978" y="1183"/>
                  </a:cubicBezTo>
                  <a:cubicBezTo>
                    <a:pt x="1094" y="1085"/>
                    <a:pt x="1094" y="1085"/>
                    <a:pt x="1094" y="1085"/>
                  </a:cubicBezTo>
                  <a:cubicBezTo>
                    <a:pt x="1024" y="980"/>
                    <a:pt x="1024" y="980"/>
                    <a:pt x="1024" y="980"/>
                  </a:cubicBezTo>
                  <a:cubicBezTo>
                    <a:pt x="1051" y="950"/>
                    <a:pt x="1075" y="916"/>
                    <a:pt x="1094" y="880"/>
                  </a:cubicBezTo>
                  <a:cubicBezTo>
                    <a:pt x="1214" y="916"/>
                    <a:pt x="1214" y="916"/>
                    <a:pt x="1214" y="916"/>
                  </a:cubicBezTo>
                  <a:cubicBezTo>
                    <a:pt x="1272" y="769"/>
                    <a:pt x="1272" y="769"/>
                    <a:pt x="1272" y="769"/>
                  </a:cubicBezTo>
                  <a:cubicBezTo>
                    <a:pt x="1150" y="705"/>
                    <a:pt x="1150" y="705"/>
                    <a:pt x="1150" y="705"/>
                  </a:cubicBezTo>
                  <a:cubicBezTo>
                    <a:pt x="1152" y="684"/>
                    <a:pt x="1154" y="663"/>
                    <a:pt x="1154" y="642"/>
                  </a:cubicBezTo>
                  <a:close/>
                  <a:moveTo>
                    <a:pt x="647" y="965"/>
                  </a:moveTo>
                  <a:cubicBezTo>
                    <a:pt x="469" y="965"/>
                    <a:pt x="325" y="821"/>
                    <a:pt x="325" y="643"/>
                  </a:cubicBezTo>
                  <a:cubicBezTo>
                    <a:pt x="325" y="465"/>
                    <a:pt x="469" y="321"/>
                    <a:pt x="647" y="321"/>
                  </a:cubicBezTo>
                  <a:cubicBezTo>
                    <a:pt x="825" y="321"/>
                    <a:pt x="969" y="465"/>
                    <a:pt x="969" y="643"/>
                  </a:cubicBezTo>
                  <a:cubicBezTo>
                    <a:pt x="969" y="821"/>
                    <a:pt x="825" y="965"/>
                    <a:pt x="647" y="965"/>
                  </a:cubicBezTo>
                  <a:close/>
                </a:path>
              </a:pathLst>
            </a:custGeom>
            <a:solidFill>
              <a:srgbClr val="B3B3B3"/>
            </a:solidFill>
            <a:ln w="9525">
              <a:noFill/>
              <a:round/>
              <a:headEnd/>
              <a:tailEnd/>
            </a:ln>
          </p:spPr>
          <p:txBody>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ysClr val="windowText" lastClr="000000">
                    <a:alpha val="0"/>
                  </a:sysClr>
                </a:solidFill>
                <a:effectLst>
                  <a:outerShdw blurRad="50800" dist="50800" dir="5400000" algn="ctr" rotWithShape="0">
                    <a:srgbClr val="000000"/>
                  </a:outerShdw>
                </a:effectLst>
                <a:uLnTx/>
                <a:uFillTx/>
                <a:ea typeface="+mn-ea"/>
                <a:cs typeface="+mn-cs"/>
              </a:endParaRPr>
            </a:p>
          </p:txBody>
        </p:sp>
      </p:grpSp>
      <p:sp>
        <p:nvSpPr>
          <p:cNvPr id="3" name="Slide Number Placeholder 2">
            <a:extLst>
              <a:ext uri="{FF2B5EF4-FFF2-40B4-BE49-F238E27FC236}">
                <a16:creationId xmlns:a16="http://schemas.microsoft.com/office/drawing/2014/main" id="{2BFA067C-1F1F-F1F5-B386-699EFE75F615}"/>
              </a:ext>
            </a:extLst>
          </p:cNvPr>
          <p:cNvSpPr>
            <a:spLocks noGrp="1"/>
          </p:cNvSpPr>
          <p:nvPr>
            <p:ph type="sldNum" idx="12"/>
          </p:nvPr>
        </p:nvSpPr>
        <p:spPr/>
        <p:txBody>
          <a:bodyPr/>
          <a:lstStyle/>
          <a:p>
            <a:fld id="{00000000-1234-1234-1234-123412341234}" type="slidenum">
              <a:rPr lang="it-IT" smtClean="0"/>
              <a:pPr/>
              <a:t>9</a:t>
            </a:fld>
            <a:endParaRPr lang="it-IT"/>
          </a:p>
        </p:txBody>
      </p:sp>
      <p:sp>
        <p:nvSpPr>
          <p:cNvPr id="12" name="Google Shape;149;p21">
            <a:extLst>
              <a:ext uri="{FF2B5EF4-FFF2-40B4-BE49-F238E27FC236}">
                <a16:creationId xmlns:a16="http://schemas.microsoft.com/office/drawing/2014/main" id="{C0D44E56-307F-F2F2-E01F-1C89A50BF2C4}"/>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 name="Google Shape;150;p21">
            <a:extLst>
              <a:ext uri="{FF2B5EF4-FFF2-40B4-BE49-F238E27FC236}">
                <a16:creationId xmlns:a16="http://schemas.microsoft.com/office/drawing/2014/main" id="{5E3D2289-29D9-E05B-50AA-CFF97BC2D540}"/>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4" name="TextBox 13">
            <a:extLst>
              <a:ext uri="{FF2B5EF4-FFF2-40B4-BE49-F238E27FC236}">
                <a16:creationId xmlns:a16="http://schemas.microsoft.com/office/drawing/2014/main" id="{E472F123-5043-BBAC-6C0F-5FDA303C11E3}"/>
              </a:ext>
            </a:extLst>
          </p:cNvPr>
          <p:cNvSpPr txBox="1"/>
          <p:nvPr/>
        </p:nvSpPr>
        <p:spPr>
          <a:xfrm>
            <a:off x="496957" y="506911"/>
            <a:ext cx="8015907" cy="769441"/>
          </a:xfrm>
          <a:prstGeom prst="rect">
            <a:avLst/>
          </a:prstGeom>
          <a:noFill/>
        </p:spPr>
        <p:txBody>
          <a:bodyPr wrap="square" rtlCol="0">
            <a:spAutoFit/>
          </a:bodyPr>
          <a:lstStyle/>
          <a:p>
            <a:r>
              <a:rPr lang="it-IT" sz="4400" dirty="0">
                <a:latin typeface="+mj-lt"/>
              </a:rPr>
              <a:t>ESG </a:t>
            </a:r>
            <a:r>
              <a:rPr lang="it-IT" sz="4400" dirty="0" err="1">
                <a:latin typeface="+mj-lt"/>
              </a:rPr>
              <a:t>as</a:t>
            </a:r>
            <a:r>
              <a:rPr lang="it-IT" sz="4400" dirty="0">
                <a:latin typeface="+mj-lt"/>
              </a:rPr>
              <a:t> an interpretative </a:t>
            </a:r>
            <a:r>
              <a:rPr lang="it-IT" sz="4400" dirty="0" err="1">
                <a:latin typeface="+mj-lt"/>
              </a:rPr>
              <a:t>limit</a:t>
            </a:r>
            <a:r>
              <a:rPr lang="it-IT" sz="4400" dirty="0">
                <a:latin typeface="+mj-lt"/>
              </a:rPr>
              <a:t>?</a:t>
            </a:r>
          </a:p>
        </p:txBody>
      </p:sp>
      <p:sp>
        <p:nvSpPr>
          <p:cNvPr id="16" name="Rectangle 15">
            <a:extLst>
              <a:ext uri="{FF2B5EF4-FFF2-40B4-BE49-F238E27FC236}">
                <a16:creationId xmlns:a16="http://schemas.microsoft.com/office/drawing/2014/main" id="{6DE1CA0F-A8B8-E086-19C1-565864BD0B16}"/>
              </a:ext>
            </a:extLst>
          </p:cNvPr>
          <p:cNvSpPr/>
          <p:nvPr/>
        </p:nvSpPr>
        <p:spPr>
          <a:xfrm>
            <a:off x="11054692" y="951526"/>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a:extLst>
              <a:ext uri="{FF2B5EF4-FFF2-40B4-BE49-F238E27FC236}">
                <a16:creationId xmlns:a16="http://schemas.microsoft.com/office/drawing/2014/main" id="{3E3CDF6A-8745-18B8-28D4-89F6E2842EE3}"/>
              </a:ext>
            </a:extLst>
          </p:cNvPr>
          <p:cNvSpPr/>
          <p:nvPr/>
        </p:nvSpPr>
        <p:spPr>
          <a:xfrm>
            <a:off x="10275476" y="2571965"/>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2DE012DB-2AA9-45B0-999B-B84ABF9EEEE2}"/>
              </a:ext>
            </a:extLst>
          </p:cNvPr>
          <p:cNvSpPr/>
          <p:nvPr/>
        </p:nvSpPr>
        <p:spPr>
          <a:xfrm>
            <a:off x="11054692" y="4191822"/>
            <a:ext cx="1682158" cy="1121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B18E4652-EE87-35D3-35D5-F44DC70979E1}"/>
              </a:ext>
            </a:extLst>
          </p:cNvPr>
          <p:cNvSpPr txBox="1"/>
          <p:nvPr/>
        </p:nvSpPr>
        <p:spPr>
          <a:xfrm>
            <a:off x="692149" y="1821454"/>
            <a:ext cx="7616963" cy="3293209"/>
          </a:xfrm>
          <a:prstGeom prst="rect">
            <a:avLst/>
          </a:prstGeom>
          <a:noFill/>
        </p:spPr>
        <p:txBody>
          <a:bodyPr wrap="square" rtlCol="0">
            <a:spAutoFit/>
          </a:bodyPr>
          <a:lstStyle/>
          <a:p>
            <a:pPr algn="just"/>
            <a:r>
              <a:rPr lang="en-US" sz="1600" b="1" dirty="0">
                <a:latin typeface="+mn-lt"/>
              </a:rPr>
              <a:t>There are currently no regulatory provisions expressly linking the tax credit (Matching Credit) to ESG criteria.</a:t>
            </a:r>
          </a:p>
          <a:p>
            <a:pPr algn="just"/>
            <a:endParaRPr lang="en-US" sz="1600" b="1" dirty="0">
              <a:latin typeface="+mn-lt"/>
            </a:endParaRPr>
          </a:p>
          <a:p>
            <a:pPr algn="just"/>
            <a:r>
              <a:rPr lang="en-US" sz="1600" dirty="0">
                <a:latin typeface="+mn-lt"/>
              </a:rPr>
              <a:t>An interpretative or even legislative development in this sense can be hypothesized:</a:t>
            </a:r>
          </a:p>
          <a:p>
            <a:pPr algn="just"/>
            <a:endParaRPr lang="en-US" sz="1600" dirty="0">
              <a:latin typeface="+mn-lt"/>
            </a:endParaRPr>
          </a:p>
          <a:p>
            <a:pPr marL="285750" indent="-285750" algn="just">
              <a:buFont typeface="Wingdings" panose="05000000000000000000" pitchFamily="2" charset="2"/>
              <a:buChar char="§"/>
            </a:pPr>
            <a:r>
              <a:rPr lang="en-US" sz="1600" dirty="0">
                <a:latin typeface="+mn-lt"/>
              </a:rPr>
              <a:t>exclusion of the matching credit for investments in “non-green” sectors like coal, oil, energy;</a:t>
            </a:r>
          </a:p>
          <a:p>
            <a:pPr marL="285750" indent="-285750" algn="just">
              <a:buFont typeface="Wingdings" panose="05000000000000000000" pitchFamily="2" charset="2"/>
              <a:buChar char="§"/>
            </a:pPr>
            <a:endParaRPr lang="en-US" sz="1600" dirty="0">
              <a:latin typeface="+mn-lt"/>
            </a:endParaRPr>
          </a:p>
          <a:p>
            <a:pPr marL="285750" indent="-285750" algn="just">
              <a:buFont typeface="Wingdings" panose="05000000000000000000" pitchFamily="2" charset="2"/>
              <a:buChar char="§"/>
            </a:pPr>
            <a:r>
              <a:rPr lang="en-US" sz="1600" dirty="0">
                <a:latin typeface="+mn-lt"/>
              </a:rPr>
              <a:t>conditioning of the credit to compliance with minimum environmental parameters (e.g. certifications, environmental audits);</a:t>
            </a:r>
          </a:p>
          <a:p>
            <a:pPr marL="285750" indent="-285750" algn="just">
              <a:buFont typeface="Wingdings" panose="05000000000000000000" pitchFamily="2" charset="2"/>
              <a:buChar char="§"/>
            </a:pPr>
            <a:endParaRPr lang="en-US" sz="1600" dirty="0">
              <a:latin typeface="+mn-lt"/>
            </a:endParaRPr>
          </a:p>
          <a:p>
            <a:pPr marL="285750" indent="-285750" algn="just">
              <a:buFont typeface="Wingdings" panose="05000000000000000000" pitchFamily="2" charset="2"/>
              <a:buChar char="§"/>
            </a:pPr>
            <a:r>
              <a:rPr lang="en-US" sz="1600" dirty="0">
                <a:latin typeface="+mn-lt"/>
              </a:rPr>
              <a:t>linkage with the European Union's green taxonomy.</a:t>
            </a:r>
          </a:p>
        </p:txBody>
      </p:sp>
      <p:sp>
        <p:nvSpPr>
          <p:cNvPr id="5" name="TextBox 4">
            <a:extLst>
              <a:ext uri="{FF2B5EF4-FFF2-40B4-BE49-F238E27FC236}">
                <a16:creationId xmlns:a16="http://schemas.microsoft.com/office/drawing/2014/main" id="{4EAD0C5D-F93F-6C0D-CA33-F5F2288E4FB9}"/>
              </a:ext>
            </a:extLst>
          </p:cNvPr>
          <p:cNvSpPr txBox="1"/>
          <p:nvPr/>
        </p:nvSpPr>
        <p:spPr>
          <a:xfrm>
            <a:off x="11499850" y="6335811"/>
            <a:ext cx="323298" cy="307777"/>
          </a:xfrm>
          <a:prstGeom prst="rect">
            <a:avLst/>
          </a:prstGeom>
          <a:noFill/>
        </p:spPr>
        <p:txBody>
          <a:bodyPr wrap="square" rtlCol="0">
            <a:spAutoFit/>
          </a:bodyPr>
          <a:lstStyle/>
          <a:p>
            <a:r>
              <a:rPr lang="it-IT" dirty="0">
                <a:solidFill>
                  <a:schemeClr val="bg1"/>
                </a:solidFill>
                <a:latin typeface="+mj-lt"/>
              </a:rPr>
              <a:t>7</a:t>
            </a:r>
          </a:p>
        </p:txBody>
      </p:sp>
    </p:spTree>
    <p:extLst>
      <p:ext uri="{BB962C8B-B14F-4D97-AF65-F5344CB8AC3E}">
        <p14:creationId xmlns:p14="http://schemas.microsoft.com/office/powerpoint/2010/main" val="1623138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405,12,Slide150"/>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15073</TotalTime>
  <Words>751</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Georgia</vt:lpstr>
      <vt:lpstr>Wingdings</vt:lpstr>
      <vt:lpstr>Simple Light</vt:lpstr>
      <vt:lpstr>PowerPoint Presentation</vt:lpstr>
      <vt:lpstr>Outline of the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 and Taxation</dc:title>
  <dc:subject/>
  <dc:creator>Amnna Miotto and Marco Greggi</dc:creator>
  <cp:keywords/>
  <dc:description/>
  <cp:lastModifiedBy>Anna Miotto</cp:lastModifiedBy>
  <cp:revision>248</cp:revision>
  <dcterms:modified xsi:type="dcterms:W3CDTF">2025-04-25T17:11:24Z</dcterms:modified>
  <cp:category/>
</cp:coreProperties>
</file>