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74" r:id="rId6"/>
    <p:sldId id="260"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7FF251-A9F3-49AB-AA06-23606CEDE8E0}" v="1" dt="2024-11-05T17:52:21.3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072" y="36"/>
      </p:cViewPr>
      <p:guideLst>
        <p:guide orient="horz" pos="2160"/>
        <p:guide orient="horz" pos="1028"/>
        <p:guide orient="horz" pos="3296"/>
        <p:guide orient="horz" pos="456"/>
        <p:guide pos="436"/>
        <p:guide pos="7236"/>
        <p:guide pos="2692"/>
        <p:guide pos="1572"/>
        <p:guide pos="3816"/>
        <p:guide pos="4976"/>
        <p:guide pos="61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ntina Passadore" userId="ead1ab0ffdadb522" providerId="LiveId" clId="{CC7FF251-A9F3-49AB-AA06-23606CEDE8E0}"/>
    <pc:docChg chg="undo custSel addSld delSld modSld sldOrd">
      <pc:chgData name="Valentina Passadore" userId="ead1ab0ffdadb522" providerId="LiveId" clId="{CC7FF251-A9F3-49AB-AA06-23606CEDE8E0}" dt="2024-11-05T18:30:41.075" v="1120" actId="20577"/>
      <pc:docMkLst>
        <pc:docMk/>
      </pc:docMkLst>
      <pc:sldChg chg="addSp modSp mod">
        <pc:chgData name="Valentina Passadore" userId="ead1ab0ffdadb522" providerId="LiveId" clId="{CC7FF251-A9F3-49AB-AA06-23606CEDE8E0}" dt="2024-11-05T18:30:09.065" v="1119" actId="1076"/>
        <pc:sldMkLst>
          <pc:docMk/>
          <pc:sldMk cId="0" sldId="259"/>
        </pc:sldMkLst>
        <pc:spChg chg="add mod">
          <ac:chgData name="Valentina Passadore" userId="ead1ab0ffdadb522" providerId="LiveId" clId="{CC7FF251-A9F3-49AB-AA06-23606CEDE8E0}" dt="2024-11-05T18:30:09.065" v="1119" actId="1076"/>
          <ac:spMkLst>
            <pc:docMk/>
            <pc:sldMk cId="0" sldId="259"/>
            <ac:spMk id="2" creationId="{164CA310-C55E-0CD6-498B-DDE1157F2FE1}"/>
          </ac:spMkLst>
        </pc:spChg>
        <pc:spChg chg="mod">
          <ac:chgData name="Valentina Passadore" userId="ead1ab0ffdadb522" providerId="LiveId" clId="{CC7FF251-A9F3-49AB-AA06-23606CEDE8E0}" dt="2024-11-05T18:30:03.003" v="1117" actId="255"/>
          <ac:spMkLst>
            <pc:docMk/>
            <pc:sldMk cId="0" sldId="259"/>
            <ac:spMk id="112" creationId="{00000000-0000-0000-0000-000000000000}"/>
          </ac:spMkLst>
        </pc:spChg>
        <pc:spChg chg="mod">
          <ac:chgData name="Valentina Passadore" userId="ead1ab0ffdadb522" providerId="LiveId" clId="{CC7FF251-A9F3-49AB-AA06-23606CEDE8E0}" dt="2024-11-05T18:30:07.249" v="1118" actId="1076"/>
          <ac:spMkLst>
            <pc:docMk/>
            <pc:sldMk cId="0" sldId="259"/>
            <ac:spMk id="113" creationId="{00000000-0000-0000-0000-000000000000}"/>
          </ac:spMkLst>
        </pc:spChg>
      </pc:sldChg>
      <pc:sldChg chg="modSp del mod">
        <pc:chgData name="Valentina Passadore" userId="ead1ab0ffdadb522" providerId="LiveId" clId="{CC7FF251-A9F3-49AB-AA06-23606CEDE8E0}" dt="2024-11-05T18:13:04.439" v="839" actId="47"/>
        <pc:sldMkLst>
          <pc:docMk/>
          <pc:sldMk cId="0" sldId="261"/>
        </pc:sldMkLst>
        <pc:spChg chg="mod">
          <ac:chgData name="Valentina Passadore" userId="ead1ab0ffdadb522" providerId="LiveId" clId="{CC7FF251-A9F3-49AB-AA06-23606CEDE8E0}" dt="2024-11-05T18:08:14.157" v="749" actId="1076"/>
          <ac:spMkLst>
            <pc:docMk/>
            <pc:sldMk cId="0" sldId="261"/>
            <ac:spMk id="130" creationId="{00000000-0000-0000-0000-000000000000}"/>
          </ac:spMkLst>
        </pc:spChg>
      </pc:sldChg>
      <pc:sldChg chg="modSp mod">
        <pc:chgData name="Valentina Passadore" userId="ead1ab0ffdadb522" providerId="LiveId" clId="{CC7FF251-A9F3-49AB-AA06-23606CEDE8E0}" dt="2024-11-05T18:30:41.075" v="1120" actId="20577"/>
        <pc:sldMkLst>
          <pc:docMk/>
          <pc:sldMk cId="0" sldId="262"/>
        </pc:sldMkLst>
        <pc:spChg chg="mod">
          <ac:chgData name="Valentina Passadore" userId="ead1ab0ffdadb522" providerId="LiveId" clId="{CC7FF251-A9F3-49AB-AA06-23606CEDE8E0}" dt="2024-11-05T18:30:41.075" v="1120" actId="20577"/>
          <ac:spMkLst>
            <pc:docMk/>
            <pc:sldMk cId="0" sldId="262"/>
            <ac:spMk id="138" creationId="{00000000-0000-0000-0000-000000000000}"/>
          </ac:spMkLst>
        </pc:spChg>
      </pc:sldChg>
      <pc:sldChg chg="modSp mod">
        <pc:chgData name="Valentina Passadore" userId="ead1ab0ffdadb522" providerId="LiveId" clId="{CC7FF251-A9F3-49AB-AA06-23606CEDE8E0}" dt="2024-11-05T18:23:25.866" v="1032" actId="20577"/>
        <pc:sldMkLst>
          <pc:docMk/>
          <pc:sldMk cId="0" sldId="263"/>
        </pc:sldMkLst>
        <pc:spChg chg="mod">
          <ac:chgData name="Valentina Passadore" userId="ead1ab0ffdadb522" providerId="LiveId" clId="{CC7FF251-A9F3-49AB-AA06-23606CEDE8E0}" dt="2024-11-05T18:23:25.866" v="1032" actId="20577"/>
          <ac:spMkLst>
            <pc:docMk/>
            <pc:sldMk cId="0" sldId="263"/>
            <ac:spMk id="146" creationId="{00000000-0000-0000-0000-000000000000}"/>
          </ac:spMkLst>
        </pc:spChg>
      </pc:sldChg>
      <pc:sldChg chg="modSp mod">
        <pc:chgData name="Valentina Passadore" userId="ead1ab0ffdadb522" providerId="LiveId" clId="{CC7FF251-A9F3-49AB-AA06-23606CEDE8E0}" dt="2024-11-03T19:29:11.133" v="11" actId="14100"/>
        <pc:sldMkLst>
          <pc:docMk/>
          <pc:sldMk cId="0" sldId="264"/>
        </pc:sldMkLst>
        <pc:spChg chg="mod">
          <ac:chgData name="Valentina Passadore" userId="ead1ab0ffdadb522" providerId="LiveId" clId="{CC7FF251-A9F3-49AB-AA06-23606CEDE8E0}" dt="2024-11-03T19:29:11.133" v="11" actId="14100"/>
          <ac:spMkLst>
            <pc:docMk/>
            <pc:sldMk cId="0" sldId="264"/>
            <ac:spMk id="154" creationId="{00000000-0000-0000-0000-000000000000}"/>
          </ac:spMkLst>
        </pc:spChg>
      </pc:sldChg>
      <pc:sldChg chg="modSp mod">
        <pc:chgData name="Valentina Passadore" userId="ead1ab0ffdadb522" providerId="LiveId" clId="{CC7FF251-A9F3-49AB-AA06-23606CEDE8E0}" dt="2024-11-05T18:25:57.051" v="1073" actId="20577"/>
        <pc:sldMkLst>
          <pc:docMk/>
          <pc:sldMk cId="0" sldId="265"/>
        </pc:sldMkLst>
        <pc:spChg chg="mod">
          <ac:chgData name="Valentina Passadore" userId="ead1ab0ffdadb522" providerId="LiveId" clId="{CC7FF251-A9F3-49AB-AA06-23606CEDE8E0}" dt="2024-11-05T18:25:57.051" v="1073" actId="20577"/>
          <ac:spMkLst>
            <pc:docMk/>
            <pc:sldMk cId="0" sldId="265"/>
            <ac:spMk id="162" creationId="{00000000-0000-0000-0000-000000000000}"/>
          </ac:spMkLst>
        </pc:spChg>
      </pc:sldChg>
      <pc:sldChg chg="modSp mod">
        <pc:chgData name="Valentina Passadore" userId="ead1ab0ffdadb522" providerId="LiveId" clId="{CC7FF251-A9F3-49AB-AA06-23606CEDE8E0}" dt="2024-11-05T18:26:35.795" v="1088" actId="20577"/>
        <pc:sldMkLst>
          <pc:docMk/>
          <pc:sldMk cId="0" sldId="266"/>
        </pc:sldMkLst>
        <pc:spChg chg="mod">
          <ac:chgData name="Valentina Passadore" userId="ead1ab0ffdadb522" providerId="LiveId" clId="{CC7FF251-A9F3-49AB-AA06-23606CEDE8E0}" dt="2024-11-05T18:26:35.795" v="1088" actId="20577"/>
          <ac:spMkLst>
            <pc:docMk/>
            <pc:sldMk cId="0" sldId="266"/>
            <ac:spMk id="170" creationId="{00000000-0000-0000-0000-000000000000}"/>
          </ac:spMkLst>
        </pc:spChg>
      </pc:sldChg>
      <pc:sldChg chg="modSp mod">
        <pc:chgData name="Valentina Passadore" userId="ead1ab0ffdadb522" providerId="LiveId" clId="{CC7FF251-A9F3-49AB-AA06-23606CEDE8E0}" dt="2024-11-05T18:28:11.134" v="1108" actId="20577"/>
        <pc:sldMkLst>
          <pc:docMk/>
          <pc:sldMk cId="0" sldId="267"/>
        </pc:sldMkLst>
        <pc:spChg chg="mod">
          <ac:chgData name="Valentina Passadore" userId="ead1ab0ffdadb522" providerId="LiveId" clId="{CC7FF251-A9F3-49AB-AA06-23606CEDE8E0}" dt="2024-11-05T18:28:11.134" v="1108" actId="20577"/>
          <ac:spMkLst>
            <pc:docMk/>
            <pc:sldMk cId="0" sldId="267"/>
            <ac:spMk id="178" creationId="{00000000-0000-0000-0000-000000000000}"/>
          </ac:spMkLst>
        </pc:spChg>
      </pc:sldChg>
      <pc:sldChg chg="modSp mod">
        <pc:chgData name="Valentina Passadore" userId="ead1ab0ffdadb522" providerId="LiveId" clId="{CC7FF251-A9F3-49AB-AA06-23606CEDE8E0}" dt="2024-11-05T18:28:53.373" v="1110" actId="20577"/>
        <pc:sldMkLst>
          <pc:docMk/>
          <pc:sldMk cId="0" sldId="268"/>
        </pc:sldMkLst>
        <pc:spChg chg="mod">
          <ac:chgData name="Valentina Passadore" userId="ead1ab0ffdadb522" providerId="LiveId" clId="{CC7FF251-A9F3-49AB-AA06-23606CEDE8E0}" dt="2024-11-05T18:28:53.373" v="1110" actId="20577"/>
          <ac:spMkLst>
            <pc:docMk/>
            <pc:sldMk cId="0" sldId="268"/>
            <ac:spMk id="184" creationId="{00000000-0000-0000-0000-000000000000}"/>
          </ac:spMkLst>
        </pc:spChg>
      </pc:sldChg>
      <pc:sldChg chg="modSp mod">
        <pc:chgData name="Valentina Passadore" userId="ead1ab0ffdadb522" providerId="LiveId" clId="{CC7FF251-A9F3-49AB-AA06-23606CEDE8E0}" dt="2024-11-05T18:29:31.813" v="1116" actId="20577"/>
        <pc:sldMkLst>
          <pc:docMk/>
          <pc:sldMk cId="0" sldId="269"/>
        </pc:sldMkLst>
        <pc:spChg chg="mod">
          <ac:chgData name="Valentina Passadore" userId="ead1ab0ffdadb522" providerId="LiveId" clId="{CC7FF251-A9F3-49AB-AA06-23606CEDE8E0}" dt="2024-11-05T18:29:31.813" v="1116" actId="20577"/>
          <ac:spMkLst>
            <pc:docMk/>
            <pc:sldMk cId="0" sldId="269"/>
            <ac:spMk id="192" creationId="{00000000-0000-0000-0000-000000000000}"/>
          </ac:spMkLst>
        </pc:spChg>
      </pc:sldChg>
      <pc:sldChg chg="add del ord">
        <pc:chgData name="Valentina Passadore" userId="ead1ab0ffdadb522" providerId="LiveId" clId="{CC7FF251-A9F3-49AB-AA06-23606CEDE8E0}" dt="2024-11-05T18:12:50.469" v="838" actId="47"/>
        <pc:sldMkLst>
          <pc:docMk/>
          <pc:sldMk cId="4112387406" sldId="271"/>
        </pc:sldMkLst>
      </pc:sldChg>
      <pc:sldChg chg="new del">
        <pc:chgData name="Valentina Passadore" userId="ead1ab0ffdadb522" providerId="LiveId" clId="{CC7FF251-A9F3-49AB-AA06-23606CEDE8E0}" dt="2024-11-05T17:56:42.547" v="175" actId="47"/>
        <pc:sldMkLst>
          <pc:docMk/>
          <pc:sldMk cId="2917055908" sldId="272"/>
        </pc:sldMkLst>
      </pc:sldChg>
      <pc:sldChg chg="delSp modSp add del mod">
        <pc:chgData name="Valentina Passadore" userId="ead1ab0ffdadb522" providerId="LiveId" clId="{CC7FF251-A9F3-49AB-AA06-23606CEDE8E0}" dt="2024-11-05T18:04:40.565" v="673" actId="47"/>
        <pc:sldMkLst>
          <pc:docMk/>
          <pc:sldMk cId="1046611528" sldId="273"/>
        </pc:sldMkLst>
        <pc:spChg chg="del">
          <ac:chgData name="Valentina Passadore" userId="ead1ab0ffdadb522" providerId="LiveId" clId="{CC7FF251-A9F3-49AB-AA06-23606CEDE8E0}" dt="2024-11-05T17:57:15.884" v="179" actId="478"/>
          <ac:spMkLst>
            <pc:docMk/>
            <pc:sldMk cId="1046611528" sldId="273"/>
            <ac:spMk id="2" creationId="{3DE82EC3-B992-B4D1-665A-A84307D98070}"/>
          </ac:spMkLst>
        </pc:spChg>
        <pc:spChg chg="mod">
          <ac:chgData name="Valentina Passadore" userId="ead1ab0ffdadb522" providerId="LiveId" clId="{CC7FF251-A9F3-49AB-AA06-23606CEDE8E0}" dt="2024-11-05T17:58:58.767" v="319" actId="20577"/>
          <ac:spMkLst>
            <pc:docMk/>
            <pc:sldMk cId="1046611528" sldId="273"/>
            <ac:spMk id="112" creationId="{C259B2E3-1ECB-E951-4F56-F727BD6E7BF3}"/>
          </ac:spMkLst>
        </pc:spChg>
        <pc:spChg chg="del">
          <ac:chgData name="Valentina Passadore" userId="ead1ab0ffdadb522" providerId="LiveId" clId="{CC7FF251-A9F3-49AB-AA06-23606CEDE8E0}" dt="2024-11-05T17:57:14.057" v="178" actId="478"/>
          <ac:spMkLst>
            <pc:docMk/>
            <pc:sldMk cId="1046611528" sldId="273"/>
            <ac:spMk id="113" creationId="{A06C48A3-5B0B-CBCC-33CD-FAE15F57C06A}"/>
          </ac:spMkLst>
        </pc:spChg>
      </pc:sldChg>
      <pc:sldChg chg="modSp add mod">
        <pc:chgData name="Valentina Passadore" userId="ead1ab0ffdadb522" providerId="LiveId" clId="{CC7FF251-A9F3-49AB-AA06-23606CEDE8E0}" dt="2024-11-05T18:12:45.825" v="837" actId="20577"/>
        <pc:sldMkLst>
          <pc:docMk/>
          <pc:sldMk cId="2483732254" sldId="274"/>
        </pc:sldMkLst>
        <pc:spChg chg="mod">
          <ac:chgData name="Valentina Passadore" userId="ead1ab0ffdadb522" providerId="LiveId" clId="{CC7FF251-A9F3-49AB-AA06-23606CEDE8E0}" dt="2024-11-05T18:12:45.825" v="837" actId="20577"/>
          <ac:spMkLst>
            <pc:docMk/>
            <pc:sldMk cId="2483732254" sldId="274"/>
            <ac:spMk id="112" creationId="{F1A2C481-C453-E72B-A6DF-6AE1146E7B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it-IT"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5" name="Google Shape;16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7" name="Google Shape;197;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9" name="Google Shape;9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7" name="Google Shape;10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a:extLst>
            <a:ext uri="{FF2B5EF4-FFF2-40B4-BE49-F238E27FC236}">
              <a16:creationId xmlns:a16="http://schemas.microsoft.com/office/drawing/2014/main" id="{93B9EAC4-A732-5490-4AF2-32CBAC566869}"/>
            </a:ext>
          </a:extLst>
        </p:cNvPr>
        <p:cNvGrpSpPr/>
        <p:nvPr/>
      </p:nvGrpSpPr>
      <p:grpSpPr>
        <a:xfrm>
          <a:off x="0" y="0"/>
          <a:ext cx="0" cy="0"/>
          <a:chOff x="0" y="0"/>
          <a:chExt cx="0" cy="0"/>
        </a:xfrm>
      </p:grpSpPr>
      <p:sp>
        <p:nvSpPr>
          <p:cNvPr id="106" name="Google Shape;106;p6:notes">
            <a:extLst>
              <a:ext uri="{FF2B5EF4-FFF2-40B4-BE49-F238E27FC236}">
                <a16:creationId xmlns:a16="http://schemas.microsoft.com/office/drawing/2014/main" id="{1F91CE9B-E100-90E7-3C70-A2BA5AF9D4B5}"/>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7" name="Google Shape;107;p6:notes">
            <a:extLst>
              <a:ext uri="{FF2B5EF4-FFF2-40B4-BE49-F238E27FC236}">
                <a16:creationId xmlns:a16="http://schemas.microsoft.com/office/drawing/2014/main" id="{4948B924-6831-3683-96E5-697C31044A6E}"/>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67412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6" name="Google Shape;11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3" name="Google Shape;133;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1" name="Google Shape;14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9" name="Google Shape;14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i"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p:nvPr/>
        </p:nvSpPr>
        <p:spPr>
          <a:xfrm>
            <a:off x="0" y="0"/>
            <a:ext cx="12192000" cy="68580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9" name="Google Shape;89;p13"/>
          <p:cNvPicPr preferRelativeResize="0"/>
          <p:nvPr/>
        </p:nvPicPr>
        <p:blipFill rotWithShape="1">
          <a:blip r:embed="rId3">
            <a:alphaModFix/>
          </a:blip>
          <a:srcRect/>
          <a:stretch/>
        </p:blipFill>
        <p:spPr>
          <a:xfrm>
            <a:off x="1261813" y="2156275"/>
            <a:ext cx="9668375" cy="254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2"/>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60" name="Google Shape;160;p22"/>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61" name="Google Shape;161;p22"/>
          <p:cNvSpPr txBox="1">
            <a:spLocks noGrp="1"/>
          </p:cNvSpPr>
          <p:nvPr>
            <p:ph type="body" idx="1"/>
          </p:nvPr>
        </p:nvSpPr>
        <p:spPr>
          <a:xfrm>
            <a:off x="3787803" y="1502229"/>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62" name="Google Shape;162;p22"/>
          <p:cNvSpPr txBox="1"/>
          <p:nvPr/>
        </p:nvSpPr>
        <p:spPr>
          <a:xfrm>
            <a:off x="0" y="303646"/>
            <a:ext cx="12105000" cy="4520428"/>
          </a:xfrm>
          <a:prstGeom prst="rect">
            <a:avLst/>
          </a:prstGeom>
          <a:noFill/>
          <a:ln>
            <a:noFill/>
          </a:ln>
        </p:spPr>
        <p:txBody>
          <a:bodyPr spcFirstLastPara="1" wrap="square" lIns="91425" tIns="45700" rIns="91425" bIns="45700" anchor="t" anchorCtr="0">
            <a:spAutoFit/>
          </a:bodyPr>
          <a:lstStyle/>
          <a:p>
            <a:pPr marL="0" lvl="0" indent="0" algn="just" rtl="0">
              <a:lnSpc>
                <a:spcPct val="106000"/>
              </a:lnSpc>
              <a:spcBef>
                <a:spcPts val="800"/>
              </a:spcBef>
              <a:spcAft>
                <a:spcPts val="0"/>
              </a:spcAft>
              <a:buClr>
                <a:schemeClr val="dk1"/>
              </a:buClr>
              <a:buSzPts val="1100"/>
              <a:buFont typeface="Arial"/>
              <a:buNone/>
            </a:pPr>
            <a:r>
              <a:rPr lang="it-IT" sz="2400" dirty="0">
                <a:solidFill>
                  <a:schemeClr val="dk1"/>
                </a:solidFill>
                <a:highlight>
                  <a:schemeClr val="lt1"/>
                </a:highlight>
              </a:rPr>
              <a:t>La normativa interna deve però essere coordinata con le disposizioni internazionali contenute nelle Convenzioni contro le doppie imposizioni. </a:t>
            </a:r>
          </a:p>
          <a:p>
            <a:pPr marL="0" lvl="0" indent="0" algn="just" rtl="0">
              <a:lnSpc>
                <a:spcPct val="106000"/>
              </a:lnSpc>
              <a:spcBef>
                <a:spcPts val="800"/>
              </a:spcBef>
              <a:spcAft>
                <a:spcPts val="0"/>
              </a:spcAft>
              <a:buClr>
                <a:schemeClr val="dk1"/>
              </a:buClr>
              <a:buSzPts val="1100"/>
              <a:buFont typeface="Arial"/>
              <a:buNone/>
            </a:pPr>
            <a:r>
              <a:rPr lang="it-IT" sz="2400" dirty="0">
                <a:solidFill>
                  <a:schemeClr val="dk1"/>
                </a:solidFill>
                <a:highlight>
                  <a:schemeClr val="lt1"/>
                </a:highlight>
              </a:rPr>
              <a:t>L’art. 19  della Convenzione tra la Repubblica Italiana e la Confederazione Svizzera prevede che affinché il trattamento pensionistico erogato dallo Stato Italiano a favore di un cittadino italiano residente in Svizzera sia soggetto a imposizione in Italia devono sussistere 2 condizioni:</a:t>
            </a:r>
            <a:endParaRPr sz="2400" dirty="0">
              <a:solidFill>
                <a:schemeClr val="dk1"/>
              </a:solidFill>
              <a:highlight>
                <a:schemeClr val="lt1"/>
              </a:highlight>
            </a:endParaRPr>
          </a:p>
          <a:p>
            <a:pPr marL="0" lvl="0" indent="0" algn="just" rtl="0">
              <a:lnSpc>
                <a:spcPct val="106000"/>
              </a:lnSpc>
              <a:spcBef>
                <a:spcPts val="800"/>
              </a:spcBef>
              <a:spcAft>
                <a:spcPts val="0"/>
              </a:spcAft>
              <a:buSzPts val="1100"/>
              <a:buNone/>
            </a:pPr>
            <a:r>
              <a:rPr lang="it-IT" sz="2400" dirty="0">
                <a:solidFill>
                  <a:schemeClr val="dk1"/>
                </a:solidFill>
                <a:highlight>
                  <a:schemeClr val="lt1"/>
                </a:highlight>
              </a:rPr>
              <a:t>1) la pensione sia erogata da uno Stato</a:t>
            </a:r>
          </a:p>
          <a:p>
            <a:pPr marL="0" lvl="0" indent="0" algn="just" rtl="0">
              <a:lnSpc>
                <a:spcPct val="106000"/>
              </a:lnSpc>
              <a:spcBef>
                <a:spcPts val="800"/>
              </a:spcBef>
              <a:spcAft>
                <a:spcPts val="0"/>
              </a:spcAft>
              <a:buSzPts val="1100"/>
              <a:buNone/>
            </a:pPr>
            <a:r>
              <a:rPr lang="it-IT" sz="2400" dirty="0">
                <a:solidFill>
                  <a:schemeClr val="dk1"/>
                </a:solidFill>
                <a:highlight>
                  <a:schemeClr val="lt1"/>
                </a:highlight>
              </a:rPr>
              <a:t>2) che la stessa sia erogata come corrispettivo di un'attività resa ad uno Stato</a:t>
            </a:r>
            <a:endParaRPr sz="2400" dirty="0">
              <a:solidFill>
                <a:schemeClr val="dk1"/>
              </a:solidFill>
              <a:highlight>
                <a:schemeClr val="lt1"/>
              </a:highlight>
            </a:endParaRPr>
          </a:p>
          <a:p>
            <a:pPr marL="0" lvl="0" indent="0" algn="just" rtl="0">
              <a:lnSpc>
                <a:spcPct val="106000"/>
              </a:lnSpc>
              <a:spcBef>
                <a:spcPts val="800"/>
              </a:spcBef>
              <a:spcAft>
                <a:spcPts val="0"/>
              </a:spcAft>
              <a:buClr>
                <a:schemeClr val="dk1"/>
              </a:buClr>
              <a:buSzPts val="1100"/>
              <a:buFont typeface="Arial"/>
              <a:buNone/>
            </a:pPr>
            <a:r>
              <a:rPr lang="it-IT" sz="2400" dirty="0">
                <a:solidFill>
                  <a:schemeClr val="dk1"/>
                </a:solidFill>
                <a:highlight>
                  <a:schemeClr val="lt1"/>
                </a:highlight>
              </a:rPr>
              <a:t>Nel caso in esame entrambe le condizioni sono soddisfatte dato che l'ente che eroga la pensione è l'INPS  e il ricorrente ha prestato servizio presso l'INAIL .</a:t>
            </a:r>
            <a:endParaRPr sz="2400" dirty="0">
              <a:solidFill>
                <a:schemeClr val="dk1"/>
              </a:solidFill>
              <a:highlight>
                <a:schemeClr val="lt1"/>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3"/>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68" name="Google Shape;168;p23"/>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69" name="Google Shape;169;p23"/>
          <p:cNvSpPr txBox="1">
            <a:spLocks noGrp="1"/>
          </p:cNvSpPr>
          <p:nvPr>
            <p:ph type="body" idx="1"/>
          </p:nvPr>
        </p:nvSpPr>
        <p:spPr>
          <a:xfrm>
            <a:off x="3787803" y="1502229"/>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70" name="Google Shape;170;p23"/>
          <p:cNvSpPr txBox="1"/>
          <p:nvPr/>
        </p:nvSpPr>
        <p:spPr>
          <a:xfrm>
            <a:off x="0" y="303646"/>
            <a:ext cx="12105000" cy="4711442"/>
          </a:xfrm>
          <a:prstGeom prst="rect">
            <a:avLst/>
          </a:prstGeom>
          <a:noFill/>
          <a:ln>
            <a:noFill/>
          </a:ln>
        </p:spPr>
        <p:txBody>
          <a:bodyPr spcFirstLastPara="1" wrap="square" lIns="91425" tIns="45700" rIns="91425" bIns="45700" anchor="t" anchorCtr="0">
            <a:spAutoFit/>
          </a:bodyPr>
          <a:lstStyle/>
          <a:p>
            <a:pPr marL="0" marR="0" lvl="0" indent="0" algn="just" rtl="0">
              <a:lnSpc>
                <a:spcPct val="106000"/>
              </a:lnSpc>
              <a:spcBef>
                <a:spcPts val="0"/>
              </a:spcBef>
              <a:spcAft>
                <a:spcPts val="0"/>
              </a:spcAft>
              <a:buNone/>
            </a:pPr>
            <a:r>
              <a:rPr lang="it-IT" sz="2400" b="1" i="0" u="none" strike="noStrike" cap="none" dirty="0">
                <a:solidFill>
                  <a:srgbClr val="000000"/>
                </a:solidFill>
                <a:latin typeface="Arial"/>
                <a:ea typeface="Arial"/>
                <a:cs typeface="Arial"/>
                <a:sym typeface="Arial"/>
              </a:rPr>
              <a:t> </a:t>
            </a:r>
            <a:endParaRPr sz="2400" b="0" i="0" u="none" strike="noStrike" cap="none" dirty="0">
              <a:solidFill>
                <a:srgbClr val="000000"/>
              </a:solidFill>
              <a:latin typeface="Arial"/>
              <a:ea typeface="Arial"/>
              <a:cs typeface="Arial"/>
              <a:sym typeface="Arial"/>
            </a:endParaRPr>
          </a:p>
          <a:p>
            <a:pPr marL="0" marR="0" lvl="0" indent="0" algn="just" rtl="0">
              <a:lnSpc>
                <a:spcPct val="106000"/>
              </a:lnSpc>
              <a:spcBef>
                <a:spcPts val="800"/>
              </a:spcBef>
              <a:spcAft>
                <a:spcPts val="0"/>
              </a:spcAft>
              <a:buNone/>
            </a:pPr>
            <a:r>
              <a:rPr lang="it-IT" sz="2400" dirty="0">
                <a:solidFill>
                  <a:schemeClr val="dk1"/>
                </a:solidFill>
                <a:highlight>
                  <a:schemeClr val="lt1"/>
                </a:highlight>
              </a:rPr>
              <a:t>Non trova applicazione la limitazione posta dal comma.2 dell'art. 19 della Convenzione che prevede, in via residuale l'applicazione del regime di tassazione esclusiva delle pensioni pubbliche nello Stato di residenza del contribuente, solo se il soggetto abbia acquisito la nazionalità Svizzera in quanto il soggetto aveva inoltrato la richiesta di naturalizzazione volta ad ottenere la nazionalità Svizzera solo nel mese di aprile 2024, e di fatto il contribuente aveva solo la residenza e non anche la nazionalità elvetica.</a:t>
            </a:r>
            <a:endParaRPr sz="2400" dirty="0">
              <a:solidFill>
                <a:schemeClr val="dk1"/>
              </a:solidFill>
              <a:highlight>
                <a:schemeClr val="lt1"/>
              </a:highlight>
            </a:endParaRPr>
          </a:p>
          <a:p>
            <a:pPr marL="0" marR="0" lvl="0" indent="0" algn="just" rtl="0">
              <a:lnSpc>
                <a:spcPct val="106000"/>
              </a:lnSpc>
              <a:spcBef>
                <a:spcPts val="800"/>
              </a:spcBef>
              <a:spcAft>
                <a:spcPts val="0"/>
              </a:spcAft>
              <a:buNone/>
            </a:pPr>
            <a:endParaRPr sz="2400" dirty="0">
              <a:solidFill>
                <a:schemeClr val="dk1"/>
              </a:solidFill>
              <a:highlight>
                <a:schemeClr val="lt1"/>
              </a:highlight>
            </a:endParaRPr>
          </a:p>
          <a:p>
            <a:pPr marL="0" marR="0" lvl="0" indent="0" algn="just" rtl="0">
              <a:lnSpc>
                <a:spcPct val="106000"/>
              </a:lnSpc>
              <a:spcBef>
                <a:spcPts val="800"/>
              </a:spcBef>
              <a:spcAft>
                <a:spcPts val="0"/>
              </a:spcAft>
              <a:buNone/>
            </a:pPr>
            <a:r>
              <a:rPr lang="it-IT" sz="2400" dirty="0">
                <a:solidFill>
                  <a:schemeClr val="dk1"/>
                </a:solidFill>
                <a:highlight>
                  <a:schemeClr val="lt1"/>
                </a:highlight>
              </a:rPr>
              <a:t>Nel caso in questione si vede come il giudice abbia applicato una mera interpretazione testuale della Convenzione non valutando gli elementi extratestuale.</a:t>
            </a:r>
            <a:endParaRPr sz="2400" b="1" dirty="0">
              <a:solidFill>
                <a:schemeClr val="dk1"/>
              </a:solidFill>
              <a:highlight>
                <a:schemeClr val="lt1"/>
              </a:highlight>
            </a:endParaRPr>
          </a:p>
          <a:p>
            <a:pPr marL="0" marR="0" lvl="0" indent="0" algn="just" rtl="0">
              <a:lnSpc>
                <a:spcPct val="106000"/>
              </a:lnSpc>
              <a:spcBef>
                <a:spcPts val="800"/>
              </a:spcBef>
              <a:spcAft>
                <a:spcPts val="0"/>
              </a:spcAft>
              <a:buNone/>
            </a:pPr>
            <a:endParaRPr sz="1800" dirty="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4"/>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76" name="Google Shape;176;p24"/>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77" name="Google Shape;177;p24"/>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78" name="Google Shape;178;p24"/>
          <p:cNvSpPr txBox="1"/>
          <p:nvPr/>
        </p:nvSpPr>
        <p:spPr>
          <a:xfrm>
            <a:off x="0" y="139826"/>
            <a:ext cx="12545400" cy="61416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it-IT" sz="2800" b="1" dirty="0">
                <a:solidFill>
                  <a:schemeClr val="dk1"/>
                </a:solidFill>
              </a:rPr>
              <a:t>SENT. n.144/2024  della CTG di Rimini </a:t>
            </a:r>
            <a:endParaRPr sz="2800" b="1" dirty="0">
              <a:solidFill>
                <a:schemeClr val="dk1"/>
              </a:solidFill>
            </a:endParaRPr>
          </a:p>
          <a:p>
            <a:pPr marL="0" lvl="0" indent="0" algn="l" rtl="0">
              <a:spcBef>
                <a:spcPts val="0"/>
              </a:spcBef>
              <a:spcAft>
                <a:spcPts val="0"/>
              </a:spcAft>
              <a:buNone/>
            </a:pPr>
            <a:endParaRPr sz="2800" b="1" dirty="0">
              <a:solidFill>
                <a:schemeClr val="dk1"/>
              </a:solidFill>
            </a:endParaRPr>
          </a:p>
          <a:p>
            <a:pPr marL="0" lvl="0" indent="0" algn="l" rtl="0">
              <a:spcBef>
                <a:spcPts val="0"/>
              </a:spcBef>
              <a:spcAft>
                <a:spcPts val="0"/>
              </a:spcAft>
              <a:buNone/>
            </a:pPr>
            <a:r>
              <a:rPr lang="it-IT" sz="2300" dirty="0">
                <a:solidFill>
                  <a:schemeClr val="dk1"/>
                </a:solidFill>
              </a:rPr>
              <a:t>i </a:t>
            </a:r>
            <a:r>
              <a:rPr lang="it-IT" sz="2400" dirty="0">
                <a:solidFill>
                  <a:schemeClr val="dk1"/>
                </a:solidFill>
              </a:rPr>
              <a:t>giudici hanno offerto, a differenza dei colleghi di Roma, un'interpretazione conforme ai</a:t>
            </a:r>
          </a:p>
          <a:p>
            <a:pPr marL="0" lvl="0" indent="0" algn="l" rtl="0">
              <a:spcBef>
                <a:spcPts val="0"/>
              </a:spcBef>
              <a:spcAft>
                <a:spcPts val="0"/>
              </a:spcAft>
              <a:buNone/>
            </a:pPr>
            <a:r>
              <a:rPr lang="it-IT" sz="2400" dirty="0">
                <a:solidFill>
                  <a:schemeClr val="dk1"/>
                </a:solidFill>
              </a:rPr>
              <a:t>gli art 31-33 della Convenzione di  Vienna. Nella motivazione della sentenza infatti si</a:t>
            </a:r>
          </a:p>
          <a:p>
            <a:pPr marL="0" lvl="0" indent="0" algn="l" rtl="0">
              <a:spcBef>
                <a:spcPts val="0"/>
              </a:spcBef>
              <a:spcAft>
                <a:spcPts val="0"/>
              </a:spcAft>
              <a:buNone/>
            </a:pPr>
            <a:r>
              <a:rPr lang="it-IT" sz="2400" dirty="0">
                <a:solidFill>
                  <a:schemeClr val="dk1"/>
                </a:solidFill>
              </a:rPr>
              <a:t>rileva che la decisione è sia conforme al testo ma, sono stati valutati elementi testuali e extratestuali.</a:t>
            </a:r>
            <a:endParaRPr sz="2400" dirty="0">
              <a:solidFill>
                <a:schemeClr val="dk1"/>
              </a:solidFill>
            </a:endParaRPr>
          </a:p>
          <a:p>
            <a:pPr marL="0" lvl="0" indent="0" algn="l" rtl="0">
              <a:spcBef>
                <a:spcPts val="0"/>
              </a:spcBef>
              <a:spcAft>
                <a:spcPts val="0"/>
              </a:spcAft>
              <a:buClr>
                <a:schemeClr val="dk1"/>
              </a:buClr>
              <a:buSzPts val="1100"/>
              <a:buFont typeface="Arial"/>
              <a:buNone/>
            </a:pPr>
            <a:endParaRPr sz="2400" b="1" dirty="0">
              <a:solidFill>
                <a:schemeClr val="dk1"/>
              </a:solidFill>
            </a:endParaRPr>
          </a:p>
          <a:p>
            <a:pPr marL="0" lvl="0" indent="0" algn="l" rtl="0">
              <a:spcBef>
                <a:spcPts val="0"/>
              </a:spcBef>
              <a:spcAft>
                <a:spcPts val="0"/>
              </a:spcAft>
              <a:buNone/>
            </a:pPr>
            <a:r>
              <a:rPr lang="it-IT" sz="2400" b="1" dirty="0">
                <a:solidFill>
                  <a:schemeClr val="dk1"/>
                </a:solidFill>
              </a:rPr>
              <a:t>Fatti in causa:</a:t>
            </a:r>
            <a:endParaRPr sz="2400" b="1" dirty="0">
              <a:solidFill>
                <a:schemeClr val="dk1"/>
              </a:solidFill>
            </a:endParaRPr>
          </a:p>
          <a:p>
            <a:pPr marL="0" lvl="0" indent="0" algn="l" rtl="0">
              <a:spcBef>
                <a:spcPts val="0"/>
              </a:spcBef>
              <a:spcAft>
                <a:spcPts val="0"/>
              </a:spcAft>
              <a:buClr>
                <a:schemeClr val="dk1"/>
              </a:buClr>
              <a:buSzPts val="1100"/>
              <a:buFont typeface="Arial"/>
              <a:buNone/>
            </a:pPr>
            <a:r>
              <a:rPr lang="it-IT" sz="2400" dirty="0">
                <a:solidFill>
                  <a:schemeClr val="dk1"/>
                </a:solidFill>
              </a:rPr>
              <a:t>Il ricorrente, un  pensionato frontaliere ex lavoratore nella Repubblica di San Marino </a:t>
            </a:r>
          </a:p>
          <a:p>
            <a:pPr marL="0" lvl="0" indent="0" algn="l" rtl="0">
              <a:spcBef>
                <a:spcPts val="0"/>
              </a:spcBef>
              <a:spcAft>
                <a:spcPts val="0"/>
              </a:spcAft>
              <a:buClr>
                <a:schemeClr val="dk1"/>
              </a:buClr>
              <a:buSzPts val="1100"/>
              <a:buFont typeface="Arial"/>
              <a:buNone/>
            </a:pPr>
            <a:r>
              <a:rPr lang="it-IT" sz="2400" dirty="0">
                <a:solidFill>
                  <a:schemeClr val="dk1"/>
                </a:solidFill>
              </a:rPr>
              <a:t>proponeva opposizione al disconoscimento da parte dell’Amministrazione finanziaria del  del credito d’imposta per imposte pagate all’estero e portate in detrazione nella propria dichiarazione tributaria. </a:t>
            </a:r>
            <a:endParaRPr sz="2400" dirty="0">
              <a:solidFill>
                <a:schemeClr val="dk1"/>
              </a:solidFill>
            </a:endParaRPr>
          </a:p>
          <a:p>
            <a:pPr marL="0" lvl="0" indent="0" algn="l" rtl="0">
              <a:spcBef>
                <a:spcPts val="0"/>
              </a:spcBef>
              <a:spcAft>
                <a:spcPts val="0"/>
              </a:spcAft>
              <a:buClr>
                <a:schemeClr val="dk1"/>
              </a:buClr>
              <a:buSzPts val="1100"/>
              <a:buFont typeface="Arial"/>
              <a:buNone/>
            </a:pPr>
            <a:r>
              <a:rPr lang="it-IT" sz="2400" dirty="0">
                <a:solidFill>
                  <a:schemeClr val="dk1"/>
                </a:solidFill>
              </a:rPr>
              <a:t>La pensione percepita veniva erogata dall’Ente pensionistico della Repubblica di San Marino a fronte dei contributi obbligatori versati in costanza di rapporto di lavoro subordinato svolto per un datore di lavoro ubicato nel citato paese. </a:t>
            </a:r>
            <a:endParaRPr sz="2400" dirty="0">
              <a:solidFill>
                <a:schemeClr val="dk1"/>
              </a:solidFill>
            </a:endParaRPr>
          </a:p>
          <a:p>
            <a:pPr marL="0" lvl="0" indent="0" algn="l" rtl="0">
              <a:spcBef>
                <a:spcPts val="0"/>
              </a:spcBef>
              <a:spcAft>
                <a:spcPts val="0"/>
              </a:spcAft>
              <a:buClr>
                <a:schemeClr val="dk1"/>
              </a:buClr>
              <a:buSzPts val="1100"/>
              <a:buFont typeface="Arial"/>
              <a:buNone/>
            </a:pPr>
            <a:endParaRPr sz="2800" b="1" dirty="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SzPct val="111111"/>
              <a:buNone/>
            </a:pP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endParaRPr/>
          </a:p>
        </p:txBody>
      </p:sp>
      <p:sp>
        <p:nvSpPr>
          <p:cNvPr id="184" name="Google Shape;184;p25"/>
          <p:cNvSpPr txBox="1">
            <a:spLocks noGrp="1"/>
          </p:cNvSpPr>
          <p:nvPr>
            <p:ph type="body" idx="1"/>
          </p:nvPr>
        </p:nvSpPr>
        <p:spPr>
          <a:xfrm>
            <a:off x="0" y="217714"/>
            <a:ext cx="12192000" cy="5959249"/>
          </a:xfrm>
          <a:prstGeom prst="rect">
            <a:avLst/>
          </a:prstGeom>
          <a:noFill/>
          <a:ln>
            <a:noFill/>
          </a:ln>
        </p:spPr>
        <p:txBody>
          <a:bodyPr spcFirstLastPara="1" wrap="square" lIns="91425" tIns="45700" rIns="91425" bIns="45700" anchor="t" anchorCtr="0">
            <a:normAutofit/>
          </a:bodyPr>
          <a:lstStyle/>
          <a:p>
            <a:pPr marL="114300" lvl="0" indent="0" algn="just" rtl="0">
              <a:lnSpc>
                <a:spcPct val="106000"/>
              </a:lnSpc>
              <a:spcBef>
                <a:spcPts val="1000"/>
              </a:spcBef>
              <a:spcAft>
                <a:spcPts val="0"/>
              </a:spcAft>
              <a:buSzPts val="1800"/>
              <a:buNone/>
            </a:pPr>
            <a:r>
              <a:rPr lang="it-IT" sz="1800" i="1" dirty="0">
                <a:latin typeface="Calibri"/>
                <a:ea typeface="Calibri"/>
                <a:cs typeface="Calibri"/>
                <a:sym typeface="Calibri"/>
              </a:rPr>
              <a:t>.</a:t>
            </a:r>
            <a:endParaRPr sz="1800" dirty="0">
              <a:latin typeface="Calibri"/>
              <a:ea typeface="Calibri"/>
              <a:cs typeface="Calibri"/>
              <a:sym typeface="Calibri"/>
            </a:endParaRPr>
          </a:p>
          <a:p>
            <a:pPr marL="0" lvl="0" indent="0" algn="l" rtl="0">
              <a:lnSpc>
                <a:spcPct val="100000"/>
              </a:lnSpc>
              <a:spcBef>
                <a:spcPts val="0"/>
              </a:spcBef>
              <a:spcAft>
                <a:spcPts val="0"/>
              </a:spcAft>
              <a:buSzPts val="1100"/>
              <a:buNone/>
            </a:pPr>
            <a:r>
              <a:rPr lang="it-IT" sz="2400" dirty="0">
                <a:latin typeface="Arial"/>
                <a:ea typeface="Arial"/>
                <a:cs typeface="Arial"/>
                <a:sym typeface="Arial"/>
              </a:rPr>
              <a:t>I Giudici di Rimini hanno dichiarato l’infondatezza dell’assunto dell’Ufficio, e, grazie a una lettura “completa” delle norme della Convenzione contro le doppie imposizioni  (legge n. 88 del 2013), hanno affermato che è vero che l’art. 19 nel caso di specie non trova applicazione ma deve applicarsi l’art. 18 della Convenzione rubricato “Pensioni”, in particolare il comma 3, ponendo attenzione anche alla circolare esplicativa 7/2/2014/1713 </a:t>
            </a:r>
            <a:r>
              <a:rPr lang="it-IT" sz="2400" dirty="0" err="1">
                <a:latin typeface="Arial"/>
                <a:ea typeface="Arial"/>
                <a:cs typeface="Arial"/>
                <a:sym typeface="Arial"/>
              </a:rPr>
              <a:t>d.F.R</a:t>
            </a:r>
            <a:r>
              <a:rPr lang="it-IT" sz="2400" dirty="0">
                <a:latin typeface="Arial"/>
                <a:ea typeface="Arial"/>
                <a:cs typeface="Arial"/>
                <a:sym typeface="Arial"/>
              </a:rPr>
              <a:t>   che  chiarisce in modo esaustivo che se è l’Ente sanmarinese ad erogare le prestazioni pensionistiche esso deve operare la ritenuta a titolo d’imposta ai sensi dell’art. 101 co. 2 della L. n. 166/2013 .</a:t>
            </a:r>
            <a:endParaRPr sz="2400" dirty="0">
              <a:latin typeface="Arial"/>
              <a:ea typeface="Arial"/>
              <a:cs typeface="Arial"/>
              <a:sym typeface="Arial"/>
            </a:endParaRPr>
          </a:p>
          <a:p>
            <a:pPr marL="0" lvl="0" indent="0" algn="l" rtl="0">
              <a:lnSpc>
                <a:spcPct val="100000"/>
              </a:lnSpc>
              <a:spcBef>
                <a:spcPts val="0"/>
              </a:spcBef>
              <a:spcAft>
                <a:spcPts val="0"/>
              </a:spcAft>
              <a:buSzPts val="1100"/>
              <a:buNone/>
            </a:pPr>
            <a:endParaRPr sz="2400" dirty="0">
              <a:latin typeface="Arial"/>
              <a:ea typeface="Arial"/>
              <a:cs typeface="Arial"/>
              <a:sym typeface="Arial"/>
            </a:endParaRPr>
          </a:p>
          <a:p>
            <a:pPr marL="0" lvl="0" indent="0" algn="l" rtl="0">
              <a:lnSpc>
                <a:spcPct val="100000"/>
              </a:lnSpc>
              <a:spcBef>
                <a:spcPts val="0"/>
              </a:spcBef>
              <a:spcAft>
                <a:spcPts val="0"/>
              </a:spcAft>
              <a:buSzPts val="1100"/>
              <a:buNone/>
            </a:pPr>
            <a:r>
              <a:rPr lang="it-IT" sz="2400" b="1" dirty="0">
                <a:latin typeface="Arial"/>
                <a:ea typeface="Arial"/>
                <a:cs typeface="Arial"/>
                <a:sym typeface="Arial"/>
              </a:rPr>
              <a:t>Di conseguenza la tassazione in Italia deve riconoscere il credito d’imposta.</a:t>
            </a:r>
            <a:endParaRPr sz="2400" b="1" dirty="0">
              <a:latin typeface="Arial"/>
              <a:ea typeface="Arial"/>
              <a:cs typeface="Arial"/>
              <a:sym typeface="Arial"/>
            </a:endParaRPr>
          </a:p>
        </p:txBody>
      </p:sp>
      <p:sp>
        <p:nvSpPr>
          <p:cNvPr id="185" name="Google Shape;185;p25"/>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86" name="Google Shape;186;p25"/>
          <p:cNvPicPr preferRelativeResize="0"/>
          <p:nvPr/>
        </p:nvPicPr>
        <p:blipFill rotWithShape="1">
          <a:blip r:embed="rId3">
            <a:alphaModFix/>
          </a:blip>
          <a:srcRect/>
          <a:stretch/>
        </p:blipFill>
        <p:spPr>
          <a:xfrm>
            <a:off x="692150" y="6310070"/>
            <a:ext cx="1661102" cy="40673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6"/>
          <p:cNvSpPr txBox="1">
            <a:spLocks noGrp="1"/>
          </p:cNvSpPr>
          <p:nvPr>
            <p:ph type="title"/>
          </p:nvPr>
        </p:nvSpPr>
        <p:spPr>
          <a:xfrm>
            <a:off x="914400" y="433508"/>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SzPct val="111111"/>
              <a:buNone/>
            </a:pPr>
            <a:r>
              <a:rPr lang="it-IT" sz="1800" b="0" i="0" u="none" strike="noStrike">
                <a:solidFill>
                  <a:srgbClr val="000000"/>
                </a:solidFill>
                <a:latin typeface="Arial"/>
                <a:ea typeface="Arial"/>
                <a:cs typeface="Arial"/>
                <a:sym typeface="Arial"/>
              </a:rPr>
              <a:t>Obblighi di comunicazione (art. 10 Schema di Decreto)</a:t>
            </a: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br>
              <a:rPr lang="it-IT" sz="1800" b="0" i="0" u="none" strike="noStrike">
                <a:solidFill>
                  <a:srgbClr val="000000"/>
                </a:solidFill>
                <a:latin typeface="Arial"/>
                <a:ea typeface="Arial"/>
                <a:cs typeface="Arial"/>
                <a:sym typeface="Arial"/>
              </a:rPr>
            </a:br>
            <a:endParaRPr/>
          </a:p>
        </p:txBody>
      </p:sp>
      <p:sp>
        <p:nvSpPr>
          <p:cNvPr id="192" name="Google Shape;192;p26"/>
          <p:cNvSpPr txBox="1">
            <a:spLocks noGrp="1"/>
          </p:cNvSpPr>
          <p:nvPr>
            <p:ph type="body" idx="1"/>
          </p:nvPr>
        </p:nvSpPr>
        <p:spPr>
          <a:xfrm>
            <a:off x="-38100" y="133100"/>
            <a:ext cx="12192000" cy="6177000"/>
          </a:xfrm>
          <a:prstGeom prst="rect">
            <a:avLst/>
          </a:prstGeom>
          <a:noFill/>
          <a:ln>
            <a:noFill/>
          </a:ln>
        </p:spPr>
        <p:txBody>
          <a:bodyPr spcFirstLastPara="1" wrap="square" lIns="91425" tIns="45700" rIns="91425" bIns="45700" anchor="t" anchorCtr="0">
            <a:normAutofit/>
          </a:bodyPr>
          <a:lstStyle/>
          <a:p>
            <a:pPr marL="114300" lvl="0" indent="0" algn="just" rtl="0">
              <a:lnSpc>
                <a:spcPct val="106000"/>
              </a:lnSpc>
              <a:spcBef>
                <a:spcPts val="1000"/>
              </a:spcBef>
              <a:spcAft>
                <a:spcPts val="0"/>
              </a:spcAft>
              <a:buSzPts val="1800"/>
              <a:buNone/>
            </a:pPr>
            <a:r>
              <a:rPr lang="it-IT" sz="2400" b="1" dirty="0">
                <a:latin typeface="Arial"/>
                <a:ea typeface="Arial"/>
                <a:cs typeface="Arial"/>
                <a:sym typeface="Arial"/>
              </a:rPr>
              <a:t>CONSIDERAZIONI CONCLUSIVE</a:t>
            </a:r>
            <a:endParaRPr sz="2400" b="1" dirty="0">
              <a:latin typeface="Arial"/>
              <a:ea typeface="Arial"/>
              <a:cs typeface="Arial"/>
              <a:sym typeface="Arial"/>
            </a:endParaRPr>
          </a:p>
          <a:p>
            <a:pPr marL="114300" lvl="0" indent="0" algn="just" rtl="0">
              <a:lnSpc>
                <a:spcPct val="106000"/>
              </a:lnSpc>
              <a:spcBef>
                <a:spcPts val="1000"/>
              </a:spcBef>
              <a:spcAft>
                <a:spcPts val="0"/>
              </a:spcAft>
              <a:buSzPts val="1800"/>
              <a:buNone/>
            </a:pPr>
            <a:endParaRPr sz="2400" b="1" dirty="0">
              <a:latin typeface="Arial"/>
              <a:ea typeface="Arial"/>
              <a:cs typeface="Arial"/>
              <a:sym typeface="Arial"/>
            </a:endParaRPr>
          </a:p>
          <a:p>
            <a:pPr marL="114300" lvl="0" indent="0" algn="just" rtl="0">
              <a:lnSpc>
                <a:spcPct val="106000"/>
              </a:lnSpc>
              <a:spcBef>
                <a:spcPts val="1000"/>
              </a:spcBef>
              <a:spcAft>
                <a:spcPts val="0"/>
              </a:spcAft>
              <a:buSzPts val="1800"/>
              <a:buNone/>
            </a:pPr>
            <a:endParaRPr sz="2400" b="1" dirty="0">
              <a:latin typeface="Arial"/>
              <a:ea typeface="Arial"/>
              <a:cs typeface="Arial"/>
              <a:sym typeface="Arial"/>
            </a:endParaRPr>
          </a:p>
          <a:p>
            <a:pPr marL="114300" lvl="0" indent="0" algn="l" rtl="0">
              <a:spcBef>
                <a:spcPts val="1800"/>
              </a:spcBef>
              <a:spcAft>
                <a:spcPts val="0"/>
              </a:spcAft>
              <a:buClr>
                <a:schemeClr val="dk1"/>
              </a:buClr>
              <a:buSzPts val="1100"/>
              <a:buFont typeface="Arial"/>
              <a:buNone/>
            </a:pPr>
            <a:r>
              <a:rPr lang="it-IT" sz="2400" dirty="0">
                <a:latin typeface="Arial"/>
                <a:ea typeface="Arial"/>
                <a:cs typeface="Arial"/>
                <a:sym typeface="Arial"/>
              </a:rPr>
              <a:t>Le sentenze in parola danno lo spunto per riflettere su come la giurisprudenza possa sia dirimere la controversia e influenzare le decisioni future.</a:t>
            </a:r>
            <a:endParaRPr sz="2400" dirty="0">
              <a:latin typeface="Arial"/>
              <a:ea typeface="Arial"/>
              <a:cs typeface="Arial"/>
              <a:sym typeface="Arial"/>
            </a:endParaRPr>
          </a:p>
          <a:p>
            <a:pPr marL="114300" lvl="0" indent="0" algn="l" rtl="0">
              <a:spcBef>
                <a:spcPts val="1800"/>
              </a:spcBef>
              <a:spcAft>
                <a:spcPts val="0"/>
              </a:spcAft>
              <a:buSzPts val="1100"/>
              <a:buNone/>
            </a:pPr>
            <a:r>
              <a:rPr lang="it-IT" sz="2400" dirty="0">
                <a:latin typeface="Arial"/>
                <a:ea typeface="Arial"/>
                <a:cs typeface="Arial"/>
                <a:sym typeface="Arial"/>
              </a:rPr>
              <a:t>L’orientamento giurisprudenziale riminese, conforme ai canoni ermeneutici posti dalla Convenzione di Vienna, va accolto positivamente in quanto dona sia un punto di chiarezza per molti pensionati frontalieri, ma nello stesso tempo offre lo spunto per riflettere sul ruolo del giudice e sul sulla possibilità di influenzare le decisioni future. </a:t>
            </a:r>
            <a:endParaRPr sz="2400" dirty="0">
              <a:latin typeface="Arial"/>
              <a:ea typeface="Arial"/>
              <a:cs typeface="Arial"/>
              <a:sym typeface="Arial"/>
            </a:endParaRPr>
          </a:p>
          <a:p>
            <a:pPr marL="114300" lvl="0" indent="0" algn="l" rtl="0">
              <a:spcBef>
                <a:spcPts val="1800"/>
              </a:spcBef>
              <a:spcAft>
                <a:spcPts val="0"/>
              </a:spcAft>
              <a:buClr>
                <a:schemeClr val="dk1"/>
              </a:buClr>
              <a:buSzPts val="1100"/>
              <a:buFont typeface="Arial"/>
              <a:buNone/>
            </a:pPr>
            <a:endParaRPr sz="2400" dirty="0">
              <a:latin typeface="Arial"/>
              <a:ea typeface="Arial"/>
              <a:cs typeface="Arial"/>
              <a:sym typeface="Arial"/>
            </a:endParaRPr>
          </a:p>
          <a:p>
            <a:pPr marL="114300" lvl="0" indent="0" algn="l" rtl="0">
              <a:spcBef>
                <a:spcPts val="1800"/>
              </a:spcBef>
              <a:spcAft>
                <a:spcPts val="0"/>
              </a:spcAft>
              <a:buClr>
                <a:schemeClr val="dk1"/>
              </a:buClr>
              <a:buSzPts val="1100"/>
              <a:buFont typeface="Arial"/>
              <a:buNone/>
            </a:pPr>
            <a:endParaRPr sz="2400" dirty="0">
              <a:latin typeface="Arial"/>
              <a:ea typeface="Arial"/>
              <a:cs typeface="Arial"/>
              <a:sym typeface="Arial"/>
            </a:endParaRPr>
          </a:p>
          <a:p>
            <a:pPr marL="114300" lvl="0" indent="0" algn="l" rtl="0">
              <a:lnSpc>
                <a:spcPct val="90000"/>
              </a:lnSpc>
              <a:spcBef>
                <a:spcPts val="1800"/>
              </a:spcBef>
              <a:spcAft>
                <a:spcPts val="0"/>
              </a:spcAft>
              <a:buSzPts val="1800"/>
              <a:buNone/>
            </a:pPr>
            <a:endParaRPr sz="2400" dirty="0">
              <a:latin typeface="Arial"/>
              <a:ea typeface="Arial"/>
              <a:cs typeface="Arial"/>
              <a:sym typeface="Arial"/>
            </a:endParaRPr>
          </a:p>
        </p:txBody>
      </p:sp>
      <p:sp>
        <p:nvSpPr>
          <p:cNvPr id="193" name="Google Shape;193;p26"/>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94" name="Google Shape;194;p26"/>
          <p:cNvPicPr preferRelativeResize="0"/>
          <p:nvPr/>
        </p:nvPicPr>
        <p:blipFill rotWithShape="1">
          <a:blip r:embed="rId3">
            <a:alphaModFix/>
          </a:blip>
          <a:srcRect/>
          <a:stretch/>
        </p:blipFill>
        <p:spPr>
          <a:xfrm>
            <a:off x="692150" y="6310070"/>
            <a:ext cx="1661102" cy="40673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05799"/>
        </a:solidFill>
        <a:effectLst/>
      </p:bgPr>
    </p:bg>
    <p:spTree>
      <p:nvGrpSpPr>
        <p:cNvPr id="1" name="Shape 198"/>
        <p:cNvGrpSpPr/>
        <p:nvPr/>
      </p:nvGrpSpPr>
      <p:grpSpPr>
        <a:xfrm>
          <a:off x="0" y="0"/>
          <a:ext cx="0" cy="0"/>
          <a:chOff x="0" y="0"/>
          <a:chExt cx="0" cy="0"/>
        </a:xfrm>
      </p:grpSpPr>
      <p:pic>
        <p:nvPicPr>
          <p:cNvPr id="199" name="Google Shape;199;p27"/>
          <p:cNvPicPr preferRelativeResize="0"/>
          <p:nvPr/>
        </p:nvPicPr>
        <p:blipFill rotWithShape="1">
          <a:blip r:embed="rId3">
            <a:alphaModFix/>
          </a:blip>
          <a:srcRect/>
          <a:stretch/>
        </p:blipFill>
        <p:spPr>
          <a:xfrm>
            <a:off x="3437371" y="4551631"/>
            <a:ext cx="5317260" cy="1301973"/>
          </a:xfrm>
          <a:prstGeom prst="rect">
            <a:avLst/>
          </a:prstGeom>
          <a:noFill/>
          <a:ln>
            <a:noFill/>
          </a:ln>
        </p:spPr>
      </p:pic>
      <p:sp>
        <p:nvSpPr>
          <p:cNvPr id="200" name="Google Shape;200;p27"/>
          <p:cNvSpPr/>
          <p:nvPr/>
        </p:nvSpPr>
        <p:spPr>
          <a:xfrm>
            <a:off x="1485708" y="1825625"/>
            <a:ext cx="9220601" cy="83099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800"/>
              <a:buFont typeface="Arial"/>
              <a:buNone/>
            </a:pPr>
            <a:r>
              <a:rPr lang="it-IT" sz="4800" b="0" i="0" u="none" strike="noStrike" cap="none">
                <a:solidFill>
                  <a:schemeClr val="lt1"/>
                </a:solidFill>
                <a:latin typeface="Arial"/>
                <a:ea typeface="Arial"/>
                <a:cs typeface="Arial"/>
                <a:sym typeface="Arial"/>
              </a:rPr>
              <a:t>Grazie per l’attenzione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4"/>
          <p:cNvPicPr preferRelativeResize="0"/>
          <p:nvPr/>
        </p:nvPicPr>
        <p:blipFill rotWithShape="1">
          <a:blip r:embed="rId3">
            <a:alphaModFix/>
          </a:blip>
          <a:srcRect/>
          <a:stretch/>
        </p:blipFill>
        <p:spPr>
          <a:xfrm>
            <a:off x="5361466" y="5779833"/>
            <a:ext cx="1462717" cy="495236"/>
          </a:xfrm>
          <a:prstGeom prst="rect">
            <a:avLst/>
          </a:prstGeom>
          <a:noFill/>
          <a:ln>
            <a:noFill/>
          </a:ln>
        </p:spPr>
      </p:pic>
      <p:sp>
        <p:nvSpPr>
          <p:cNvPr id="95" name="Google Shape;95;p14"/>
          <p:cNvSpPr txBox="1">
            <a:spLocks noGrp="1"/>
          </p:cNvSpPr>
          <p:nvPr>
            <p:ph type="title"/>
          </p:nvPr>
        </p:nvSpPr>
        <p:spPr>
          <a:xfrm>
            <a:off x="511629" y="3004937"/>
            <a:ext cx="10905671" cy="522514"/>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SzPts val="1800"/>
              <a:buNone/>
            </a:pPr>
            <a:r>
              <a:rPr lang="it-IT" sz="3600" b="1">
                <a:latin typeface="Arial"/>
                <a:ea typeface="Arial"/>
                <a:cs typeface="Arial"/>
                <a:sym typeface="Arial"/>
              </a:rPr>
              <a:t>LA FISCALITÀ DELLE PENSIONI TRANSFRONTALIERE NELLA GIURISPRUDENZA TRIBUTARIA DI MERITO</a:t>
            </a:r>
            <a:br>
              <a:rPr lang="it-IT" sz="3600">
                <a:latin typeface="Arial"/>
                <a:ea typeface="Arial"/>
                <a:cs typeface="Arial"/>
                <a:sym typeface="Arial"/>
              </a:rPr>
            </a:br>
            <a:br>
              <a:rPr lang="it-IT" sz="3600">
                <a:latin typeface="Arial"/>
                <a:ea typeface="Arial"/>
                <a:cs typeface="Arial"/>
                <a:sym typeface="Arial"/>
              </a:rPr>
            </a:br>
            <a:r>
              <a:rPr lang="it-IT" sz="2400">
                <a:latin typeface="Arial"/>
                <a:ea typeface="Arial"/>
                <a:cs typeface="Arial"/>
                <a:sym typeface="Arial"/>
              </a:rPr>
              <a:t>di</a:t>
            </a:r>
            <a:br>
              <a:rPr lang="it-IT" sz="2400">
                <a:latin typeface="Arial"/>
                <a:ea typeface="Arial"/>
                <a:cs typeface="Arial"/>
                <a:sym typeface="Arial"/>
              </a:rPr>
            </a:br>
            <a:r>
              <a:rPr lang="it-IT" sz="2400">
                <a:latin typeface="Arial"/>
                <a:ea typeface="Arial"/>
                <a:cs typeface="Arial"/>
                <a:sym typeface="Arial"/>
              </a:rPr>
              <a:t>Valentina Passadore</a:t>
            </a:r>
            <a:br>
              <a:rPr lang="it-IT" sz="3600">
                <a:latin typeface="Arial"/>
                <a:ea typeface="Arial"/>
                <a:cs typeface="Arial"/>
                <a:sym typeface="Arial"/>
              </a:rPr>
            </a:br>
            <a:r>
              <a:rPr lang="it-IT" sz="3600">
                <a:latin typeface="Arial"/>
                <a:ea typeface="Arial"/>
                <a:cs typeface="Arial"/>
                <a:sym typeface="Arial"/>
              </a:rPr>
              <a:t> </a:t>
            </a:r>
            <a:br>
              <a:rPr lang="it-IT" sz="3600">
                <a:latin typeface="Arial"/>
                <a:ea typeface="Arial"/>
                <a:cs typeface="Arial"/>
                <a:sym typeface="Arial"/>
              </a:rPr>
            </a:br>
            <a:endParaRPr sz="3600">
              <a:latin typeface="Arial"/>
              <a:ea typeface="Arial"/>
              <a:cs typeface="Arial"/>
              <a:sym typeface="Arial"/>
            </a:endParaRPr>
          </a:p>
        </p:txBody>
      </p:sp>
      <p:sp>
        <p:nvSpPr>
          <p:cNvPr id="96" name="Google Shape;96;p14"/>
          <p:cNvSpPr txBox="1"/>
          <p:nvPr/>
        </p:nvSpPr>
        <p:spPr>
          <a:xfrm>
            <a:off x="2378982" y="4365171"/>
            <a:ext cx="7170964" cy="794657"/>
          </a:xfrm>
          <a:prstGeom prst="rect">
            <a:avLst/>
          </a:prstGeom>
          <a:noFill/>
          <a:ln>
            <a:noFill/>
          </a:ln>
        </p:spPr>
        <p:txBody>
          <a:bodyPr spcFirstLastPara="1" wrap="square" lIns="91425" tIns="45700" rIns="91425" bIns="45700" anchor="ctr" anchorCtr="0">
            <a:noAutofit/>
          </a:bodyPr>
          <a:lstStyle/>
          <a:p>
            <a:pPr marL="0" marR="0" lvl="0" indent="0" algn="l" rtl="0">
              <a:lnSpc>
                <a:spcPct val="70000"/>
              </a:lnSpc>
              <a:spcBef>
                <a:spcPts val="0"/>
              </a:spcBef>
              <a:spcAft>
                <a:spcPts val="0"/>
              </a:spcAft>
              <a:buClr>
                <a:schemeClr val="dk1"/>
              </a:buClr>
              <a:buSzPts val="2214"/>
              <a:buFont typeface="Times New Roman"/>
              <a:buNone/>
            </a:pPr>
            <a:endParaRPr sz="1850" b="0" i="0" u="none" strike="noStrike" cap="none">
              <a:solidFill>
                <a:schemeClr val="dk1"/>
              </a:solidFill>
              <a:latin typeface="Arial"/>
              <a:ea typeface="Arial"/>
              <a:cs typeface="Arial"/>
              <a:sym typeface="Arial"/>
            </a:endParaRPr>
          </a:p>
          <a:p>
            <a:pPr marL="0" marR="0" lvl="0" indent="0" algn="ctr" rtl="0">
              <a:lnSpc>
                <a:spcPct val="70000"/>
              </a:lnSpc>
              <a:spcBef>
                <a:spcPts val="0"/>
              </a:spcBef>
              <a:spcAft>
                <a:spcPts val="0"/>
              </a:spcAft>
              <a:buClr>
                <a:schemeClr val="dk1"/>
              </a:buClr>
              <a:buSzPts val="2214"/>
              <a:buFont typeface="Times New Roman"/>
              <a:buNone/>
            </a:pPr>
            <a:r>
              <a:rPr lang="it-IT" sz="2082">
                <a:solidFill>
                  <a:schemeClr val="dk1"/>
                </a:solidFill>
              </a:rPr>
              <a:t>Ferrara </a:t>
            </a:r>
            <a:r>
              <a:rPr lang="it-IT" sz="2082" b="0" i="0" u="none" strike="noStrike" cap="none">
                <a:solidFill>
                  <a:schemeClr val="dk1"/>
                </a:solidFill>
                <a:latin typeface="Arial"/>
                <a:ea typeface="Arial"/>
                <a:cs typeface="Arial"/>
                <a:sym typeface="Arial"/>
              </a:rPr>
              <a:t> </a:t>
            </a:r>
            <a:r>
              <a:rPr lang="it-IT" sz="2082">
                <a:solidFill>
                  <a:schemeClr val="dk1"/>
                </a:solidFill>
              </a:rPr>
              <a:t>13 novembre </a:t>
            </a:r>
            <a:r>
              <a:rPr lang="it-IT" sz="2082" b="0" i="0" u="none" strike="noStrike" cap="none">
                <a:solidFill>
                  <a:schemeClr val="dk1"/>
                </a:solidFill>
                <a:latin typeface="Arial"/>
                <a:ea typeface="Arial"/>
                <a:cs typeface="Arial"/>
                <a:sym typeface="Arial"/>
              </a:rPr>
              <a:t>.2024</a:t>
            </a:r>
            <a:endParaRPr sz="1385"/>
          </a:p>
          <a:p>
            <a:pPr marL="0" marR="0" lvl="0" indent="0" algn="ctr" rtl="0">
              <a:lnSpc>
                <a:spcPct val="70000"/>
              </a:lnSpc>
              <a:spcBef>
                <a:spcPts val="0"/>
              </a:spcBef>
              <a:spcAft>
                <a:spcPts val="0"/>
              </a:spcAft>
              <a:buClr>
                <a:schemeClr val="dk1"/>
              </a:buClr>
              <a:buSzPts val="2214"/>
              <a:buFont typeface="Times New Roman"/>
              <a:buNone/>
            </a:pPr>
            <a:br>
              <a:rPr lang="it-IT" sz="1850" b="0" i="0" u="none" strike="noStrike" cap="none">
                <a:solidFill>
                  <a:schemeClr val="dk1"/>
                </a:solidFill>
                <a:latin typeface="Arial"/>
                <a:ea typeface="Arial"/>
                <a:cs typeface="Arial"/>
                <a:sym typeface="Arial"/>
              </a:rPr>
            </a:br>
            <a:endParaRPr sz="185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5"/>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02" name="Google Shape;102;p15"/>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03" name="Google Shape;103;p15"/>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04" name="Google Shape;104;p15"/>
          <p:cNvSpPr txBox="1"/>
          <p:nvPr/>
        </p:nvSpPr>
        <p:spPr>
          <a:xfrm>
            <a:off x="0" y="0"/>
            <a:ext cx="12108000" cy="817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t-IT" sz="2600" b="1" dirty="0"/>
              <a:t>IL LAVORO TRANSFRONTALIERO</a:t>
            </a:r>
            <a:endParaRPr sz="2600" dirty="0"/>
          </a:p>
          <a:p>
            <a:pPr marL="0" marR="0" lvl="0" indent="0" algn="l" rtl="0">
              <a:lnSpc>
                <a:spcPct val="100000"/>
              </a:lnSpc>
              <a:spcBef>
                <a:spcPts val="0"/>
              </a:spcBef>
              <a:spcAft>
                <a:spcPts val="0"/>
              </a:spcAft>
              <a:buNone/>
            </a:pPr>
            <a:endParaRPr sz="2300" b="1" i="1" dirty="0"/>
          </a:p>
          <a:p>
            <a:pPr marL="0" marR="0" lvl="0" indent="0" algn="l" rtl="0">
              <a:lnSpc>
                <a:spcPct val="100000"/>
              </a:lnSpc>
              <a:spcBef>
                <a:spcPts val="0"/>
              </a:spcBef>
              <a:spcAft>
                <a:spcPts val="0"/>
              </a:spcAft>
              <a:buNone/>
            </a:pPr>
            <a:endParaRPr sz="2300" b="1" i="1" dirty="0"/>
          </a:p>
          <a:p>
            <a:pPr marL="0" marR="0" lvl="0" indent="0" algn="l" rtl="0">
              <a:lnSpc>
                <a:spcPct val="100000"/>
              </a:lnSpc>
              <a:spcBef>
                <a:spcPts val="0"/>
              </a:spcBef>
              <a:spcAft>
                <a:spcPts val="0"/>
              </a:spcAft>
              <a:buNone/>
            </a:pPr>
            <a:endParaRPr sz="2300" b="1" i="1" dirty="0"/>
          </a:p>
          <a:p>
            <a:pPr marL="0" marR="0" lvl="0" indent="0" algn="l" rtl="0">
              <a:lnSpc>
                <a:spcPct val="100000"/>
              </a:lnSpc>
              <a:spcBef>
                <a:spcPts val="0"/>
              </a:spcBef>
              <a:spcAft>
                <a:spcPts val="0"/>
              </a:spcAft>
              <a:buNone/>
            </a:pPr>
            <a:endParaRPr sz="2300" b="1" i="1" dirty="0"/>
          </a:p>
          <a:p>
            <a:pPr marL="0" marR="0" lvl="0" indent="0" algn="l" rtl="0">
              <a:lnSpc>
                <a:spcPct val="100000"/>
              </a:lnSpc>
              <a:spcBef>
                <a:spcPts val="0"/>
              </a:spcBef>
              <a:spcAft>
                <a:spcPts val="0"/>
              </a:spcAft>
              <a:buNone/>
            </a:pPr>
            <a:r>
              <a:rPr lang="it-IT" sz="2600" b="1" dirty="0"/>
              <a:t>Art. 1, lettera b, del Regolamento n. 1408/71/CEE </a:t>
            </a:r>
            <a:endParaRPr sz="2600" b="1" dirty="0"/>
          </a:p>
          <a:p>
            <a:pPr marL="0" marR="0" lvl="0" indent="0" algn="l" rtl="0">
              <a:lnSpc>
                <a:spcPct val="100000"/>
              </a:lnSpc>
              <a:spcBef>
                <a:spcPts val="0"/>
              </a:spcBef>
              <a:spcAft>
                <a:spcPts val="0"/>
              </a:spcAft>
              <a:buNone/>
            </a:pPr>
            <a:endParaRPr sz="2600" b="1" dirty="0"/>
          </a:p>
          <a:p>
            <a:pPr marL="0" marR="0" lvl="0" indent="0" algn="l" rtl="0">
              <a:lnSpc>
                <a:spcPct val="100000"/>
              </a:lnSpc>
              <a:spcBef>
                <a:spcPts val="0"/>
              </a:spcBef>
              <a:spcAft>
                <a:spcPts val="0"/>
              </a:spcAft>
              <a:buNone/>
            </a:pPr>
            <a:r>
              <a:rPr lang="it-IT" sz="2600" b="1" i="1" dirty="0"/>
              <a:t>“</a:t>
            </a:r>
            <a:r>
              <a:rPr lang="it-IT" sz="2600" i="1" dirty="0"/>
              <a:t>il lavoratore frontaliero è quel cittadino che lavora in uno Stato Ue, ma risiede in un diverso Stato confinante nel quale rientra giornalmente o almeno con cadenza settimanale”</a:t>
            </a:r>
            <a:endParaRPr sz="2600" i="1" dirty="0"/>
          </a:p>
          <a:p>
            <a:pPr marL="0" marR="0" lvl="0" indent="0" algn="l" rtl="0">
              <a:lnSpc>
                <a:spcPct val="100000"/>
              </a:lnSpc>
              <a:spcBef>
                <a:spcPts val="0"/>
              </a:spcBef>
              <a:spcAft>
                <a:spcPts val="0"/>
              </a:spcAft>
              <a:buNone/>
            </a:pPr>
            <a:endParaRPr sz="2600" i="1" dirty="0"/>
          </a:p>
          <a:p>
            <a:pPr marL="0" lvl="0" indent="0" algn="l" rtl="0">
              <a:spcBef>
                <a:spcPts val="0"/>
              </a:spcBef>
              <a:spcAft>
                <a:spcPts val="0"/>
              </a:spcAft>
              <a:buClr>
                <a:schemeClr val="dk1"/>
              </a:buClr>
              <a:buFont typeface="Arial"/>
              <a:buNone/>
            </a:pPr>
            <a:endParaRPr sz="2400" b="1" i="1" dirty="0">
              <a:solidFill>
                <a:schemeClr val="dk1"/>
              </a:solidFill>
            </a:endParaRPr>
          </a:p>
          <a:p>
            <a:pPr marL="0" lvl="0" indent="0" algn="l" rtl="0">
              <a:spcBef>
                <a:spcPts val="0"/>
              </a:spcBef>
              <a:spcAft>
                <a:spcPts val="0"/>
              </a:spcAft>
              <a:buClr>
                <a:schemeClr val="dk1"/>
              </a:buClr>
              <a:buFont typeface="Arial"/>
              <a:buNone/>
            </a:pPr>
            <a:endParaRPr sz="2800" b="1" i="1" dirty="0">
              <a:solidFill>
                <a:schemeClr val="dk1"/>
              </a:solidFill>
            </a:endParaRPr>
          </a:p>
          <a:p>
            <a:pPr marL="0" marR="0" lvl="0" indent="0" algn="l" rtl="0">
              <a:lnSpc>
                <a:spcPct val="100000"/>
              </a:lnSpc>
              <a:spcBef>
                <a:spcPts val="0"/>
              </a:spcBef>
              <a:spcAft>
                <a:spcPts val="0"/>
              </a:spcAft>
              <a:buNone/>
            </a:pPr>
            <a:endParaRPr sz="2300" b="1" i="1" dirty="0"/>
          </a:p>
          <a:p>
            <a:pPr marL="0" lvl="0" indent="0" algn="l" rtl="0">
              <a:spcBef>
                <a:spcPts val="0"/>
              </a:spcBef>
              <a:spcAft>
                <a:spcPts val="0"/>
              </a:spcAft>
              <a:buClr>
                <a:schemeClr val="dk1"/>
              </a:buClr>
              <a:buFont typeface="Arial"/>
              <a:buNone/>
            </a:pPr>
            <a:endParaRPr sz="2800" b="1" i="1" dirty="0">
              <a:solidFill>
                <a:schemeClr val="dk1"/>
              </a:solidFill>
            </a:endParaRPr>
          </a:p>
          <a:p>
            <a:pPr marL="0" marR="0" lvl="0" indent="0" algn="l" rtl="0">
              <a:lnSpc>
                <a:spcPct val="100000"/>
              </a:lnSpc>
              <a:spcBef>
                <a:spcPts val="0"/>
              </a:spcBef>
              <a:spcAft>
                <a:spcPts val="0"/>
              </a:spcAft>
              <a:buNone/>
            </a:pPr>
            <a:endParaRPr sz="2800" b="1" i="1" dirty="0"/>
          </a:p>
          <a:p>
            <a:pPr marL="0" marR="0" lvl="0" indent="0" algn="l" rtl="0">
              <a:lnSpc>
                <a:spcPct val="100000"/>
              </a:lnSpc>
              <a:spcBef>
                <a:spcPts val="0"/>
              </a:spcBef>
              <a:spcAft>
                <a:spcPts val="0"/>
              </a:spcAft>
              <a:buNone/>
            </a:pPr>
            <a:endParaRPr sz="2800" b="1" i="1" dirty="0"/>
          </a:p>
          <a:p>
            <a:pPr marL="0" marR="0" lvl="0" indent="0" algn="l" rtl="0">
              <a:lnSpc>
                <a:spcPct val="100000"/>
              </a:lnSpc>
              <a:spcBef>
                <a:spcPts val="0"/>
              </a:spcBef>
              <a:spcAft>
                <a:spcPts val="0"/>
              </a:spcAft>
              <a:buNone/>
            </a:pPr>
            <a:endParaRPr sz="2800" b="1" i="1" dirty="0"/>
          </a:p>
          <a:p>
            <a:pPr marL="0" marR="0" lvl="0" indent="0" algn="l" rtl="0">
              <a:lnSpc>
                <a:spcPct val="100000"/>
              </a:lnSpc>
              <a:spcBef>
                <a:spcPts val="0"/>
              </a:spcBef>
              <a:spcAft>
                <a:spcPts val="0"/>
              </a:spcAft>
              <a:buNone/>
            </a:pPr>
            <a:endParaRPr sz="2800" b="1" i="1" dirty="0"/>
          </a:p>
          <a:p>
            <a:pPr marL="0" marR="0" lvl="0" indent="0" algn="l" rtl="0">
              <a:lnSpc>
                <a:spcPct val="100000"/>
              </a:lnSpc>
              <a:spcBef>
                <a:spcPts val="0"/>
              </a:spcBef>
              <a:spcAft>
                <a:spcPts val="0"/>
              </a:spcAft>
              <a:buNone/>
            </a:pPr>
            <a:endParaRPr sz="3600" b="0" i="0" u="none" strike="noStrike" cap="none" dirty="0">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6"/>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10" name="Google Shape;110;p16"/>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11" name="Google Shape;111;p16"/>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12" name="Google Shape;112;p16"/>
          <p:cNvSpPr txBox="1"/>
          <p:nvPr/>
        </p:nvSpPr>
        <p:spPr>
          <a:xfrm>
            <a:off x="0" y="155799"/>
            <a:ext cx="12192000" cy="65556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it-IT" sz="2800" b="1" dirty="0">
                <a:solidFill>
                  <a:schemeClr val="dk1"/>
                </a:solidFill>
              </a:rPr>
              <a:t>IL LAVORO TRANSFRONTALIERO - Piano fiscale</a:t>
            </a:r>
            <a:endParaRPr sz="2800" b="1" dirty="0">
              <a:solidFill>
                <a:schemeClr val="dk1"/>
              </a:solidFill>
            </a:endParaRPr>
          </a:p>
          <a:p>
            <a:pPr marL="0" lvl="0" indent="0" algn="l" rtl="0">
              <a:spcBef>
                <a:spcPts val="0"/>
              </a:spcBef>
              <a:spcAft>
                <a:spcPts val="0"/>
              </a:spcAft>
              <a:buClr>
                <a:schemeClr val="dk1"/>
              </a:buClr>
              <a:buFont typeface="Arial"/>
              <a:buNone/>
            </a:pPr>
            <a:endParaRPr sz="2800" b="1" dirty="0">
              <a:solidFill>
                <a:schemeClr val="dk1"/>
              </a:solidFill>
            </a:endParaRPr>
          </a:p>
          <a:p>
            <a:pPr marL="0" lvl="0" indent="0" algn="l" rtl="0">
              <a:spcBef>
                <a:spcPts val="0"/>
              </a:spcBef>
              <a:spcAft>
                <a:spcPts val="0"/>
              </a:spcAft>
              <a:buSzPts val="1100"/>
              <a:buNone/>
            </a:pPr>
            <a:r>
              <a:rPr lang="it-IT" sz="2400" dirty="0">
                <a:solidFill>
                  <a:schemeClr val="dk1"/>
                </a:solidFill>
              </a:rPr>
              <a:t>Il lavoratore frontaliero è considerato </a:t>
            </a:r>
            <a:r>
              <a:rPr lang="it-IT" sz="2400" b="1" dirty="0">
                <a:solidFill>
                  <a:schemeClr val="dk1"/>
                </a:solidFill>
              </a:rPr>
              <a:t>residente in Italia</a:t>
            </a:r>
            <a:r>
              <a:rPr lang="it-IT" sz="2400" dirty="0">
                <a:solidFill>
                  <a:schemeClr val="dk1"/>
                </a:solidFill>
              </a:rPr>
              <a:t> soggetto ad imposizione  secondo </a:t>
            </a:r>
            <a:endParaRPr sz="2400" dirty="0">
              <a:solidFill>
                <a:schemeClr val="dk1"/>
              </a:solidFill>
            </a:endParaRPr>
          </a:p>
          <a:p>
            <a:pPr marL="0" lvl="0" indent="0" algn="l" rtl="0">
              <a:spcBef>
                <a:spcPts val="0"/>
              </a:spcBef>
              <a:spcAft>
                <a:spcPts val="0"/>
              </a:spcAft>
              <a:buSzPts val="1100"/>
              <a:buNone/>
            </a:pPr>
            <a:r>
              <a:rPr lang="it-IT" sz="2400" b="1" dirty="0">
                <a:solidFill>
                  <a:schemeClr val="dk1"/>
                </a:solidFill>
              </a:rPr>
              <a:t>il principio del world wide </a:t>
            </a:r>
            <a:r>
              <a:rPr lang="it-IT" sz="2400" b="1" dirty="0" err="1">
                <a:solidFill>
                  <a:schemeClr val="dk1"/>
                </a:solidFill>
              </a:rPr>
              <a:t>income</a:t>
            </a:r>
            <a:r>
              <a:rPr lang="it-IT" sz="2400" b="1" dirty="0">
                <a:solidFill>
                  <a:schemeClr val="dk1"/>
                </a:solidFill>
              </a:rPr>
              <a:t> </a:t>
            </a:r>
            <a:r>
              <a:rPr lang="it-IT" sz="2400" b="1" dirty="0" err="1">
                <a:solidFill>
                  <a:schemeClr val="dk1"/>
                </a:solidFill>
              </a:rPr>
              <a:t>taxation</a:t>
            </a:r>
            <a:r>
              <a:rPr lang="it-IT" sz="2400" b="1" dirty="0">
                <a:solidFill>
                  <a:schemeClr val="dk1"/>
                </a:solidFill>
              </a:rPr>
              <a:t>.</a:t>
            </a:r>
            <a:r>
              <a:rPr lang="it-IT" sz="2400" dirty="0">
                <a:solidFill>
                  <a:schemeClr val="dk1"/>
                </a:solidFill>
              </a:rPr>
              <a:t> </a:t>
            </a:r>
            <a:endParaRPr sz="2400" dirty="0">
              <a:solidFill>
                <a:schemeClr val="dk1"/>
              </a:solidFill>
            </a:endParaRPr>
          </a:p>
          <a:p>
            <a:pPr marL="0" lvl="0" indent="0" algn="l" rtl="0">
              <a:spcBef>
                <a:spcPts val="0"/>
              </a:spcBef>
              <a:spcAft>
                <a:spcPts val="0"/>
              </a:spcAft>
              <a:buSzPts val="1100"/>
              <a:buNone/>
            </a:pPr>
            <a:endParaRPr sz="2400" dirty="0">
              <a:solidFill>
                <a:schemeClr val="dk1"/>
              </a:solidFill>
            </a:endParaRPr>
          </a:p>
          <a:p>
            <a:pPr marL="0" lvl="0" indent="0" algn="l" rtl="0">
              <a:spcBef>
                <a:spcPts val="0"/>
              </a:spcBef>
              <a:spcAft>
                <a:spcPts val="0"/>
              </a:spcAft>
              <a:buSzPts val="1100"/>
              <a:buNone/>
            </a:pPr>
            <a:endParaRPr sz="2400" dirty="0">
              <a:solidFill>
                <a:schemeClr val="dk1"/>
              </a:solidFill>
            </a:endParaRPr>
          </a:p>
          <a:p>
            <a:pPr marL="0" lvl="0" indent="0" algn="l" rtl="0">
              <a:spcBef>
                <a:spcPts val="0"/>
              </a:spcBef>
              <a:spcAft>
                <a:spcPts val="0"/>
              </a:spcAft>
              <a:buSzPts val="1100"/>
              <a:buNone/>
            </a:pPr>
            <a:endParaRPr sz="2400" b="1" dirty="0">
              <a:solidFill>
                <a:schemeClr val="dk1"/>
              </a:solidFill>
            </a:endParaRPr>
          </a:p>
          <a:p>
            <a:pPr marL="0" lvl="0" indent="0" algn="l" rtl="0">
              <a:spcBef>
                <a:spcPts val="0"/>
              </a:spcBef>
              <a:spcAft>
                <a:spcPts val="0"/>
              </a:spcAft>
              <a:buSzPts val="1100"/>
              <a:buNone/>
            </a:pPr>
            <a:r>
              <a:rPr lang="it-IT" sz="2400" b="1" dirty="0">
                <a:solidFill>
                  <a:schemeClr val="dk1"/>
                </a:solidFill>
              </a:rPr>
              <a:t>Rischio di doppia tassazione </a:t>
            </a:r>
            <a:r>
              <a:rPr lang="it-IT" sz="2400" dirty="0">
                <a:solidFill>
                  <a:schemeClr val="dk1"/>
                </a:solidFill>
              </a:rPr>
              <a:t>qualora anche lo Stato della fonte applichi la propria potestà impositiva sul reddito di lavoro percepito.</a:t>
            </a:r>
          </a:p>
          <a:p>
            <a:pPr marL="0" lvl="0" indent="0" algn="l" rtl="0">
              <a:spcBef>
                <a:spcPts val="0"/>
              </a:spcBef>
              <a:spcAft>
                <a:spcPts val="0"/>
              </a:spcAft>
              <a:buSzPts val="1100"/>
              <a:buNone/>
            </a:pPr>
            <a:endParaRPr sz="2400" dirty="0">
              <a:solidFill>
                <a:schemeClr val="dk1"/>
              </a:solidFill>
            </a:endParaRPr>
          </a:p>
          <a:p>
            <a:pPr marL="0" lvl="0" indent="0" algn="l" rtl="0">
              <a:spcBef>
                <a:spcPts val="0"/>
              </a:spcBef>
              <a:spcAft>
                <a:spcPts val="0"/>
              </a:spcAft>
              <a:buSzPts val="1100"/>
              <a:buNone/>
            </a:pPr>
            <a:endParaRPr lang="it-IT" sz="2400" dirty="0">
              <a:solidFill>
                <a:schemeClr val="dk1"/>
              </a:solidFill>
            </a:endParaRPr>
          </a:p>
          <a:p>
            <a:pPr marL="0" lvl="0" indent="0" algn="l" rtl="0">
              <a:spcBef>
                <a:spcPts val="0"/>
              </a:spcBef>
              <a:spcAft>
                <a:spcPts val="0"/>
              </a:spcAft>
              <a:buSzPts val="1100"/>
              <a:buNone/>
            </a:pPr>
            <a:endParaRPr lang="it-IT" sz="2400" dirty="0">
              <a:solidFill>
                <a:schemeClr val="dk1"/>
              </a:solidFill>
            </a:endParaRPr>
          </a:p>
          <a:p>
            <a:pPr marL="0" lvl="0" indent="0" algn="l" rtl="0">
              <a:spcBef>
                <a:spcPts val="0"/>
              </a:spcBef>
              <a:spcAft>
                <a:spcPts val="0"/>
              </a:spcAft>
              <a:buSzPts val="1100"/>
              <a:buNone/>
            </a:pPr>
            <a:r>
              <a:rPr lang="it-IT" sz="2400" dirty="0">
                <a:solidFill>
                  <a:schemeClr val="dk1"/>
                </a:solidFill>
              </a:rPr>
              <a:t>Per farla venir meno gli Stati hanno stipulato Convenzioni contro le doppie imposizioni</a:t>
            </a:r>
          </a:p>
          <a:p>
            <a:pPr marL="0" lvl="0" indent="0" algn="l" rtl="0">
              <a:spcBef>
                <a:spcPts val="0"/>
              </a:spcBef>
              <a:spcAft>
                <a:spcPts val="0"/>
              </a:spcAft>
              <a:buSzPts val="1100"/>
              <a:buNone/>
            </a:pPr>
            <a:endParaRPr lang="it-IT" sz="2400" dirty="0">
              <a:solidFill>
                <a:schemeClr val="dk1"/>
              </a:solidFill>
            </a:endParaRPr>
          </a:p>
          <a:p>
            <a:pPr marL="0" lvl="0" indent="0" algn="l" rtl="0">
              <a:spcBef>
                <a:spcPts val="0"/>
              </a:spcBef>
              <a:spcAft>
                <a:spcPts val="0"/>
              </a:spcAft>
              <a:buSzPts val="1100"/>
              <a:buNone/>
            </a:pPr>
            <a:endParaRPr sz="2400" dirty="0">
              <a:solidFill>
                <a:schemeClr val="dk1"/>
              </a:solidFill>
            </a:endParaRPr>
          </a:p>
          <a:p>
            <a:pPr marL="0" marR="0" lvl="0" indent="0" algn="l" rtl="0">
              <a:lnSpc>
                <a:spcPct val="100000"/>
              </a:lnSpc>
              <a:spcBef>
                <a:spcPts val="0"/>
              </a:spcBef>
              <a:spcAft>
                <a:spcPts val="0"/>
              </a:spcAft>
              <a:buNone/>
            </a:pPr>
            <a:endParaRPr sz="2800" b="1" i="1" dirty="0">
              <a:solidFill>
                <a:schemeClr val="dk1"/>
              </a:solidFill>
            </a:endParaRPr>
          </a:p>
        </p:txBody>
      </p:sp>
      <p:sp>
        <p:nvSpPr>
          <p:cNvPr id="113" name="Google Shape;113;p16"/>
          <p:cNvSpPr/>
          <p:nvPr/>
        </p:nvSpPr>
        <p:spPr>
          <a:xfrm>
            <a:off x="5749950" y="2246351"/>
            <a:ext cx="692100" cy="736500"/>
          </a:xfrm>
          <a:prstGeom prst="downArrow">
            <a:avLst>
              <a:gd name="adj1" fmla="val 50000"/>
              <a:gd name="adj2" fmla="val 50000"/>
            </a:avLst>
          </a:prstGeom>
          <a:solidFill>
            <a:srgbClr val="599BD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2" name="Google Shape;113;p16">
            <a:extLst>
              <a:ext uri="{FF2B5EF4-FFF2-40B4-BE49-F238E27FC236}">
                <a16:creationId xmlns:a16="http://schemas.microsoft.com/office/drawing/2014/main" id="{164CA310-C55E-0CD6-498B-DDE1157F2FE1}"/>
              </a:ext>
            </a:extLst>
          </p:cNvPr>
          <p:cNvSpPr/>
          <p:nvPr/>
        </p:nvSpPr>
        <p:spPr>
          <a:xfrm>
            <a:off x="5749950" y="4183875"/>
            <a:ext cx="692100" cy="736500"/>
          </a:xfrm>
          <a:prstGeom prst="downArrow">
            <a:avLst>
              <a:gd name="adj1" fmla="val 50000"/>
              <a:gd name="adj2" fmla="val 50000"/>
            </a:avLst>
          </a:prstGeom>
          <a:solidFill>
            <a:srgbClr val="599BD5"/>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a:extLst>
            <a:ext uri="{FF2B5EF4-FFF2-40B4-BE49-F238E27FC236}">
              <a16:creationId xmlns:a16="http://schemas.microsoft.com/office/drawing/2014/main" id="{D248CF1D-3CAA-4551-93C9-9B4FE61DF57D}"/>
            </a:ext>
          </a:extLst>
        </p:cNvPr>
        <p:cNvGrpSpPr/>
        <p:nvPr/>
      </p:nvGrpSpPr>
      <p:grpSpPr>
        <a:xfrm>
          <a:off x="0" y="0"/>
          <a:ext cx="0" cy="0"/>
          <a:chOff x="0" y="0"/>
          <a:chExt cx="0" cy="0"/>
        </a:xfrm>
      </p:grpSpPr>
      <p:sp>
        <p:nvSpPr>
          <p:cNvPr id="109" name="Google Shape;109;p16">
            <a:extLst>
              <a:ext uri="{FF2B5EF4-FFF2-40B4-BE49-F238E27FC236}">
                <a16:creationId xmlns:a16="http://schemas.microsoft.com/office/drawing/2014/main" id="{99A619E1-2109-C1F3-5725-916C85E351DF}"/>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10" name="Google Shape;110;p16">
            <a:extLst>
              <a:ext uri="{FF2B5EF4-FFF2-40B4-BE49-F238E27FC236}">
                <a16:creationId xmlns:a16="http://schemas.microsoft.com/office/drawing/2014/main" id="{F3CC0F93-F2F1-3F42-8CC9-1F8A620ED8BC}"/>
              </a:ext>
            </a:extLst>
          </p:cNvPr>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11" name="Google Shape;111;p16">
            <a:extLst>
              <a:ext uri="{FF2B5EF4-FFF2-40B4-BE49-F238E27FC236}">
                <a16:creationId xmlns:a16="http://schemas.microsoft.com/office/drawing/2014/main" id="{D84EE0A6-B520-4BCC-00A0-F43B19824CA7}"/>
              </a:ext>
            </a:extLst>
          </p:cNvPr>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12" name="Google Shape;112;p16">
            <a:extLst>
              <a:ext uri="{FF2B5EF4-FFF2-40B4-BE49-F238E27FC236}">
                <a16:creationId xmlns:a16="http://schemas.microsoft.com/office/drawing/2014/main" id="{F1A2C481-C453-E72B-A6DF-6AE1146E7B9F}"/>
              </a:ext>
            </a:extLst>
          </p:cNvPr>
          <p:cNvSpPr txBox="1"/>
          <p:nvPr/>
        </p:nvSpPr>
        <p:spPr>
          <a:xfrm>
            <a:off x="0" y="155799"/>
            <a:ext cx="12192000" cy="6863377"/>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None/>
            </a:pPr>
            <a:r>
              <a:rPr lang="it-IT" sz="2800" b="1" dirty="0">
                <a:solidFill>
                  <a:schemeClr val="dk1"/>
                </a:solidFill>
              </a:rPr>
              <a:t>IL LAVORO TRANSFRONTALIERO - Piano fiscale</a:t>
            </a:r>
            <a:endParaRPr sz="2800" b="1" dirty="0">
              <a:solidFill>
                <a:schemeClr val="dk1"/>
              </a:solidFill>
            </a:endParaRPr>
          </a:p>
          <a:p>
            <a:pPr marL="0" lvl="0" indent="0" algn="l" rtl="0">
              <a:spcBef>
                <a:spcPts val="0"/>
              </a:spcBef>
              <a:spcAft>
                <a:spcPts val="0"/>
              </a:spcAft>
              <a:buSzPts val="1100"/>
              <a:buNone/>
            </a:pPr>
            <a:endParaRPr sz="2200" dirty="0">
              <a:solidFill>
                <a:schemeClr val="dk1"/>
              </a:solidFill>
            </a:endParaRPr>
          </a:p>
          <a:p>
            <a:pPr marL="0" lvl="0" indent="0" algn="l" rtl="0">
              <a:spcBef>
                <a:spcPts val="0"/>
              </a:spcBef>
              <a:spcAft>
                <a:spcPts val="0"/>
              </a:spcAft>
              <a:buClr>
                <a:schemeClr val="dk1"/>
              </a:buClr>
              <a:buSzPts val="1100"/>
              <a:buFont typeface="Arial"/>
              <a:buNone/>
            </a:pPr>
            <a:r>
              <a:rPr lang="it-IT" sz="2200" dirty="0">
                <a:solidFill>
                  <a:schemeClr val="dk1"/>
                </a:solidFill>
              </a:rPr>
              <a:t>Il fenomeno viene disciplinato dalla relativa Convenzione  in maniera differente a seconda dello </a:t>
            </a:r>
            <a:r>
              <a:rPr lang="it-IT" sz="2000" dirty="0">
                <a:solidFill>
                  <a:schemeClr val="dk1"/>
                </a:solidFill>
              </a:rPr>
              <a:t>Stato estero coinvolto. </a:t>
            </a:r>
          </a:p>
          <a:p>
            <a:pPr marL="0" lvl="0" indent="0" algn="l" rtl="0">
              <a:spcBef>
                <a:spcPts val="0"/>
              </a:spcBef>
              <a:spcAft>
                <a:spcPts val="0"/>
              </a:spcAft>
              <a:buClr>
                <a:schemeClr val="dk1"/>
              </a:buClr>
              <a:buSzPts val="1100"/>
              <a:buFont typeface="Arial"/>
              <a:buNone/>
            </a:pPr>
            <a:r>
              <a:rPr kumimoji="0" lang="it-IT" sz="2000" b="0" i="0" u="none" strike="noStrike" kern="0" cap="none" spc="0" normalizeH="0" baseline="0" noProof="0" dirty="0">
                <a:ln>
                  <a:noFill/>
                </a:ln>
                <a:solidFill>
                  <a:srgbClr val="000000"/>
                </a:solidFill>
                <a:effectLst/>
                <a:uLnTx/>
                <a:uFillTx/>
                <a:latin typeface="Arial"/>
                <a:cs typeface="Arial"/>
                <a:sym typeface="Arial"/>
              </a:rPr>
              <a:t>Le Convenzioni per evitare le doppie imposizioni sono trattati internazionali con i quali i paesi contraenti regolano l’esercizio della propria potestà impositiva al fine di eliminare le doppie imposizioni sui redditi e/o sul patrimonio dei rispettivi residenti</a:t>
            </a:r>
            <a:endParaRPr lang="it-IT" sz="2000" dirty="0">
              <a:solidFill>
                <a:schemeClr val="dk1"/>
              </a:solidFill>
            </a:endParaRPr>
          </a:p>
          <a:p>
            <a:pPr marL="0" lvl="0" indent="0" algn="l" rtl="0">
              <a:spcBef>
                <a:spcPts val="0"/>
              </a:spcBef>
              <a:spcAft>
                <a:spcPts val="0"/>
              </a:spcAft>
              <a:buClr>
                <a:schemeClr val="dk1"/>
              </a:buClr>
              <a:buSzPts val="1100"/>
              <a:buFont typeface="Arial"/>
              <a:buNone/>
            </a:pPr>
            <a:endParaRPr lang="it-IT" sz="2000" dirty="0">
              <a:solidFill>
                <a:schemeClr val="dk1"/>
              </a:solidFill>
            </a:endParaRPr>
          </a:p>
          <a:p>
            <a:pPr marL="0" lvl="0" indent="0" algn="l" rtl="0">
              <a:spcBef>
                <a:spcPts val="0"/>
              </a:spcBef>
              <a:spcAft>
                <a:spcPts val="0"/>
              </a:spcAft>
              <a:buClr>
                <a:schemeClr val="dk1"/>
              </a:buClr>
              <a:buSzPts val="1100"/>
              <a:buFont typeface="Arial"/>
              <a:buNone/>
            </a:pPr>
            <a:r>
              <a:rPr lang="it-IT" sz="2000" dirty="0">
                <a:solidFill>
                  <a:schemeClr val="dk1"/>
                </a:solidFill>
              </a:rPr>
              <a:t>Queste possono prevedere:</a:t>
            </a:r>
          </a:p>
          <a:p>
            <a:pPr marL="0" lvl="0" indent="0" algn="l" rtl="0">
              <a:spcBef>
                <a:spcPts val="0"/>
              </a:spcBef>
              <a:spcAft>
                <a:spcPts val="0"/>
              </a:spcAft>
              <a:buClr>
                <a:schemeClr val="dk1"/>
              </a:buClr>
              <a:buSzPts val="1100"/>
              <a:buFont typeface="Arial"/>
              <a:buNone/>
            </a:pPr>
            <a:r>
              <a:rPr lang="it-IT" sz="2000" b="1" dirty="0">
                <a:solidFill>
                  <a:schemeClr val="dk1"/>
                </a:solidFill>
              </a:rPr>
              <a:t>una</a:t>
            </a:r>
            <a:r>
              <a:rPr lang="it-IT" sz="2000" dirty="0">
                <a:solidFill>
                  <a:schemeClr val="dk1"/>
                </a:solidFill>
              </a:rPr>
              <a:t> </a:t>
            </a:r>
            <a:r>
              <a:rPr lang="it-IT" sz="2000" b="1" dirty="0">
                <a:solidFill>
                  <a:schemeClr val="dk1"/>
                </a:solidFill>
              </a:rPr>
              <a:t>forma di tassazione concorrente;</a:t>
            </a:r>
          </a:p>
          <a:p>
            <a:pPr marL="0" lvl="0" indent="0" algn="l" rtl="0">
              <a:spcBef>
                <a:spcPts val="0"/>
              </a:spcBef>
              <a:spcAft>
                <a:spcPts val="0"/>
              </a:spcAft>
              <a:buClr>
                <a:schemeClr val="dk1"/>
              </a:buClr>
              <a:buSzPts val="1100"/>
              <a:buFont typeface="Arial"/>
              <a:buNone/>
            </a:pPr>
            <a:r>
              <a:rPr lang="it-IT" sz="2000" b="1" dirty="0">
                <a:solidFill>
                  <a:schemeClr val="dk1"/>
                </a:solidFill>
              </a:rPr>
              <a:t>una tassazione esclusiva in favore dello Stato di residenza, o di quello della fonte. </a:t>
            </a:r>
          </a:p>
          <a:p>
            <a:pPr marL="0" lvl="0" indent="0" algn="l" rtl="0">
              <a:spcBef>
                <a:spcPts val="0"/>
              </a:spcBef>
              <a:spcAft>
                <a:spcPts val="0"/>
              </a:spcAft>
              <a:buClr>
                <a:schemeClr val="dk1"/>
              </a:buClr>
              <a:buSzPts val="1100"/>
              <a:buFont typeface="Arial"/>
              <a:buNone/>
            </a:pPr>
            <a:endParaRPr lang="it-IT" sz="2000" b="1" dirty="0">
              <a:solidFill>
                <a:schemeClr val="dk1"/>
              </a:solidFill>
            </a:endParaRPr>
          </a:p>
          <a:p>
            <a:pPr lvl="0" algn="l" rtl="0">
              <a:spcBef>
                <a:spcPts val="0"/>
              </a:spcBef>
              <a:spcAft>
                <a:spcPts val="0"/>
              </a:spcAft>
              <a:buClr>
                <a:schemeClr val="dk1"/>
              </a:buClr>
              <a:buSzPts val="1100"/>
            </a:pPr>
            <a:r>
              <a:rPr lang="it-IT" sz="2000" b="1" dirty="0">
                <a:solidFill>
                  <a:schemeClr val="dk1"/>
                </a:solidFill>
              </a:rPr>
              <a:t>- </a:t>
            </a:r>
            <a:r>
              <a:rPr lang="it-IT" sz="2000" i="1" dirty="0">
                <a:solidFill>
                  <a:schemeClr val="dk1"/>
                </a:solidFill>
              </a:rPr>
              <a:t>Nella Convenzione Italia San Marino (L. 19 luglio 2013, n .88) il lavoro frontaliero è sancito all’art. 4 del Protocollo aggiuntivo alla Convenzione. Dove viene prevista una forma di tassazione </a:t>
            </a:r>
          </a:p>
          <a:p>
            <a:pPr lvl="0" algn="l" rtl="0">
              <a:spcBef>
                <a:spcPts val="0"/>
              </a:spcBef>
              <a:spcAft>
                <a:spcPts val="0"/>
              </a:spcAft>
              <a:buClr>
                <a:schemeClr val="dk1"/>
              </a:buClr>
              <a:buSzPts val="1100"/>
            </a:pPr>
            <a:r>
              <a:rPr lang="it-IT" sz="2000" i="1" dirty="0">
                <a:solidFill>
                  <a:schemeClr val="dk1"/>
                </a:solidFill>
              </a:rPr>
              <a:t>Concorrente</a:t>
            </a:r>
          </a:p>
          <a:p>
            <a:pPr lvl="0" algn="l" rtl="0">
              <a:spcBef>
                <a:spcPts val="0"/>
              </a:spcBef>
              <a:spcAft>
                <a:spcPts val="0"/>
              </a:spcAft>
              <a:buClr>
                <a:schemeClr val="dk1"/>
              </a:buClr>
              <a:buSzPts val="1100"/>
            </a:pPr>
            <a:endParaRPr lang="it-IT" sz="2000" dirty="0">
              <a:solidFill>
                <a:schemeClr val="dk1"/>
              </a:solidFill>
            </a:endParaRPr>
          </a:p>
          <a:p>
            <a:pPr lvl="0" algn="l" rtl="0">
              <a:spcBef>
                <a:spcPts val="0"/>
              </a:spcBef>
              <a:spcAft>
                <a:spcPts val="0"/>
              </a:spcAft>
              <a:buClr>
                <a:schemeClr val="dk1"/>
              </a:buClr>
              <a:buSzPts val="1100"/>
            </a:pPr>
            <a:r>
              <a:rPr lang="it-IT" sz="2000" dirty="0">
                <a:solidFill>
                  <a:schemeClr val="dk1"/>
                </a:solidFill>
              </a:rPr>
              <a:t>- </a:t>
            </a:r>
            <a:r>
              <a:rPr lang="it-IT" sz="2000" i="1" dirty="0">
                <a:solidFill>
                  <a:schemeClr val="dk1"/>
                </a:solidFill>
              </a:rPr>
              <a:t>Nella Convenzione Italia Svizzera (L.23 dicembre 1978, n 943) il lavoro frontaliero è sancito all’art. 15 par.4 della Convenzione. Dove viene prevista una forma di tassazione concorrente (come previsto al par.4 punto c)</a:t>
            </a:r>
          </a:p>
          <a:p>
            <a:pPr lvl="0" algn="l" rtl="0">
              <a:spcBef>
                <a:spcPts val="0"/>
              </a:spcBef>
              <a:spcAft>
                <a:spcPts val="0"/>
              </a:spcAft>
              <a:buClr>
                <a:schemeClr val="dk1"/>
              </a:buClr>
              <a:buSzPts val="1100"/>
            </a:pPr>
            <a:endParaRPr sz="2000" dirty="0">
              <a:solidFill>
                <a:schemeClr val="dk1"/>
              </a:solidFill>
            </a:endParaRPr>
          </a:p>
          <a:p>
            <a:pPr marL="0" marR="0" lvl="0" indent="0" algn="l" rtl="0">
              <a:lnSpc>
                <a:spcPct val="100000"/>
              </a:lnSpc>
              <a:spcBef>
                <a:spcPts val="0"/>
              </a:spcBef>
              <a:spcAft>
                <a:spcPts val="0"/>
              </a:spcAft>
              <a:buNone/>
            </a:pPr>
            <a:endParaRPr sz="2800" b="1" i="1" dirty="0">
              <a:solidFill>
                <a:schemeClr val="dk1"/>
              </a:solidFill>
            </a:endParaRPr>
          </a:p>
        </p:txBody>
      </p:sp>
    </p:spTree>
    <p:extLst>
      <p:ext uri="{BB962C8B-B14F-4D97-AF65-F5344CB8AC3E}">
        <p14:creationId xmlns:p14="http://schemas.microsoft.com/office/powerpoint/2010/main" val="2483732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7"/>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19" name="Google Shape;119;p17"/>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20" name="Google Shape;120;p17"/>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21" name="Google Shape;121;p17"/>
          <p:cNvSpPr txBox="1"/>
          <p:nvPr/>
        </p:nvSpPr>
        <p:spPr>
          <a:xfrm>
            <a:off x="0" y="155810"/>
            <a:ext cx="12192000" cy="5138100"/>
          </a:xfrm>
          <a:prstGeom prst="rect">
            <a:avLst/>
          </a:prstGeom>
          <a:noFill/>
          <a:ln>
            <a:noFill/>
          </a:ln>
        </p:spPr>
        <p:txBody>
          <a:bodyPr spcFirstLastPara="1" wrap="square" lIns="91425" tIns="45700" rIns="91425" bIns="45700" anchor="t" anchorCtr="0">
            <a:spAutoFit/>
          </a:bodyPr>
          <a:lstStyle/>
          <a:p>
            <a:pPr marL="0" marR="0" lvl="0" indent="0" algn="just" rtl="0">
              <a:lnSpc>
                <a:spcPct val="106000"/>
              </a:lnSpc>
              <a:spcBef>
                <a:spcPts val="0"/>
              </a:spcBef>
              <a:spcAft>
                <a:spcPts val="0"/>
              </a:spcAft>
              <a:buNone/>
            </a:pPr>
            <a:endParaRPr sz="2000" b="0" i="0" u="none" strike="noStrike" cap="none">
              <a:solidFill>
                <a:srgbClr val="000000"/>
              </a:solidFill>
              <a:latin typeface="Arial"/>
              <a:ea typeface="Arial"/>
              <a:cs typeface="Arial"/>
              <a:sym typeface="Arial"/>
            </a:endParaRPr>
          </a:p>
          <a:p>
            <a:pPr marL="0" lvl="0" indent="0" algn="l" rtl="0">
              <a:spcBef>
                <a:spcPts val="0"/>
              </a:spcBef>
              <a:spcAft>
                <a:spcPts val="0"/>
              </a:spcAft>
              <a:buClr>
                <a:schemeClr val="dk1"/>
              </a:buClr>
              <a:buFont typeface="Arial"/>
              <a:buNone/>
            </a:pPr>
            <a:r>
              <a:rPr lang="it-IT" sz="2800" b="1">
                <a:solidFill>
                  <a:schemeClr val="dk1"/>
                </a:solidFill>
              </a:rPr>
              <a:t>IL LAVORO TRANSFRONTALIERO - Piano fiscale nazionale</a:t>
            </a:r>
            <a:endParaRPr sz="2000" b="0" i="0" u="none" strike="noStrike" cap="none">
              <a:solidFill>
                <a:srgbClr val="000000"/>
              </a:solidFill>
              <a:latin typeface="Arial"/>
              <a:ea typeface="Arial"/>
              <a:cs typeface="Arial"/>
              <a:sym typeface="Arial"/>
            </a:endParaRPr>
          </a:p>
          <a:p>
            <a:pPr marL="0" marR="0" lvl="0" indent="0" algn="just" rtl="0">
              <a:lnSpc>
                <a:spcPct val="106000"/>
              </a:lnSpc>
              <a:spcBef>
                <a:spcPts val="800"/>
              </a:spcBef>
              <a:spcAft>
                <a:spcPts val="0"/>
              </a:spcAft>
              <a:buNone/>
            </a:pPr>
            <a:endParaRPr sz="2000" b="0" i="0" u="none" strike="noStrike" cap="none">
              <a:solidFill>
                <a:srgbClr val="000000"/>
              </a:solidFill>
              <a:latin typeface="Arial"/>
              <a:ea typeface="Arial"/>
              <a:cs typeface="Arial"/>
              <a:sym typeface="Arial"/>
            </a:endParaRPr>
          </a:p>
          <a:p>
            <a:pPr marL="0" marR="0" lvl="0" indent="0" algn="just" rtl="0">
              <a:lnSpc>
                <a:spcPct val="106000"/>
              </a:lnSpc>
              <a:spcBef>
                <a:spcPts val="800"/>
              </a:spcBef>
              <a:spcAft>
                <a:spcPts val="0"/>
              </a:spcAft>
              <a:buNone/>
            </a:pPr>
            <a:endParaRPr sz="2000" b="0" i="0" u="none" strike="noStrike" cap="none">
              <a:solidFill>
                <a:srgbClr val="000000"/>
              </a:solidFill>
              <a:latin typeface="Arial"/>
              <a:ea typeface="Arial"/>
              <a:cs typeface="Arial"/>
              <a:sym typeface="Arial"/>
            </a:endParaRPr>
          </a:p>
          <a:p>
            <a:pPr marL="0" marR="0" lvl="0" indent="0" algn="just" rtl="0">
              <a:lnSpc>
                <a:spcPct val="106000"/>
              </a:lnSpc>
              <a:spcBef>
                <a:spcPts val="800"/>
              </a:spcBef>
              <a:spcAft>
                <a:spcPts val="0"/>
              </a:spcAft>
              <a:buNone/>
            </a:pPr>
            <a:endParaRPr sz="2000" b="0" i="0" u="none" strike="noStrike" cap="none">
              <a:solidFill>
                <a:srgbClr val="000000"/>
              </a:solidFill>
              <a:latin typeface="Arial"/>
              <a:ea typeface="Arial"/>
              <a:cs typeface="Arial"/>
              <a:sym typeface="Arial"/>
            </a:endParaRPr>
          </a:p>
          <a:p>
            <a:pPr marL="0" lvl="0" indent="0" algn="l" rtl="0">
              <a:spcBef>
                <a:spcPts val="0"/>
              </a:spcBef>
              <a:spcAft>
                <a:spcPts val="0"/>
              </a:spcAft>
              <a:buSzPts val="1100"/>
              <a:buNone/>
            </a:pPr>
            <a:r>
              <a:rPr lang="it-IT" sz="2200" b="1">
                <a:solidFill>
                  <a:schemeClr val="dk1"/>
                </a:solidFill>
              </a:rPr>
              <a:t>Art. 1 comma 175 della L. n. 147/13</a:t>
            </a:r>
            <a:r>
              <a:rPr lang="it-IT" sz="2200">
                <a:solidFill>
                  <a:schemeClr val="dk1"/>
                </a:solidFill>
              </a:rPr>
              <a:t> </a:t>
            </a:r>
            <a:endParaRPr sz="2200">
              <a:solidFill>
                <a:schemeClr val="dk1"/>
              </a:solidFill>
            </a:endParaRPr>
          </a:p>
          <a:p>
            <a:pPr marL="0" lvl="0" indent="0" algn="l" rtl="0">
              <a:spcBef>
                <a:spcPts val="0"/>
              </a:spcBef>
              <a:spcAft>
                <a:spcPts val="0"/>
              </a:spcAft>
              <a:buSzPts val="1100"/>
              <a:buNone/>
            </a:pPr>
            <a:r>
              <a:rPr lang="it-IT" sz="2200">
                <a:solidFill>
                  <a:schemeClr val="dk1"/>
                </a:solidFill>
              </a:rPr>
              <a:t>il reddito da lavoro dipendente del frontaliere concorre a formare il reddito complessivo IRPEF.</a:t>
            </a:r>
            <a:endParaRPr sz="2200">
              <a:solidFill>
                <a:schemeClr val="dk1"/>
              </a:solidFill>
            </a:endParaRPr>
          </a:p>
          <a:p>
            <a:pPr marL="0" lvl="0" indent="0" algn="l" rtl="0">
              <a:spcBef>
                <a:spcPts val="0"/>
              </a:spcBef>
              <a:spcAft>
                <a:spcPts val="0"/>
              </a:spcAft>
              <a:buClr>
                <a:schemeClr val="dk1"/>
              </a:buClr>
              <a:buSzPts val="1100"/>
              <a:buFont typeface="Arial"/>
              <a:buNone/>
            </a:pPr>
            <a:endParaRPr sz="2200">
              <a:solidFill>
                <a:schemeClr val="dk1"/>
              </a:solidFill>
            </a:endParaRPr>
          </a:p>
          <a:p>
            <a:pPr marL="0" lvl="0" indent="0" algn="l" rtl="0">
              <a:spcBef>
                <a:spcPts val="0"/>
              </a:spcBef>
              <a:spcAft>
                <a:spcPts val="0"/>
              </a:spcAft>
              <a:buClr>
                <a:schemeClr val="dk1"/>
              </a:buClr>
              <a:buSzPts val="1100"/>
              <a:buFont typeface="Arial"/>
              <a:buNone/>
            </a:pPr>
            <a:r>
              <a:rPr lang="it-IT" sz="2200">
                <a:solidFill>
                  <a:schemeClr val="dk1"/>
                </a:solidFill>
              </a:rPr>
              <a:t>In caso di tassazione concorrente, trova applicazione il</a:t>
            </a:r>
            <a:r>
              <a:rPr lang="it-IT" sz="2200" b="1">
                <a:solidFill>
                  <a:schemeClr val="dk1"/>
                </a:solidFill>
              </a:rPr>
              <a:t> credito d’imposta </a:t>
            </a:r>
            <a:r>
              <a:rPr lang="it-IT" sz="2200">
                <a:solidFill>
                  <a:schemeClr val="dk1"/>
                </a:solidFill>
              </a:rPr>
              <a:t>per le imposte versate all’estero previste dall’</a:t>
            </a:r>
            <a:r>
              <a:rPr lang="it-IT" sz="2200" b="1">
                <a:solidFill>
                  <a:schemeClr val="dk1"/>
                </a:solidFill>
              </a:rPr>
              <a:t>art. 165 del TUIR.</a:t>
            </a:r>
            <a:endParaRPr sz="2200" b="1">
              <a:solidFill>
                <a:schemeClr val="dk1"/>
              </a:solidFill>
            </a:endParaRPr>
          </a:p>
          <a:p>
            <a:pPr marL="0" lvl="0" indent="0" algn="l" rtl="0">
              <a:spcBef>
                <a:spcPts val="0"/>
              </a:spcBef>
              <a:spcAft>
                <a:spcPts val="0"/>
              </a:spcAft>
              <a:buClr>
                <a:schemeClr val="dk1"/>
              </a:buClr>
              <a:buSzPts val="1100"/>
              <a:buFont typeface="Arial"/>
              <a:buNone/>
            </a:pPr>
            <a:endParaRPr sz="2200">
              <a:solidFill>
                <a:schemeClr val="dk1"/>
              </a:solidFill>
            </a:endParaRPr>
          </a:p>
          <a:p>
            <a:pPr marL="0" marR="0" lvl="0" indent="0" algn="just" rtl="0">
              <a:lnSpc>
                <a:spcPct val="106000"/>
              </a:lnSpc>
              <a:spcBef>
                <a:spcPts val="800"/>
              </a:spcBef>
              <a:spcAft>
                <a:spcPts val="0"/>
              </a:spcAft>
              <a:buNone/>
            </a:pPr>
            <a:endParaRPr sz="2800" b="1"/>
          </a:p>
          <a:p>
            <a:pPr marL="0" marR="0" lvl="0" indent="0" algn="just" rtl="0">
              <a:lnSpc>
                <a:spcPct val="106000"/>
              </a:lnSpc>
              <a:spcBef>
                <a:spcPts val="800"/>
              </a:spcBef>
              <a:spcAft>
                <a:spcPts val="0"/>
              </a:spcAft>
              <a:buNone/>
            </a:pPr>
            <a:endParaRPr sz="2000" b="1"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9"/>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36" name="Google Shape;136;p19"/>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37" name="Google Shape;137;p19"/>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38" name="Google Shape;138;p19"/>
          <p:cNvSpPr txBox="1"/>
          <p:nvPr/>
        </p:nvSpPr>
        <p:spPr>
          <a:xfrm>
            <a:off x="0" y="303646"/>
            <a:ext cx="12192000" cy="7279901"/>
          </a:xfrm>
          <a:prstGeom prst="rect">
            <a:avLst/>
          </a:prstGeom>
          <a:noFill/>
          <a:ln>
            <a:noFill/>
          </a:ln>
        </p:spPr>
        <p:txBody>
          <a:bodyPr spcFirstLastPara="1" wrap="square" lIns="91425" tIns="45700" rIns="91425" bIns="45700" anchor="t" anchorCtr="0">
            <a:spAutoFit/>
          </a:bodyPr>
          <a:lstStyle/>
          <a:p>
            <a:pPr marL="0" marR="0" lvl="0" indent="0" algn="just" rtl="0">
              <a:lnSpc>
                <a:spcPct val="106000"/>
              </a:lnSpc>
              <a:spcBef>
                <a:spcPts val="800"/>
              </a:spcBef>
              <a:spcAft>
                <a:spcPts val="0"/>
              </a:spcAft>
              <a:buNone/>
            </a:pPr>
            <a:r>
              <a:rPr lang="it-IT" sz="2400" b="1" dirty="0"/>
              <a:t>RUOLO DELLA GIURISPRUDENZA NELL’INTERPRETAZIONE DELLE CONVENZIONI </a:t>
            </a:r>
            <a:endParaRPr sz="2400" b="1" dirty="0"/>
          </a:p>
          <a:p>
            <a:pPr marL="0" marR="0" lvl="0" indent="0" algn="just" rtl="0">
              <a:lnSpc>
                <a:spcPct val="106000"/>
              </a:lnSpc>
              <a:spcBef>
                <a:spcPts val="800"/>
              </a:spcBef>
              <a:spcAft>
                <a:spcPts val="0"/>
              </a:spcAft>
              <a:buNone/>
            </a:pPr>
            <a:endParaRPr lang="it-IT" sz="2400" dirty="0"/>
          </a:p>
          <a:p>
            <a:pPr marL="0" marR="0" lvl="0" indent="0" algn="just" rtl="0">
              <a:lnSpc>
                <a:spcPct val="106000"/>
              </a:lnSpc>
              <a:spcBef>
                <a:spcPts val="800"/>
              </a:spcBef>
              <a:spcAft>
                <a:spcPts val="0"/>
              </a:spcAft>
              <a:buNone/>
            </a:pPr>
            <a:r>
              <a:rPr lang="it-IT" sz="2400" dirty="0"/>
              <a:t>Le convenzioni devono essere interpretate in conformità dei principi ermeneutici, cristallizzati agli </a:t>
            </a:r>
            <a:r>
              <a:rPr lang="it-IT" sz="2400" b="1" dirty="0"/>
              <a:t>articoli 31 , 32  e 33  della Convenzione di Vienna  </a:t>
            </a:r>
            <a:r>
              <a:rPr lang="it-IT" sz="2400" dirty="0"/>
              <a:t>sul diritto dei trattati. </a:t>
            </a:r>
          </a:p>
          <a:p>
            <a:pPr marL="0" marR="0" lvl="0" indent="0" algn="just" rtl="0">
              <a:lnSpc>
                <a:spcPct val="106000"/>
              </a:lnSpc>
              <a:spcBef>
                <a:spcPts val="800"/>
              </a:spcBef>
              <a:spcAft>
                <a:spcPts val="0"/>
              </a:spcAft>
              <a:buNone/>
            </a:pPr>
            <a:r>
              <a:rPr lang="it-IT" sz="2400" dirty="0"/>
              <a:t>Che prevedono un </a:t>
            </a:r>
            <a:r>
              <a:rPr lang="it-IT" sz="2400" dirty="0">
                <a:solidFill>
                  <a:schemeClr val="dk1"/>
                </a:solidFill>
                <a:latin typeface="Calibri"/>
                <a:ea typeface="Calibri"/>
                <a:cs typeface="Calibri"/>
                <a:sym typeface="Calibri"/>
              </a:rPr>
              <a:t>interpretazione:</a:t>
            </a:r>
          </a:p>
          <a:p>
            <a:pPr marL="0" marR="0" lvl="0" indent="0" algn="just" rtl="0">
              <a:lnSpc>
                <a:spcPct val="106000"/>
              </a:lnSpc>
              <a:spcBef>
                <a:spcPts val="800"/>
              </a:spcBef>
              <a:spcAft>
                <a:spcPts val="0"/>
              </a:spcAft>
              <a:buNone/>
            </a:pPr>
            <a:r>
              <a:rPr lang="it-IT" sz="2400" b="1" dirty="0">
                <a:solidFill>
                  <a:schemeClr val="dk1"/>
                </a:solidFill>
                <a:latin typeface="Calibri"/>
                <a:ea typeface="Calibri"/>
                <a:cs typeface="Calibri"/>
                <a:sym typeface="Calibri"/>
              </a:rPr>
              <a:t>TESTUALE  e EXTRATESTUALE </a:t>
            </a:r>
            <a:endParaRPr sz="2400" b="1" dirty="0">
              <a:solidFill>
                <a:schemeClr val="dk1"/>
              </a:solidFill>
              <a:latin typeface="Calibri"/>
              <a:ea typeface="Calibri"/>
              <a:cs typeface="Calibri"/>
              <a:sym typeface="Calibri"/>
            </a:endParaRPr>
          </a:p>
          <a:p>
            <a:pPr marL="0" marR="0" lvl="0" indent="0" algn="just" rtl="0">
              <a:lnSpc>
                <a:spcPct val="106000"/>
              </a:lnSpc>
              <a:spcBef>
                <a:spcPts val="800"/>
              </a:spcBef>
              <a:spcAft>
                <a:spcPts val="0"/>
              </a:spcAft>
              <a:buNone/>
            </a:pPr>
            <a:endParaRPr sz="2400" dirty="0">
              <a:solidFill>
                <a:schemeClr val="dk1"/>
              </a:solidFill>
              <a:latin typeface="Calibri"/>
              <a:ea typeface="Calibri"/>
              <a:cs typeface="Calibri"/>
              <a:sym typeface="Calibri"/>
            </a:endParaRPr>
          </a:p>
          <a:p>
            <a:pPr marL="0" lvl="0" indent="0" algn="just" rtl="0">
              <a:lnSpc>
                <a:spcPct val="106000"/>
              </a:lnSpc>
              <a:spcBef>
                <a:spcPts val="800"/>
              </a:spcBef>
              <a:spcAft>
                <a:spcPts val="0"/>
              </a:spcAft>
              <a:buClr>
                <a:schemeClr val="dk1"/>
              </a:buClr>
              <a:buSzPts val="1100"/>
              <a:buFont typeface="Arial"/>
              <a:buNone/>
            </a:pPr>
            <a:r>
              <a:rPr lang="it-IT" sz="2400" dirty="0"/>
              <a:t>Tali principi ermeneutici devono essere applicati anche dal giudice nazionale che si confronti con l’interpretazione di una Convenzione bilaterale per evitare le doppie imposizioni stante il dovere imposto dall’articolo 117 della Cost. e dei vincoli derivanti dall’ordinamento comunitario e dagli obblighi internazionali. </a:t>
            </a:r>
            <a:endParaRPr sz="2400" dirty="0"/>
          </a:p>
          <a:p>
            <a:pPr marL="0" marR="0" lvl="0" indent="0" algn="just" rtl="0">
              <a:lnSpc>
                <a:spcPct val="106000"/>
              </a:lnSpc>
              <a:spcBef>
                <a:spcPts val="800"/>
              </a:spcBef>
              <a:spcAft>
                <a:spcPts val="0"/>
              </a:spcAft>
              <a:buNone/>
            </a:pPr>
            <a:endParaRPr sz="2400" dirty="0"/>
          </a:p>
          <a:p>
            <a:pPr marL="0" marR="0" lvl="0" indent="0" algn="just" rtl="0">
              <a:lnSpc>
                <a:spcPct val="106000"/>
              </a:lnSpc>
              <a:spcBef>
                <a:spcPts val="800"/>
              </a:spcBef>
              <a:spcAft>
                <a:spcPts val="0"/>
              </a:spcAft>
              <a:buNone/>
            </a:pPr>
            <a:endParaRPr sz="2400" b="1" dirty="0"/>
          </a:p>
          <a:p>
            <a:pPr marL="0" marR="0" lvl="0" indent="0" algn="just" rtl="0">
              <a:lnSpc>
                <a:spcPct val="106000"/>
              </a:lnSpc>
              <a:spcBef>
                <a:spcPts val="0"/>
              </a:spcBef>
              <a:spcAft>
                <a:spcPts val="0"/>
              </a:spcAft>
              <a:buNone/>
            </a:pP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0"/>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44" name="Google Shape;144;p20"/>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45" name="Google Shape;145;p20"/>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46" name="Google Shape;146;p20"/>
          <p:cNvSpPr txBox="1"/>
          <p:nvPr/>
        </p:nvSpPr>
        <p:spPr>
          <a:xfrm>
            <a:off x="0" y="0"/>
            <a:ext cx="12105000" cy="5471266"/>
          </a:xfrm>
          <a:prstGeom prst="rect">
            <a:avLst/>
          </a:prstGeom>
          <a:noFill/>
          <a:ln>
            <a:noFill/>
          </a:ln>
        </p:spPr>
        <p:txBody>
          <a:bodyPr spcFirstLastPara="1" wrap="square" lIns="91425" tIns="45700" rIns="91425" bIns="45700" anchor="t" anchorCtr="0">
            <a:spAutoFit/>
          </a:bodyPr>
          <a:lstStyle/>
          <a:p>
            <a:pPr marL="0" marR="0" lvl="0" indent="0" algn="just" rtl="0">
              <a:lnSpc>
                <a:spcPct val="106000"/>
              </a:lnSpc>
              <a:spcBef>
                <a:spcPts val="800"/>
              </a:spcBef>
              <a:spcAft>
                <a:spcPts val="0"/>
              </a:spcAft>
              <a:buNone/>
            </a:pPr>
            <a:r>
              <a:rPr lang="it-IT" sz="2400" b="1" dirty="0">
                <a:highlight>
                  <a:srgbClr val="FFFFFF"/>
                </a:highlight>
              </a:rPr>
              <a:t>SENTENZA  - CGT di Roma  9022/2024  </a:t>
            </a:r>
            <a:endParaRPr sz="2400" b="1" dirty="0">
              <a:highlight>
                <a:srgbClr val="FFFFFF"/>
              </a:highlight>
            </a:endParaRPr>
          </a:p>
          <a:p>
            <a:pPr marL="0" marR="0" lvl="0" indent="0" algn="just" rtl="0">
              <a:lnSpc>
                <a:spcPct val="106000"/>
              </a:lnSpc>
              <a:spcBef>
                <a:spcPts val="800"/>
              </a:spcBef>
              <a:spcAft>
                <a:spcPts val="0"/>
              </a:spcAft>
              <a:buNone/>
            </a:pPr>
            <a:endParaRPr sz="2400" b="1" dirty="0">
              <a:highlight>
                <a:srgbClr val="FFFFFF"/>
              </a:highlight>
            </a:endParaRPr>
          </a:p>
          <a:p>
            <a:pPr marL="0" lvl="0" indent="0" algn="just" rtl="0">
              <a:lnSpc>
                <a:spcPct val="106000"/>
              </a:lnSpc>
              <a:spcBef>
                <a:spcPts val="800"/>
              </a:spcBef>
              <a:spcAft>
                <a:spcPts val="0"/>
              </a:spcAft>
              <a:buSzPts val="1100"/>
              <a:buNone/>
            </a:pPr>
            <a:r>
              <a:rPr lang="it-IT" sz="2400" b="1" dirty="0">
                <a:highlight>
                  <a:srgbClr val="FFFFFF"/>
                </a:highlight>
              </a:rPr>
              <a:t>Fatti in causa: </a:t>
            </a:r>
          </a:p>
          <a:p>
            <a:pPr marL="0" lvl="0" indent="0" algn="just" rtl="0">
              <a:lnSpc>
                <a:spcPct val="106000"/>
              </a:lnSpc>
              <a:spcBef>
                <a:spcPts val="800"/>
              </a:spcBef>
              <a:spcAft>
                <a:spcPts val="0"/>
              </a:spcAft>
              <a:buSzPts val="1100"/>
              <a:buNone/>
            </a:pPr>
            <a:r>
              <a:rPr lang="it-IT" sz="2400" dirty="0">
                <a:highlight>
                  <a:srgbClr val="FFFFFF"/>
                </a:highlight>
              </a:rPr>
              <a:t>un contribuente ricorre ai giudici capitolini a causa di un avviso di accertamento con cui l’Agenzia delle Entrate ha disconosciuto la sua residenza fiscale in Svizzera per l'anno 2016. In base a tale disconoscimento, l'ufficio ha tassato la pensione erogata dall’Italia, mentre prima la stessa era stata assoggettata a tassazione nella Repubblica elvetica. </a:t>
            </a:r>
            <a:endParaRPr sz="2400" dirty="0">
              <a:highlight>
                <a:srgbClr val="FFFFFF"/>
              </a:highlight>
            </a:endParaRPr>
          </a:p>
          <a:p>
            <a:pPr marL="0" lvl="0" indent="0" algn="just" rtl="0">
              <a:lnSpc>
                <a:spcPct val="106000"/>
              </a:lnSpc>
              <a:spcBef>
                <a:spcPts val="800"/>
              </a:spcBef>
              <a:spcAft>
                <a:spcPts val="0"/>
              </a:spcAft>
              <a:buSzPts val="1100"/>
              <a:buNone/>
            </a:pPr>
            <a:r>
              <a:rPr lang="it-IT" sz="2400" dirty="0">
                <a:highlight>
                  <a:srgbClr val="FFFFFF"/>
                </a:highlight>
              </a:rPr>
              <a:t>Il contribuente, si era trasferito in Svizzera dal 2014, aveva fornito prove a sostegno della sua effettiva residenza: l'iscrizione all’AIRE , documentazione relativa alla proprietà della casa oltre confine, i contratti di utenza e i consumi elettrici nel paese elvetico.</a:t>
            </a:r>
            <a:endParaRPr sz="2400" dirty="0">
              <a:highlight>
                <a:srgbClr val="FFFFFF"/>
              </a:highlight>
            </a:endParaRPr>
          </a:p>
          <a:p>
            <a:pPr marL="0" marR="0" lvl="0" indent="0" algn="ctr" rtl="0">
              <a:lnSpc>
                <a:spcPct val="106000"/>
              </a:lnSpc>
              <a:spcBef>
                <a:spcPts val="800"/>
              </a:spcBef>
              <a:spcAft>
                <a:spcPts val="0"/>
              </a:spcAft>
              <a:buNone/>
            </a:pPr>
            <a:endParaRPr sz="2800" b="0" i="0" u="none" strike="noStrike" cap="none" dirty="0">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52" name="Google Shape;152;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3" name="Google Shape;153;p21"/>
          <p:cNvSpPr txBox="1">
            <a:spLocks noGrp="1"/>
          </p:cNvSpPr>
          <p:nvPr>
            <p:ph type="body" idx="1"/>
          </p:nvPr>
        </p:nvSpPr>
        <p:spPr>
          <a:xfrm>
            <a:off x="4267199" y="1822599"/>
            <a:ext cx="12192000" cy="6121400"/>
          </a:xfrm>
          <a:prstGeom prst="rect">
            <a:avLst/>
          </a:prstGeom>
          <a:noFill/>
          <a:ln>
            <a:noFill/>
          </a:ln>
        </p:spPr>
        <p:txBody>
          <a:bodyPr spcFirstLastPara="1" wrap="square" lIns="91425" tIns="45700" rIns="91425" bIns="45700" anchor="t" anchorCtr="0">
            <a:normAutofit/>
          </a:bodyPr>
          <a:lstStyle/>
          <a:p>
            <a:pPr marL="114300" lvl="0" indent="0" algn="l" rtl="0">
              <a:lnSpc>
                <a:spcPct val="90000"/>
              </a:lnSpc>
              <a:spcBef>
                <a:spcPts val="1000"/>
              </a:spcBef>
              <a:spcAft>
                <a:spcPts val="0"/>
              </a:spcAft>
              <a:buSzPts val="1800"/>
              <a:buNone/>
            </a:pPr>
            <a:endParaRPr sz="1800" b="0" i="0" u="none" strike="noStrike">
              <a:solidFill>
                <a:srgbClr val="0D0D0D"/>
              </a:solidFill>
              <a:latin typeface="Arial"/>
              <a:ea typeface="Arial"/>
              <a:cs typeface="Arial"/>
              <a:sym typeface="Arial"/>
            </a:endParaRPr>
          </a:p>
          <a:p>
            <a:pPr marL="114300" lvl="0" indent="0" algn="l" rtl="0">
              <a:lnSpc>
                <a:spcPct val="90000"/>
              </a:lnSpc>
              <a:spcBef>
                <a:spcPts val="1000"/>
              </a:spcBef>
              <a:spcAft>
                <a:spcPts val="0"/>
              </a:spcAft>
              <a:buSzPts val="1800"/>
              <a:buNone/>
            </a:pPr>
            <a:endParaRPr sz="1800">
              <a:solidFill>
                <a:srgbClr val="0D0D0D"/>
              </a:solidFill>
              <a:latin typeface="Arial"/>
              <a:ea typeface="Arial"/>
              <a:cs typeface="Arial"/>
              <a:sym typeface="Arial"/>
            </a:endParaRPr>
          </a:p>
        </p:txBody>
      </p:sp>
      <p:sp>
        <p:nvSpPr>
          <p:cNvPr id="154" name="Google Shape;154;p21"/>
          <p:cNvSpPr txBox="1"/>
          <p:nvPr/>
        </p:nvSpPr>
        <p:spPr>
          <a:xfrm>
            <a:off x="185195" y="155809"/>
            <a:ext cx="11793980" cy="4809353"/>
          </a:xfrm>
          <a:prstGeom prst="rect">
            <a:avLst/>
          </a:prstGeom>
          <a:noFill/>
          <a:ln>
            <a:noFill/>
          </a:ln>
        </p:spPr>
        <p:txBody>
          <a:bodyPr spcFirstLastPara="1" wrap="square" lIns="91425" tIns="45700" rIns="91425" bIns="45700" anchor="t" anchorCtr="0">
            <a:spAutoFit/>
          </a:bodyPr>
          <a:lstStyle/>
          <a:p>
            <a:pPr marL="0" lvl="0" indent="0" algn="just" rtl="0">
              <a:lnSpc>
                <a:spcPct val="106000"/>
              </a:lnSpc>
              <a:spcBef>
                <a:spcPts val="800"/>
              </a:spcBef>
              <a:spcAft>
                <a:spcPts val="0"/>
              </a:spcAft>
              <a:buNone/>
            </a:pPr>
            <a:endParaRPr sz="2400" b="1" dirty="0">
              <a:solidFill>
                <a:schemeClr val="dk1"/>
              </a:solidFill>
              <a:highlight>
                <a:schemeClr val="lt1"/>
              </a:highlight>
            </a:endParaRPr>
          </a:p>
          <a:p>
            <a:pPr marL="0" lvl="0" indent="0" algn="just" rtl="0">
              <a:lnSpc>
                <a:spcPct val="106000"/>
              </a:lnSpc>
              <a:spcBef>
                <a:spcPts val="800"/>
              </a:spcBef>
              <a:spcAft>
                <a:spcPts val="0"/>
              </a:spcAft>
              <a:buNone/>
            </a:pPr>
            <a:endParaRPr sz="2400" dirty="0">
              <a:solidFill>
                <a:schemeClr val="dk1"/>
              </a:solidFill>
              <a:highlight>
                <a:schemeClr val="lt1"/>
              </a:highlight>
            </a:endParaRPr>
          </a:p>
          <a:p>
            <a:pPr marL="0" lvl="0" indent="0" algn="just" rtl="0">
              <a:lnSpc>
                <a:spcPct val="106000"/>
              </a:lnSpc>
              <a:spcBef>
                <a:spcPts val="800"/>
              </a:spcBef>
              <a:spcAft>
                <a:spcPts val="0"/>
              </a:spcAft>
              <a:buClr>
                <a:schemeClr val="dk1"/>
              </a:buClr>
              <a:buSzPts val="1100"/>
              <a:buFont typeface="Arial"/>
              <a:buNone/>
            </a:pPr>
            <a:r>
              <a:rPr lang="it-IT" sz="2400" dirty="0">
                <a:solidFill>
                  <a:schemeClr val="dk1"/>
                </a:solidFill>
                <a:highlight>
                  <a:schemeClr val="lt1"/>
                </a:highlight>
              </a:rPr>
              <a:t>I giudici hanno rigettato il ricorso del contribuente affermando che l’articolo 49, comma 2, lettera a) del TUIR  stabilisce che costituiscono redditi di lavoro dipendente e sono, quindi, imponibili ai fini IRPEF, "</a:t>
            </a:r>
            <a:r>
              <a:rPr lang="it-IT" sz="2400" i="1" dirty="0">
                <a:solidFill>
                  <a:schemeClr val="dk1"/>
                </a:solidFill>
                <a:highlight>
                  <a:schemeClr val="lt1"/>
                </a:highlight>
              </a:rPr>
              <a:t>le pensioni di ogni genere e gli assegni ad esse equiparate</a:t>
            </a:r>
            <a:r>
              <a:rPr lang="it-IT" sz="2400" dirty="0">
                <a:solidFill>
                  <a:schemeClr val="dk1"/>
                </a:solidFill>
                <a:highlight>
                  <a:schemeClr val="lt1"/>
                </a:highlight>
              </a:rPr>
              <a:t>", ove percepiti da un soggetto non residente, esse devono considerarsi prodotti in Italia e come tali, sono soggetti a tassazione in Italia se corrisposti dallo Stato, da soggetti residenti nello Stato e da stabili organizzazioni nel territorio da soggetti non residenti ai sensi dell’articolo 23, comma 2, lettera a) del TUIR .</a:t>
            </a:r>
            <a:endParaRPr sz="2400" dirty="0">
              <a:solidFill>
                <a:schemeClr val="dk1"/>
              </a:solidFill>
              <a:highlight>
                <a:schemeClr val="lt1"/>
              </a:highlight>
            </a:endParaRPr>
          </a:p>
          <a:p>
            <a:pPr marL="0" lvl="0" indent="0" algn="just" rtl="0">
              <a:lnSpc>
                <a:spcPct val="106000"/>
              </a:lnSpc>
              <a:spcBef>
                <a:spcPts val="800"/>
              </a:spcBef>
              <a:spcAft>
                <a:spcPts val="0"/>
              </a:spcAft>
              <a:buClr>
                <a:schemeClr val="dk1"/>
              </a:buClr>
              <a:buFont typeface="Arial"/>
              <a:buNone/>
            </a:pPr>
            <a:endParaRPr sz="2400" dirty="0">
              <a:solidFill>
                <a:schemeClr val="dk1"/>
              </a:solidFill>
              <a:highlight>
                <a:schemeClr val="lt1"/>
              </a:highlight>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1326</Words>
  <Application>Microsoft Office PowerPoint</Application>
  <PresentationFormat>Widescreen</PresentationFormat>
  <Paragraphs>104</Paragraphs>
  <Slides>15</Slides>
  <Notes>15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Times New Roman</vt:lpstr>
      <vt:lpstr>Tema di Office</vt:lpstr>
      <vt:lpstr>Presentazione standard di PowerPoint</vt:lpstr>
      <vt:lpstr>LA FISCALITÀ DELLE PENSIONI TRANSFRONTALIERE NELLA GIURISPRUDENZA TRIBUTARIA DI MERITO  di Valentina Passadore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lpstr>Obblighi di comunicazione (art. 10 Schema di Decreto)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Valentina Passadore</dc:creator>
  <cp:lastModifiedBy>Valentina Passadore</cp:lastModifiedBy>
  <cp:revision>1</cp:revision>
  <dcterms:modified xsi:type="dcterms:W3CDTF">2024-11-05T18:30:50Z</dcterms:modified>
</cp:coreProperties>
</file>