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8"/>
  </p:notesMasterIdLst>
  <p:sldIdLst>
    <p:sldId id="288" r:id="rId2"/>
    <p:sldId id="263" r:id="rId3"/>
    <p:sldId id="296" r:id="rId4"/>
    <p:sldId id="291" r:id="rId5"/>
    <p:sldId id="300" r:id="rId6"/>
    <p:sldId id="297" r:id="rId7"/>
    <p:sldId id="298" r:id="rId8"/>
    <p:sldId id="294" r:id="rId9"/>
    <p:sldId id="299" r:id="rId10"/>
    <p:sldId id="289" r:id="rId11"/>
    <p:sldId id="301" r:id="rId12"/>
    <p:sldId id="302" r:id="rId13"/>
    <p:sldId id="303" r:id="rId14"/>
    <p:sldId id="295" r:id="rId15"/>
    <p:sldId id="259" r:id="rId16"/>
    <p:sldId id="292" r:id="rId17"/>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orient="horz" pos="1028">
          <p15:clr>
            <a:srgbClr val="A4A3A4"/>
          </p15:clr>
        </p15:guide>
        <p15:guide id="3" orient="horz" pos="3296">
          <p15:clr>
            <a:srgbClr val="A4A3A4"/>
          </p15:clr>
        </p15:guide>
        <p15:guide id="4" orient="horz" pos="456">
          <p15:clr>
            <a:srgbClr val="A4A3A4"/>
          </p15:clr>
        </p15:guide>
        <p15:guide id="5" pos="436">
          <p15:clr>
            <a:srgbClr val="A4A3A4"/>
          </p15:clr>
        </p15:guide>
        <p15:guide id="6" pos="7236">
          <p15:clr>
            <a:srgbClr val="A4A3A4"/>
          </p15:clr>
        </p15:guide>
        <p15:guide id="7" pos="2692">
          <p15:clr>
            <a:srgbClr val="A4A3A4"/>
          </p15:clr>
        </p15:guide>
        <p15:guide id="8" pos="1572">
          <p15:clr>
            <a:srgbClr val="A4A3A4"/>
          </p15:clr>
        </p15:guide>
        <p15:guide id="9" pos="3816">
          <p15:clr>
            <a:srgbClr val="A4A3A4"/>
          </p15:clr>
        </p15:guide>
        <p15:guide id="10" pos="4976">
          <p15:clr>
            <a:srgbClr val="A4A3A4"/>
          </p15:clr>
        </p15:guide>
        <p15:guide id="11" pos="610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DED14E-9865-4562-9DFE-2862E9CE65B0}" v="73" dt="2024-11-12T08:10:25.842"/>
  </p1510:revLst>
</p1510:revInfo>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94" autoAdjust="0"/>
    <p:restoredTop sz="95310" autoAdjust="0"/>
  </p:normalViewPr>
  <p:slideViewPr>
    <p:cSldViewPr snapToGrid="0">
      <p:cViewPr varScale="1">
        <p:scale>
          <a:sx n="111" d="100"/>
          <a:sy n="111" d="100"/>
        </p:scale>
        <p:origin x="996" y="96"/>
      </p:cViewPr>
      <p:guideLst>
        <p:guide orient="horz" pos="2160"/>
        <p:guide orient="horz" pos="1028"/>
        <p:guide orient="horz" pos="3296"/>
        <p:guide orient="horz" pos="456"/>
        <p:guide pos="436"/>
        <p:guide pos="7236"/>
        <p:guide pos="2692"/>
        <p:guide pos="1572"/>
        <p:guide pos="3816"/>
        <p:guide pos="4976"/>
        <p:guide pos="610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ancesco Castro" userId="ba7649ba2d4c0213" providerId="LiveId" clId="{40DED14E-9865-4562-9DFE-2862E9CE65B0}"/>
    <pc:docChg chg="undo custSel addSld modSld sldOrd">
      <pc:chgData name="Francesco Castro" userId="ba7649ba2d4c0213" providerId="LiveId" clId="{40DED14E-9865-4562-9DFE-2862E9CE65B0}" dt="2024-11-12T09:55:48.999" v="9442"/>
      <pc:docMkLst>
        <pc:docMk/>
      </pc:docMkLst>
      <pc:sldChg chg="addSp delSp modSp mod modNotesTx">
        <pc:chgData name="Francesco Castro" userId="ba7649ba2d4c0213" providerId="LiveId" clId="{40DED14E-9865-4562-9DFE-2862E9CE65B0}" dt="2024-11-12T09:54:27.815" v="9385" actId="20577"/>
        <pc:sldMkLst>
          <pc:docMk/>
          <pc:sldMk cId="3466871581" sldId="259"/>
        </pc:sldMkLst>
        <pc:spChg chg="mod">
          <ac:chgData name="Francesco Castro" userId="ba7649ba2d4c0213" providerId="LiveId" clId="{40DED14E-9865-4562-9DFE-2862E9CE65B0}" dt="2024-11-12T08:11:37.187" v="8418" actId="20577"/>
          <ac:spMkLst>
            <pc:docMk/>
            <pc:sldMk cId="3466871581" sldId="259"/>
            <ac:spMk id="2" creationId="{61F7EDBC-19C5-3142-CEAE-34137AD30778}"/>
          </ac:spMkLst>
        </pc:spChg>
        <pc:spChg chg="add del mod">
          <ac:chgData name="Francesco Castro" userId="ba7649ba2d4c0213" providerId="LiveId" clId="{40DED14E-9865-4562-9DFE-2862E9CE65B0}" dt="2024-11-07T14:50:13.128" v="3354" actId="478"/>
          <ac:spMkLst>
            <pc:docMk/>
            <pc:sldMk cId="3466871581" sldId="259"/>
            <ac:spMk id="4" creationId="{422B5202-D133-3577-C438-45145F17935F}"/>
          </ac:spMkLst>
        </pc:spChg>
        <pc:spChg chg="add mod">
          <ac:chgData name="Francesco Castro" userId="ba7649ba2d4c0213" providerId="LiveId" clId="{40DED14E-9865-4562-9DFE-2862E9CE65B0}" dt="2024-11-12T09:26:06.361" v="8905" actId="20577"/>
          <ac:spMkLst>
            <pc:docMk/>
            <pc:sldMk cId="3466871581" sldId="259"/>
            <ac:spMk id="4" creationId="{F74964BF-5EBD-CF58-2A12-445B05873ADA}"/>
          </ac:spMkLst>
        </pc:spChg>
        <pc:spChg chg="mod">
          <ac:chgData name="Francesco Castro" userId="ba7649ba2d4c0213" providerId="LiveId" clId="{40DED14E-9865-4562-9DFE-2862E9CE65B0}" dt="2024-11-12T09:54:27.815" v="9385" actId="20577"/>
          <ac:spMkLst>
            <pc:docMk/>
            <pc:sldMk cId="3466871581" sldId="259"/>
            <ac:spMk id="5" creationId="{42FB29D2-9BFA-0618-4C00-7ABA3C44C777}"/>
          </ac:spMkLst>
        </pc:spChg>
        <pc:spChg chg="add mod">
          <ac:chgData name="Francesco Castro" userId="ba7649ba2d4c0213" providerId="LiveId" clId="{40DED14E-9865-4562-9DFE-2862E9CE65B0}" dt="2024-11-12T08:10:43.959" v="8400" actId="1076"/>
          <ac:spMkLst>
            <pc:docMk/>
            <pc:sldMk cId="3466871581" sldId="259"/>
            <ac:spMk id="7" creationId="{58349C2C-BF2F-D91C-067F-7ADF88D5D45E}"/>
          </ac:spMkLst>
        </pc:spChg>
        <pc:spChg chg="add del mod">
          <ac:chgData name="Francesco Castro" userId="ba7649ba2d4c0213" providerId="LiveId" clId="{40DED14E-9865-4562-9DFE-2862E9CE65B0}" dt="2024-11-07T15:02:00.644" v="3435"/>
          <ac:spMkLst>
            <pc:docMk/>
            <pc:sldMk cId="3466871581" sldId="259"/>
            <ac:spMk id="10" creationId="{C888B7E4-ECBC-69F1-09A5-EB4ED9575AD8}"/>
          </ac:spMkLst>
        </pc:spChg>
        <pc:spChg chg="add mod">
          <ac:chgData name="Francesco Castro" userId="ba7649ba2d4c0213" providerId="LiveId" clId="{40DED14E-9865-4562-9DFE-2862E9CE65B0}" dt="2024-11-12T08:10:43.959" v="8400" actId="1076"/>
          <ac:spMkLst>
            <pc:docMk/>
            <pc:sldMk cId="3466871581" sldId="259"/>
            <ac:spMk id="11" creationId="{3B149C9A-3603-D3B0-DC6C-AC503A1056C2}"/>
          </ac:spMkLst>
        </pc:spChg>
        <pc:spChg chg="add mod">
          <ac:chgData name="Francesco Castro" userId="ba7649ba2d4c0213" providerId="LiveId" clId="{40DED14E-9865-4562-9DFE-2862E9CE65B0}" dt="2024-11-12T08:10:43.959" v="8400" actId="1076"/>
          <ac:spMkLst>
            <pc:docMk/>
            <pc:sldMk cId="3466871581" sldId="259"/>
            <ac:spMk id="15" creationId="{F07D4F56-1383-8647-833B-895FE0437AF3}"/>
          </ac:spMkLst>
        </pc:spChg>
        <pc:spChg chg="del">
          <ac:chgData name="Francesco Castro" userId="ba7649ba2d4c0213" providerId="LiveId" clId="{40DED14E-9865-4562-9DFE-2862E9CE65B0}" dt="2024-11-07T14:45:22.501" v="3314" actId="478"/>
          <ac:spMkLst>
            <pc:docMk/>
            <pc:sldMk cId="3466871581" sldId="259"/>
            <ac:spMk id="45" creationId="{F495CA48-9490-B06E-BCF9-79BE3D3D38EC}"/>
          </ac:spMkLst>
        </pc:spChg>
        <pc:spChg chg="mod">
          <ac:chgData name="Francesco Castro" userId="ba7649ba2d4c0213" providerId="LiveId" clId="{40DED14E-9865-4562-9DFE-2862E9CE65B0}" dt="2024-11-12T08:10:25.842" v="8339" actId="1036"/>
          <ac:spMkLst>
            <pc:docMk/>
            <pc:sldMk cId="3466871581" sldId="259"/>
            <ac:spMk id="54" creationId="{F23ED30C-ECC0-8127-FD23-5C6E7DC70599}"/>
          </ac:spMkLst>
        </pc:spChg>
        <pc:spChg chg="del">
          <ac:chgData name="Francesco Castro" userId="ba7649ba2d4c0213" providerId="LiveId" clId="{40DED14E-9865-4562-9DFE-2862E9CE65B0}" dt="2024-11-07T14:45:22.501" v="3314" actId="478"/>
          <ac:spMkLst>
            <pc:docMk/>
            <pc:sldMk cId="3466871581" sldId="259"/>
            <ac:spMk id="56" creationId="{20A65207-C47B-52ED-C691-AD0CEBA25592}"/>
          </ac:spMkLst>
        </pc:spChg>
        <pc:spChg chg="del">
          <ac:chgData name="Francesco Castro" userId="ba7649ba2d4c0213" providerId="LiveId" clId="{40DED14E-9865-4562-9DFE-2862E9CE65B0}" dt="2024-11-07T14:45:22.501" v="3314" actId="478"/>
          <ac:spMkLst>
            <pc:docMk/>
            <pc:sldMk cId="3466871581" sldId="259"/>
            <ac:spMk id="57" creationId="{B91B86D6-68C8-E8CA-F61E-C98CE6F276C0}"/>
          </ac:spMkLst>
        </pc:spChg>
        <pc:grpChg chg="del">
          <ac:chgData name="Francesco Castro" userId="ba7649ba2d4c0213" providerId="LiveId" clId="{40DED14E-9865-4562-9DFE-2862E9CE65B0}" dt="2024-11-07T14:45:22.501" v="3314" actId="478"/>
          <ac:grpSpMkLst>
            <pc:docMk/>
            <pc:sldMk cId="3466871581" sldId="259"/>
            <ac:grpSpMk id="36" creationId="{5B012054-689B-7F3D-F651-E40FD1422191}"/>
          </ac:grpSpMkLst>
        </pc:grpChg>
        <pc:picChg chg="add mod">
          <ac:chgData name="Francesco Castro" userId="ba7649ba2d4c0213" providerId="LiveId" clId="{40DED14E-9865-4562-9DFE-2862E9CE65B0}" dt="2024-11-12T08:10:43.959" v="8400" actId="1076"/>
          <ac:picMkLst>
            <pc:docMk/>
            <pc:sldMk cId="3466871581" sldId="259"/>
            <ac:picMk id="9" creationId="{0E1358D1-B9B4-30A1-82F4-22A43A5D99EE}"/>
          </ac:picMkLst>
        </pc:picChg>
        <pc:picChg chg="add mod">
          <ac:chgData name="Francesco Castro" userId="ba7649ba2d4c0213" providerId="LiveId" clId="{40DED14E-9865-4562-9DFE-2862E9CE65B0}" dt="2024-11-12T08:10:43.959" v="8400" actId="1076"/>
          <ac:picMkLst>
            <pc:docMk/>
            <pc:sldMk cId="3466871581" sldId="259"/>
            <ac:picMk id="17" creationId="{928CFDAD-9974-201A-991E-C0529E3CCC2F}"/>
          </ac:picMkLst>
        </pc:picChg>
        <pc:picChg chg="add mod">
          <ac:chgData name="Francesco Castro" userId="ba7649ba2d4c0213" providerId="LiveId" clId="{40DED14E-9865-4562-9DFE-2862E9CE65B0}" dt="2024-11-07T14:59:15.930" v="3416" actId="931"/>
          <ac:picMkLst>
            <pc:docMk/>
            <pc:sldMk cId="3466871581" sldId="259"/>
            <ac:picMk id="19" creationId="{83806BAF-CFAB-11D7-1A5F-082A9DE2F60F}"/>
          </ac:picMkLst>
        </pc:picChg>
        <pc:picChg chg="add del mod">
          <ac:chgData name="Francesco Castro" userId="ba7649ba2d4c0213" providerId="LiveId" clId="{40DED14E-9865-4562-9DFE-2862E9CE65B0}" dt="2024-11-07T14:59:27.661" v="3419" actId="478"/>
          <ac:picMkLst>
            <pc:docMk/>
            <pc:sldMk cId="3466871581" sldId="259"/>
            <ac:picMk id="20" creationId="{C1F62AB3-7C15-BD68-5137-B9FE059778C0}"/>
          </ac:picMkLst>
        </pc:picChg>
        <pc:picChg chg="add mod">
          <ac:chgData name="Francesco Castro" userId="ba7649ba2d4c0213" providerId="LiveId" clId="{40DED14E-9865-4562-9DFE-2862E9CE65B0}" dt="2024-11-12T08:10:43.959" v="8400" actId="1076"/>
          <ac:picMkLst>
            <pc:docMk/>
            <pc:sldMk cId="3466871581" sldId="259"/>
            <ac:picMk id="22" creationId="{B381A095-A3DA-9AD3-7C3E-D296C6F8EBAF}"/>
          </ac:picMkLst>
        </pc:picChg>
        <pc:picChg chg="del">
          <ac:chgData name="Francesco Castro" userId="ba7649ba2d4c0213" providerId="LiveId" clId="{40DED14E-9865-4562-9DFE-2862E9CE65B0}" dt="2024-11-07T14:45:22.501" v="3314" actId="478"/>
          <ac:picMkLst>
            <pc:docMk/>
            <pc:sldMk cId="3466871581" sldId="259"/>
            <ac:picMk id="44" creationId="{7B5754F8-2E88-859F-5076-B8311601B9A4}"/>
          </ac:picMkLst>
        </pc:picChg>
        <pc:picChg chg="del">
          <ac:chgData name="Francesco Castro" userId="ba7649ba2d4c0213" providerId="LiveId" clId="{40DED14E-9865-4562-9DFE-2862E9CE65B0}" dt="2024-11-07T14:45:22.501" v="3314" actId="478"/>
          <ac:picMkLst>
            <pc:docMk/>
            <pc:sldMk cId="3466871581" sldId="259"/>
            <ac:picMk id="50" creationId="{7E1E76A9-108A-0DFB-7484-D4DEA655CADC}"/>
          </ac:picMkLst>
        </pc:picChg>
        <pc:picChg chg="del">
          <ac:chgData name="Francesco Castro" userId="ba7649ba2d4c0213" providerId="LiveId" clId="{40DED14E-9865-4562-9DFE-2862E9CE65B0}" dt="2024-11-07T14:45:22.501" v="3314" actId="478"/>
          <ac:picMkLst>
            <pc:docMk/>
            <pc:sldMk cId="3466871581" sldId="259"/>
            <ac:picMk id="52" creationId="{A36F3286-BA6B-2AB4-5413-4E442CEF6516}"/>
          </ac:picMkLst>
        </pc:picChg>
        <pc:cxnChg chg="add mod">
          <ac:chgData name="Francesco Castro" userId="ba7649ba2d4c0213" providerId="LiveId" clId="{40DED14E-9865-4562-9DFE-2862E9CE65B0}" dt="2024-11-12T08:10:43.959" v="8400" actId="1076"/>
          <ac:cxnSpMkLst>
            <pc:docMk/>
            <pc:sldMk cId="3466871581" sldId="259"/>
            <ac:cxnSpMk id="6" creationId="{EE29477A-E502-B0E3-AC64-D120012015D5}"/>
          </ac:cxnSpMkLst>
        </pc:cxnChg>
        <pc:cxnChg chg="add del mod">
          <ac:chgData name="Francesco Castro" userId="ba7649ba2d4c0213" providerId="LiveId" clId="{40DED14E-9865-4562-9DFE-2862E9CE65B0}" dt="2024-11-07T14:50:39.543" v="3395" actId="478"/>
          <ac:cxnSpMkLst>
            <pc:docMk/>
            <pc:sldMk cId="3466871581" sldId="259"/>
            <ac:cxnSpMk id="8" creationId="{FD9AB85B-0544-77F1-4212-148087D3AA49}"/>
          </ac:cxnSpMkLst>
        </pc:cxnChg>
        <pc:cxnChg chg="del">
          <ac:chgData name="Francesco Castro" userId="ba7649ba2d4c0213" providerId="LiveId" clId="{40DED14E-9865-4562-9DFE-2862E9CE65B0}" dt="2024-11-07T14:45:22.501" v="3314" actId="478"/>
          <ac:cxnSpMkLst>
            <pc:docMk/>
            <pc:sldMk cId="3466871581" sldId="259"/>
            <ac:cxnSpMk id="35" creationId="{8F183597-E4FD-E480-96E7-32ADA3517968}"/>
          </ac:cxnSpMkLst>
        </pc:cxnChg>
        <pc:cxnChg chg="del">
          <ac:chgData name="Francesco Castro" userId="ba7649ba2d4c0213" providerId="LiveId" clId="{40DED14E-9865-4562-9DFE-2862E9CE65B0}" dt="2024-11-07T14:45:22.501" v="3314" actId="478"/>
          <ac:cxnSpMkLst>
            <pc:docMk/>
            <pc:sldMk cId="3466871581" sldId="259"/>
            <ac:cxnSpMk id="46" creationId="{44E89BEF-C01A-D784-C1DF-F4825E3CFEC0}"/>
          </ac:cxnSpMkLst>
        </pc:cxnChg>
        <pc:cxnChg chg="del">
          <ac:chgData name="Francesco Castro" userId="ba7649ba2d4c0213" providerId="LiveId" clId="{40DED14E-9865-4562-9DFE-2862E9CE65B0}" dt="2024-11-07T14:45:22.501" v="3314" actId="478"/>
          <ac:cxnSpMkLst>
            <pc:docMk/>
            <pc:sldMk cId="3466871581" sldId="259"/>
            <ac:cxnSpMk id="53" creationId="{1E1161F7-4CD9-032B-5DD5-3372DF71F930}"/>
          </ac:cxnSpMkLst>
        </pc:cxnChg>
      </pc:sldChg>
      <pc:sldChg chg="modSp mod">
        <pc:chgData name="Francesco Castro" userId="ba7649ba2d4c0213" providerId="LiveId" clId="{40DED14E-9865-4562-9DFE-2862E9CE65B0}" dt="2024-11-08T15:25:41.620" v="6201" actId="1036"/>
        <pc:sldMkLst>
          <pc:docMk/>
          <pc:sldMk cId="3690475259" sldId="263"/>
        </pc:sldMkLst>
        <pc:spChg chg="mod">
          <ac:chgData name="Francesco Castro" userId="ba7649ba2d4c0213" providerId="LiveId" clId="{40DED14E-9865-4562-9DFE-2862E9CE65B0}" dt="2024-11-07T14:17:12.234" v="2123" actId="20577"/>
          <ac:spMkLst>
            <pc:docMk/>
            <pc:sldMk cId="3690475259" sldId="263"/>
            <ac:spMk id="2" creationId="{61F7EDBC-19C5-3142-CEAE-34137AD30778}"/>
          </ac:spMkLst>
        </pc:spChg>
        <pc:spChg chg="mod">
          <ac:chgData name="Francesco Castro" userId="ba7649ba2d4c0213" providerId="LiveId" clId="{40DED14E-9865-4562-9DFE-2862E9CE65B0}" dt="2024-11-07T14:30:09.166" v="2508" actId="1076"/>
          <ac:spMkLst>
            <pc:docMk/>
            <pc:sldMk cId="3690475259" sldId="263"/>
            <ac:spMk id="4" creationId="{1B02ADEA-DD16-7254-1757-DFB7ED5193E1}"/>
          </ac:spMkLst>
        </pc:spChg>
        <pc:spChg chg="mod">
          <ac:chgData name="Francesco Castro" userId="ba7649ba2d4c0213" providerId="LiveId" clId="{40DED14E-9865-4562-9DFE-2862E9CE65B0}" dt="2024-11-08T15:25:37.607" v="6197" actId="1036"/>
          <ac:spMkLst>
            <pc:docMk/>
            <pc:sldMk cId="3690475259" sldId="263"/>
            <ac:spMk id="5" creationId="{42FB29D2-9BFA-0618-4C00-7ABA3C44C777}"/>
          </ac:spMkLst>
        </pc:spChg>
        <pc:spChg chg="mod">
          <ac:chgData name="Francesco Castro" userId="ba7649ba2d4c0213" providerId="LiveId" clId="{40DED14E-9865-4562-9DFE-2862E9CE65B0}" dt="2024-11-07T14:30:09.166" v="2508" actId="1076"/>
          <ac:spMkLst>
            <pc:docMk/>
            <pc:sldMk cId="3690475259" sldId="263"/>
            <ac:spMk id="10" creationId="{46A3E1A0-E844-9796-561A-A685E55CF0DC}"/>
          </ac:spMkLst>
        </pc:spChg>
        <pc:spChg chg="mod">
          <ac:chgData name="Francesco Castro" userId="ba7649ba2d4c0213" providerId="LiveId" clId="{40DED14E-9865-4562-9DFE-2862E9CE65B0}" dt="2024-11-07T14:30:12.993" v="2509" actId="208"/>
          <ac:spMkLst>
            <pc:docMk/>
            <pc:sldMk cId="3690475259" sldId="263"/>
            <ac:spMk id="12" creationId="{A111437E-3579-E40B-9ADA-6C282836D7E4}"/>
          </ac:spMkLst>
        </pc:spChg>
        <pc:spChg chg="mod">
          <ac:chgData name="Francesco Castro" userId="ba7649ba2d4c0213" providerId="LiveId" clId="{40DED14E-9865-4562-9DFE-2862E9CE65B0}" dt="2024-11-08T15:25:41.620" v="6201" actId="1036"/>
          <ac:spMkLst>
            <pc:docMk/>
            <pc:sldMk cId="3690475259" sldId="263"/>
            <ac:spMk id="13" creationId="{EF2632D3-8226-03E4-5B5E-735B34A8FD73}"/>
          </ac:spMkLst>
        </pc:spChg>
      </pc:sldChg>
      <pc:sldChg chg="modSp mod">
        <pc:chgData name="Francesco Castro" userId="ba7649ba2d4c0213" providerId="LiveId" clId="{40DED14E-9865-4562-9DFE-2862E9CE65B0}" dt="2024-11-11T17:38:13.604" v="6659" actId="20577"/>
        <pc:sldMkLst>
          <pc:docMk/>
          <pc:sldMk cId="3393752674" sldId="288"/>
        </pc:sldMkLst>
        <pc:spChg chg="mod">
          <ac:chgData name="Francesco Castro" userId="ba7649ba2d4c0213" providerId="LiveId" clId="{40DED14E-9865-4562-9DFE-2862E9CE65B0}" dt="2024-11-07T16:13:21.471" v="5776" actId="20577"/>
          <ac:spMkLst>
            <pc:docMk/>
            <pc:sldMk cId="3393752674" sldId="288"/>
            <ac:spMk id="2" creationId="{B40713C2-1895-D3A7-04EC-9C9BF1820FBE}"/>
          </ac:spMkLst>
        </pc:spChg>
        <pc:spChg chg="mod">
          <ac:chgData name="Francesco Castro" userId="ba7649ba2d4c0213" providerId="LiveId" clId="{40DED14E-9865-4562-9DFE-2862E9CE65B0}" dt="2024-11-11T17:38:13.604" v="6659" actId="20577"/>
          <ac:spMkLst>
            <pc:docMk/>
            <pc:sldMk cId="3393752674" sldId="288"/>
            <ac:spMk id="3" creationId="{EA08DA53-2DC5-F5A5-DFBF-E0A7F3820D97}"/>
          </ac:spMkLst>
        </pc:spChg>
      </pc:sldChg>
      <pc:sldChg chg="addSp delSp modSp mod ord">
        <pc:chgData name="Francesco Castro" userId="ba7649ba2d4c0213" providerId="LiveId" clId="{40DED14E-9865-4562-9DFE-2862E9CE65B0}" dt="2024-11-12T09:24:39.220" v="8874" actId="20577"/>
        <pc:sldMkLst>
          <pc:docMk/>
          <pc:sldMk cId="4250832994" sldId="289"/>
        </pc:sldMkLst>
        <pc:spChg chg="mod">
          <ac:chgData name="Francesco Castro" userId="ba7649ba2d4c0213" providerId="LiveId" clId="{40DED14E-9865-4562-9DFE-2862E9CE65B0}" dt="2024-11-07T13:57:11.425" v="550" actId="20577"/>
          <ac:spMkLst>
            <pc:docMk/>
            <pc:sldMk cId="4250832994" sldId="289"/>
            <ac:spMk id="2" creationId="{61F7EDBC-19C5-3142-CEAE-34137AD30778}"/>
          </ac:spMkLst>
        </pc:spChg>
        <pc:spChg chg="del mod">
          <ac:chgData name="Francesco Castro" userId="ba7649ba2d4c0213" providerId="LiveId" clId="{40DED14E-9865-4562-9DFE-2862E9CE65B0}" dt="2024-11-07T13:49:23.431" v="126" actId="478"/>
          <ac:spMkLst>
            <pc:docMk/>
            <pc:sldMk cId="4250832994" sldId="289"/>
            <ac:spMk id="5" creationId="{42FB29D2-9BFA-0618-4C00-7ABA3C44C777}"/>
          </ac:spMkLst>
        </pc:spChg>
        <pc:graphicFrameChg chg="add mod modGraphic">
          <ac:chgData name="Francesco Castro" userId="ba7649ba2d4c0213" providerId="LiveId" clId="{40DED14E-9865-4562-9DFE-2862E9CE65B0}" dt="2024-11-12T09:24:39.220" v="8874" actId="20577"/>
          <ac:graphicFrameMkLst>
            <pc:docMk/>
            <pc:sldMk cId="4250832994" sldId="289"/>
            <ac:graphicFrameMk id="4" creationId="{9025C83F-8AB3-8591-85BC-04BCFAF4B661}"/>
          </ac:graphicFrameMkLst>
        </pc:graphicFrameChg>
      </pc:sldChg>
      <pc:sldChg chg="addSp modSp mod">
        <pc:chgData name="Francesco Castro" userId="ba7649ba2d4c0213" providerId="LiveId" clId="{40DED14E-9865-4562-9DFE-2862E9CE65B0}" dt="2024-11-07T15:14:05.483" v="3718" actId="1036"/>
        <pc:sldMkLst>
          <pc:docMk/>
          <pc:sldMk cId="2020616865" sldId="291"/>
        </pc:sldMkLst>
        <pc:spChg chg="mod">
          <ac:chgData name="Francesco Castro" userId="ba7649ba2d4c0213" providerId="LiveId" clId="{40DED14E-9865-4562-9DFE-2862E9CE65B0}" dt="2024-11-07T13:48:04.148" v="79" actId="313"/>
          <ac:spMkLst>
            <pc:docMk/>
            <pc:sldMk cId="2020616865" sldId="291"/>
            <ac:spMk id="2" creationId="{B1DE6128-68B8-2302-F9F1-9AC98D51F2C0}"/>
          </ac:spMkLst>
        </pc:spChg>
        <pc:spChg chg="add mod">
          <ac:chgData name="Francesco Castro" userId="ba7649ba2d4c0213" providerId="LiveId" clId="{40DED14E-9865-4562-9DFE-2862E9CE65B0}" dt="2024-11-07T15:14:05.483" v="3718" actId="1036"/>
          <ac:spMkLst>
            <pc:docMk/>
            <pc:sldMk cId="2020616865" sldId="291"/>
            <ac:spMk id="4" creationId="{4D7F6DBE-3AE6-50F4-381E-81C41E6D7B53}"/>
          </ac:spMkLst>
        </pc:spChg>
        <pc:spChg chg="mod">
          <ac:chgData name="Francesco Castro" userId="ba7649ba2d4c0213" providerId="LiveId" clId="{40DED14E-9865-4562-9DFE-2862E9CE65B0}" dt="2024-11-07T15:14:05.483" v="3718" actId="1036"/>
          <ac:spMkLst>
            <pc:docMk/>
            <pc:sldMk cId="2020616865" sldId="291"/>
            <ac:spMk id="5" creationId="{8D51D38F-4011-2F13-2EAA-D8BBB35C06A5}"/>
          </ac:spMkLst>
        </pc:spChg>
        <pc:spChg chg="mod">
          <ac:chgData name="Francesco Castro" userId="ba7649ba2d4c0213" providerId="LiveId" clId="{40DED14E-9865-4562-9DFE-2862E9CE65B0}" dt="2024-11-07T15:14:05.483" v="3718" actId="1036"/>
          <ac:spMkLst>
            <pc:docMk/>
            <pc:sldMk cId="2020616865" sldId="291"/>
            <ac:spMk id="6" creationId="{4C4DE919-4BA9-19D5-48CB-C7D360FD38A0}"/>
          </ac:spMkLst>
        </pc:spChg>
      </pc:sldChg>
      <pc:sldChg chg="modSp mod">
        <pc:chgData name="Francesco Castro" userId="ba7649ba2d4c0213" providerId="LiveId" clId="{40DED14E-9865-4562-9DFE-2862E9CE65B0}" dt="2024-11-07T14:29:10.252" v="2498" actId="20577"/>
        <pc:sldMkLst>
          <pc:docMk/>
          <pc:sldMk cId="2276607694" sldId="292"/>
        </pc:sldMkLst>
        <pc:spChg chg="mod">
          <ac:chgData name="Francesco Castro" userId="ba7649ba2d4c0213" providerId="LiveId" clId="{40DED14E-9865-4562-9DFE-2862E9CE65B0}" dt="2024-11-07T14:29:10.252" v="2498" actId="20577"/>
          <ac:spMkLst>
            <pc:docMk/>
            <pc:sldMk cId="2276607694" sldId="292"/>
            <ac:spMk id="2" creationId="{FBC39F67-2BFB-7095-5E96-55037A97358A}"/>
          </ac:spMkLst>
        </pc:spChg>
      </pc:sldChg>
      <pc:sldChg chg="addSp delSp modSp mod">
        <pc:chgData name="Francesco Castro" userId="ba7649ba2d4c0213" providerId="LiveId" clId="{40DED14E-9865-4562-9DFE-2862E9CE65B0}" dt="2024-11-07T14:33:12.988" v="2544" actId="208"/>
        <pc:sldMkLst>
          <pc:docMk/>
          <pc:sldMk cId="2251993552" sldId="294"/>
        </pc:sldMkLst>
        <pc:spChg chg="mod">
          <ac:chgData name="Francesco Castro" userId="ba7649ba2d4c0213" providerId="LiveId" clId="{40DED14E-9865-4562-9DFE-2862E9CE65B0}" dt="2024-11-07T13:58:50.548" v="650" actId="20577"/>
          <ac:spMkLst>
            <pc:docMk/>
            <pc:sldMk cId="2251993552" sldId="294"/>
            <ac:spMk id="2" creationId="{557B8EB5-400D-5B8E-80F9-B1ACE799E221}"/>
          </ac:spMkLst>
        </pc:spChg>
        <pc:spChg chg="add del mod">
          <ac:chgData name="Francesco Castro" userId="ba7649ba2d4c0213" providerId="LiveId" clId="{40DED14E-9865-4562-9DFE-2862E9CE65B0}" dt="2024-11-07T13:45:56.789" v="6" actId="478"/>
          <ac:spMkLst>
            <pc:docMk/>
            <pc:sldMk cId="2251993552" sldId="294"/>
            <ac:spMk id="4" creationId="{3DD5AEAE-B386-F7A8-F621-7D94A161980F}"/>
          </ac:spMkLst>
        </pc:spChg>
        <pc:spChg chg="add mod">
          <ac:chgData name="Francesco Castro" userId="ba7649ba2d4c0213" providerId="LiveId" clId="{40DED14E-9865-4562-9DFE-2862E9CE65B0}" dt="2024-11-07T14:33:05.986" v="2542" actId="1076"/>
          <ac:spMkLst>
            <pc:docMk/>
            <pc:sldMk cId="2251993552" sldId="294"/>
            <ac:spMk id="5" creationId="{D739AE73-6501-66F8-FE85-698ABAACD16B}"/>
          </ac:spMkLst>
        </pc:spChg>
        <pc:spChg chg="mod">
          <ac:chgData name="Francesco Castro" userId="ba7649ba2d4c0213" providerId="LiveId" clId="{40DED14E-9865-4562-9DFE-2862E9CE65B0}" dt="2024-11-07T14:33:05.986" v="2542" actId="1076"/>
          <ac:spMkLst>
            <pc:docMk/>
            <pc:sldMk cId="2251993552" sldId="294"/>
            <ac:spMk id="10" creationId="{3D3506B8-1994-E640-3055-43A777F5410D}"/>
          </ac:spMkLst>
        </pc:spChg>
        <pc:spChg chg="mod">
          <ac:chgData name="Francesco Castro" userId="ba7649ba2d4c0213" providerId="LiveId" clId="{40DED14E-9865-4562-9DFE-2862E9CE65B0}" dt="2024-11-07T14:33:12.988" v="2544" actId="208"/>
          <ac:spMkLst>
            <pc:docMk/>
            <pc:sldMk cId="2251993552" sldId="294"/>
            <ac:spMk id="12" creationId="{78285D2C-9773-D6DC-CDA2-1980C0735B33}"/>
          </ac:spMkLst>
        </pc:spChg>
      </pc:sldChg>
      <pc:sldChg chg="modSp mod modNotesTx">
        <pc:chgData name="Francesco Castro" userId="ba7649ba2d4c0213" providerId="LiveId" clId="{40DED14E-9865-4562-9DFE-2862E9CE65B0}" dt="2024-11-12T08:13:58.025" v="8427" actId="6549"/>
        <pc:sldMkLst>
          <pc:docMk/>
          <pc:sldMk cId="2050213092" sldId="295"/>
        </pc:sldMkLst>
        <pc:spChg chg="mod">
          <ac:chgData name="Francesco Castro" userId="ba7649ba2d4c0213" providerId="LiveId" clId="{40DED14E-9865-4562-9DFE-2862E9CE65B0}" dt="2024-11-07T14:34:47.867" v="2560" actId="14100"/>
          <ac:spMkLst>
            <pc:docMk/>
            <pc:sldMk cId="2050213092" sldId="295"/>
            <ac:spMk id="2" creationId="{06B65E18-B2F4-6696-10EE-1F3E6664B6FE}"/>
          </ac:spMkLst>
        </pc:spChg>
        <pc:spChg chg="mod">
          <ac:chgData name="Francesco Castro" userId="ba7649ba2d4c0213" providerId="LiveId" clId="{40DED14E-9865-4562-9DFE-2862E9CE65B0}" dt="2024-11-07T14:34:05.690" v="2555" actId="20577"/>
          <ac:spMkLst>
            <pc:docMk/>
            <pc:sldMk cId="2050213092" sldId="295"/>
            <ac:spMk id="5" creationId="{4909577A-2AB6-2670-8A72-C3C3A22524B7}"/>
          </ac:spMkLst>
        </pc:spChg>
      </pc:sldChg>
      <pc:sldChg chg="modSp mod">
        <pc:chgData name="Francesco Castro" userId="ba7649ba2d4c0213" providerId="LiveId" clId="{40DED14E-9865-4562-9DFE-2862E9CE65B0}" dt="2024-11-07T14:30:40.069" v="2515" actId="208"/>
        <pc:sldMkLst>
          <pc:docMk/>
          <pc:sldMk cId="549668407" sldId="296"/>
        </pc:sldMkLst>
        <pc:spChg chg="mod">
          <ac:chgData name="Francesco Castro" userId="ba7649ba2d4c0213" providerId="LiveId" clId="{40DED14E-9865-4562-9DFE-2862E9CE65B0}" dt="2024-11-07T14:30:31.586" v="2512" actId="208"/>
          <ac:spMkLst>
            <pc:docMk/>
            <pc:sldMk cId="549668407" sldId="296"/>
            <ac:spMk id="5" creationId="{60E1F87D-AE3F-EB48-83BC-772A110FEFE4}"/>
          </ac:spMkLst>
        </pc:spChg>
        <pc:spChg chg="mod">
          <ac:chgData name="Francesco Castro" userId="ba7649ba2d4c0213" providerId="LiveId" clId="{40DED14E-9865-4562-9DFE-2862E9CE65B0}" dt="2024-11-07T14:30:40.069" v="2515" actId="208"/>
          <ac:spMkLst>
            <pc:docMk/>
            <pc:sldMk cId="549668407" sldId="296"/>
            <ac:spMk id="12" creationId="{CE04C43F-11AE-BB5E-FBCE-A62B18F8B14E}"/>
          </ac:spMkLst>
        </pc:spChg>
      </pc:sldChg>
      <pc:sldChg chg="addSp modSp mod">
        <pc:chgData name="Francesco Castro" userId="ba7649ba2d4c0213" providerId="LiveId" clId="{40DED14E-9865-4562-9DFE-2862E9CE65B0}" dt="2024-11-07T14:32:33.575" v="2537" actId="208"/>
        <pc:sldMkLst>
          <pc:docMk/>
          <pc:sldMk cId="3194918490" sldId="298"/>
        </pc:sldMkLst>
        <pc:spChg chg="add mod">
          <ac:chgData name="Francesco Castro" userId="ba7649ba2d4c0213" providerId="LiveId" clId="{40DED14E-9865-4562-9DFE-2862E9CE65B0}" dt="2024-11-07T14:32:27.894" v="2536" actId="1076"/>
          <ac:spMkLst>
            <pc:docMk/>
            <pc:sldMk cId="3194918490" sldId="298"/>
            <ac:spMk id="4" creationId="{D1579B1E-26AF-CD40-3828-C1F3E00335C8}"/>
          </ac:spMkLst>
        </pc:spChg>
        <pc:spChg chg="mod">
          <ac:chgData name="Francesco Castro" userId="ba7649ba2d4c0213" providerId="LiveId" clId="{40DED14E-9865-4562-9DFE-2862E9CE65B0}" dt="2024-11-07T14:32:27.894" v="2536" actId="1076"/>
          <ac:spMkLst>
            <pc:docMk/>
            <pc:sldMk cId="3194918490" sldId="298"/>
            <ac:spMk id="10" creationId="{F3B1DFF2-DAA9-C32B-9DA9-F2ECE24683F5}"/>
          </ac:spMkLst>
        </pc:spChg>
        <pc:spChg chg="mod">
          <ac:chgData name="Francesco Castro" userId="ba7649ba2d4c0213" providerId="LiveId" clId="{40DED14E-9865-4562-9DFE-2862E9CE65B0}" dt="2024-11-07T14:32:33.575" v="2537" actId="208"/>
          <ac:spMkLst>
            <pc:docMk/>
            <pc:sldMk cId="3194918490" sldId="298"/>
            <ac:spMk id="12" creationId="{2CA41ECE-6391-0A36-E039-CBCE8E96A28C}"/>
          </ac:spMkLst>
        </pc:spChg>
      </pc:sldChg>
      <pc:sldChg chg="modSp add mod">
        <pc:chgData name="Francesco Castro" userId="ba7649ba2d4c0213" providerId="LiveId" clId="{40DED14E-9865-4562-9DFE-2862E9CE65B0}" dt="2024-11-07T15:24:07.574" v="3767" actId="1036"/>
        <pc:sldMkLst>
          <pc:docMk/>
          <pc:sldMk cId="3340312161" sldId="300"/>
        </pc:sldMkLst>
        <pc:spChg chg="mod">
          <ac:chgData name="Francesco Castro" userId="ba7649ba2d4c0213" providerId="LiveId" clId="{40DED14E-9865-4562-9DFE-2862E9CE65B0}" dt="2024-11-07T13:47:57.035" v="67" actId="20577"/>
          <ac:spMkLst>
            <pc:docMk/>
            <pc:sldMk cId="3340312161" sldId="300"/>
            <ac:spMk id="2" creationId="{E493DEF0-E52C-74D8-29E6-637B34AC06AA}"/>
          </ac:spMkLst>
        </pc:spChg>
        <pc:spChg chg="mod">
          <ac:chgData name="Francesco Castro" userId="ba7649ba2d4c0213" providerId="LiveId" clId="{40DED14E-9865-4562-9DFE-2862E9CE65B0}" dt="2024-11-07T15:24:07.574" v="3767" actId="1036"/>
          <ac:spMkLst>
            <pc:docMk/>
            <pc:sldMk cId="3340312161" sldId="300"/>
            <ac:spMk id="5" creationId="{FE8C9D85-3BAC-C538-318A-1B74ABAD2865}"/>
          </ac:spMkLst>
        </pc:spChg>
        <pc:spChg chg="mod">
          <ac:chgData name="Francesco Castro" userId="ba7649ba2d4c0213" providerId="LiveId" clId="{40DED14E-9865-4562-9DFE-2862E9CE65B0}" dt="2024-11-07T15:24:07.574" v="3767" actId="1036"/>
          <ac:spMkLst>
            <pc:docMk/>
            <pc:sldMk cId="3340312161" sldId="300"/>
            <ac:spMk id="10" creationId="{7F374B21-EA07-3F42-1C57-22761CDBAE3E}"/>
          </ac:spMkLst>
        </pc:spChg>
        <pc:spChg chg="mod">
          <ac:chgData name="Francesco Castro" userId="ba7649ba2d4c0213" providerId="LiveId" clId="{40DED14E-9865-4562-9DFE-2862E9CE65B0}" dt="2024-11-07T15:24:07.574" v="3767" actId="1036"/>
          <ac:spMkLst>
            <pc:docMk/>
            <pc:sldMk cId="3340312161" sldId="300"/>
            <ac:spMk id="12" creationId="{12DB32F7-C8F7-19C4-78E8-C1CA52209AE7}"/>
          </ac:spMkLst>
        </pc:spChg>
      </pc:sldChg>
      <pc:sldChg chg="modSp add mod">
        <pc:chgData name="Francesco Castro" userId="ba7649ba2d4c0213" providerId="LiveId" clId="{40DED14E-9865-4562-9DFE-2862E9CE65B0}" dt="2024-11-12T09:31:47.021" v="9067" actId="20577"/>
        <pc:sldMkLst>
          <pc:docMk/>
          <pc:sldMk cId="1775160569" sldId="301"/>
        </pc:sldMkLst>
        <pc:spChg chg="mod">
          <ac:chgData name="Francesco Castro" userId="ba7649ba2d4c0213" providerId="LiveId" clId="{40DED14E-9865-4562-9DFE-2862E9CE65B0}" dt="2024-11-11T18:18:42.982" v="7292" actId="20577"/>
          <ac:spMkLst>
            <pc:docMk/>
            <pc:sldMk cId="1775160569" sldId="301"/>
            <ac:spMk id="2" creationId="{F2D89C1B-17C2-4788-A7F0-93563A2C212D}"/>
          </ac:spMkLst>
        </pc:spChg>
        <pc:spChg chg="mod">
          <ac:chgData name="Francesco Castro" userId="ba7649ba2d4c0213" providerId="LiveId" clId="{40DED14E-9865-4562-9DFE-2862E9CE65B0}" dt="2024-11-12T09:31:47.021" v="9067" actId="20577"/>
          <ac:spMkLst>
            <pc:docMk/>
            <pc:sldMk cId="1775160569" sldId="301"/>
            <ac:spMk id="5" creationId="{35A06075-0C60-AFDF-0025-117076588FC8}"/>
          </ac:spMkLst>
        </pc:spChg>
      </pc:sldChg>
      <pc:sldChg chg="addSp modSp add mod">
        <pc:chgData name="Francesco Castro" userId="ba7649ba2d4c0213" providerId="LiveId" clId="{40DED14E-9865-4562-9DFE-2862E9CE65B0}" dt="2024-11-12T09:32:10.062" v="9071" actId="20577"/>
        <pc:sldMkLst>
          <pc:docMk/>
          <pc:sldMk cId="900068038" sldId="302"/>
        </pc:sldMkLst>
        <pc:spChg chg="mod">
          <ac:chgData name="Francesco Castro" userId="ba7649ba2d4c0213" providerId="LiveId" clId="{40DED14E-9865-4562-9DFE-2862E9CE65B0}" dt="2024-11-11T18:18:39.127" v="7291" actId="20577"/>
          <ac:spMkLst>
            <pc:docMk/>
            <pc:sldMk cId="900068038" sldId="302"/>
            <ac:spMk id="2" creationId="{FC3CA044-CC0C-A7DD-0FDA-70C50D96CDE0}"/>
          </ac:spMkLst>
        </pc:spChg>
        <pc:spChg chg="add mod">
          <ac:chgData name="Francesco Castro" userId="ba7649ba2d4c0213" providerId="LiveId" clId="{40DED14E-9865-4562-9DFE-2862E9CE65B0}" dt="2024-11-11T18:18:24.337" v="7288" actId="20577"/>
          <ac:spMkLst>
            <pc:docMk/>
            <pc:sldMk cId="900068038" sldId="302"/>
            <ac:spMk id="4" creationId="{43475876-C1B2-1136-BE91-E82A87FBC682}"/>
          </ac:spMkLst>
        </pc:spChg>
        <pc:spChg chg="mod">
          <ac:chgData name="Francesco Castro" userId="ba7649ba2d4c0213" providerId="LiveId" clId="{40DED14E-9865-4562-9DFE-2862E9CE65B0}" dt="2024-11-12T09:32:10.062" v="9071" actId="20577"/>
          <ac:spMkLst>
            <pc:docMk/>
            <pc:sldMk cId="900068038" sldId="302"/>
            <ac:spMk id="5" creationId="{F8DDDCDB-AD89-8D7E-8042-473559C771EF}"/>
          </ac:spMkLst>
        </pc:spChg>
        <pc:spChg chg="add mod">
          <ac:chgData name="Francesco Castro" userId="ba7649ba2d4c0213" providerId="LiveId" clId="{40DED14E-9865-4562-9DFE-2862E9CE65B0}" dt="2024-11-12T08:22:30.441" v="8607" actId="20577"/>
          <ac:spMkLst>
            <pc:docMk/>
            <pc:sldMk cId="900068038" sldId="302"/>
            <ac:spMk id="6" creationId="{AE18AF14-81DD-45A9-0D5A-3089C3DEA4F0}"/>
          </ac:spMkLst>
        </pc:spChg>
      </pc:sldChg>
      <pc:sldChg chg="addSp modSp add mod">
        <pc:chgData name="Francesco Castro" userId="ba7649ba2d4c0213" providerId="LiveId" clId="{40DED14E-9865-4562-9DFE-2862E9CE65B0}" dt="2024-11-12T09:55:48.999" v="9442"/>
        <pc:sldMkLst>
          <pc:docMk/>
          <pc:sldMk cId="4031807007" sldId="303"/>
        </pc:sldMkLst>
        <pc:spChg chg="mod">
          <ac:chgData name="Francesco Castro" userId="ba7649ba2d4c0213" providerId="LiveId" clId="{40DED14E-9865-4562-9DFE-2862E9CE65B0}" dt="2024-11-11T18:18:49.612" v="7293" actId="20577"/>
          <ac:spMkLst>
            <pc:docMk/>
            <pc:sldMk cId="4031807007" sldId="303"/>
            <ac:spMk id="2" creationId="{258623A1-5B63-AEA6-07A9-0E24E638CDB0}"/>
          </ac:spMkLst>
        </pc:spChg>
        <pc:spChg chg="mod">
          <ac:chgData name="Francesco Castro" userId="ba7649ba2d4c0213" providerId="LiveId" clId="{40DED14E-9865-4562-9DFE-2862E9CE65B0}" dt="2024-11-11T18:27:40.844" v="7791" actId="21"/>
          <ac:spMkLst>
            <pc:docMk/>
            <pc:sldMk cId="4031807007" sldId="303"/>
            <ac:spMk id="4" creationId="{81A34D31-ED55-F19F-8AFA-11F7CE97D65F}"/>
          </ac:spMkLst>
        </pc:spChg>
        <pc:spChg chg="mod">
          <ac:chgData name="Francesco Castro" userId="ba7649ba2d4c0213" providerId="LiveId" clId="{40DED14E-9865-4562-9DFE-2862E9CE65B0}" dt="2024-11-12T09:55:48.999" v="9442"/>
          <ac:spMkLst>
            <pc:docMk/>
            <pc:sldMk cId="4031807007" sldId="303"/>
            <ac:spMk id="5" creationId="{DB4405F4-0B85-B9AC-C12A-8160410D6249}"/>
          </ac:spMkLst>
        </pc:spChg>
        <pc:spChg chg="add mod">
          <ac:chgData name="Francesco Castro" userId="ba7649ba2d4c0213" providerId="LiveId" clId="{40DED14E-9865-4562-9DFE-2862E9CE65B0}" dt="2024-11-12T09:55:40.215" v="9420"/>
          <ac:spMkLst>
            <pc:docMk/>
            <pc:sldMk cId="4031807007" sldId="303"/>
            <ac:spMk id="6" creationId="{E9572587-55CC-7D8D-53E0-E0A7FFA87F76}"/>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GB" sz="1200" b="0" i="0" u="none" strike="noStrike" cap="none">
                <a:solidFill>
                  <a:schemeClr val="dk1"/>
                </a:solidFill>
                <a:latin typeface="Calibri"/>
                <a:ea typeface="Calibri"/>
                <a:cs typeface="Calibri"/>
                <a:sym typeface="Calibri"/>
              </a:rPr>
              <a:t>‹N›</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8" Type="http://schemas.openxmlformats.org/officeDocument/2006/relationships/hyperlink" Target="https://www.normattiva.it/uri-res/N2Ls?urn:nir:stato:decreto.legislativo:2015-09-14;147" TargetMode="External"/><Relationship Id="rId3" Type="http://schemas.openxmlformats.org/officeDocument/2006/relationships/hyperlink" Target="https://www.normattiva.it/uri-res/N2Ls?urn:nir:stato:decreto.legislativo:2005-11-18;247" TargetMode="External"/><Relationship Id="rId7" Type="http://schemas.openxmlformats.org/officeDocument/2006/relationships/hyperlink" Target="https://www.normattiva.it/uri-res/N2Ls?urn:nir:presidente.repubblica:decreto:1986-12-22;917" TargetMode="External"/><Relationship Id="rId2" Type="http://schemas.openxmlformats.org/officeDocument/2006/relationships/slide" Target="../slides/slide14.xml"/><Relationship Id="rId1" Type="http://schemas.openxmlformats.org/officeDocument/2006/relationships/notesMaster" Target="../notesMasters/notesMaster1.xml"/><Relationship Id="rId6" Type="http://schemas.openxmlformats.org/officeDocument/2006/relationships/hyperlink" Target="https://www.normattiva.it/uri-res/N2Ls?urn:nir:stato:legge:2000-07-27;212~art3" TargetMode="External"/><Relationship Id="rId5" Type="http://schemas.openxmlformats.org/officeDocument/2006/relationships/hyperlink" Target="https://www.normattiva.it/uri-res/N2Ls?urn:nir:stato:legge:2006-08-04;248" TargetMode="External"/><Relationship Id="rId4" Type="http://schemas.openxmlformats.org/officeDocument/2006/relationships/hyperlink" Target="https://www.normattiva.it/uri-res/N2Ls?urn:nir:stato:decreto.legge:2006-07-04;223" TargetMode="External"/><Relationship Id="rId9" Type="http://schemas.openxmlformats.org/officeDocument/2006/relationships/hyperlink" Target="https://www.normattiva.it/uri-res/N2Ls?urn:nir:stato:legge:2000-07-27;212~art11"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dirty="0"/>
              <a:t>Art. 16 – Compensi e gettoni di presenza</a:t>
            </a:r>
          </a:p>
          <a:p>
            <a:r>
              <a:rPr lang="it-IT" dirty="0"/>
              <a:t>	I compensi, i gettoni di presenza e le altre retribuzioni analoghe che un residente di uno Stato contraente riceve in qualità di membro del consiglio di amministrazione o del collegio sindacale di una società residente dell’altro Stato contraente, sono imponibili in detto altro Stato.</a:t>
            </a:r>
          </a:p>
          <a:p>
            <a:endParaRPr lang="it-IT" dirty="0"/>
          </a:p>
          <a:p>
            <a:r>
              <a:rPr lang="it-IT" dirty="0"/>
              <a:t>Art. 17 – Artisti e sportivi</a:t>
            </a:r>
          </a:p>
          <a:p>
            <a:endParaRPr lang="it-IT" dirty="0"/>
          </a:p>
          <a:p>
            <a:r>
              <a:rPr lang="it-IT" dirty="0"/>
              <a:t>Art. 18 – Pensioni </a:t>
            </a:r>
          </a:p>
          <a:p>
            <a:endParaRPr lang="it-IT" dirty="0"/>
          </a:p>
          <a:p>
            <a:r>
              <a:rPr lang="it-IT" dirty="0"/>
              <a:t>Art. 19 – Funzioni pubbliche</a:t>
            </a:r>
          </a:p>
          <a:p>
            <a:endParaRPr lang="it-IT" dirty="0"/>
          </a:p>
          <a:p>
            <a:r>
              <a:rPr lang="it-IT" dirty="0"/>
              <a:t>Art. 20 – Professori Insegnanti Ricercatori</a:t>
            </a:r>
          </a:p>
          <a:p>
            <a:pPr>
              <a:buAutoNum type="arabicPeriod"/>
            </a:pPr>
            <a:r>
              <a:rPr lang="it-IT" dirty="0"/>
              <a:t>Un professore, un insegnante od un ricercatore il quale soggiorni temporaneamente, per un periodo non superiore a due anni, in uno Stato contraente allo scopo di insegnare o di effettuare ricerche presso una università, collegio, scuola, od altro analogo istituto di istruzione, e che è o era immediatamente prima di tale soggiorno, residente dell’altro Stato contraente è esente da imposta nel primo Stato contraente limitatamente alle remunerazioni derivanti dall’attività di insegnamento o di ricerca.</a:t>
            </a:r>
          </a:p>
          <a:p>
            <a:pPr>
              <a:buAutoNum type="arabicPeriod"/>
            </a:pPr>
            <a:r>
              <a:rPr lang="it-IT" dirty="0"/>
              <a:t>Le disposizioni del paragrafo 1 del presente articolo non si applicano ai redditi derivanti dalla ricerca se tale ricerca è intrapresa non nell’interesse pubblico ma nell’interesse privato di una o più persone specifiche.</a:t>
            </a:r>
          </a:p>
          <a:p>
            <a:endParaRPr lang="it-IT" dirty="0"/>
          </a:p>
          <a:p>
            <a:r>
              <a:rPr lang="it-IT" dirty="0"/>
              <a:t>Art. 21 – Studenti e apprendisti</a:t>
            </a:r>
          </a:p>
          <a:p>
            <a:pPr>
              <a:buAutoNum type="arabicPeriod"/>
            </a:pPr>
            <a:r>
              <a:rPr lang="it-IT" dirty="0"/>
              <a:t>Le somme provenienti dall’estero che uno studente o un apprendista, il quale è, o era, immediatamente prima di recarsi in uno Stato contraente, un residente dell’altro Stato contraente, e che soggiorna nel primo Stato contraente al solo scopo di compiervi i suoi studi o di attendere alla propria formazione di carattere tecnico, professionale, o aziendale, riceve per sopperire alle spese di mantenimento, di istruzione o di formazione professionale o a titolo di borsa di studio per attendere alla propria istruzione, non sono imponibili in questo Stato per un periodo di tempo che è ragionevolmente o usualmente necessario per completare l’istruzione o l’apprendimento intrapreso, ma in nessun caso una persona godrà dei benefici previsti dal presente paragrafo per più di 5 anni dall’inizio di tale istruzione o apprendistato.</a:t>
            </a:r>
          </a:p>
          <a:p>
            <a:pPr>
              <a:buAutoNum type="arabicPeriod"/>
            </a:pPr>
            <a:r>
              <a:rPr lang="it-IT" dirty="0"/>
              <a:t>Le remunerazioni pagate a uno studente o apprendista, rispettivamente, per i servizi resi nell’altro Stato contraente sono esenti da imposta in detto altro Stato per un periodo di 2 anni a condizione che tali servizi siano connessi al suo mantenimento, istruzione o formazione professionale.</a:t>
            </a:r>
          </a:p>
          <a:p>
            <a:endParaRPr lang="it-IT" dirty="0"/>
          </a:p>
          <a:p>
            <a:r>
              <a:rPr lang="it-IT" dirty="0"/>
              <a:t>Art. 22 – Altri redditi</a:t>
            </a:r>
          </a:p>
          <a:p>
            <a:endParaRPr lang="it-IT" dirty="0"/>
          </a:p>
          <a:p>
            <a:r>
              <a:rPr lang="it-IT" dirty="0"/>
              <a:t>Art. 27 – Agenti diplomatici e funzioni consolari</a:t>
            </a:r>
          </a:p>
          <a:p>
            <a:r>
              <a:rPr lang="it-IT" dirty="0"/>
              <a:t>Le disposizioni della presente Convenzione non pregiudicano i privilegi fiscali di cui beneficiano gli agenti diplomatici o i funzionari consolari in virtù delle regole generali del diritto internazionale o delle disposizioni di accordi particolari.</a:t>
            </a:r>
          </a:p>
          <a:p>
            <a:endParaRPr lang="it-IT" dirty="0"/>
          </a:p>
          <a:p>
            <a:endParaRPr lang="it-IT" dirty="0"/>
          </a:p>
        </p:txBody>
      </p:sp>
      <p:sp>
        <p:nvSpPr>
          <p:cNvPr id="4" name="Segnaposto numero diapositiva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GB" sz="1200" b="0" i="0" u="none" strike="noStrike" cap="none" smtClean="0">
                <a:solidFill>
                  <a:schemeClr val="dk1"/>
                </a:solidFill>
                <a:latin typeface="Calibri"/>
                <a:ea typeface="Calibri"/>
                <a:cs typeface="Calibri"/>
                <a:sym typeface="Calibri"/>
              </a:rPr>
              <a:t>6</a:t>
            </a:fld>
            <a:endParaRPr lang="en-GB"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234458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pPr algn="ctr">
              <a:spcAft>
                <a:spcPts val="600"/>
              </a:spcAft>
            </a:pPr>
            <a:r>
              <a:rPr lang="it-IT" b="1" i="0" dirty="0">
                <a:solidFill>
                  <a:srgbClr val="19191A"/>
                </a:solidFill>
                <a:effectLst/>
                <a:latin typeface="Titillium Web" panose="00000500000000000000" pitchFamily="2" charset="0"/>
              </a:rPr>
              <a:t>Art. 165</a:t>
            </a:r>
          </a:p>
          <a:p>
            <a:pPr algn="ctr"/>
            <a:r>
              <a:rPr lang="it-IT" b="1" i="0" dirty="0">
                <a:solidFill>
                  <a:srgbClr val="19191A"/>
                </a:solidFill>
                <a:effectLst/>
                <a:latin typeface="Titillium Web" panose="00000500000000000000" pitchFamily="2" charset="0"/>
              </a:rPr>
              <a:t>Credito d'imposta per i redditi prodotti all'estero</a:t>
            </a:r>
          </a:p>
          <a:p>
            <a:pPr algn="l"/>
            <a:r>
              <a:rPr lang="it-IT" b="1" i="0" dirty="0">
                <a:solidFill>
                  <a:srgbClr val="19191A"/>
                </a:solidFill>
                <a:effectLst/>
                <a:latin typeface="Titillium Web" panose="00000500000000000000" pitchFamily="2" charset="0"/>
              </a:rPr>
              <a:t>1. </a:t>
            </a:r>
            <a:r>
              <a:rPr lang="it-IT" b="0" i="0" dirty="0">
                <a:solidFill>
                  <a:srgbClr val="19191A"/>
                </a:solidFill>
                <a:effectLst/>
                <a:latin typeface="Titillium Web" panose="00000500000000000000" pitchFamily="2" charset="0"/>
              </a:rPr>
              <a:t>Se alla formazione del reddito complessivo concorrono redditi prodotti all'estero, le imposte ivi pagate a titolo definitivo su tali redditi sono ammesse in detrazione dall'imposta netta dovuta fino alla concorrenza della quota d'imposta corrispondente al rapporto tra i redditi prodotti all'estero ed il reddito complessivo al netto delle perdite di precedenti periodi d'imposta ammesse in diminuzione. </a:t>
            </a:r>
            <a:r>
              <a:rPr lang="it-IT" b="1" i="1" dirty="0">
                <a:solidFill>
                  <a:srgbClr val="19191A"/>
                </a:solidFill>
                <a:effectLst/>
                <a:latin typeface="Titillium Web" panose="00000500000000000000" pitchFamily="2" charset="0"/>
              </a:rPr>
              <a:t>((172))</a:t>
            </a:r>
          </a:p>
          <a:p>
            <a:pPr algn="l"/>
            <a:r>
              <a:rPr lang="it-IT" b="1" i="0" dirty="0">
                <a:solidFill>
                  <a:srgbClr val="19191A"/>
                </a:solidFill>
                <a:effectLst/>
                <a:latin typeface="Titillium Web" panose="00000500000000000000" pitchFamily="2" charset="0"/>
              </a:rPr>
              <a:t>2. </a:t>
            </a:r>
            <a:r>
              <a:rPr lang="it-IT" b="0" i="0" dirty="0">
                <a:solidFill>
                  <a:srgbClr val="19191A"/>
                </a:solidFill>
                <a:effectLst/>
                <a:latin typeface="Titillium Web" panose="00000500000000000000" pitchFamily="2" charset="0"/>
              </a:rPr>
              <a:t>I redditi si considerano prodotti all'estero sulla base di criteri reciproci a quelli previsti dall'articolo 23 per individuare quelli prodotti nel territorio dello Stato.</a:t>
            </a:r>
            <a:br>
              <a:rPr lang="it-IT" b="0" i="0" dirty="0">
                <a:solidFill>
                  <a:srgbClr val="19191A"/>
                </a:solidFill>
                <a:effectLst/>
                <a:latin typeface="Titillium Web" panose="00000500000000000000" pitchFamily="2" charset="0"/>
              </a:rPr>
            </a:br>
            <a:r>
              <a:rPr lang="it-IT" b="0" i="0" dirty="0">
                <a:solidFill>
                  <a:srgbClr val="19191A"/>
                </a:solidFill>
                <a:effectLst/>
                <a:latin typeface="Titillium Web" panose="00000500000000000000" pitchFamily="2" charset="0"/>
              </a:rPr>
              <a:t>3. se concorrono redditi prodotti in più Stati esteri, la detrazione si applica separatamente per ciascuno Stato. (123)</a:t>
            </a:r>
            <a:br>
              <a:rPr lang="it-IT" b="0" i="0" dirty="0">
                <a:solidFill>
                  <a:srgbClr val="19191A"/>
                </a:solidFill>
                <a:effectLst/>
                <a:latin typeface="Titillium Web" panose="00000500000000000000" pitchFamily="2" charset="0"/>
              </a:rPr>
            </a:br>
            <a:r>
              <a:rPr lang="it-IT" b="0" i="0" dirty="0">
                <a:solidFill>
                  <a:srgbClr val="19191A"/>
                </a:solidFill>
                <a:effectLst/>
                <a:latin typeface="Titillium Web" panose="00000500000000000000" pitchFamily="2" charset="0"/>
              </a:rPr>
              <a:t>4. La detrazione di cui al comma 1 deve essere calcolata nella dichiarazione relativa al periodo d'imposta cui appartiene il reddito prodotto all'estero al quale si riferisce l'imposta di cui allo stesso comma 1, a condizione che il pagamento a titolo definitivo avvenga prima della sua presentazione. Nel caso in cui il pagamento a titolo definitivo avvenga successivamente si applica quanto previsto dal comma 7.</a:t>
            </a:r>
            <a:br>
              <a:rPr lang="it-IT" b="0" i="0" dirty="0">
                <a:solidFill>
                  <a:srgbClr val="19191A"/>
                </a:solidFill>
                <a:effectLst/>
                <a:latin typeface="Titillium Web" panose="00000500000000000000" pitchFamily="2" charset="0"/>
              </a:rPr>
            </a:br>
            <a:r>
              <a:rPr lang="it-IT" b="0" i="0" dirty="0">
                <a:solidFill>
                  <a:srgbClr val="19191A"/>
                </a:solidFill>
                <a:effectLst/>
                <a:latin typeface="Titillium Web" panose="00000500000000000000" pitchFamily="2" charset="0"/>
              </a:rPr>
              <a:t>5. </a:t>
            </a:r>
            <a:r>
              <a:rPr lang="it-IT" b="1" i="1" dirty="0">
                <a:solidFill>
                  <a:srgbClr val="19191A"/>
                </a:solidFill>
                <a:effectLst/>
                <a:latin typeface="Titillium Web" panose="00000500000000000000" pitchFamily="2" charset="0"/>
              </a:rPr>
              <a:t>((...))</a:t>
            </a:r>
            <a:r>
              <a:rPr lang="it-IT" b="0" i="0" dirty="0">
                <a:solidFill>
                  <a:srgbClr val="19191A"/>
                </a:solidFill>
                <a:effectLst/>
                <a:latin typeface="Titillium Web" panose="00000500000000000000" pitchFamily="2" charset="0"/>
              </a:rPr>
              <a:t> la detrazione </a:t>
            </a:r>
            <a:r>
              <a:rPr lang="it-IT" b="1" i="1" dirty="0">
                <a:solidFill>
                  <a:srgbClr val="19191A"/>
                </a:solidFill>
                <a:effectLst/>
                <a:latin typeface="Titillium Web" panose="00000500000000000000" pitchFamily="2" charset="0"/>
              </a:rPr>
              <a:t>((di cui al comma 1))</a:t>
            </a:r>
            <a:r>
              <a:rPr lang="it-IT" b="0" i="0" dirty="0">
                <a:solidFill>
                  <a:srgbClr val="19191A"/>
                </a:solidFill>
                <a:effectLst/>
                <a:latin typeface="Titillium Web" panose="00000500000000000000" pitchFamily="2" charset="0"/>
              </a:rPr>
              <a:t> può essere calcolata dall'imposta del periodo di competenza anche se il pagamento a titolo definitivo avviene entro il termine di presentazione della dichiarazione relativa al primo periodo d'imposta successivo. L'esercizio della facoltà di cui al periodo precedente è condizionato all'indicazione, nelle dichiarazioni dei redditi, delle imposte estere detratte per le quali ancora non è avvenuto il pagamento a titolo definitivo. </a:t>
            </a:r>
            <a:r>
              <a:rPr lang="it-IT" b="1" i="1" dirty="0">
                <a:solidFill>
                  <a:srgbClr val="19191A"/>
                </a:solidFill>
                <a:effectLst/>
                <a:latin typeface="Titillium Web" panose="00000500000000000000" pitchFamily="2" charset="0"/>
              </a:rPr>
              <a:t>((172))</a:t>
            </a:r>
          </a:p>
          <a:p>
            <a:pPr algn="l"/>
            <a:r>
              <a:rPr lang="it-IT" b="0" i="0" dirty="0">
                <a:solidFill>
                  <a:srgbClr val="19191A"/>
                </a:solidFill>
                <a:effectLst/>
                <a:latin typeface="Titillium Web" panose="00000500000000000000" pitchFamily="2" charset="0"/>
              </a:rPr>
              <a:t>6. </a:t>
            </a:r>
            <a:r>
              <a:rPr lang="it-IT" b="1" i="1" dirty="0">
                <a:solidFill>
                  <a:srgbClr val="19191A"/>
                </a:solidFill>
                <a:effectLst/>
                <a:latin typeface="Titillium Web" panose="00000500000000000000" pitchFamily="2" charset="0"/>
              </a:rPr>
              <a:t>((L'imposta estera pagata a titolo definitivo su redditi prodotti nello stesso Stato estero eccedente la quota di imposta italiana relativa ai medesimi redditi esteri))</a:t>
            </a:r>
            <a:r>
              <a:rPr lang="it-IT" b="0" i="0" dirty="0">
                <a:solidFill>
                  <a:srgbClr val="19191A"/>
                </a:solidFill>
                <a:effectLst/>
                <a:latin typeface="Titillium Web" panose="00000500000000000000" pitchFamily="2" charset="0"/>
              </a:rPr>
              <a:t>, costituisce un credito d'imposta fino a concorrenza della eccedenza della quota d'imposta italiana rispetto a quella estera pagata a titolo definitivo in relazione allo stesso reddito estero, verificatasi negli esercizi precedenti fino all'ottavo. Nel caso in cui negli esercizi precedenti non si sia verificata tale eccedenza, l'eccedenza dell'imposta estera può essere riportata a nuovo fino all'ottavo esercizio successivo ed essere utilizzata quale credito d'imposta nel caso in cui si produca l'eccedenza della quota di imposta italiana rispetto a quella estera relativa allo stesso reddito di cui al primo periodo del presente comma. Le disposizioni di cui al presente comma relative al riporto in avanti e all'indietro dell'eccedenza si applicano anche ai redditi d'impresa prodotti all'estero dalle singole società partecipanti al consolidato nazionale e mondiale, anche se residenti nello stesso paese, salvo quanto previsto dall'articolo 136, comma 6. (123) </a:t>
            </a:r>
            <a:r>
              <a:rPr lang="it-IT" b="1" i="1" dirty="0">
                <a:solidFill>
                  <a:srgbClr val="19191A"/>
                </a:solidFill>
                <a:effectLst/>
                <a:latin typeface="Titillium Web" panose="00000500000000000000" pitchFamily="2" charset="0"/>
              </a:rPr>
              <a:t>((172))</a:t>
            </a:r>
          </a:p>
          <a:p>
            <a:pPr algn="l"/>
            <a:r>
              <a:rPr lang="it-IT" b="0" i="0" dirty="0">
                <a:solidFill>
                  <a:srgbClr val="19191A"/>
                </a:solidFill>
                <a:effectLst/>
                <a:latin typeface="Titillium Web" panose="00000500000000000000" pitchFamily="2" charset="0"/>
              </a:rPr>
              <a:t>7. Se l'imposta dovuta in Italia per il periodo d'imposta nel quale il reddito estero ha concorso a formare l'imponibile è stata già liquidata, si procede a nuova liquidazione tenendo conto anche dell'eventuale maggior reddito estero, e la detrazione si opera dall'imposta dovuta per il periodo d'imposta cui si riferisce la dichiarazione nella quale è stata richiesta. Se è già decorso il termine per l'accertamento, la detrazione è limitata alla quota dell'imposta estera proporzionale all'ammontare del reddito prodotto all'estero acquisito a tassazione in Italia.</a:t>
            </a:r>
            <a:br>
              <a:rPr lang="it-IT" b="0" i="0" dirty="0">
                <a:solidFill>
                  <a:srgbClr val="19191A"/>
                </a:solidFill>
                <a:effectLst/>
                <a:latin typeface="Titillium Web" panose="00000500000000000000" pitchFamily="2" charset="0"/>
              </a:rPr>
            </a:br>
            <a:r>
              <a:rPr lang="it-IT" b="0" i="0" dirty="0">
                <a:solidFill>
                  <a:srgbClr val="19191A"/>
                </a:solidFill>
                <a:effectLst/>
                <a:latin typeface="Titillium Web" panose="00000500000000000000" pitchFamily="2" charset="0"/>
              </a:rPr>
              <a:t>8. La detrazione non spetta in caso di omessa presentazione della dichiarazione o di omessa indicazione dei redditi prodotti all'estero nella dichiarazione presentata.</a:t>
            </a:r>
            <a:br>
              <a:rPr lang="it-IT" b="0" i="0" dirty="0">
                <a:solidFill>
                  <a:srgbClr val="19191A"/>
                </a:solidFill>
                <a:effectLst/>
                <a:latin typeface="Titillium Web" panose="00000500000000000000" pitchFamily="2" charset="0"/>
              </a:rPr>
            </a:br>
            <a:r>
              <a:rPr lang="it-IT" b="0" i="0" dirty="0">
                <a:solidFill>
                  <a:srgbClr val="19191A"/>
                </a:solidFill>
                <a:effectLst/>
                <a:latin typeface="Titillium Web" panose="00000500000000000000" pitchFamily="2" charset="0"/>
              </a:rPr>
              <a:t>9. Per le imposte pagate all'estero dalle società , associazioni e imprese di cui all'articolo 5 e dalle società che hanno esercitato l'opzione di cui agli articoli 115 e 116 la detrazione spetta ai singoli soci nella proporzione ivi stabilita. (123)</a:t>
            </a:r>
            <a:br>
              <a:rPr lang="it-IT" b="0" i="0" dirty="0">
                <a:solidFill>
                  <a:srgbClr val="19191A"/>
                </a:solidFill>
                <a:effectLst/>
                <a:latin typeface="Titillium Web" panose="00000500000000000000" pitchFamily="2" charset="0"/>
              </a:rPr>
            </a:br>
            <a:r>
              <a:rPr lang="it-IT" b="0" i="0" dirty="0">
                <a:solidFill>
                  <a:srgbClr val="19191A"/>
                </a:solidFill>
                <a:effectLst/>
                <a:latin typeface="Titillium Web" panose="00000500000000000000" pitchFamily="2" charset="0"/>
              </a:rPr>
              <a:t>10. Nel caso in cui il reddito prodotto all'estero concorra parzialmente alla formazione del reddito complessivo, anche l'imposta estera va ridotta in misura corrispondente. (126)</a:t>
            </a:r>
            <a:br>
              <a:rPr lang="it-IT" b="0" i="0" dirty="0">
                <a:solidFill>
                  <a:srgbClr val="19191A"/>
                </a:solidFill>
                <a:effectLst/>
                <a:latin typeface="Titillium Web" panose="00000500000000000000" pitchFamily="2" charset="0"/>
              </a:rPr>
            </a:br>
            <a:endParaRPr lang="it-IT" b="0" i="0" dirty="0">
              <a:solidFill>
                <a:srgbClr val="19191A"/>
              </a:solidFill>
              <a:effectLst/>
              <a:latin typeface="Titillium Web" panose="00000500000000000000" pitchFamily="2" charset="0"/>
            </a:endParaRPr>
          </a:p>
          <a:p>
            <a:pPr algn="l"/>
            <a:r>
              <a:rPr lang="it-IT" b="0" i="0" dirty="0">
                <a:solidFill>
                  <a:srgbClr val="19191A"/>
                </a:solidFill>
                <a:effectLst/>
                <a:latin typeface="Titillium Web" panose="00000500000000000000" pitchFamily="2" charset="0"/>
              </a:rPr>
              <a:t>---------------</a:t>
            </a:r>
          </a:p>
          <a:p>
            <a:pPr algn="l"/>
            <a:r>
              <a:rPr lang="it-IT" b="0" i="0" dirty="0">
                <a:solidFill>
                  <a:srgbClr val="19191A"/>
                </a:solidFill>
                <a:effectLst/>
                <a:latin typeface="Titillium Web" panose="00000500000000000000" pitchFamily="2" charset="0"/>
              </a:rPr>
              <a:t>AGGIORNAMENTO (123)</a:t>
            </a:r>
          </a:p>
          <a:p>
            <a:pPr algn="l"/>
            <a:br>
              <a:rPr lang="it-IT" b="0" i="0" dirty="0">
                <a:solidFill>
                  <a:srgbClr val="19191A"/>
                </a:solidFill>
                <a:effectLst/>
                <a:latin typeface="Titillium Web" panose="00000500000000000000" pitchFamily="2" charset="0"/>
              </a:rPr>
            </a:br>
            <a:r>
              <a:rPr lang="it-IT" b="0" i="0" dirty="0">
                <a:solidFill>
                  <a:srgbClr val="19191A"/>
                </a:solidFill>
                <a:effectLst/>
                <a:latin typeface="Titillium Web" panose="00000500000000000000" pitchFamily="2" charset="0"/>
              </a:rPr>
              <a:t>Il </a:t>
            </a:r>
            <a:r>
              <a:rPr lang="it-IT" b="0" i="0" u="sng" dirty="0" err="1">
                <a:solidFill>
                  <a:srgbClr val="0066CC"/>
                </a:solidFill>
                <a:effectLst/>
                <a:latin typeface="Titillium Web" panose="00000500000000000000" pitchFamily="2" charset="0"/>
                <a:hlinkClick r:id="rId3"/>
              </a:rPr>
              <a:t>D.Lgs.</a:t>
            </a:r>
            <a:r>
              <a:rPr lang="it-IT" b="0" i="0" u="sng" dirty="0">
                <a:solidFill>
                  <a:srgbClr val="0066CC"/>
                </a:solidFill>
                <a:effectLst/>
                <a:latin typeface="Titillium Web" panose="00000500000000000000" pitchFamily="2" charset="0"/>
                <a:hlinkClick r:id="rId3"/>
              </a:rPr>
              <a:t> 18 novembre 2005, n.247</a:t>
            </a:r>
            <a:r>
              <a:rPr lang="it-IT" b="0" i="0" dirty="0">
                <a:solidFill>
                  <a:srgbClr val="19191A"/>
                </a:solidFill>
                <a:effectLst/>
                <a:latin typeface="Titillium Web" panose="00000500000000000000" pitchFamily="2" charset="0"/>
              </a:rPr>
              <a:t> ha disposto (con l'art. 11, comma 3) che "Le disposizioni del testo unico, come modificate dal presente articolo, hanno effetto per i periodi di imposta che iniziano a decorrere dal 1 gennaio 2004, salvo le disposizioni dell'articolo 165, comma 6, che hanno effetto per i periodi di imposta che iniziano a decorrere dal 1 gennaio 2005".</a:t>
            </a:r>
          </a:p>
          <a:p>
            <a:pPr algn="l"/>
            <a:r>
              <a:rPr lang="it-IT" b="0" i="0" dirty="0">
                <a:solidFill>
                  <a:srgbClr val="19191A"/>
                </a:solidFill>
                <a:effectLst/>
                <a:latin typeface="Titillium Web" panose="00000500000000000000" pitchFamily="2" charset="0"/>
              </a:rPr>
              <a:t>---------------</a:t>
            </a:r>
          </a:p>
          <a:p>
            <a:pPr algn="l"/>
            <a:r>
              <a:rPr lang="it-IT" b="0" i="0" dirty="0">
                <a:solidFill>
                  <a:srgbClr val="19191A"/>
                </a:solidFill>
                <a:effectLst/>
                <a:latin typeface="Titillium Web" panose="00000500000000000000" pitchFamily="2" charset="0"/>
              </a:rPr>
              <a:t>AGGIORNAMENTO (126)</a:t>
            </a:r>
          </a:p>
          <a:p>
            <a:pPr algn="l"/>
            <a:br>
              <a:rPr lang="it-IT" b="0" i="0" dirty="0">
                <a:solidFill>
                  <a:srgbClr val="19191A"/>
                </a:solidFill>
                <a:effectLst/>
                <a:latin typeface="Titillium Web" panose="00000500000000000000" pitchFamily="2" charset="0"/>
              </a:rPr>
            </a:br>
            <a:r>
              <a:rPr lang="it-IT" b="0" i="0" dirty="0">
                <a:solidFill>
                  <a:srgbClr val="19191A"/>
                </a:solidFill>
                <a:effectLst/>
                <a:latin typeface="Titillium Web" panose="00000500000000000000" pitchFamily="2" charset="0"/>
              </a:rPr>
              <a:t>Il </a:t>
            </a:r>
            <a:r>
              <a:rPr lang="it-IT" b="0" i="0" u="sng" dirty="0">
                <a:solidFill>
                  <a:srgbClr val="0066CC"/>
                </a:solidFill>
                <a:effectLst/>
                <a:latin typeface="Titillium Web" panose="00000500000000000000" pitchFamily="2" charset="0"/>
                <a:hlinkClick r:id="rId4"/>
              </a:rPr>
              <a:t>D.L. 4 luglio 2006, n. 223</a:t>
            </a:r>
            <a:r>
              <a:rPr lang="it-IT" b="0" i="0" dirty="0">
                <a:solidFill>
                  <a:srgbClr val="19191A"/>
                </a:solidFill>
                <a:effectLst/>
                <a:latin typeface="Titillium Web" panose="00000500000000000000" pitchFamily="2" charset="0"/>
              </a:rPr>
              <a:t> convertito con modificazioni dalla </a:t>
            </a:r>
            <a:r>
              <a:rPr lang="it-IT" b="0" i="0" u="sng" dirty="0">
                <a:solidFill>
                  <a:srgbClr val="0066CC"/>
                </a:solidFill>
                <a:effectLst/>
                <a:latin typeface="Titillium Web" panose="00000500000000000000" pitchFamily="2" charset="0"/>
                <a:hlinkClick r:id="rId5"/>
              </a:rPr>
              <a:t>L. 4 agosto 2006, n. 248</a:t>
            </a:r>
            <a:r>
              <a:rPr lang="it-IT" b="0" i="0" dirty="0">
                <a:solidFill>
                  <a:srgbClr val="19191A"/>
                </a:solidFill>
                <a:effectLst/>
                <a:latin typeface="Titillium Web" panose="00000500000000000000" pitchFamily="2" charset="0"/>
              </a:rPr>
              <a:t> ha disposto (con l'art. 36, comma 30) che "In deroga all'</a:t>
            </a:r>
            <a:r>
              <a:rPr lang="it-IT" b="0" i="0" u="sng" dirty="0">
                <a:solidFill>
                  <a:srgbClr val="0066CC"/>
                </a:solidFill>
                <a:effectLst/>
                <a:latin typeface="Titillium Web" panose="00000500000000000000" pitchFamily="2" charset="0"/>
                <a:hlinkClick r:id="rId6"/>
              </a:rPr>
              <a:t>articolo 3 della legge 27 luglio 2000, n. 212</a:t>
            </a:r>
            <a:r>
              <a:rPr lang="it-IT" b="0" i="0" dirty="0">
                <a:solidFill>
                  <a:srgbClr val="19191A"/>
                </a:solidFill>
                <a:effectLst/>
                <a:latin typeface="Titillium Web" panose="00000500000000000000" pitchFamily="2" charset="0"/>
              </a:rPr>
              <a:t>, le disposizioni di cui al comma 10 dell'articolo 165 del testo unico delle imposte sui redditi di cui al </a:t>
            </a:r>
            <a:r>
              <a:rPr lang="it-IT" b="0" i="0" u="sng" dirty="0">
                <a:solidFill>
                  <a:srgbClr val="0066CC"/>
                </a:solidFill>
                <a:effectLst/>
                <a:latin typeface="Titillium Web" panose="00000500000000000000" pitchFamily="2" charset="0"/>
                <a:hlinkClick r:id="rId7"/>
              </a:rPr>
              <a:t>decreto del Presidente della Repubblica 22 dicembre 1986, n. 917</a:t>
            </a:r>
            <a:r>
              <a:rPr lang="it-IT" b="0" i="0" dirty="0">
                <a:solidFill>
                  <a:srgbClr val="19191A"/>
                </a:solidFill>
                <a:effectLst/>
                <a:latin typeface="Titillium Web" panose="00000500000000000000" pitchFamily="2" charset="0"/>
              </a:rPr>
              <a:t>, devono intendersi riferite anche ai crediti d'imposta relativi ai redditi di cui al comma 8-bis dell'articolo 51 del medesimo testo unico".</a:t>
            </a:r>
          </a:p>
          <a:p>
            <a:pPr algn="l"/>
            <a:r>
              <a:rPr lang="it-IT" b="0" i="0" dirty="0">
                <a:solidFill>
                  <a:srgbClr val="19191A"/>
                </a:solidFill>
                <a:effectLst/>
                <a:latin typeface="Titillium Web" panose="00000500000000000000" pitchFamily="2" charset="0"/>
              </a:rPr>
              <a:t>---------------</a:t>
            </a:r>
          </a:p>
          <a:p>
            <a:pPr algn="l"/>
            <a:r>
              <a:rPr lang="it-IT" b="0" i="0" dirty="0">
                <a:solidFill>
                  <a:srgbClr val="19191A"/>
                </a:solidFill>
                <a:effectLst/>
                <a:latin typeface="Titillium Web" panose="00000500000000000000" pitchFamily="2" charset="0"/>
              </a:rPr>
              <a:t>AGGIORNAMENTO (172)</a:t>
            </a:r>
          </a:p>
          <a:p>
            <a:pPr algn="l"/>
            <a:br>
              <a:rPr lang="it-IT" b="0" i="0" dirty="0">
                <a:solidFill>
                  <a:srgbClr val="19191A"/>
                </a:solidFill>
                <a:effectLst/>
                <a:latin typeface="Titillium Web" panose="00000500000000000000" pitchFamily="2" charset="0"/>
              </a:rPr>
            </a:br>
            <a:r>
              <a:rPr lang="it-IT" b="0" i="0" dirty="0">
                <a:solidFill>
                  <a:srgbClr val="19191A"/>
                </a:solidFill>
                <a:effectLst/>
                <a:latin typeface="Titillium Web" panose="00000500000000000000" pitchFamily="2" charset="0"/>
              </a:rPr>
              <a:t>Il </a:t>
            </a:r>
            <a:r>
              <a:rPr lang="it-IT" b="0" i="0" u="sng" dirty="0" err="1">
                <a:solidFill>
                  <a:srgbClr val="0066CC"/>
                </a:solidFill>
                <a:effectLst/>
                <a:latin typeface="Titillium Web" panose="00000500000000000000" pitchFamily="2" charset="0"/>
                <a:hlinkClick r:id="rId8"/>
              </a:rPr>
              <a:t>D.Lgs.</a:t>
            </a:r>
            <a:r>
              <a:rPr lang="it-IT" b="0" i="0" u="sng" dirty="0">
                <a:solidFill>
                  <a:srgbClr val="0066CC"/>
                </a:solidFill>
                <a:effectLst/>
                <a:latin typeface="Titillium Web" panose="00000500000000000000" pitchFamily="2" charset="0"/>
                <a:hlinkClick r:id="rId8"/>
              </a:rPr>
              <a:t> 14 settembre 2015, n. 147</a:t>
            </a:r>
            <a:r>
              <a:rPr lang="it-IT" b="0" i="0" dirty="0">
                <a:solidFill>
                  <a:srgbClr val="19191A"/>
                </a:solidFill>
                <a:effectLst/>
                <a:latin typeface="Titillium Web" panose="00000500000000000000" pitchFamily="2" charset="0"/>
              </a:rPr>
              <a:t>, ha disposto (con l'art. 15, comma 2) che "L'articolo 165, comma 1, del testo unico delle imposte sui redditi, approvato con </a:t>
            </a:r>
            <a:r>
              <a:rPr lang="it-IT" b="0" i="0" u="sng" dirty="0">
                <a:solidFill>
                  <a:srgbClr val="0066CC"/>
                </a:solidFill>
                <a:effectLst/>
                <a:latin typeface="Titillium Web" panose="00000500000000000000" pitchFamily="2" charset="0"/>
                <a:hlinkClick r:id="rId7"/>
              </a:rPr>
              <a:t>decreto del Presidente della Repubblica 22 dicembre 1986, n. 917</a:t>
            </a:r>
            <a:r>
              <a:rPr lang="it-IT" b="0" i="0" dirty="0">
                <a:solidFill>
                  <a:srgbClr val="19191A"/>
                </a:solidFill>
                <a:effectLst/>
                <a:latin typeface="Titillium Web" panose="00000500000000000000" pitchFamily="2" charset="0"/>
              </a:rPr>
              <a:t>, si interpreta nel senso che sono ammesse in detrazione sia le imposte estere oggetto di una convenzione contro le doppie imposizioni in vigore tra l'Italia e lo Stato estero in cui il reddito che concorre alla formazione dell'imponibile è prodotto sia le altre imposte o gli altri tributi esteri sul reddito. Nel caso in cui sussistano obiettive condizioni di incertezza in merito alla natura di un tributo estero non oggetto delle anzidette convenzioni, il contribuente può inoltrare all'amministrazione finanziaria istanza d'interpello ai sensi e per gli effetti dell'</a:t>
            </a:r>
            <a:r>
              <a:rPr lang="it-IT" b="0" i="0" u="sng" dirty="0">
                <a:solidFill>
                  <a:srgbClr val="0066CC"/>
                </a:solidFill>
                <a:effectLst/>
                <a:latin typeface="Titillium Web" panose="00000500000000000000" pitchFamily="2" charset="0"/>
                <a:hlinkClick r:id="rId9"/>
              </a:rPr>
              <a:t>articolo 11, della legge 27 luglio 2000, n. 212</a:t>
            </a:r>
            <a:r>
              <a:rPr lang="it-IT" b="0" i="0" dirty="0">
                <a:solidFill>
                  <a:srgbClr val="19191A"/>
                </a:solidFill>
                <a:effectLst/>
                <a:latin typeface="Titillium Web" panose="00000500000000000000" pitchFamily="2" charset="0"/>
              </a:rPr>
              <a:t>".</a:t>
            </a:r>
            <a:br>
              <a:rPr lang="it-IT" b="0" i="0" dirty="0">
                <a:solidFill>
                  <a:srgbClr val="19191A"/>
                </a:solidFill>
                <a:effectLst/>
                <a:latin typeface="Titillium Web" panose="00000500000000000000" pitchFamily="2" charset="0"/>
              </a:rPr>
            </a:br>
            <a:r>
              <a:rPr lang="it-IT" b="0" i="0" dirty="0">
                <a:solidFill>
                  <a:srgbClr val="19191A"/>
                </a:solidFill>
                <a:effectLst/>
                <a:latin typeface="Titillium Web" panose="00000500000000000000" pitchFamily="2" charset="0"/>
              </a:rPr>
              <a:t>Ha inoltre disposto (con l'art. 15, comma 3) che le modifiche di cui ai commi 5 e 6 del presente articolo si applicano a decorrere dal periodo di imposta in corso alla data di entrata in vigore del </a:t>
            </a:r>
            <a:r>
              <a:rPr lang="it-IT" b="0" i="0" dirty="0" err="1">
                <a:solidFill>
                  <a:srgbClr val="19191A"/>
                </a:solidFill>
                <a:effectLst/>
                <a:latin typeface="Titillium Web" panose="00000500000000000000" pitchFamily="2" charset="0"/>
              </a:rPr>
              <a:t>D.Lgs.</a:t>
            </a:r>
            <a:br>
              <a:rPr lang="it-IT" b="0" i="0" dirty="0">
                <a:solidFill>
                  <a:srgbClr val="19191A"/>
                </a:solidFill>
                <a:effectLst/>
                <a:latin typeface="Titillium Web" panose="00000500000000000000" pitchFamily="2" charset="0"/>
              </a:rPr>
            </a:br>
            <a:r>
              <a:rPr lang="it-IT" b="0" i="0" dirty="0">
                <a:solidFill>
                  <a:srgbClr val="19191A"/>
                </a:solidFill>
                <a:effectLst/>
                <a:latin typeface="Titillium Web" panose="00000500000000000000" pitchFamily="2" charset="0"/>
              </a:rPr>
              <a:t>medesimo.</a:t>
            </a:r>
          </a:p>
          <a:p>
            <a:endParaRPr lang="it-IT" dirty="0"/>
          </a:p>
        </p:txBody>
      </p:sp>
      <p:sp>
        <p:nvSpPr>
          <p:cNvPr id="4" name="Segnaposto numero diapositiva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GB" sz="1200" b="0" i="0" u="none" strike="noStrike" cap="none" smtClean="0">
                <a:solidFill>
                  <a:schemeClr val="dk1"/>
                </a:solidFill>
                <a:latin typeface="Calibri"/>
                <a:ea typeface="Calibri"/>
                <a:cs typeface="Calibri"/>
                <a:sym typeface="Calibri"/>
              </a:rPr>
              <a:t>14</a:t>
            </a:fld>
            <a:endParaRPr lang="en-GB"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4363582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r>
              <a:rPr lang="it-IT" b="1" dirty="0"/>
              <a:t>MOTIVAZIONI CGT</a:t>
            </a:r>
            <a:r>
              <a:rPr lang="it-IT" dirty="0"/>
              <a:t>: </a:t>
            </a:r>
          </a:p>
          <a:p>
            <a:endParaRPr lang="it-IT" dirty="0"/>
          </a:p>
          <a:p>
            <a:r>
              <a:rPr lang="it-IT" b="1" dirty="0"/>
              <a:t>1° argomentazione – Circolare Agenzia delle entrate</a:t>
            </a:r>
          </a:p>
          <a:p>
            <a:r>
              <a:rPr lang="it-IT" dirty="0"/>
              <a:t>	</a:t>
            </a:r>
          </a:p>
          <a:p>
            <a:r>
              <a:rPr lang="it-IT" dirty="0"/>
              <a:t>	Orbene dalla normativa si evince che la contribuente, per quanto riguarda la sua dichiarazione reddituale, ricade sotto le disposizioni di cui all'art. 51 commi da 1 a 8, con esclusione del comma 8-bis, in quanto lavoratrice dipendente che non soggiorna all'estero per più di n. 183 giorni e frontaliera. </a:t>
            </a:r>
          </a:p>
          <a:p>
            <a:endParaRPr lang="it-IT" dirty="0"/>
          </a:p>
          <a:p>
            <a:r>
              <a:rPr lang="it-IT" dirty="0"/>
              <a:t>	Su tale punto la circolare risulta esplicita "</a:t>
            </a:r>
            <a:r>
              <a:rPr lang="it-IT" i="1" dirty="0"/>
              <a:t>Il comma 10 dell'articolo 165 del TUIR stabilisce che quando il reddito estero concorre parzialmente alla formazione del reddito complessivo, l'imposta estera detraibile deve essere ridotta in misura corrispondente ... [omissis] ... In proposito, è opportuno chiarire che la riduzione dell'imposta estera detraibile, nei  limiti della quota imponibile del reddito estero, </a:t>
            </a:r>
            <a:r>
              <a:rPr lang="it-IT" b="1" i="1" dirty="0"/>
              <a:t>non riguarda le ipotesi in cui - per effetto di differenti modalità di determinazione del reddito nei vari ordinamenti - l'ammontare del reddito estero assoggettato a tassazione in Italia non corrisponda al quantum tassato nello Stato estero</a:t>
            </a:r>
            <a:r>
              <a:rPr lang="it-IT" i="1" dirty="0"/>
              <a:t>. Ciò si verifica, ad esempio, per il </a:t>
            </a:r>
            <a:r>
              <a:rPr lang="it-IT" b="1" i="1" dirty="0"/>
              <a:t>reddito delle stabili organizzazioni all'estero o per il reddito di lavoro dipendente prestato all'estero diverso da quello determinato ai sensi dell'articolo 51 co. 8-bis del TUIR, essendo diverse le regole di determinazione vigenti nei vari Paesi</a:t>
            </a:r>
            <a:r>
              <a:rPr lang="it-IT" dirty="0"/>
              <a:t>". </a:t>
            </a:r>
          </a:p>
          <a:p>
            <a:endParaRPr lang="it-IT" dirty="0"/>
          </a:p>
          <a:p>
            <a:r>
              <a:rPr lang="it-IT" dirty="0"/>
              <a:t>	In pratica l'interpretazione della norma riferita al "</a:t>
            </a:r>
            <a:r>
              <a:rPr lang="it-IT" i="1" dirty="0"/>
              <a:t>reddito di lavoro dipendente prestato all'estero diverso da quello determinato ai sensi dell'art. 51 co. 8- bis TUIR</a:t>
            </a:r>
            <a:r>
              <a:rPr lang="it-IT" dirty="0"/>
              <a:t>" prevede che il reddito prodotto ai sensi dell'art. 51 co. 1-8 TUIR cioè, nel caso di specie (lavoratrice dipendente che non soggiorna all'estero per più di n. 183 giorni e frontaliera), non ricada sotto le disposizioni dell'art. 165 co. 10 del TUIR. </a:t>
            </a:r>
          </a:p>
          <a:p>
            <a:endParaRPr lang="it-IT" dirty="0"/>
          </a:p>
          <a:p>
            <a:pPr marL="457200" marR="0" lvl="0" indent="-228600" algn="l" defTabSz="914400" rtl="0" eaLnBrk="1" fontAlgn="auto" latinLnBrk="0" hangingPunct="1">
              <a:lnSpc>
                <a:spcPct val="100000"/>
              </a:lnSpc>
              <a:spcBef>
                <a:spcPts val="0"/>
              </a:spcBef>
              <a:spcAft>
                <a:spcPts val="0"/>
              </a:spcAft>
              <a:buClr>
                <a:srgbClr val="000000"/>
              </a:buClr>
              <a:buSzPts val="1400"/>
              <a:buFont typeface="Arial"/>
              <a:buNone/>
              <a:tabLst/>
              <a:defRPr/>
            </a:pPr>
            <a:r>
              <a:rPr lang="it-IT" b="1" dirty="0"/>
              <a:t>2° argomentazione – interpretazione letterale della norma (comma 10 dell’art. 165 del TUIR)</a:t>
            </a:r>
          </a:p>
          <a:p>
            <a:endParaRPr lang="it-IT" dirty="0"/>
          </a:p>
          <a:p>
            <a:r>
              <a:rPr lang="it-IT" dirty="0"/>
              <a:t>	Ciò anche perché il reddito estero regolarmente dichiarato è stato ridotto in sede di dichiarazione reddituale (franchigia) unicamente per una norma agevolativa prevista espressamente dalla nostra normativa per i frontalieri, è di tutta evidenza che una siffatta norma non può venire vanificata da una interpretazione non ortodossa della normativa apportando nei fatti un danno alla contribuente che si vedrebbe diminuire  il credito d'imposta legittimo da utilizzare nella propria dichiarazione. Ed in aggiunta viene a supporto anche una interpretazione letterale della norma laddove il termine "parziale" non è riferito all'importo di quanto dichiarato ma al fatto che al reddito complessivo possa concorre un reddito di altra natura prodotto in Italia che si vada a sommare al reddito estero. </a:t>
            </a:r>
          </a:p>
          <a:p>
            <a:endParaRPr lang="it-IT" b="1" dirty="0"/>
          </a:p>
          <a:p>
            <a:r>
              <a:rPr lang="it-IT" b="1" dirty="0"/>
              <a:t>Spese</a:t>
            </a:r>
            <a:r>
              <a:rPr lang="it-IT" dirty="0"/>
              <a:t> </a:t>
            </a:r>
          </a:p>
          <a:p>
            <a:r>
              <a:rPr lang="it-IT" dirty="0"/>
              <a:t>Ulteriori ed eventuali deduzioni sono assorbite da quanto sopra esposto, le spese di giudizio si ritiene equo compensarle in relazione alla particolare natura interpretativa del contenzioso.</a:t>
            </a:r>
          </a:p>
        </p:txBody>
      </p:sp>
      <p:sp>
        <p:nvSpPr>
          <p:cNvPr id="4" name="Segnaposto numero diapositiva 3"/>
          <p:cNvSpPr>
            <a:spLocks noGrp="1"/>
          </p:cNvSpPr>
          <p:nvPr>
            <p:ph type="sldNum" idx="12"/>
          </p:nvPr>
        </p:nvSpPr>
        <p:spPr/>
        <p:txBody>
          <a:bodyPr/>
          <a:lstStyle/>
          <a:p>
            <a:pPr marL="0" marR="0" lvl="0" indent="0" algn="r" rtl="0">
              <a:spcBef>
                <a:spcPts val="0"/>
              </a:spcBef>
              <a:spcAft>
                <a:spcPts val="0"/>
              </a:spcAft>
              <a:buNone/>
            </a:pPr>
            <a:fld id="{00000000-1234-1234-1234-123412341234}" type="slidenum">
              <a:rPr lang="en-GB" sz="1200" b="0" i="0" u="none" strike="noStrike" cap="none" smtClean="0">
                <a:solidFill>
                  <a:schemeClr val="dk1"/>
                </a:solidFill>
                <a:latin typeface="Calibri"/>
                <a:ea typeface="Calibri"/>
                <a:cs typeface="Calibri"/>
                <a:sym typeface="Calibri"/>
              </a:rPr>
              <a:t>15</a:t>
            </a:fld>
            <a:endParaRPr lang="en-GB"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7827540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Diapositiva titolo" type="title">
  <p:cSld name="TITLE">
    <p:spTree>
      <p:nvGrpSpPr>
        <p:cNvPr id="1" name="Shape 15"/>
        <p:cNvGrpSpPr/>
        <p:nvPr/>
      </p:nvGrpSpPr>
      <p:grpSpPr>
        <a:xfrm>
          <a:off x="0" y="0"/>
          <a:ext cx="0" cy="0"/>
          <a:chOff x="0" y="0"/>
          <a:chExt cx="0" cy="0"/>
        </a:xfrm>
      </p:grpSpPr>
      <p:sp>
        <p:nvSpPr>
          <p:cNvPr id="16" name="Google Shape;16;p2"/>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2"/>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8" name="Google Shape;18;p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olo e testo verticale" type="vertTx">
  <p:cSld name="VERTICAL_TEXT">
    <p:spTree>
      <p:nvGrpSpPr>
        <p:cNvPr id="1" name="Shape 72"/>
        <p:cNvGrpSpPr/>
        <p:nvPr/>
      </p:nvGrpSpPr>
      <p:grpSpPr>
        <a:xfrm>
          <a:off x="0" y="0"/>
          <a:ext cx="0" cy="0"/>
          <a:chOff x="0" y="0"/>
          <a:chExt cx="0" cy="0"/>
        </a:xfrm>
      </p:grpSpPr>
      <p:sp>
        <p:nvSpPr>
          <p:cNvPr id="73" name="Google Shape;73;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olo e testo verticali" type="vertTitleAndTx">
  <p:cSld name="VERTICAL_TITLE_AND_VERTICAL_TEXT">
    <p:spTree>
      <p:nvGrpSpPr>
        <p:cNvPr id="1" name="Shape 78"/>
        <p:cNvGrpSpPr/>
        <p:nvPr/>
      </p:nvGrpSpPr>
      <p:grpSpPr>
        <a:xfrm>
          <a:off x="0" y="0"/>
          <a:ext cx="0" cy="0"/>
          <a:chOff x="0" y="0"/>
          <a:chExt cx="0" cy="0"/>
        </a:xfrm>
      </p:grpSpPr>
      <p:sp>
        <p:nvSpPr>
          <p:cNvPr id="79" name="Google Shape;79;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81" name="Google Shape;81;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olo e contenuto" type="obj">
  <p:cSld name="OBJECT">
    <p:spTree>
      <p:nvGrpSpPr>
        <p:cNvPr id="1" name="Shape 21"/>
        <p:cNvGrpSpPr/>
        <p:nvPr/>
      </p:nvGrpSpPr>
      <p:grpSpPr>
        <a:xfrm>
          <a:off x="0" y="0"/>
          <a:ext cx="0" cy="0"/>
          <a:chOff x="0" y="0"/>
          <a:chExt cx="0" cy="0"/>
        </a:xfrm>
      </p:grpSpPr>
      <p:sp>
        <p:nvSpPr>
          <p:cNvPr id="22" name="Google Shape;22;p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4" name="Google Shape;24;p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Intestazione sezione" type="secHead">
  <p:cSld name="SECTION_HEADER">
    <p:spTree>
      <p:nvGrpSpPr>
        <p:cNvPr id="1" name="Shape 27"/>
        <p:cNvGrpSpPr/>
        <p:nvPr/>
      </p:nvGrpSpPr>
      <p:grpSpPr>
        <a:xfrm>
          <a:off x="0" y="0"/>
          <a:ext cx="0" cy="0"/>
          <a:chOff x="0" y="0"/>
          <a:chExt cx="0" cy="0"/>
        </a:xfrm>
      </p:grpSpPr>
      <p:sp>
        <p:nvSpPr>
          <p:cNvPr id="28" name="Google Shape;28;p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30" name="Google Shape;30;p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Due contenuti" type="twoObj">
  <p:cSld name="TWO_OBJECTS">
    <p:spTree>
      <p:nvGrpSpPr>
        <p:cNvPr id="1" name="Shape 33"/>
        <p:cNvGrpSpPr/>
        <p:nvPr/>
      </p:nvGrpSpPr>
      <p:grpSpPr>
        <a:xfrm>
          <a:off x="0" y="0"/>
          <a:ext cx="0" cy="0"/>
          <a:chOff x="0" y="0"/>
          <a:chExt cx="0" cy="0"/>
        </a:xfrm>
      </p:grpSpPr>
      <p:sp>
        <p:nvSpPr>
          <p:cNvPr id="34" name="Google Shape;34;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nfronto" type="twoTxTwoObj">
  <p:cSld name="TWO_OBJECTS_WITH_TEXT">
    <p:spTree>
      <p:nvGrpSpPr>
        <p:cNvPr id="1" name="Shape 40"/>
        <p:cNvGrpSpPr/>
        <p:nvPr/>
      </p:nvGrpSpPr>
      <p:grpSpPr>
        <a:xfrm>
          <a:off x="0" y="0"/>
          <a:ext cx="0" cy="0"/>
          <a:chOff x="0" y="0"/>
          <a:chExt cx="0" cy="0"/>
        </a:xfrm>
      </p:grpSpPr>
      <p:sp>
        <p:nvSpPr>
          <p:cNvPr id="41" name="Google Shape;41;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3" name="Google Shape;43;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4" name="Google Shape;44;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5" name="Google Shape;45;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6" name="Google Shape;46;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olo titolo" type="titleOnly">
  <p:cSld name="TITLE_ONLY">
    <p:spTree>
      <p:nvGrpSpPr>
        <p:cNvPr id="1" name="Shape 49"/>
        <p:cNvGrpSpPr/>
        <p:nvPr/>
      </p:nvGrpSpPr>
      <p:grpSpPr>
        <a:xfrm>
          <a:off x="0" y="0"/>
          <a:ext cx="0" cy="0"/>
          <a:chOff x="0" y="0"/>
          <a:chExt cx="0" cy="0"/>
        </a:xfrm>
      </p:grpSpPr>
      <p:sp>
        <p:nvSpPr>
          <p:cNvPr id="50" name="Google Shape;50;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Vuota" type="blank">
  <p:cSld name="BLANK">
    <p:spTree>
      <p:nvGrpSpPr>
        <p:cNvPr id="1" name="Shape 54"/>
        <p:cNvGrpSpPr/>
        <p:nvPr/>
      </p:nvGrpSpPr>
      <p:grpSpPr>
        <a:xfrm>
          <a:off x="0" y="0"/>
          <a:ext cx="0" cy="0"/>
          <a:chOff x="0" y="0"/>
          <a:chExt cx="0" cy="0"/>
        </a:xfrm>
      </p:grpSpPr>
      <p:sp>
        <p:nvSpPr>
          <p:cNvPr id="55" name="Google Shape;55;p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uto con didascalia" type="objTx">
  <p:cSld name="OBJECT_WITH_CAPTION_TEXT">
    <p:spTree>
      <p:nvGrpSpPr>
        <p:cNvPr id="1" name="Shape 58"/>
        <p:cNvGrpSpPr/>
        <p:nvPr/>
      </p:nvGrpSpPr>
      <p:grpSpPr>
        <a:xfrm>
          <a:off x="0" y="0"/>
          <a:ext cx="0" cy="0"/>
          <a:chOff x="0" y="0"/>
          <a:chExt cx="0" cy="0"/>
        </a:xfrm>
      </p:grpSpPr>
      <p:sp>
        <p:nvSpPr>
          <p:cNvPr id="59" name="Google Shape;59;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1" name="Google Shape;61;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2" name="Google Shape;62;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Immagine con didascalia" type="picTx">
  <p:cSld name="PICTURE_WITH_CAPTION_TEXT">
    <p:spTree>
      <p:nvGrpSpPr>
        <p:cNvPr id="1" name="Shape 65"/>
        <p:cNvGrpSpPr/>
        <p:nvPr/>
      </p:nvGrpSpPr>
      <p:grpSpPr>
        <a:xfrm>
          <a:off x="0" y="0"/>
          <a:ext cx="0" cy="0"/>
          <a:chOff x="0" y="0"/>
          <a:chExt cx="0" cy="0"/>
        </a:xfrm>
      </p:grpSpPr>
      <p:sp>
        <p:nvSpPr>
          <p:cNvPr id="66" name="Google Shape;66;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0"/>
          <p:cNvSpPr>
            <a:spLocks noGrp="1"/>
          </p:cNvSpPr>
          <p:nvPr>
            <p:ph type="pic" idx="2"/>
          </p:nvPr>
        </p:nvSpPr>
        <p:spPr>
          <a:xfrm>
            <a:off x="5183188" y="987425"/>
            <a:ext cx="6172200" cy="4873625"/>
          </a:xfrm>
          <a:prstGeom prst="rect">
            <a:avLst/>
          </a:prstGeom>
          <a:noFill/>
          <a:ln>
            <a:noFill/>
          </a:ln>
        </p:spPr>
      </p:sp>
      <p:sp>
        <p:nvSpPr>
          <p:cNvPr id="68" name="Google Shape;68;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9" name="Google Shape;69;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GB"/>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12" name="Google Shape;12;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3" name="Google Shape;13;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4" name="Google Shape;14;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GB"/>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image" Target="../media/image1.png"/><Relationship Id="rId7"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sv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0713C2-1895-D3A7-04EC-9C9BF1820FBE}"/>
              </a:ext>
            </a:extLst>
          </p:cNvPr>
          <p:cNvSpPr>
            <a:spLocks noGrp="1"/>
          </p:cNvSpPr>
          <p:nvPr>
            <p:ph type="ctrTitle"/>
          </p:nvPr>
        </p:nvSpPr>
        <p:spPr>
          <a:xfrm>
            <a:off x="1352204" y="673250"/>
            <a:ext cx="9570720" cy="4032914"/>
          </a:xfrm>
        </p:spPr>
        <p:txBody>
          <a:bodyPr anchor="ctr">
            <a:normAutofit fontScale="90000"/>
          </a:bodyPr>
          <a:lstStyle/>
          <a:p>
            <a:r>
              <a:rPr lang="it-IT" dirty="0"/>
              <a:t>Simmetrie e divergenze tra tassazione del lavoro e delle pensioni in contesti transfrontalieri </a:t>
            </a:r>
            <a:br>
              <a:rPr lang="it-IT" dirty="0"/>
            </a:br>
            <a:r>
              <a:rPr lang="it-IT" dirty="0"/>
              <a:t>tra Italia e San Marino</a:t>
            </a:r>
          </a:p>
        </p:txBody>
      </p:sp>
      <p:sp>
        <p:nvSpPr>
          <p:cNvPr id="3" name="Sottotitolo 2">
            <a:extLst>
              <a:ext uri="{FF2B5EF4-FFF2-40B4-BE49-F238E27FC236}">
                <a16:creationId xmlns:a16="http://schemas.microsoft.com/office/drawing/2014/main" id="{EA08DA53-2DC5-F5A5-DFBF-E0A7F3820D97}"/>
              </a:ext>
            </a:extLst>
          </p:cNvPr>
          <p:cNvSpPr>
            <a:spLocks noGrp="1"/>
          </p:cNvSpPr>
          <p:nvPr>
            <p:ph type="subTitle" idx="1"/>
          </p:nvPr>
        </p:nvSpPr>
        <p:spPr>
          <a:xfrm>
            <a:off x="1565564" y="4706164"/>
            <a:ext cx="9144000" cy="1651816"/>
          </a:xfrm>
        </p:spPr>
        <p:txBody>
          <a:bodyPr>
            <a:normAutofit fontScale="77500" lnSpcReduction="20000"/>
          </a:bodyPr>
          <a:lstStyle/>
          <a:p>
            <a:r>
              <a:rPr lang="it-IT" dirty="0"/>
              <a:t>13 novembre 2024 - Ferrara</a:t>
            </a:r>
          </a:p>
          <a:p>
            <a:endParaRPr lang="it-IT" dirty="0"/>
          </a:p>
          <a:p>
            <a:r>
              <a:rPr lang="it-IT" sz="2000" i="1" dirty="0"/>
              <a:t>Francesco Castro </a:t>
            </a:r>
          </a:p>
          <a:p>
            <a:r>
              <a:rPr lang="it-IT" sz="2000" i="1" dirty="0"/>
              <a:t>Dottorando di ricerca</a:t>
            </a:r>
          </a:p>
          <a:p>
            <a:r>
              <a:rPr lang="it-IT" sz="2000" i="1" dirty="0"/>
              <a:t>Università degli studi di Ferrara</a:t>
            </a:r>
          </a:p>
          <a:p>
            <a:endParaRPr lang="it-IT" dirty="0"/>
          </a:p>
        </p:txBody>
      </p:sp>
      <p:pic>
        <p:nvPicPr>
          <p:cNvPr id="5" name="Immagine 4" descr="Immagine che contiene nero, oscurità&#10;&#10;Descrizione generata automaticamente">
            <a:extLst>
              <a:ext uri="{FF2B5EF4-FFF2-40B4-BE49-F238E27FC236}">
                <a16:creationId xmlns:a16="http://schemas.microsoft.com/office/drawing/2014/main" id="{F962E6F1-4403-E793-72E6-7244CC476F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3462" y="225232"/>
            <a:ext cx="1778924" cy="791482"/>
          </a:xfrm>
          <a:prstGeom prst="rect">
            <a:avLst/>
          </a:prstGeom>
        </p:spPr>
      </p:pic>
    </p:spTree>
    <p:extLst>
      <p:ext uri="{BB962C8B-B14F-4D97-AF65-F5344CB8AC3E}">
        <p14:creationId xmlns:p14="http://schemas.microsoft.com/office/powerpoint/2010/main" val="33937526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F7EDBC-19C5-3142-CEAE-34137AD30778}"/>
              </a:ext>
            </a:extLst>
          </p:cNvPr>
          <p:cNvSpPr>
            <a:spLocks noGrp="1"/>
          </p:cNvSpPr>
          <p:nvPr>
            <p:ph type="title"/>
          </p:nvPr>
        </p:nvSpPr>
        <p:spPr>
          <a:xfrm>
            <a:off x="838199" y="365125"/>
            <a:ext cx="9571893" cy="1325563"/>
          </a:xfrm>
        </p:spPr>
        <p:txBody>
          <a:bodyPr>
            <a:noAutofit/>
          </a:bodyPr>
          <a:lstStyle/>
          <a:p>
            <a:r>
              <a:rPr lang="it-IT" sz="3200" dirty="0"/>
              <a:t>Tabella comparativa</a:t>
            </a:r>
          </a:p>
        </p:txBody>
      </p:sp>
      <p:pic>
        <p:nvPicPr>
          <p:cNvPr id="3" name="Immagine 2" descr="Immagine che contiene nero, oscurità&#10;&#10;Descrizione generata automaticamente">
            <a:extLst>
              <a:ext uri="{FF2B5EF4-FFF2-40B4-BE49-F238E27FC236}">
                <a16:creationId xmlns:a16="http://schemas.microsoft.com/office/drawing/2014/main" id="{1FCF52EF-5271-D8A1-A0C1-3D7D5FE8499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3462" y="225232"/>
            <a:ext cx="1778924" cy="791482"/>
          </a:xfrm>
          <a:prstGeom prst="rect">
            <a:avLst/>
          </a:prstGeom>
        </p:spPr>
      </p:pic>
      <p:graphicFrame>
        <p:nvGraphicFramePr>
          <p:cNvPr id="4" name="Tabella 3">
            <a:extLst>
              <a:ext uri="{FF2B5EF4-FFF2-40B4-BE49-F238E27FC236}">
                <a16:creationId xmlns:a16="http://schemas.microsoft.com/office/drawing/2014/main" id="{9025C83F-8AB3-8591-85BC-04BCFAF4B661}"/>
              </a:ext>
            </a:extLst>
          </p:cNvPr>
          <p:cNvGraphicFramePr>
            <a:graphicFrameLocks noGrp="1"/>
          </p:cNvGraphicFramePr>
          <p:nvPr>
            <p:extLst>
              <p:ext uri="{D42A27DB-BD31-4B8C-83A1-F6EECF244321}">
                <p14:modId xmlns:p14="http://schemas.microsoft.com/office/powerpoint/2010/main" val="3932214586"/>
              </p:ext>
            </p:extLst>
          </p:nvPr>
        </p:nvGraphicFramePr>
        <p:xfrm>
          <a:off x="682386" y="1384248"/>
          <a:ext cx="11056768" cy="5170043"/>
        </p:xfrm>
        <a:graphic>
          <a:graphicData uri="http://schemas.openxmlformats.org/drawingml/2006/table">
            <a:tbl>
              <a:tblPr firstRow="1" bandRow="1">
                <a:tableStyleId>{5C22544A-7EE6-4342-B048-85BDC9FD1C3A}</a:tableStyleId>
              </a:tblPr>
              <a:tblGrid>
                <a:gridCol w="2764192">
                  <a:extLst>
                    <a:ext uri="{9D8B030D-6E8A-4147-A177-3AD203B41FA5}">
                      <a16:colId xmlns:a16="http://schemas.microsoft.com/office/drawing/2014/main" val="2128728348"/>
                    </a:ext>
                  </a:extLst>
                </a:gridCol>
                <a:gridCol w="2764192">
                  <a:extLst>
                    <a:ext uri="{9D8B030D-6E8A-4147-A177-3AD203B41FA5}">
                      <a16:colId xmlns:a16="http://schemas.microsoft.com/office/drawing/2014/main" val="619623835"/>
                    </a:ext>
                  </a:extLst>
                </a:gridCol>
                <a:gridCol w="2764192">
                  <a:extLst>
                    <a:ext uri="{9D8B030D-6E8A-4147-A177-3AD203B41FA5}">
                      <a16:colId xmlns:a16="http://schemas.microsoft.com/office/drawing/2014/main" val="2564852656"/>
                    </a:ext>
                  </a:extLst>
                </a:gridCol>
                <a:gridCol w="2764192">
                  <a:extLst>
                    <a:ext uri="{9D8B030D-6E8A-4147-A177-3AD203B41FA5}">
                      <a16:colId xmlns:a16="http://schemas.microsoft.com/office/drawing/2014/main" val="2086258963"/>
                    </a:ext>
                  </a:extLst>
                </a:gridCol>
              </a:tblGrid>
              <a:tr h="495254">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it-IT" sz="1400" dirty="0">
                          <a:latin typeface="Calibri" panose="020F0502020204030204" pitchFamily="34" charset="0"/>
                          <a:ea typeface="Calibri" panose="020F0502020204030204" pitchFamily="34" charset="0"/>
                          <a:cs typeface="Calibri" panose="020F0502020204030204" pitchFamily="34" charset="0"/>
                        </a:rPr>
                        <a:t>Redditi da lavoro dipendente privato</a:t>
                      </a:r>
                    </a:p>
                  </a:txBody>
                  <a:tcPr/>
                </a:tc>
                <a:tc>
                  <a:txBody>
                    <a:bodyPr/>
                    <a:lstStyle/>
                    <a:p>
                      <a:r>
                        <a:rPr lang="it-IT" sz="1400" dirty="0">
                          <a:latin typeface="Calibri" panose="020F0502020204030204" pitchFamily="34" charset="0"/>
                          <a:ea typeface="Calibri" panose="020F0502020204030204" pitchFamily="34" charset="0"/>
                          <a:cs typeface="Calibri" panose="020F0502020204030204" pitchFamily="34" charset="0"/>
                        </a:rPr>
                        <a:t>Redditi da lavoro  dipendente pubblico</a:t>
                      </a:r>
                    </a:p>
                  </a:txBody>
                  <a:tcPr/>
                </a:tc>
                <a:tc>
                  <a:txBody>
                    <a:bodyPr/>
                    <a:lstStyle/>
                    <a:p>
                      <a:r>
                        <a:rPr lang="it-IT" sz="1400" dirty="0">
                          <a:latin typeface="Calibri" panose="020F0502020204030204" pitchFamily="34" charset="0"/>
                          <a:ea typeface="Calibri" panose="020F0502020204030204" pitchFamily="34" charset="0"/>
                          <a:cs typeface="Calibri" panose="020F0502020204030204" pitchFamily="34" charset="0"/>
                        </a:rPr>
                        <a:t>Pensioni</a:t>
                      </a:r>
                    </a:p>
                    <a:p>
                      <a:r>
                        <a:rPr lang="it-IT" sz="1400" dirty="0">
                          <a:latin typeface="Calibri" panose="020F0502020204030204" pitchFamily="34" charset="0"/>
                          <a:ea typeface="Calibri" panose="020F0502020204030204" pitchFamily="34" charset="0"/>
                          <a:cs typeface="Calibri" panose="020F0502020204030204" pitchFamily="34" charset="0"/>
                        </a:rPr>
                        <a:t>private</a:t>
                      </a:r>
                    </a:p>
                  </a:txBody>
                  <a:tcPr/>
                </a:tc>
                <a:tc>
                  <a:txBody>
                    <a:bodyPr/>
                    <a:lstStyle/>
                    <a:p>
                      <a:r>
                        <a:rPr lang="it-IT" sz="1400" dirty="0">
                          <a:latin typeface="Calibri" panose="020F0502020204030204" pitchFamily="34" charset="0"/>
                          <a:ea typeface="Calibri" panose="020F0502020204030204" pitchFamily="34" charset="0"/>
                          <a:cs typeface="Calibri" panose="020F0502020204030204" pitchFamily="34" charset="0"/>
                        </a:rPr>
                        <a:t>Pensioni pubbliche</a:t>
                      </a:r>
                    </a:p>
                  </a:txBody>
                  <a:tcPr/>
                </a:tc>
                <a:extLst>
                  <a:ext uri="{0D108BD9-81ED-4DB2-BD59-A6C34878D82A}">
                    <a16:rowId xmlns:a16="http://schemas.microsoft.com/office/drawing/2014/main" val="3093809941"/>
                  </a:ext>
                </a:extLst>
              </a:tr>
              <a:tr h="611784">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it-IT" sz="1200" dirty="0">
                          <a:latin typeface="Calibri" panose="020F0502020204030204" pitchFamily="34" charset="0"/>
                          <a:ea typeface="Calibri" panose="020F0502020204030204" pitchFamily="34" charset="0"/>
                          <a:cs typeface="Calibri" panose="020F0502020204030204" pitchFamily="34" charset="0"/>
                        </a:rPr>
                        <a:t>Art. 15 della Convenzione Italia – Repubblica di San Marino</a:t>
                      </a:r>
                    </a:p>
                    <a:p>
                      <a:endParaRPr lang="it-IT" sz="12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it-IT" sz="1200" dirty="0">
                          <a:latin typeface="Calibri" panose="020F0502020204030204" pitchFamily="34" charset="0"/>
                          <a:ea typeface="Calibri" panose="020F0502020204030204" pitchFamily="34" charset="0"/>
                          <a:cs typeface="Calibri" panose="020F0502020204030204" pitchFamily="34" charset="0"/>
                        </a:rPr>
                        <a:t>Art. 19 § 1 della Convenzione Italia – Repubblica di San Marino</a:t>
                      </a: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it-IT" sz="1200" dirty="0">
                          <a:latin typeface="Calibri" panose="020F0502020204030204" pitchFamily="34" charset="0"/>
                          <a:ea typeface="Calibri" panose="020F0502020204030204" pitchFamily="34" charset="0"/>
                          <a:cs typeface="Calibri" panose="020F0502020204030204" pitchFamily="34" charset="0"/>
                        </a:rPr>
                        <a:t>Art. 18 della Convenzione Italia – Repubblica di San Marino</a:t>
                      </a:r>
                    </a:p>
                  </a:txBody>
                  <a:tcPr/>
                </a:tc>
                <a:tc>
                  <a:txBody>
                    <a:bodyPr/>
                    <a:lstStyle/>
                    <a:p>
                      <a:r>
                        <a:rPr lang="it-IT" sz="1200" dirty="0">
                          <a:latin typeface="Calibri" panose="020F0502020204030204" pitchFamily="34" charset="0"/>
                          <a:ea typeface="Calibri" panose="020F0502020204030204" pitchFamily="34" charset="0"/>
                          <a:cs typeface="Calibri" panose="020F0502020204030204" pitchFamily="34" charset="0"/>
                        </a:rPr>
                        <a:t>Art. 19 § 2 della Convenzione Italia – Repubblica di San Marino</a:t>
                      </a:r>
                    </a:p>
                  </a:txBody>
                  <a:tcPr/>
                </a:tc>
                <a:extLst>
                  <a:ext uri="{0D108BD9-81ED-4DB2-BD59-A6C34878D82A}">
                    <a16:rowId xmlns:a16="http://schemas.microsoft.com/office/drawing/2014/main" val="648550205"/>
                  </a:ext>
                </a:extLst>
              </a:tr>
              <a:tr h="3834453">
                <a:tc>
                  <a:txBody>
                    <a:bodyPr/>
                    <a:lstStyle/>
                    <a:p>
                      <a:pPr marL="0" indent="0" algn="just">
                        <a:lnSpc>
                          <a:spcPct val="107000"/>
                        </a:lnSpc>
                        <a:spcAft>
                          <a:spcPts val="800"/>
                        </a:spcAft>
                        <a:buNone/>
                      </a:pPr>
                      <a:r>
                        <a:rPr lang="it-IT" sz="1200" b="1" u="none" kern="100" dirty="0">
                          <a:latin typeface="Calibri" panose="020F0502020204030204" pitchFamily="34" charset="0"/>
                          <a:ea typeface="Calibri" panose="020F0502020204030204" pitchFamily="34" charset="0"/>
                          <a:cs typeface="Calibri" panose="020F0502020204030204" pitchFamily="34" charset="0"/>
                        </a:rPr>
                        <a:t>Tassazione dello Stato della residenza</a:t>
                      </a:r>
                      <a:r>
                        <a:rPr lang="it-IT" sz="1200" u="none" kern="100" dirty="0">
                          <a:latin typeface="Calibri" panose="020F0502020204030204" pitchFamily="34" charset="0"/>
                          <a:ea typeface="Calibri" panose="020F0502020204030204" pitchFamily="34" charset="0"/>
                          <a:cs typeface="Calibri" panose="020F0502020204030204" pitchFamily="34" charset="0"/>
                        </a:rPr>
                        <a:t>, </a:t>
                      </a:r>
                      <a:r>
                        <a:rPr lang="it-IT" sz="1200" u="sng" kern="100" dirty="0">
                          <a:latin typeface="Calibri" panose="020F0502020204030204" pitchFamily="34" charset="0"/>
                          <a:ea typeface="Calibri" panose="020F0502020204030204" pitchFamily="34" charset="0"/>
                          <a:cs typeface="Calibri" panose="020F0502020204030204" pitchFamily="34" charset="0"/>
                        </a:rPr>
                        <a:t>a meno che l’attività non venga svolta nell’altro Stato contraente</a:t>
                      </a:r>
                      <a:r>
                        <a:rPr lang="it-IT" sz="1200" u="none" kern="100" dirty="0">
                          <a:latin typeface="Calibri" panose="020F0502020204030204" pitchFamily="34" charset="0"/>
                          <a:ea typeface="Calibri" panose="020F0502020204030204" pitchFamily="34" charset="0"/>
                          <a:cs typeface="Calibri" panose="020F0502020204030204" pitchFamily="34" charset="0"/>
                        </a:rPr>
                        <a:t> </a:t>
                      </a:r>
                      <a:r>
                        <a:rPr lang="it-IT" sz="1200" b="1" u="none" kern="100" dirty="0">
                          <a:latin typeface="Calibri" panose="020F0502020204030204" pitchFamily="34" charset="0"/>
                          <a:ea typeface="Calibri" panose="020F0502020204030204" pitchFamily="34" charset="0"/>
                          <a:cs typeface="Calibri" panose="020F0502020204030204" pitchFamily="34" charset="0"/>
                        </a:rPr>
                        <a:t>-&gt;</a:t>
                      </a:r>
                      <a:r>
                        <a:rPr lang="it-IT" sz="1200" u="none" kern="100" dirty="0">
                          <a:latin typeface="Calibri" panose="020F0502020204030204" pitchFamily="34" charset="0"/>
                          <a:ea typeface="Calibri" panose="020F0502020204030204" pitchFamily="34" charset="0"/>
                          <a:cs typeface="Calibri" panose="020F0502020204030204" pitchFamily="34" charset="0"/>
                        </a:rPr>
                        <a:t> </a:t>
                      </a:r>
                      <a:r>
                        <a:rPr lang="it-IT" sz="1200" b="1" u="none" kern="100" dirty="0">
                          <a:latin typeface="Calibri" panose="020F0502020204030204" pitchFamily="34" charset="0"/>
                          <a:ea typeface="Calibri" panose="020F0502020204030204" pitchFamily="34" charset="0"/>
                          <a:cs typeface="Calibri" panose="020F0502020204030204" pitchFamily="34" charset="0"/>
                        </a:rPr>
                        <a:t>tassazione dello Stato della fonte</a:t>
                      </a:r>
                      <a:r>
                        <a:rPr lang="it-IT" sz="1200" u="none" kern="100" dirty="0">
                          <a:latin typeface="Calibri" panose="020F0502020204030204" pitchFamily="34" charset="0"/>
                          <a:ea typeface="Calibri" panose="020F0502020204030204" pitchFamily="34" charset="0"/>
                          <a:cs typeface="Calibri" panose="020F0502020204030204" pitchFamily="34" charset="0"/>
                        </a:rPr>
                        <a:t> (§ 1)</a:t>
                      </a:r>
                    </a:p>
                    <a:p>
                      <a:pPr marL="0" indent="0" algn="just">
                        <a:lnSpc>
                          <a:spcPct val="107000"/>
                        </a:lnSpc>
                        <a:spcAft>
                          <a:spcPts val="800"/>
                        </a:spcAft>
                        <a:buNone/>
                      </a:pPr>
                      <a:r>
                        <a:rPr lang="it-IT" sz="1200" u="sng" kern="100" dirty="0">
                          <a:latin typeface="Calibri" panose="020F0502020204030204" pitchFamily="34" charset="0"/>
                          <a:ea typeface="Calibri" panose="020F0502020204030204" pitchFamily="34" charset="0"/>
                          <a:cs typeface="Calibri" panose="020F0502020204030204" pitchFamily="34" charset="0"/>
                        </a:rPr>
                        <a:t>Eccezioni</a:t>
                      </a:r>
                      <a:r>
                        <a:rPr lang="it-IT" sz="1200" u="none" kern="100" dirty="0">
                          <a:latin typeface="Calibri" panose="020F0502020204030204" pitchFamily="34" charset="0"/>
                          <a:ea typeface="Calibri" panose="020F0502020204030204" pitchFamily="34" charset="0"/>
                          <a:cs typeface="Calibri" panose="020F0502020204030204" pitchFamily="34" charset="0"/>
                        </a:rPr>
                        <a:t>:</a:t>
                      </a:r>
                    </a:p>
                    <a:p>
                      <a:pPr marL="0" indent="0" algn="just">
                        <a:lnSpc>
                          <a:spcPct val="107000"/>
                        </a:lnSpc>
                        <a:spcAft>
                          <a:spcPts val="800"/>
                        </a:spcAft>
                        <a:buNone/>
                      </a:pPr>
                      <a:r>
                        <a:rPr lang="it-IT" sz="1200" u="none" kern="100" dirty="0">
                          <a:latin typeface="Calibri" panose="020F0502020204030204" pitchFamily="34" charset="0"/>
                          <a:ea typeface="Calibri" panose="020F0502020204030204" pitchFamily="34" charset="0"/>
                          <a:cs typeface="Calibri" panose="020F0502020204030204" pitchFamily="34" charset="0"/>
                        </a:rPr>
                        <a:t>1) Cause di esclusione con (inversione della regola e) tassazione dello Stato della residenza (§ 2) </a:t>
                      </a:r>
                    </a:p>
                    <a:p>
                      <a:pPr marL="0" indent="0" algn="just">
                        <a:lnSpc>
                          <a:spcPct val="107000"/>
                        </a:lnSpc>
                        <a:spcAft>
                          <a:spcPts val="800"/>
                        </a:spcAft>
                        <a:buNone/>
                      </a:pPr>
                      <a:r>
                        <a:rPr lang="it-IT" sz="1000" kern="100" dirty="0">
                          <a:latin typeface="Calibri" panose="020F0502020204030204" pitchFamily="34" charset="0"/>
                          <a:ea typeface="Calibri" panose="020F0502020204030204" pitchFamily="34" charset="0"/>
                          <a:cs typeface="Calibri" panose="020F0502020204030204" pitchFamily="34" charset="0"/>
                        </a:rPr>
                        <a:t>(a) soggiorno non superiore a 183 giorni su 12 mesi; (b) remunerazioni pagate da o per conto di datore di lavoro non residente nell’altro Stato; (c) l’onere delle remunerazioni non è sostenuto da una stabile organizzazione o base fissa che il datore di lavoro ha nell’altro Stato.</a:t>
                      </a:r>
                    </a:p>
                    <a:p>
                      <a:pPr marL="0" indent="0" algn="just">
                        <a:lnSpc>
                          <a:spcPct val="107000"/>
                        </a:lnSpc>
                        <a:spcAft>
                          <a:spcPts val="800"/>
                        </a:spcAft>
                        <a:buNone/>
                      </a:pPr>
                      <a:r>
                        <a:rPr lang="it-IT" sz="1200" u="none" kern="100" dirty="0">
                          <a:effectLst/>
                          <a:latin typeface="Calibri" panose="020F0502020204030204" pitchFamily="34" charset="0"/>
                          <a:ea typeface="Calibri" panose="020F0502020204030204" pitchFamily="34" charset="0"/>
                          <a:cs typeface="Calibri" panose="020F0502020204030204" pitchFamily="34" charset="0"/>
                        </a:rPr>
                        <a:t>2) Tassazione dello Stato della residenza -&gt; direzione effettiva dell’impresa in caso di lavoro subordinato svolto a bordo di navi o di aeromobili in traffico internazionale (§ 3)</a:t>
                      </a: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it-IT" sz="1200" b="1" dirty="0">
                          <a:latin typeface="Calibri" panose="020F0502020204030204" pitchFamily="34" charset="0"/>
                          <a:ea typeface="Calibri" panose="020F0502020204030204" pitchFamily="34" charset="0"/>
                          <a:cs typeface="Calibri" panose="020F0502020204030204" pitchFamily="34" charset="0"/>
                        </a:rPr>
                        <a:t>Tassazione dello Stato della fonte</a:t>
                      </a:r>
                      <a:r>
                        <a:rPr lang="it-IT" sz="1200" dirty="0">
                          <a:latin typeface="Calibri" panose="020F0502020204030204" pitchFamily="34" charset="0"/>
                          <a:ea typeface="Calibri" panose="020F0502020204030204" pitchFamily="34" charset="0"/>
                          <a:cs typeface="Calibri" panose="020F0502020204030204" pitchFamily="34" charset="0"/>
                        </a:rPr>
                        <a:t> </a:t>
                      </a:r>
                      <a:r>
                        <a:rPr lang="it-IT" sz="1200" u="none" kern="100" dirty="0">
                          <a:latin typeface="Calibri" panose="020F0502020204030204" pitchFamily="34" charset="0"/>
                          <a:ea typeface="Calibri" panose="020F0502020204030204" pitchFamily="34" charset="0"/>
                          <a:cs typeface="Calibri" panose="020F0502020204030204" pitchFamily="34" charset="0"/>
                        </a:rPr>
                        <a:t>(§ 1a)</a:t>
                      </a:r>
                    </a:p>
                    <a:p>
                      <a:endParaRPr lang="it-IT" sz="1200" dirty="0">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it-IT" sz="1200" u="sng" dirty="0">
                          <a:latin typeface="Calibri" panose="020F0502020204030204" pitchFamily="34" charset="0"/>
                          <a:ea typeface="Calibri" panose="020F0502020204030204" pitchFamily="34" charset="0"/>
                          <a:cs typeface="Calibri" panose="020F0502020204030204" pitchFamily="34" charset="0"/>
                        </a:rPr>
                        <a:t>Eccezioni</a:t>
                      </a:r>
                      <a:r>
                        <a:rPr lang="it-IT" sz="1200" dirty="0">
                          <a:latin typeface="Calibri" panose="020F0502020204030204" pitchFamily="34" charset="0"/>
                          <a:ea typeface="Calibri" panose="020F0502020204030204" pitchFamily="34" charset="0"/>
                          <a:cs typeface="Calibri" panose="020F0502020204030204" pitchFamily="34" charset="0"/>
                        </a:rPr>
                        <a:t>: </a:t>
                      </a:r>
                    </a:p>
                    <a:p>
                      <a:endParaRPr lang="it-IT" sz="1200" dirty="0">
                        <a:latin typeface="Calibri" panose="020F0502020204030204" pitchFamily="34" charset="0"/>
                        <a:ea typeface="Calibri" panose="020F0502020204030204" pitchFamily="34" charset="0"/>
                        <a:cs typeface="Calibri" panose="020F0502020204030204" pitchFamily="34" charset="0"/>
                      </a:endParaRPr>
                    </a:p>
                    <a:p>
                      <a:r>
                        <a:rPr lang="it-IT" sz="1200" dirty="0">
                          <a:latin typeface="Calibri" panose="020F0502020204030204" pitchFamily="34" charset="0"/>
                          <a:ea typeface="Calibri" panose="020F0502020204030204" pitchFamily="34" charset="0"/>
                          <a:cs typeface="Calibri" panose="020F0502020204030204" pitchFamily="34" charset="0"/>
                        </a:rPr>
                        <a:t>1) Tassazione dello Stato della residenza se i servizi sono resi nell’altro Stato e la persona fisica è un residente di tale altro Stato che: </a:t>
                      </a:r>
                    </a:p>
                    <a:p>
                      <a:pPr marL="285750" indent="-285750">
                        <a:buAutoNum type="romanLcParenBoth"/>
                      </a:pPr>
                      <a:r>
                        <a:rPr lang="it-IT" sz="1200" dirty="0">
                          <a:latin typeface="Calibri" panose="020F0502020204030204" pitchFamily="34" charset="0"/>
                          <a:ea typeface="Calibri" panose="020F0502020204030204" pitchFamily="34" charset="0"/>
                          <a:cs typeface="Calibri" panose="020F0502020204030204" pitchFamily="34" charset="0"/>
                        </a:rPr>
                        <a:t>ha la nazionalità di questo Stato; o </a:t>
                      </a:r>
                    </a:p>
                    <a:p>
                      <a:pPr marL="285750" indent="-285750">
                        <a:buAutoNum type="romanLcParenBoth"/>
                      </a:pPr>
                      <a:r>
                        <a:rPr lang="it-IT" sz="1200" dirty="0">
                          <a:latin typeface="Calibri" panose="020F0502020204030204" pitchFamily="34" charset="0"/>
                          <a:ea typeface="Calibri" panose="020F0502020204030204" pitchFamily="34" charset="0"/>
                          <a:cs typeface="Calibri" panose="020F0502020204030204" pitchFamily="34" charset="0"/>
                        </a:rPr>
                        <a:t>non è divenuto residente in questo Stato al solo scopo di rendervi i servizi</a:t>
                      </a:r>
                    </a:p>
                    <a:p>
                      <a:endParaRPr lang="it-IT" sz="1200" dirty="0">
                        <a:latin typeface="Calibri" panose="020F0502020204030204" pitchFamily="34" charset="0"/>
                        <a:ea typeface="Calibri" panose="020F0502020204030204" pitchFamily="34" charset="0"/>
                        <a:cs typeface="Calibri" panose="020F050202020403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it-IT" sz="1200" b="1" dirty="0">
                          <a:latin typeface="Calibri" panose="020F0502020204030204" pitchFamily="34" charset="0"/>
                          <a:ea typeface="Calibri" panose="020F0502020204030204" pitchFamily="34" charset="0"/>
                          <a:cs typeface="Calibri" panose="020F0502020204030204" pitchFamily="34" charset="0"/>
                        </a:rPr>
                        <a:t>Tassazione dello Stato di residenza del percettore </a:t>
                      </a:r>
                      <a:r>
                        <a:rPr lang="it-IT" sz="1200" u="none" kern="100" dirty="0">
                          <a:latin typeface="Calibri" panose="020F0502020204030204" pitchFamily="34" charset="0"/>
                          <a:ea typeface="Calibri" panose="020F0502020204030204" pitchFamily="34" charset="0"/>
                          <a:cs typeface="Calibri" panose="020F0502020204030204" pitchFamily="34" charset="0"/>
                        </a:rPr>
                        <a:t>(§ 1)</a:t>
                      </a:r>
                    </a:p>
                    <a:p>
                      <a:endParaRPr lang="it-IT" sz="1200" dirty="0">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it-IT" sz="1200" u="sng" dirty="0">
                          <a:latin typeface="Calibri" panose="020F0502020204030204" pitchFamily="34" charset="0"/>
                          <a:ea typeface="Calibri" panose="020F0502020204030204" pitchFamily="34" charset="0"/>
                          <a:cs typeface="Calibri" panose="020F0502020204030204" pitchFamily="34" charset="0"/>
                        </a:rPr>
                        <a:t>Eccezioni</a:t>
                      </a:r>
                      <a:r>
                        <a:rPr lang="it-IT" sz="1200" dirty="0">
                          <a:latin typeface="Calibri" panose="020F0502020204030204" pitchFamily="34" charset="0"/>
                          <a:ea typeface="Calibri" panose="020F0502020204030204" pitchFamily="34" charset="0"/>
                          <a:cs typeface="Calibri" panose="020F0502020204030204" pitchFamily="34" charset="0"/>
                        </a:rPr>
                        <a:t>: </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it-IT" sz="1200" u="none" dirty="0">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it-IT" sz="1200" u="none" dirty="0">
                          <a:latin typeface="Calibri" panose="020F0502020204030204" pitchFamily="34" charset="0"/>
                          <a:ea typeface="Calibri" panose="020F0502020204030204" pitchFamily="34" charset="0"/>
                          <a:cs typeface="Calibri" panose="020F0502020204030204" pitchFamily="34" charset="0"/>
                        </a:rPr>
                        <a:t>1) </a:t>
                      </a:r>
                      <a:r>
                        <a:rPr lang="it-IT" sz="1200" u="none" kern="100" dirty="0">
                          <a:latin typeface="Calibri" panose="020F0502020204030204" pitchFamily="34" charset="0"/>
                          <a:ea typeface="DengXian" panose="02010600030101010101" pitchFamily="2" charset="-122"/>
                          <a:cs typeface="Arial" panose="020B0604020202020204" pitchFamily="34" charset="0"/>
                        </a:rPr>
                        <a:t>tassazione esclusiva dello Stato della fonte in caso di esenzione nello Stato di residenza) </a:t>
                      </a:r>
                      <a:r>
                        <a:rPr lang="it-IT" sz="1200" dirty="0">
                          <a:latin typeface="Calibri" panose="020F0502020204030204" pitchFamily="34" charset="0"/>
                          <a:ea typeface="Calibri" panose="020F0502020204030204" pitchFamily="34" charset="0"/>
                          <a:cs typeface="Calibri" panose="020F0502020204030204" pitchFamily="34" charset="0"/>
                        </a:rPr>
                        <a:t>(§ 2)</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it-IT" sz="1200" dirty="0">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it-IT" sz="1200" u="none" dirty="0">
                          <a:latin typeface="Calibri" panose="020F0502020204030204" pitchFamily="34" charset="0"/>
                          <a:ea typeface="Calibri" panose="020F0502020204030204" pitchFamily="34" charset="0"/>
                          <a:cs typeface="Calibri" panose="020F0502020204030204" pitchFamily="34" charset="0"/>
                        </a:rPr>
                        <a:t>2) </a:t>
                      </a:r>
                      <a:r>
                        <a:rPr lang="it-IT" sz="1200" u="none" kern="100" dirty="0">
                          <a:latin typeface="Calibri" panose="020F0502020204030204" pitchFamily="34" charset="0"/>
                          <a:ea typeface="DengXian" panose="02010600030101010101" pitchFamily="2" charset="-122"/>
                          <a:cs typeface="Arial" panose="020B0604020202020204" pitchFamily="34" charset="0"/>
                        </a:rPr>
                        <a:t>tassazione esclusiva dello Stato della fonte in caso di pensioni nell’ambito della sicurezza sociale </a:t>
                      </a:r>
                      <a:r>
                        <a:rPr lang="it-IT" sz="1200" dirty="0">
                          <a:latin typeface="Calibri" panose="020F0502020204030204" pitchFamily="34" charset="0"/>
                          <a:ea typeface="Calibri" panose="020F0502020204030204" pitchFamily="34" charset="0"/>
                          <a:cs typeface="Calibri" panose="020F0502020204030204" pitchFamily="34" charset="0"/>
                        </a:rPr>
                        <a:t>(§ 3)</a:t>
                      </a: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lang="it-IT" sz="1200" dirty="0">
                        <a:latin typeface="Calibri" panose="020F0502020204030204" pitchFamily="34" charset="0"/>
                        <a:ea typeface="Calibri" panose="020F0502020204030204" pitchFamily="34"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it-IT" sz="1200" u="none" dirty="0">
                          <a:latin typeface="Calibri" panose="020F0502020204030204" pitchFamily="34" charset="0"/>
                          <a:ea typeface="Calibri" panose="020F0502020204030204" pitchFamily="34" charset="0"/>
                          <a:cs typeface="Calibri" panose="020F0502020204030204" pitchFamily="34" charset="0"/>
                        </a:rPr>
                        <a:t>3) </a:t>
                      </a:r>
                      <a:r>
                        <a:rPr lang="it-IT" sz="1200" u="none" kern="100" dirty="0">
                          <a:latin typeface="Calibri" panose="020F0502020204030204" pitchFamily="34" charset="0"/>
                          <a:ea typeface="DengXian" panose="02010600030101010101" pitchFamily="2" charset="-122"/>
                          <a:cs typeface="Arial" panose="020B0604020202020204" pitchFamily="34" charset="0"/>
                        </a:rPr>
                        <a:t>tassazione esclusiva del primo Stato in caso di successiva acquisizione dello </a:t>
                      </a:r>
                      <a:r>
                        <a:rPr lang="it-IT" sz="1200" i="1" u="none" kern="100" dirty="0">
                          <a:latin typeface="Calibri" panose="020F0502020204030204" pitchFamily="34" charset="0"/>
                          <a:ea typeface="DengXian" panose="02010600030101010101" pitchFamily="2" charset="-122"/>
                          <a:cs typeface="Arial" panose="020B0604020202020204" pitchFamily="34" charset="0"/>
                        </a:rPr>
                        <a:t>status</a:t>
                      </a:r>
                      <a:r>
                        <a:rPr lang="it-IT" sz="1200" u="none" kern="100" dirty="0">
                          <a:latin typeface="Calibri" panose="020F0502020204030204" pitchFamily="34" charset="0"/>
                          <a:ea typeface="DengXian" panose="02010600030101010101" pitchFamily="2" charset="-122"/>
                          <a:cs typeface="Arial" panose="020B0604020202020204" pitchFamily="34" charset="0"/>
                        </a:rPr>
                        <a:t> di residente nel secondo Stato </a:t>
                      </a:r>
                      <a:r>
                        <a:rPr lang="it-IT" sz="1200" dirty="0">
                          <a:latin typeface="Calibri" panose="020F0502020204030204" pitchFamily="34" charset="0"/>
                          <a:ea typeface="Calibri" panose="020F0502020204030204" pitchFamily="34" charset="0"/>
                          <a:cs typeface="Calibri" panose="020F0502020204030204" pitchFamily="34" charset="0"/>
                        </a:rPr>
                        <a:t>(§ 4)</a:t>
                      </a:r>
                    </a:p>
                  </a:txBody>
                  <a:tcPr/>
                </a:tc>
                <a:tc>
                  <a:txBody>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lang="it-IT" sz="1200" b="1" dirty="0">
                          <a:latin typeface="Calibri" panose="020F0502020204030204" pitchFamily="34" charset="0"/>
                          <a:ea typeface="Calibri" panose="020F0502020204030204" pitchFamily="34" charset="0"/>
                          <a:cs typeface="Calibri" panose="020F0502020204030204" pitchFamily="34" charset="0"/>
                        </a:rPr>
                        <a:t>Tassazione dello Stato della fonte </a:t>
                      </a:r>
                      <a:r>
                        <a:rPr lang="it-IT" sz="1200" dirty="0">
                          <a:latin typeface="Calibri" panose="020F0502020204030204" pitchFamily="34" charset="0"/>
                          <a:ea typeface="Calibri" panose="020F0502020204030204" pitchFamily="34" charset="0"/>
                          <a:cs typeface="Calibri" panose="020F0502020204030204" pitchFamily="34" charset="0"/>
                        </a:rPr>
                        <a:t>(§ 2a)</a:t>
                      </a:r>
                      <a:endParaRPr lang="it-IT" sz="1200" u="none" kern="100" dirty="0">
                        <a:latin typeface="Calibri" panose="020F0502020204030204" pitchFamily="34" charset="0"/>
                        <a:ea typeface="Calibri" panose="020F0502020204030204" pitchFamily="34" charset="0"/>
                        <a:cs typeface="Calibri" panose="020F0502020204030204" pitchFamily="34" charset="0"/>
                      </a:endParaRPr>
                    </a:p>
                    <a:p>
                      <a:endParaRPr lang="it-IT" sz="1200" dirty="0">
                        <a:latin typeface="Calibri" panose="020F0502020204030204" pitchFamily="34" charset="0"/>
                        <a:ea typeface="Calibri" panose="020F0502020204030204" pitchFamily="34" charset="0"/>
                        <a:cs typeface="Calibri" panose="020F0502020204030204" pitchFamily="34" charset="0"/>
                      </a:endParaRPr>
                    </a:p>
                    <a:p>
                      <a:r>
                        <a:rPr lang="it-IT" sz="1200" u="sng" dirty="0">
                          <a:latin typeface="Calibri" panose="020F0502020204030204" pitchFamily="34" charset="0"/>
                          <a:ea typeface="Calibri" panose="020F0502020204030204" pitchFamily="34" charset="0"/>
                          <a:cs typeface="Calibri" panose="020F0502020204030204" pitchFamily="34" charset="0"/>
                        </a:rPr>
                        <a:t>Eccezioni</a:t>
                      </a:r>
                      <a:r>
                        <a:rPr lang="it-IT" sz="1200" dirty="0">
                          <a:latin typeface="Calibri" panose="020F0502020204030204" pitchFamily="34" charset="0"/>
                          <a:ea typeface="Calibri" panose="020F0502020204030204" pitchFamily="34" charset="0"/>
                          <a:cs typeface="Calibri" panose="020F0502020204030204" pitchFamily="34" charset="0"/>
                        </a:rPr>
                        <a:t>: </a:t>
                      </a:r>
                    </a:p>
                    <a:p>
                      <a:endParaRPr lang="it-IT" sz="1200" dirty="0">
                        <a:latin typeface="Calibri" panose="020F0502020204030204" pitchFamily="34" charset="0"/>
                        <a:ea typeface="Calibri" panose="020F0502020204030204" pitchFamily="34" charset="0"/>
                        <a:cs typeface="Calibri" panose="020F0502020204030204" pitchFamily="34" charset="0"/>
                      </a:endParaRPr>
                    </a:p>
                    <a:p>
                      <a:r>
                        <a:rPr lang="it-IT" sz="1200" dirty="0">
                          <a:latin typeface="Calibri" panose="020F0502020204030204" pitchFamily="34" charset="0"/>
                          <a:ea typeface="Calibri" panose="020F0502020204030204" pitchFamily="34" charset="0"/>
                          <a:cs typeface="Calibri" panose="020F0502020204030204" pitchFamily="34" charset="0"/>
                        </a:rPr>
                        <a:t>1) Tassazione dello Stato della residenza se la persona fisica è un residente dell’altro Stato e ne ha la nazionalità (§ 2b);</a:t>
                      </a:r>
                    </a:p>
                    <a:p>
                      <a:endParaRPr lang="it-IT" sz="1200" dirty="0">
                        <a:latin typeface="Calibri" panose="020F0502020204030204" pitchFamily="34" charset="0"/>
                        <a:ea typeface="Calibri" panose="020F0502020204030204" pitchFamily="34" charset="0"/>
                        <a:cs typeface="Calibri" panose="020F0502020204030204" pitchFamily="34" charset="0"/>
                      </a:endParaRPr>
                    </a:p>
                    <a:p>
                      <a:r>
                        <a:rPr lang="it-IT" sz="1200" dirty="0">
                          <a:latin typeface="Calibri" panose="020F0502020204030204" pitchFamily="34" charset="0"/>
                          <a:ea typeface="Calibri" panose="020F0502020204030204" pitchFamily="34" charset="0"/>
                          <a:cs typeface="Calibri" panose="020F0502020204030204" pitchFamily="34" charset="0"/>
                        </a:rPr>
                        <a:t>2) Se pensioni erogate quale corrispettivo di servizi resi nell’ambito di attività industriale o commerciale esercitata da uno degli Stati contraenti si applicano artt. 15, 16, 17 e 18 (§ 3)</a:t>
                      </a:r>
                    </a:p>
                  </a:txBody>
                  <a:tcPr/>
                </a:tc>
                <a:extLst>
                  <a:ext uri="{0D108BD9-81ED-4DB2-BD59-A6C34878D82A}">
                    <a16:rowId xmlns:a16="http://schemas.microsoft.com/office/drawing/2014/main" val="3515479411"/>
                  </a:ext>
                </a:extLst>
              </a:tr>
            </a:tbl>
          </a:graphicData>
        </a:graphic>
      </p:graphicFrame>
    </p:spTree>
    <p:extLst>
      <p:ext uri="{BB962C8B-B14F-4D97-AF65-F5344CB8AC3E}">
        <p14:creationId xmlns:p14="http://schemas.microsoft.com/office/powerpoint/2010/main" val="425083299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C8AC43-5926-2A4C-7A49-5FC64F10AEBF}"/>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F2D89C1B-17C2-4788-A7F0-93563A2C212D}"/>
              </a:ext>
            </a:extLst>
          </p:cNvPr>
          <p:cNvSpPr>
            <a:spLocks noGrp="1"/>
          </p:cNvSpPr>
          <p:nvPr>
            <p:ph type="title"/>
          </p:nvPr>
        </p:nvSpPr>
        <p:spPr>
          <a:xfrm>
            <a:off x="838199" y="365125"/>
            <a:ext cx="9571893" cy="1325563"/>
          </a:xfrm>
        </p:spPr>
        <p:txBody>
          <a:bodyPr>
            <a:noAutofit/>
          </a:bodyPr>
          <a:lstStyle/>
          <a:p>
            <a:r>
              <a:rPr lang="it-IT" sz="3200" dirty="0"/>
              <a:t>Italia – San Marino: e le somme erogate a seguito di cessazione di lavoro dipendente? (1/3)</a:t>
            </a:r>
          </a:p>
        </p:txBody>
      </p:sp>
      <p:sp>
        <p:nvSpPr>
          <p:cNvPr id="5" name="Segnaposto contenuto 2">
            <a:extLst>
              <a:ext uri="{FF2B5EF4-FFF2-40B4-BE49-F238E27FC236}">
                <a16:creationId xmlns:a16="http://schemas.microsoft.com/office/drawing/2014/main" id="{35A06075-0C60-AFDF-0025-117076588FC8}"/>
              </a:ext>
            </a:extLst>
          </p:cNvPr>
          <p:cNvSpPr txBox="1">
            <a:spLocks/>
          </p:cNvSpPr>
          <p:nvPr/>
        </p:nvSpPr>
        <p:spPr>
          <a:xfrm>
            <a:off x="838199" y="1966211"/>
            <a:ext cx="10873277" cy="4019884"/>
          </a:xfrm>
          <a:prstGeom prst="rect">
            <a:avLst/>
          </a:prstGeom>
        </p:spPr>
        <p:txBody>
          <a:bodyPr vert="horz" lIns="91440" tIns="45720" rIns="91440" bIns="45720" rtlCol="0">
            <a:normAutofit fontScale="850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7000"/>
              </a:lnSpc>
              <a:spcAft>
                <a:spcPts val="800"/>
              </a:spcAft>
            </a:pPr>
            <a:r>
              <a:rPr lang="it-IT" sz="1800" kern="100" dirty="0">
                <a:latin typeface="Calibri" panose="020F0502020204030204" pitchFamily="34" charset="0"/>
                <a:ea typeface="DengXian" panose="02010600030101010101" pitchFamily="2" charset="-122"/>
                <a:cs typeface="Arial" panose="020B0604020202020204" pitchFamily="34" charset="0"/>
              </a:rPr>
              <a:t>C.M. 23.12.1997 n. 326/E (§ 1.4): con le parole «</a:t>
            </a:r>
            <a:r>
              <a:rPr lang="it-IT" sz="1800" i="1" kern="100" dirty="0">
                <a:latin typeface="Calibri" panose="020F0502020204030204" pitchFamily="34" charset="0"/>
                <a:ea typeface="DengXian" panose="02010600030101010101" pitchFamily="2" charset="-122"/>
                <a:cs typeface="Arial" panose="020B0604020202020204" pitchFamily="34" charset="0"/>
              </a:rPr>
              <a:t>le pensioni di ogni genere e gli assegni ad esse equiparati</a:t>
            </a:r>
            <a:r>
              <a:rPr lang="it-IT" sz="1800" kern="100" dirty="0">
                <a:latin typeface="Calibri" panose="020F0502020204030204" pitchFamily="34" charset="0"/>
                <a:ea typeface="DengXian" panose="02010600030101010101" pitchFamily="2" charset="-122"/>
                <a:cs typeface="Arial" panose="020B0604020202020204" pitchFamily="34" charset="0"/>
              </a:rPr>
              <a:t>» si è inteso ricomprendere «</a:t>
            </a:r>
            <a:r>
              <a:rPr lang="it-IT" sz="1800" i="1" kern="100" dirty="0">
                <a:latin typeface="Calibri" panose="020F0502020204030204" pitchFamily="34" charset="0"/>
                <a:ea typeface="DengXian" panose="02010600030101010101" pitchFamily="2" charset="-122"/>
                <a:cs typeface="Arial" panose="020B0604020202020204" pitchFamily="34" charset="0"/>
              </a:rPr>
              <a:t>anche tutti quegli emolumenti dovuti dopo la cessazione di un’attività che trovano genericamente la loro causale in un rapporto diverso da quello di lavoro dipendente, come, ad esempio, le pensioni erogate ai professionisti o agli artigiani, le pensioni di invalidità eccetera, nonché quelle di reversibilità</a:t>
            </a:r>
            <a:r>
              <a:rPr lang="it-IT" sz="1800" kern="100" dirty="0">
                <a:latin typeface="Calibri" panose="020F0502020204030204" pitchFamily="34" charset="0"/>
                <a:ea typeface="DengXian" panose="02010600030101010101" pitchFamily="2" charset="-122"/>
                <a:cs typeface="Arial" panose="020B0604020202020204" pitchFamily="34" charset="0"/>
              </a:rPr>
              <a:t>».</a:t>
            </a:r>
          </a:p>
          <a:p>
            <a:pPr algn="just">
              <a:lnSpc>
                <a:spcPct val="107000"/>
              </a:lnSpc>
              <a:spcAft>
                <a:spcPts val="800"/>
              </a:spcAft>
            </a:pPr>
            <a:r>
              <a:rPr lang="it-IT" sz="1800" kern="100" dirty="0">
                <a:latin typeface="Calibri" panose="020F0502020204030204" pitchFamily="34" charset="0"/>
                <a:ea typeface="DengXian" panose="02010600030101010101" pitchFamily="2" charset="-122"/>
                <a:cs typeface="Arial" panose="020B0604020202020204" pitchFamily="34" charset="0"/>
              </a:rPr>
              <a:t>Il Commentario OCSE tende ad ampliare la definizione di «pensione»: non solo le pensioni pagate ad ex lavoratori dipendenti ma anche quelle pagate ad altri beneficiari (ad es. superstite coniuge, compagni o figli di dipendenti); non solo pagamenti periodici ma anche il pagamento forfettario o una tantum.</a:t>
            </a:r>
          </a:p>
          <a:p>
            <a:pPr algn="just">
              <a:lnSpc>
                <a:spcPct val="107000"/>
              </a:lnSpc>
              <a:spcAft>
                <a:spcPts val="800"/>
              </a:spcAft>
            </a:pPr>
            <a:r>
              <a:rPr lang="it-IT" sz="1800" kern="100" dirty="0">
                <a:effectLst/>
                <a:latin typeface="Calibri" panose="020F0502020204030204" pitchFamily="34" charset="0"/>
                <a:ea typeface="DengXian" panose="02010600030101010101" pitchFamily="2" charset="-122"/>
                <a:cs typeface="Arial" panose="020B0604020202020204" pitchFamily="34" charset="0"/>
              </a:rPr>
              <a:t>Art. 15, 18, 19 o 22 della Convenzione?</a:t>
            </a:r>
          </a:p>
          <a:p>
            <a:pPr algn="just">
              <a:lnSpc>
                <a:spcPct val="107000"/>
              </a:lnSpc>
              <a:spcAft>
                <a:spcPts val="800"/>
              </a:spcAft>
              <a:buFont typeface="Wingdings" panose="05000000000000000000" pitchFamily="2" charset="2"/>
              <a:buChar char="è"/>
            </a:pPr>
            <a:r>
              <a:rPr lang="it-IT" sz="1800" u="sng" kern="100" dirty="0">
                <a:latin typeface="Calibri" panose="020F0502020204030204" pitchFamily="34" charset="0"/>
                <a:ea typeface="DengXian" panose="02010600030101010101" pitchFamily="2" charset="-122"/>
                <a:cs typeface="Arial" panose="020B0604020202020204" pitchFamily="34" charset="0"/>
              </a:rPr>
              <a:t>Analisi dei fatti e delle circostanze applicabili al caso di specie</a:t>
            </a:r>
            <a:r>
              <a:rPr lang="it-IT" sz="1800" kern="100" dirty="0">
                <a:latin typeface="Calibri" panose="020F0502020204030204" pitchFamily="34" charset="0"/>
                <a:ea typeface="DengXian" panose="02010600030101010101" pitchFamily="2" charset="-122"/>
                <a:cs typeface="Arial" panose="020B0604020202020204" pitchFamily="34" charset="0"/>
              </a:rPr>
              <a:t> </a:t>
            </a:r>
          </a:p>
          <a:p>
            <a:pPr marL="0" indent="0" algn="just">
              <a:lnSpc>
                <a:spcPct val="107000"/>
              </a:lnSpc>
              <a:spcAft>
                <a:spcPts val="800"/>
              </a:spcAft>
              <a:buNone/>
            </a:pPr>
            <a:r>
              <a:rPr lang="it-IT" sz="1800" kern="100" dirty="0">
                <a:latin typeface="Calibri" panose="020F0502020204030204" pitchFamily="34" charset="0"/>
                <a:ea typeface="DengXian" panose="02010600030101010101" pitchFamily="2" charset="-122"/>
                <a:cs typeface="Arial" panose="020B0604020202020204" pitchFamily="34" charset="0"/>
              </a:rPr>
              <a:t>Ad esempio, non vi sono perplessità sull’applicabilità dell’art. 18 alle pensioni private erogate «nell’ambito della c.d. previdenza pubblica» (es. INPS), ma è più complesso l’inquadramento del trattamento della c.d. «previdenza integrativa» (</a:t>
            </a:r>
            <a:r>
              <a:rPr lang="it-IT" sz="1800" kern="100" dirty="0" err="1">
                <a:latin typeface="Calibri" panose="020F0502020204030204" pitchFamily="34" charset="0"/>
                <a:ea typeface="DengXian" panose="02010600030101010101" pitchFamily="2" charset="-122"/>
                <a:cs typeface="Arial" panose="020B0604020202020204" pitchFamily="34" charset="0"/>
              </a:rPr>
              <a:t>D.Lgs.</a:t>
            </a:r>
            <a:r>
              <a:rPr lang="it-IT" sz="1800" kern="100" dirty="0">
                <a:latin typeface="Calibri" panose="020F0502020204030204" pitchFamily="34" charset="0"/>
                <a:ea typeface="DengXian" panose="02010600030101010101" pitchFamily="2" charset="-122"/>
                <a:cs typeface="Arial" panose="020B0604020202020204" pitchFamily="34" charset="0"/>
              </a:rPr>
              <a:t> 21 aprile 1993, n. 124) e quello delle rendite vitalizie e rendite a tempo determinato aventi contenuto previdenziale (</a:t>
            </a:r>
            <a:r>
              <a:rPr lang="it-IT" sz="1800" kern="100" dirty="0" err="1">
                <a:latin typeface="Calibri" panose="020F0502020204030204" pitchFamily="34" charset="0"/>
                <a:ea typeface="DengXian" panose="02010600030101010101" pitchFamily="2" charset="-122"/>
                <a:cs typeface="Arial" panose="020B0604020202020204" pitchFamily="34" charset="0"/>
              </a:rPr>
              <a:t>D.Lgs.</a:t>
            </a:r>
            <a:r>
              <a:rPr lang="it-IT" sz="1800" kern="100" dirty="0">
                <a:latin typeface="Calibri" panose="020F0502020204030204" pitchFamily="34" charset="0"/>
                <a:ea typeface="DengXian" panose="02010600030101010101" pitchFamily="2" charset="-122"/>
                <a:cs typeface="Arial" panose="020B0604020202020204" pitchFamily="34" charset="0"/>
              </a:rPr>
              <a:t> 18 febbraio 2000, n. 47).</a:t>
            </a:r>
            <a:endParaRPr lang="it-IT" sz="1800" i="1" kern="100" dirty="0">
              <a:latin typeface="Calibri" panose="020F0502020204030204" pitchFamily="34" charset="0"/>
              <a:ea typeface="DengXian" panose="02010600030101010101" pitchFamily="2" charset="-122"/>
              <a:cs typeface="Arial" panose="020B0604020202020204" pitchFamily="34" charset="0"/>
            </a:endParaRPr>
          </a:p>
          <a:p>
            <a:pPr marL="0" indent="0" algn="just">
              <a:lnSpc>
                <a:spcPct val="107000"/>
              </a:lnSpc>
              <a:spcAft>
                <a:spcPts val="800"/>
              </a:spcAft>
              <a:buNone/>
            </a:pPr>
            <a:endParaRPr lang="it-IT" sz="1800" i="1" kern="100" dirty="0">
              <a:effectLst/>
              <a:latin typeface="Calibri" panose="020F0502020204030204" pitchFamily="34" charset="0"/>
              <a:ea typeface="DengXian" panose="02010600030101010101" pitchFamily="2" charset="-122"/>
              <a:cs typeface="Arial" panose="020B0604020202020204" pitchFamily="34" charset="0"/>
            </a:endParaRPr>
          </a:p>
        </p:txBody>
      </p:sp>
      <p:pic>
        <p:nvPicPr>
          <p:cNvPr id="3" name="Immagine 2" descr="Immagine che contiene nero, oscurità&#10;&#10;Descrizione generata automaticamente">
            <a:extLst>
              <a:ext uri="{FF2B5EF4-FFF2-40B4-BE49-F238E27FC236}">
                <a16:creationId xmlns:a16="http://schemas.microsoft.com/office/drawing/2014/main" id="{CEE11D71-131A-CD3A-E80E-21B7208D056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3462" y="225232"/>
            <a:ext cx="1778924" cy="791482"/>
          </a:xfrm>
          <a:prstGeom prst="rect">
            <a:avLst/>
          </a:prstGeom>
        </p:spPr>
      </p:pic>
    </p:spTree>
    <p:extLst>
      <p:ext uri="{BB962C8B-B14F-4D97-AF65-F5344CB8AC3E}">
        <p14:creationId xmlns:p14="http://schemas.microsoft.com/office/powerpoint/2010/main" val="17751605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B76170-BAAB-D311-703E-C8C6EAE024E2}"/>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FC3CA044-CC0C-A7DD-0FDA-70C50D96CDE0}"/>
              </a:ext>
            </a:extLst>
          </p:cNvPr>
          <p:cNvSpPr>
            <a:spLocks noGrp="1"/>
          </p:cNvSpPr>
          <p:nvPr>
            <p:ph type="title"/>
          </p:nvPr>
        </p:nvSpPr>
        <p:spPr>
          <a:xfrm>
            <a:off x="838199" y="365125"/>
            <a:ext cx="9571893" cy="1325563"/>
          </a:xfrm>
        </p:spPr>
        <p:txBody>
          <a:bodyPr>
            <a:noAutofit/>
          </a:bodyPr>
          <a:lstStyle/>
          <a:p>
            <a:r>
              <a:rPr lang="it-IT" sz="3200" dirty="0"/>
              <a:t>Italia – San Marino: e le somme erogate a seguito di cessazione di lavoro dipendente? (2/3)</a:t>
            </a:r>
          </a:p>
        </p:txBody>
      </p:sp>
      <p:sp>
        <p:nvSpPr>
          <p:cNvPr id="5" name="Segnaposto contenuto 2">
            <a:extLst>
              <a:ext uri="{FF2B5EF4-FFF2-40B4-BE49-F238E27FC236}">
                <a16:creationId xmlns:a16="http://schemas.microsoft.com/office/drawing/2014/main" id="{F8DDDCDB-AD89-8D7E-8042-473559C771EF}"/>
              </a:ext>
            </a:extLst>
          </p:cNvPr>
          <p:cNvSpPr txBox="1">
            <a:spLocks/>
          </p:cNvSpPr>
          <p:nvPr/>
        </p:nvSpPr>
        <p:spPr>
          <a:xfrm>
            <a:off x="487018" y="1690688"/>
            <a:ext cx="5424256" cy="502741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spcAft>
                <a:spcPts val="800"/>
              </a:spcAft>
              <a:buNone/>
            </a:pPr>
            <a:r>
              <a:rPr lang="it-IT" sz="1100" b="1" u="sng" kern="100" dirty="0">
                <a:latin typeface="Calibri" panose="020F0502020204030204" pitchFamily="34" charset="0"/>
                <a:ea typeface="Calibri" panose="020F0502020204030204" pitchFamily="34" charset="0"/>
                <a:cs typeface="Calibri" panose="020F0502020204030204" pitchFamily="34" charset="0"/>
              </a:rPr>
              <a:t>Alcune fattispecie a</a:t>
            </a:r>
            <a:r>
              <a:rPr lang="it-IT" sz="1100" b="1" u="sng" kern="100" dirty="0">
                <a:effectLst/>
                <a:latin typeface="Calibri" panose="020F0502020204030204" pitchFamily="34" charset="0"/>
                <a:ea typeface="Calibri" panose="020F0502020204030204" pitchFamily="34" charset="0"/>
                <a:cs typeface="Calibri" panose="020F0502020204030204" pitchFamily="34" charset="0"/>
              </a:rPr>
              <a:t>ltre indennità derivanti dalla cessazione del rapporto di lavoro</a:t>
            </a:r>
            <a:r>
              <a:rPr lang="it-IT" sz="1100" b="1" u="sng" kern="100" dirty="0">
                <a:latin typeface="Calibri" panose="020F0502020204030204" pitchFamily="34" charset="0"/>
                <a:ea typeface="Calibri" panose="020F0502020204030204" pitchFamily="34" charset="0"/>
                <a:cs typeface="Calibri" panose="020F0502020204030204" pitchFamily="34" charset="0"/>
              </a:rPr>
              <a:t>:</a:t>
            </a:r>
          </a:p>
          <a:p>
            <a:pPr marL="0" indent="0" algn="just">
              <a:lnSpc>
                <a:spcPct val="107000"/>
              </a:lnSpc>
              <a:spcAft>
                <a:spcPts val="800"/>
              </a:spcAft>
              <a:buNone/>
            </a:pPr>
            <a:r>
              <a:rPr lang="it-IT" sz="1100" b="1" kern="100" dirty="0">
                <a:latin typeface="Calibri" panose="020F0502020204030204" pitchFamily="34" charset="0"/>
                <a:ea typeface="Calibri" panose="020F0502020204030204" pitchFamily="34" charset="0"/>
                <a:cs typeface="Calibri" panose="020F0502020204030204" pitchFamily="34" charset="0"/>
              </a:rPr>
              <a:t>1) Rimborso di contributi </a:t>
            </a:r>
          </a:p>
          <a:p>
            <a:pPr marL="0" indent="0" algn="just">
              <a:lnSpc>
                <a:spcPct val="107000"/>
              </a:lnSpc>
              <a:spcAft>
                <a:spcPts val="800"/>
              </a:spcAft>
              <a:buNone/>
            </a:pPr>
            <a:r>
              <a:rPr lang="it-IT" sz="1100" kern="100" dirty="0">
                <a:latin typeface="Calibri" panose="020F0502020204030204" pitchFamily="34" charset="0"/>
                <a:ea typeface="Calibri" panose="020F0502020204030204" pitchFamily="34" charset="0"/>
                <a:cs typeface="Calibri" panose="020F0502020204030204" pitchFamily="34" charset="0"/>
              </a:rPr>
              <a:t>Qualora il dipendente ricevesse rimborsi di contributi, questi rientrerebbero nella definizione di reddito di lavoro dipendente di cui all’art. 15?</a:t>
            </a:r>
          </a:p>
          <a:p>
            <a:pPr marL="0" indent="0" algn="just">
              <a:lnSpc>
                <a:spcPct val="107000"/>
              </a:lnSpc>
              <a:spcAft>
                <a:spcPts val="800"/>
              </a:spcAft>
              <a:buNone/>
            </a:pPr>
            <a:r>
              <a:rPr lang="it-IT" sz="1100" b="1" kern="100" dirty="0">
                <a:latin typeface="Calibri" panose="020F0502020204030204" pitchFamily="34" charset="0"/>
                <a:ea typeface="Calibri" panose="020F0502020204030204" pitchFamily="34" charset="0"/>
                <a:cs typeface="Calibri" panose="020F0502020204030204" pitchFamily="34" charset="0"/>
              </a:rPr>
              <a:t>2) Previdenza integrativa</a:t>
            </a:r>
          </a:p>
          <a:p>
            <a:pPr marL="0" indent="0" algn="just">
              <a:lnSpc>
                <a:spcPct val="107000"/>
              </a:lnSpc>
              <a:spcAft>
                <a:spcPts val="800"/>
              </a:spcAft>
              <a:buNone/>
            </a:pPr>
            <a:r>
              <a:rPr lang="it-IT" sz="1100" kern="100" dirty="0">
                <a:latin typeface="Calibri" panose="020F0502020204030204" pitchFamily="34" charset="0"/>
                <a:ea typeface="Calibri" panose="020F0502020204030204" pitchFamily="34" charset="0"/>
                <a:cs typeface="Calibri" panose="020F0502020204030204" pitchFamily="34" charset="0"/>
              </a:rPr>
              <a:t>Le prestazioni di previdenza integrativa sono assimilate ai “redditi di lavoro dipendente” dall’articolo 50, comma 1, lettera h-bis) del TUIR – normalmente erogate in forma di rendita ma su opzione del beneficiario possono essere erogate in forma di capitale.</a:t>
            </a:r>
          </a:p>
          <a:p>
            <a:pPr marL="0" indent="0" algn="just">
              <a:lnSpc>
                <a:spcPct val="107000"/>
              </a:lnSpc>
              <a:spcAft>
                <a:spcPts val="800"/>
              </a:spcAft>
              <a:buNone/>
            </a:pPr>
            <a:r>
              <a:rPr lang="it-IT" sz="1100" b="1" kern="100" dirty="0">
                <a:latin typeface="Calibri" panose="020F0502020204030204" pitchFamily="34" charset="0"/>
                <a:ea typeface="Calibri" panose="020F0502020204030204" pitchFamily="34" charset="0"/>
                <a:cs typeface="Calibri" panose="020F0502020204030204" pitchFamily="34" charset="0"/>
              </a:rPr>
              <a:t>3) Rendite vitalizie e rendite a tempo determinato aventi contenuto previdenziale</a:t>
            </a:r>
          </a:p>
          <a:p>
            <a:pPr marL="0" indent="0" algn="just">
              <a:lnSpc>
                <a:spcPct val="107000"/>
              </a:lnSpc>
              <a:spcAft>
                <a:spcPts val="800"/>
              </a:spcAft>
              <a:buNone/>
            </a:pPr>
            <a:r>
              <a:rPr lang="it-IT" sz="1100" kern="100" dirty="0">
                <a:latin typeface="Calibri" panose="020F0502020204030204" pitchFamily="34" charset="0"/>
                <a:ea typeface="Calibri" panose="020F0502020204030204" pitchFamily="34" charset="0"/>
                <a:cs typeface="Calibri" panose="020F0502020204030204" pitchFamily="34" charset="0"/>
              </a:rPr>
              <a:t>Il trattamento fiscale è assimilato a quello delle prestazioni previdenziali integrative erogate in forma di rendita (Circ. 20 marzo 2001, n. 29/E).</a:t>
            </a:r>
          </a:p>
          <a:p>
            <a:pPr marL="0" indent="0" algn="just">
              <a:lnSpc>
                <a:spcPct val="107000"/>
              </a:lnSpc>
              <a:spcAft>
                <a:spcPts val="800"/>
              </a:spcAft>
              <a:buNone/>
            </a:pPr>
            <a:r>
              <a:rPr lang="it-IT" sz="1100" b="1" kern="100" dirty="0">
                <a:latin typeface="Calibri" panose="020F0502020204030204" pitchFamily="34" charset="0"/>
                <a:ea typeface="Calibri" panose="020F0502020204030204" pitchFamily="34" charset="0"/>
                <a:cs typeface="Calibri" panose="020F0502020204030204" pitchFamily="34" charset="0"/>
              </a:rPr>
              <a:t>N.B.</a:t>
            </a:r>
            <a:r>
              <a:rPr lang="it-IT" sz="1100" kern="100" dirty="0">
                <a:latin typeface="Calibri" panose="020F0502020204030204" pitchFamily="34" charset="0"/>
                <a:ea typeface="Calibri" panose="020F0502020204030204" pitchFamily="34" charset="0"/>
                <a:cs typeface="Calibri" panose="020F0502020204030204" pitchFamily="34" charset="0"/>
              </a:rPr>
              <a:t>: Art. 44 del TUIR, lett. g-quinquies): i redditi derivanti dai rendimenti delle prestazioni pensionistiche di cui alla lettera h-bis) del comma 1, dell’articolo 50, erogate in forma periodica e delle rendite vitalizie aventi funzione previdenziale.</a:t>
            </a:r>
          </a:p>
          <a:p>
            <a:pPr marL="0" indent="0" algn="just">
              <a:lnSpc>
                <a:spcPct val="107000"/>
              </a:lnSpc>
              <a:spcAft>
                <a:spcPts val="800"/>
              </a:spcAft>
              <a:buNone/>
            </a:pPr>
            <a:endParaRPr lang="it-IT" sz="1100" kern="100" dirty="0">
              <a:latin typeface="Calibri" panose="020F0502020204030204" pitchFamily="34" charset="0"/>
              <a:ea typeface="Calibri" panose="020F0502020204030204" pitchFamily="34" charset="0"/>
              <a:cs typeface="Calibri" panose="020F0502020204030204" pitchFamily="34" charset="0"/>
            </a:endParaRPr>
          </a:p>
        </p:txBody>
      </p:sp>
      <p:pic>
        <p:nvPicPr>
          <p:cNvPr id="3" name="Immagine 2" descr="Immagine che contiene nero, oscurità&#10;&#10;Descrizione generata automaticamente">
            <a:extLst>
              <a:ext uri="{FF2B5EF4-FFF2-40B4-BE49-F238E27FC236}">
                <a16:creationId xmlns:a16="http://schemas.microsoft.com/office/drawing/2014/main" id="{B367CAD7-1EDC-11AF-4CEF-5AAA72FA85E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3462" y="225232"/>
            <a:ext cx="1778924" cy="791482"/>
          </a:xfrm>
          <a:prstGeom prst="rect">
            <a:avLst/>
          </a:prstGeom>
        </p:spPr>
      </p:pic>
      <p:sp>
        <p:nvSpPr>
          <p:cNvPr id="4" name="Segnaposto contenuto 2">
            <a:extLst>
              <a:ext uri="{FF2B5EF4-FFF2-40B4-BE49-F238E27FC236}">
                <a16:creationId xmlns:a16="http://schemas.microsoft.com/office/drawing/2014/main" id="{43475876-C1B2-1136-BE91-E82A87FBC682}"/>
              </a:ext>
            </a:extLst>
          </p:cNvPr>
          <p:cNvSpPr txBox="1">
            <a:spLocks/>
          </p:cNvSpPr>
          <p:nvPr/>
        </p:nvSpPr>
        <p:spPr>
          <a:xfrm>
            <a:off x="6014982" y="1690688"/>
            <a:ext cx="5424256" cy="502741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spcAft>
                <a:spcPts val="800"/>
              </a:spcAft>
              <a:buNone/>
            </a:pPr>
            <a:endParaRPr lang="it-IT" sz="1100" b="1" kern="100" dirty="0">
              <a:latin typeface="Calibri" panose="020F0502020204030204" pitchFamily="34" charset="0"/>
              <a:ea typeface="Calibri" panose="020F0502020204030204" pitchFamily="34" charset="0"/>
              <a:cs typeface="Calibri" panose="020F0502020204030204" pitchFamily="34" charset="0"/>
            </a:endParaRPr>
          </a:p>
        </p:txBody>
      </p:sp>
      <p:sp>
        <p:nvSpPr>
          <p:cNvPr id="6" name="Segnaposto contenuto 2">
            <a:extLst>
              <a:ext uri="{FF2B5EF4-FFF2-40B4-BE49-F238E27FC236}">
                <a16:creationId xmlns:a16="http://schemas.microsoft.com/office/drawing/2014/main" id="{AE18AF14-81DD-45A9-0D5A-3089C3DEA4F0}"/>
              </a:ext>
            </a:extLst>
          </p:cNvPr>
          <p:cNvSpPr txBox="1">
            <a:spLocks/>
          </p:cNvSpPr>
          <p:nvPr/>
        </p:nvSpPr>
        <p:spPr>
          <a:xfrm>
            <a:off x="6096000" y="1690688"/>
            <a:ext cx="5424256" cy="502741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spcAft>
                <a:spcPts val="800"/>
              </a:spcAft>
              <a:buNone/>
            </a:pPr>
            <a:endParaRPr lang="it-IT" sz="1100" kern="100" dirty="0">
              <a:latin typeface="Calibri" panose="020F0502020204030204" pitchFamily="34" charset="0"/>
              <a:ea typeface="Calibri" panose="020F0502020204030204" pitchFamily="34" charset="0"/>
              <a:cs typeface="Calibri" panose="020F0502020204030204" pitchFamily="34" charset="0"/>
            </a:endParaRPr>
          </a:p>
          <a:p>
            <a:pPr marL="0" indent="0" algn="just">
              <a:lnSpc>
                <a:spcPct val="107000"/>
              </a:lnSpc>
              <a:spcAft>
                <a:spcPts val="800"/>
              </a:spcAft>
              <a:buNone/>
            </a:pPr>
            <a:r>
              <a:rPr lang="it-IT" sz="1100" kern="100" dirty="0">
                <a:latin typeface="Calibri" panose="020F0502020204030204" pitchFamily="34" charset="0"/>
                <a:ea typeface="Calibri" panose="020F0502020204030204" pitchFamily="34" charset="0"/>
                <a:cs typeface="Calibri" panose="020F0502020204030204" pitchFamily="34" charset="0"/>
              </a:rPr>
              <a:t>In estrema sintesi, sia per il caso 2) che per il 3) sarebbe applicabile:</a:t>
            </a:r>
          </a:p>
          <a:p>
            <a:pPr marL="0" indent="0" algn="just">
              <a:lnSpc>
                <a:spcPct val="107000"/>
              </a:lnSpc>
              <a:spcAft>
                <a:spcPts val="800"/>
              </a:spcAft>
              <a:buNone/>
            </a:pPr>
            <a:r>
              <a:rPr lang="it-IT" sz="1100" kern="100" dirty="0">
                <a:latin typeface="Calibri" panose="020F0502020204030204" pitchFamily="34" charset="0"/>
                <a:ea typeface="Calibri" panose="020F0502020204030204" pitchFamily="34" charset="0"/>
                <a:cs typeface="Calibri" panose="020F0502020204030204" pitchFamily="34" charset="0"/>
              </a:rPr>
              <a:t>a) l’art. 18 della Convenzione; e</a:t>
            </a:r>
          </a:p>
          <a:p>
            <a:pPr marL="0" indent="0" algn="just">
              <a:lnSpc>
                <a:spcPct val="107000"/>
              </a:lnSpc>
              <a:spcAft>
                <a:spcPts val="800"/>
              </a:spcAft>
              <a:buNone/>
            </a:pPr>
            <a:r>
              <a:rPr lang="it-IT" sz="1100" kern="100" dirty="0">
                <a:latin typeface="Calibri" panose="020F0502020204030204" pitchFamily="34" charset="0"/>
                <a:ea typeface="Calibri" panose="020F0502020204030204" pitchFamily="34" charset="0"/>
                <a:cs typeface="Calibri" panose="020F0502020204030204" pitchFamily="34" charset="0"/>
              </a:rPr>
              <a:t>b) qualora vi siano ulteriori componenti reddituali classificati dall’articolo 44, comma 1, lett. g-quinquies) come “redditi di capitale”, tali redditi – essendo tassati direttamente in capo al beneficiario effettivo – rientrerebbero nel campo di applicazione dell’articolo 11 (Interessi) della Convenzione.</a:t>
            </a:r>
          </a:p>
          <a:p>
            <a:pPr marL="0" indent="0" algn="just">
              <a:lnSpc>
                <a:spcPct val="107000"/>
              </a:lnSpc>
              <a:spcAft>
                <a:spcPts val="800"/>
              </a:spcAft>
              <a:buNone/>
            </a:pPr>
            <a:r>
              <a:rPr lang="it-IT" sz="1100" b="1" kern="100" dirty="0">
                <a:latin typeface="Calibri" panose="020F0502020204030204" pitchFamily="34" charset="0"/>
                <a:ea typeface="Calibri" panose="020F0502020204030204" pitchFamily="34" charset="0"/>
                <a:cs typeface="Calibri" panose="020F0502020204030204" pitchFamily="34" charset="0"/>
              </a:rPr>
              <a:t>4) Remunerazioni differite e compensi sotto forma di stock option o strumenti simili </a:t>
            </a:r>
          </a:p>
          <a:p>
            <a:pPr marL="0" indent="0" algn="just">
              <a:lnSpc>
                <a:spcPct val="107000"/>
              </a:lnSpc>
              <a:spcAft>
                <a:spcPts val="800"/>
              </a:spcAft>
              <a:buNone/>
            </a:pPr>
            <a:r>
              <a:rPr lang="it-IT" sz="1100" kern="100" dirty="0">
                <a:latin typeface="Calibri" panose="020F0502020204030204" pitchFamily="34" charset="0"/>
                <a:ea typeface="Calibri" panose="020F0502020204030204" pitchFamily="34" charset="0"/>
                <a:cs typeface="Calibri" panose="020F0502020204030204" pitchFamily="34" charset="0"/>
              </a:rPr>
              <a:t>Applicazione dell’art. 15 della Convenzione? </a:t>
            </a:r>
          </a:p>
          <a:p>
            <a:pPr marL="0" indent="0" algn="just">
              <a:lnSpc>
                <a:spcPct val="107000"/>
              </a:lnSpc>
              <a:spcAft>
                <a:spcPts val="800"/>
              </a:spcAft>
              <a:buNone/>
            </a:pPr>
            <a:r>
              <a:rPr lang="it-IT" sz="1100" kern="100" dirty="0">
                <a:latin typeface="Calibri" panose="020F0502020204030204" pitchFamily="34" charset="0"/>
                <a:ea typeface="Calibri" panose="020F0502020204030204" pitchFamily="34" charset="0"/>
                <a:cs typeface="Calibri" panose="020F0502020204030204" pitchFamily="34" charset="0"/>
              </a:rPr>
              <a:t>Il diritto di assoggettare a tassazione tali remunerazioni differite viene concesso al Paese in cui l’attività lavorativa è stata svolta con conseguente riconoscimento del credito d’imposta estero? </a:t>
            </a:r>
          </a:p>
          <a:p>
            <a:pPr marL="0" indent="0" algn="just">
              <a:lnSpc>
                <a:spcPct val="107000"/>
              </a:lnSpc>
              <a:spcAft>
                <a:spcPts val="800"/>
              </a:spcAft>
              <a:buNone/>
            </a:pPr>
            <a:endParaRPr lang="it-IT" sz="1100" b="1" kern="100" dirty="0">
              <a:latin typeface="Calibri" panose="020F0502020204030204" pitchFamily="34" charset="0"/>
              <a:ea typeface="Calibri" panose="020F0502020204030204" pitchFamily="34" charset="0"/>
              <a:cs typeface="Calibri" panose="020F0502020204030204" pitchFamily="34" charset="0"/>
            </a:endParaRPr>
          </a:p>
          <a:p>
            <a:pPr marL="0" indent="0" algn="just">
              <a:lnSpc>
                <a:spcPct val="107000"/>
              </a:lnSpc>
              <a:spcAft>
                <a:spcPts val="800"/>
              </a:spcAft>
              <a:buNone/>
            </a:pPr>
            <a:endParaRPr lang="it-IT" sz="1100" kern="100" dirty="0">
              <a:latin typeface="Calibri" panose="020F0502020204030204" pitchFamily="34" charset="0"/>
              <a:ea typeface="Calibri" panose="020F0502020204030204" pitchFamily="34" charset="0"/>
              <a:cs typeface="Calibri" panose="020F0502020204030204" pitchFamily="34" charset="0"/>
            </a:endParaRPr>
          </a:p>
          <a:p>
            <a:pPr marL="0" indent="0" algn="just">
              <a:lnSpc>
                <a:spcPct val="107000"/>
              </a:lnSpc>
              <a:spcAft>
                <a:spcPts val="800"/>
              </a:spcAft>
              <a:buNone/>
            </a:pPr>
            <a:endParaRPr lang="it-IT" sz="1100" kern="1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000680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B1859C-F3F5-0E2A-C153-E3A070F933AB}"/>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258623A1-5B63-AEA6-07A9-0E24E638CDB0}"/>
              </a:ext>
            </a:extLst>
          </p:cNvPr>
          <p:cNvSpPr>
            <a:spLocks noGrp="1"/>
          </p:cNvSpPr>
          <p:nvPr>
            <p:ph type="title"/>
          </p:nvPr>
        </p:nvSpPr>
        <p:spPr>
          <a:xfrm>
            <a:off x="838199" y="365125"/>
            <a:ext cx="9571893" cy="1325563"/>
          </a:xfrm>
        </p:spPr>
        <p:txBody>
          <a:bodyPr>
            <a:noAutofit/>
          </a:bodyPr>
          <a:lstStyle/>
          <a:p>
            <a:r>
              <a:rPr lang="it-IT" sz="3200" dirty="0"/>
              <a:t>Italia – San Marino: e le somme erogate a seguito di cessazione di lavoro dipendente? (3/3)</a:t>
            </a:r>
          </a:p>
        </p:txBody>
      </p:sp>
      <p:sp>
        <p:nvSpPr>
          <p:cNvPr id="5" name="Segnaposto contenuto 2">
            <a:extLst>
              <a:ext uri="{FF2B5EF4-FFF2-40B4-BE49-F238E27FC236}">
                <a16:creationId xmlns:a16="http://schemas.microsoft.com/office/drawing/2014/main" id="{DB4405F4-0B85-B9AC-C12A-8160410D6249}"/>
              </a:ext>
            </a:extLst>
          </p:cNvPr>
          <p:cNvSpPr txBox="1">
            <a:spLocks/>
          </p:cNvSpPr>
          <p:nvPr/>
        </p:nvSpPr>
        <p:spPr>
          <a:xfrm>
            <a:off x="487018" y="1690688"/>
            <a:ext cx="5424256" cy="502741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spcAft>
                <a:spcPts val="800"/>
              </a:spcAft>
              <a:buNone/>
            </a:pPr>
            <a:r>
              <a:rPr lang="it-IT" sz="1100" b="1" u="sng" kern="100" dirty="0">
                <a:latin typeface="Calibri" panose="020F0502020204030204" pitchFamily="34" charset="0"/>
                <a:ea typeface="Calibri" panose="020F0502020204030204" pitchFamily="34" charset="0"/>
                <a:cs typeface="Calibri" panose="020F0502020204030204" pitchFamily="34" charset="0"/>
              </a:rPr>
              <a:t>Alcune fattispecie a</a:t>
            </a:r>
            <a:r>
              <a:rPr lang="it-IT" sz="1100" b="1" u="sng" kern="100" dirty="0">
                <a:effectLst/>
                <a:latin typeface="Calibri" panose="020F0502020204030204" pitchFamily="34" charset="0"/>
                <a:ea typeface="Calibri" panose="020F0502020204030204" pitchFamily="34" charset="0"/>
                <a:cs typeface="Calibri" panose="020F0502020204030204" pitchFamily="34" charset="0"/>
              </a:rPr>
              <a:t>ltre indennità derivanti dalla cessazione del rapporto di lavoro</a:t>
            </a:r>
            <a:r>
              <a:rPr lang="it-IT" sz="1100" b="1" u="sng" kern="100" dirty="0">
                <a:latin typeface="Calibri" panose="020F0502020204030204" pitchFamily="34" charset="0"/>
                <a:ea typeface="Calibri" panose="020F0502020204030204" pitchFamily="34" charset="0"/>
                <a:cs typeface="Calibri" panose="020F0502020204030204" pitchFamily="34" charset="0"/>
              </a:rPr>
              <a:t>:</a:t>
            </a:r>
          </a:p>
          <a:p>
            <a:pPr marL="0" indent="0" algn="just">
              <a:lnSpc>
                <a:spcPct val="107000"/>
              </a:lnSpc>
              <a:spcAft>
                <a:spcPts val="800"/>
              </a:spcAft>
              <a:buNone/>
            </a:pPr>
            <a:r>
              <a:rPr lang="it-IT" sz="1100" b="1" kern="100" dirty="0">
                <a:latin typeface="Calibri" panose="020F0502020204030204" pitchFamily="34" charset="0"/>
                <a:ea typeface="Calibri" panose="020F0502020204030204" pitchFamily="34" charset="0"/>
                <a:cs typeface="Calibri" panose="020F0502020204030204" pitchFamily="34" charset="0"/>
              </a:rPr>
              <a:t>5) Fringe benefit for the </a:t>
            </a:r>
            <a:r>
              <a:rPr lang="it-IT" sz="1100" b="1" kern="100" dirty="0" err="1">
                <a:latin typeface="Calibri" panose="020F0502020204030204" pitchFamily="34" charset="0"/>
                <a:ea typeface="Calibri" panose="020F0502020204030204" pitchFamily="34" charset="0"/>
                <a:cs typeface="Calibri" panose="020F0502020204030204" pitchFamily="34" charset="0"/>
              </a:rPr>
              <a:t>period</a:t>
            </a:r>
            <a:r>
              <a:rPr lang="it-IT" sz="1100" b="1" kern="100" dirty="0">
                <a:latin typeface="Calibri" panose="020F0502020204030204" pitchFamily="34" charset="0"/>
                <a:ea typeface="Calibri" panose="020F0502020204030204" pitchFamily="34" charset="0"/>
                <a:cs typeface="Calibri" panose="020F0502020204030204" pitchFamily="34" charset="0"/>
              </a:rPr>
              <a:t> after </a:t>
            </a:r>
            <a:r>
              <a:rPr lang="it-IT" sz="1100" b="1" kern="100" dirty="0" err="1">
                <a:latin typeface="Calibri" panose="020F0502020204030204" pitchFamily="34" charset="0"/>
                <a:ea typeface="Calibri" panose="020F0502020204030204" pitchFamily="34" charset="0"/>
                <a:cs typeface="Calibri" panose="020F0502020204030204" pitchFamily="34" charset="0"/>
              </a:rPr>
              <a:t>employment</a:t>
            </a:r>
            <a:r>
              <a:rPr lang="it-IT" sz="1100" b="1" kern="100" dirty="0">
                <a:latin typeface="Calibri" panose="020F0502020204030204" pitchFamily="34" charset="0"/>
                <a:ea typeface="Calibri" panose="020F0502020204030204" pitchFamily="34" charset="0"/>
                <a:cs typeface="Calibri" panose="020F0502020204030204" pitchFamily="34" charset="0"/>
              </a:rPr>
              <a:t> </a:t>
            </a:r>
          </a:p>
          <a:p>
            <a:pPr marL="0" indent="0" algn="just">
              <a:lnSpc>
                <a:spcPct val="107000"/>
              </a:lnSpc>
              <a:spcAft>
                <a:spcPts val="800"/>
              </a:spcAft>
              <a:buNone/>
            </a:pPr>
            <a:r>
              <a:rPr lang="it-IT" sz="1100" kern="100" dirty="0">
                <a:latin typeface="Calibri" panose="020F0502020204030204" pitchFamily="34" charset="0"/>
                <a:ea typeface="Calibri" panose="020F0502020204030204" pitchFamily="34" charset="0"/>
                <a:cs typeface="Calibri" panose="020F0502020204030204" pitchFamily="34" charset="0"/>
              </a:rPr>
              <a:t>Le somme erogate a titolo di contribuzione ad esempio per assistenza sanitaria ed assicurativa e pagati a seguito della cessazione del rapporto di lavoro, sono assimilati al reddito di lavoro dipendente e dunque sono assoggettati a tassazione nello Stato in cui il lavoratore aveva prestato la propria attività lavorativa al momento della cessazione del rapporto di lavoro (e quindi con applicazione dell’art. 15 </a:t>
            </a:r>
            <a:r>
              <a:rPr lang="it-IT" sz="1100" kern="100">
                <a:latin typeface="Calibri" panose="020F0502020204030204" pitchFamily="34" charset="0"/>
                <a:ea typeface="Calibri" panose="020F0502020204030204" pitchFamily="34" charset="0"/>
                <a:cs typeface="Calibri" panose="020F0502020204030204" pitchFamily="34" charset="0"/>
              </a:rPr>
              <a:t>della Convenzione Italia – San Marino)?</a:t>
            </a:r>
            <a:endParaRPr lang="it-IT" sz="1100" kern="100" dirty="0">
              <a:latin typeface="Calibri" panose="020F0502020204030204" pitchFamily="34" charset="0"/>
              <a:ea typeface="Calibri" panose="020F0502020204030204" pitchFamily="34" charset="0"/>
              <a:cs typeface="Calibri" panose="020F0502020204030204" pitchFamily="34" charset="0"/>
            </a:endParaRPr>
          </a:p>
          <a:p>
            <a:pPr marL="0" indent="0" algn="just">
              <a:lnSpc>
                <a:spcPct val="107000"/>
              </a:lnSpc>
              <a:spcAft>
                <a:spcPts val="800"/>
              </a:spcAft>
              <a:buNone/>
            </a:pPr>
            <a:r>
              <a:rPr lang="it-IT" sz="1100" b="1" kern="100" dirty="0">
                <a:latin typeface="Calibri" panose="020F0502020204030204" pitchFamily="34" charset="0"/>
                <a:ea typeface="Calibri" panose="020F0502020204030204" pitchFamily="34" charset="0"/>
                <a:cs typeface="Calibri" panose="020F0502020204030204" pitchFamily="34" charset="0"/>
              </a:rPr>
              <a:t>6) «Garden </a:t>
            </a:r>
            <a:r>
              <a:rPr lang="it-IT" sz="1100" b="1" kern="100" dirty="0" err="1">
                <a:latin typeface="Calibri" panose="020F0502020204030204" pitchFamily="34" charset="0"/>
                <a:ea typeface="Calibri" panose="020F0502020204030204" pitchFamily="34" charset="0"/>
                <a:cs typeface="Calibri" panose="020F0502020204030204" pitchFamily="34" charset="0"/>
              </a:rPr>
              <a:t>Leave</a:t>
            </a:r>
            <a:r>
              <a:rPr lang="it-IT" sz="1100" b="1" kern="100" dirty="0">
                <a:latin typeface="Calibri" panose="020F0502020204030204" pitchFamily="34" charset="0"/>
                <a:ea typeface="Calibri" panose="020F0502020204030204" pitchFamily="34" charset="0"/>
                <a:cs typeface="Calibri" panose="020F0502020204030204" pitchFamily="34" charset="0"/>
              </a:rPr>
              <a:t>» o «Gardening»</a:t>
            </a:r>
          </a:p>
          <a:p>
            <a:pPr marL="0" indent="0" algn="just">
              <a:lnSpc>
                <a:spcPct val="107000"/>
              </a:lnSpc>
              <a:spcAft>
                <a:spcPts val="800"/>
              </a:spcAft>
              <a:buNone/>
            </a:pPr>
            <a:r>
              <a:rPr lang="it-IT" sz="1100" kern="100" dirty="0">
                <a:latin typeface="Calibri" panose="020F0502020204030204" pitchFamily="34" charset="0"/>
                <a:ea typeface="Calibri" panose="020F0502020204030204" pitchFamily="34" charset="0"/>
                <a:cs typeface="Calibri" panose="020F0502020204030204" pitchFamily="34" charset="0"/>
              </a:rPr>
              <a:t>La clausola, di origine anglosassone, prevede l’esonero del lavoratore dimissionario o licenziato dal rendere la prestazione lavorativa nel corso del periodo di preavviso, fermo restando l'obbligo, da parte del datore di lavoro, di corrispondere la normale retribuzione pattuita. </a:t>
            </a:r>
          </a:p>
          <a:p>
            <a:pPr marL="0" indent="0" algn="just">
              <a:lnSpc>
                <a:spcPct val="107000"/>
              </a:lnSpc>
              <a:spcAft>
                <a:spcPts val="800"/>
              </a:spcAft>
              <a:buNone/>
            </a:pPr>
            <a:r>
              <a:rPr lang="it-IT" sz="1100" kern="100" dirty="0">
                <a:latin typeface="Calibri" panose="020F0502020204030204" pitchFamily="34" charset="0"/>
                <a:ea typeface="Calibri" panose="020F0502020204030204" pitchFamily="34" charset="0"/>
                <a:cs typeface="Calibri" panose="020F0502020204030204" pitchFamily="34" charset="0"/>
              </a:rPr>
              <a:t>Lo scopo di tale clausola è quello di impedire al lavoratore di arrecare danni al datore di lavoro, in quanto presumibilmente, mediante divulgazione di informazioni o dati sensibili, potrebbe verificarsi un danno concorrenziale in conflitto con gli interessi economici dell’impresa/datore di lavoro.</a:t>
            </a:r>
          </a:p>
          <a:p>
            <a:pPr marL="0" indent="0" algn="just">
              <a:lnSpc>
                <a:spcPct val="107000"/>
              </a:lnSpc>
              <a:spcAft>
                <a:spcPts val="800"/>
              </a:spcAft>
              <a:buNone/>
            </a:pPr>
            <a:r>
              <a:rPr lang="it-IT" sz="1100" kern="100" dirty="0">
                <a:latin typeface="Calibri" panose="020F0502020204030204" pitchFamily="34" charset="0"/>
                <a:ea typeface="Calibri" panose="020F0502020204030204" pitchFamily="34" charset="0"/>
                <a:cs typeface="Calibri" panose="020F0502020204030204" pitchFamily="34" charset="0"/>
              </a:rPr>
              <a:t>In questo modo, il dipendente non dovrebbe essere in grado di danneggiare il datore di lavoro tramite il disvelamento di informazioni confidenziali aggiornate sino all’ultimo giorno di impiego con il datore di lavoro.</a:t>
            </a:r>
          </a:p>
        </p:txBody>
      </p:sp>
      <p:pic>
        <p:nvPicPr>
          <p:cNvPr id="3" name="Immagine 2" descr="Immagine che contiene nero, oscurità&#10;&#10;Descrizione generata automaticamente">
            <a:extLst>
              <a:ext uri="{FF2B5EF4-FFF2-40B4-BE49-F238E27FC236}">
                <a16:creationId xmlns:a16="http://schemas.microsoft.com/office/drawing/2014/main" id="{5DB027D4-A73B-E405-8F3E-FB675E69740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3462" y="225232"/>
            <a:ext cx="1778924" cy="791482"/>
          </a:xfrm>
          <a:prstGeom prst="rect">
            <a:avLst/>
          </a:prstGeom>
        </p:spPr>
      </p:pic>
      <p:sp>
        <p:nvSpPr>
          <p:cNvPr id="4" name="Segnaposto contenuto 2">
            <a:extLst>
              <a:ext uri="{FF2B5EF4-FFF2-40B4-BE49-F238E27FC236}">
                <a16:creationId xmlns:a16="http://schemas.microsoft.com/office/drawing/2014/main" id="{81A34D31-ED55-F19F-8AFA-11F7CE97D65F}"/>
              </a:ext>
            </a:extLst>
          </p:cNvPr>
          <p:cNvSpPr txBox="1">
            <a:spLocks/>
          </p:cNvSpPr>
          <p:nvPr/>
        </p:nvSpPr>
        <p:spPr>
          <a:xfrm>
            <a:off x="6014982" y="1690688"/>
            <a:ext cx="5424256" cy="502741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spcAft>
                <a:spcPts val="800"/>
              </a:spcAft>
              <a:buNone/>
            </a:pPr>
            <a:endParaRPr lang="it-IT" sz="1100" b="1" kern="100" dirty="0">
              <a:latin typeface="Calibri" panose="020F0502020204030204" pitchFamily="34" charset="0"/>
              <a:ea typeface="Calibri" panose="020F0502020204030204" pitchFamily="34" charset="0"/>
              <a:cs typeface="Calibri" panose="020F0502020204030204" pitchFamily="34" charset="0"/>
            </a:endParaRPr>
          </a:p>
        </p:txBody>
      </p:sp>
      <p:sp>
        <p:nvSpPr>
          <p:cNvPr id="6" name="Segnaposto contenuto 2">
            <a:extLst>
              <a:ext uri="{FF2B5EF4-FFF2-40B4-BE49-F238E27FC236}">
                <a16:creationId xmlns:a16="http://schemas.microsoft.com/office/drawing/2014/main" id="{E9572587-55CC-7D8D-53E0-E0A7FFA87F76}"/>
              </a:ext>
            </a:extLst>
          </p:cNvPr>
          <p:cNvSpPr txBox="1">
            <a:spLocks/>
          </p:cNvSpPr>
          <p:nvPr/>
        </p:nvSpPr>
        <p:spPr>
          <a:xfrm>
            <a:off x="6096000" y="1690687"/>
            <a:ext cx="5424256" cy="5027419"/>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spcAft>
                <a:spcPts val="800"/>
              </a:spcAft>
              <a:buNone/>
            </a:pPr>
            <a:endParaRPr lang="it-IT" sz="1100" b="1" kern="100" dirty="0">
              <a:latin typeface="Calibri" panose="020F0502020204030204" pitchFamily="34" charset="0"/>
              <a:ea typeface="Calibri" panose="020F0502020204030204" pitchFamily="34" charset="0"/>
              <a:cs typeface="Calibri" panose="020F0502020204030204" pitchFamily="34" charset="0"/>
            </a:endParaRPr>
          </a:p>
          <a:p>
            <a:pPr marL="0" indent="0" algn="just">
              <a:lnSpc>
                <a:spcPct val="107000"/>
              </a:lnSpc>
              <a:spcAft>
                <a:spcPts val="800"/>
              </a:spcAft>
              <a:buNone/>
            </a:pPr>
            <a:r>
              <a:rPr lang="it-IT" sz="1100" b="1" kern="100" dirty="0">
                <a:latin typeface="Calibri" panose="020F0502020204030204" pitchFamily="34" charset="0"/>
                <a:ea typeface="Calibri" panose="020F0502020204030204" pitchFamily="34" charset="0"/>
                <a:cs typeface="Calibri" panose="020F0502020204030204" pitchFamily="34" charset="0"/>
              </a:rPr>
              <a:t>-&gt; </a:t>
            </a:r>
            <a:r>
              <a:rPr lang="it-IT" sz="1100" kern="100" dirty="0">
                <a:latin typeface="Calibri" panose="020F0502020204030204" pitchFamily="34" charset="0"/>
                <a:ea typeface="Calibri" panose="020F0502020204030204" pitchFamily="34" charset="0"/>
                <a:cs typeface="Calibri" panose="020F0502020204030204" pitchFamily="34" charset="0"/>
              </a:rPr>
              <a:t>in funzione del rapporto sinallagmatico sottostante, è qualificabile come reddito di lavoro dipendente ex art. 15 della Convenzione Italia – San Marino?</a:t>
            </a:r>
            <a:endParaRPr lang="it-IT" sz="1100" b="1" kern="100" dirty="0">
              <a:latin typeface="Calibri" panose="020F0502020204030204" pitchFamily="34" charset="0"/>
              <a:ea typeface="Calibri" panose="020F0502020204030204" pitchFamily="34" charset="0"/>
              <a:cs typeface="Calibri" panose="020F0502020204030204" pitchFamily="34" charset="0"/>
            </a:endParaRPr>
          </a:p>
          <a:p>
            <a:pPr marL="0" indent="0" algn="just">
              <a:lnSpc>
                <a:spcPct val="107000"/>
              </a:lnSpc>
              <a:spcAft>
                <a:spcPts val="800"/>
              </a:spcAft>
              <a:buNone/>
            </a:pPr>
            <a:r>
              <a:rPr lang="it-IT" sz="1100" b="1" kern="100" dirty="0">
                <a:latin typeface="Calibri" panose="020F0502020204030204" pitchFamily="34" charset="0"/>
                <a:ea typeface="Calibri" panose="020F0502020204030204" pitchFamily="34" charset="0"/>
                <a:cs typeface="Calibri" panose="020F0502020204030204" pitchFamily="34" charset="0"/>
              </a:rPr>
              <a:t>7) Compenso erogato per la perdita di futuri guadagni a seguito di danno o disabilità da parte del lavoratore, contratti durante il lavoro </a:t>
            </a:r>
          </a:p>
          <a:p>
            <a:pPr marL="0" indent="0" algn="just">
              <a:lnSpc>
                <a:spcPct val="107000"/>
              </a:lnSpc>
              <a:spcAft>
                <a:spcPts val="800"/>
              </a:spcAft>
              <a:buNone/>
            </a:pPr>
            <a:r>
              <a:rPr lang="it-IT" sz="1100" kern="100" dirty="0">
                <a:latin typeface="Calibri" panose="020F0502020204030204" pitchFamily="34" charset="0"/>
                <a:ea typeface="Calibri" panose="020F0502020204030204" pitchFamily="34" charset="0"/>
                <a:cs typeface="Calibri" panose="020F0502020204030204" pitchFamily="34" charset="0"/>
              </a:rPr>
              <a:t>Nel caso in cui i pagamenti siano effettuati ad un fondo previdenziale questi potrebbero ricadere nell’ambito di applicazione degli artt. 18, 19 o 21. Se erogati a copertura di danni derivanti da malattia o infortunio, tali remunerazioni possono ricadere nell’ambito di applicazione dell’art. 21 (</a:t>
            </a:r>
            <a:r>
              <a:rPr lang="it-IT" sz="1100" i="1" kern="100" dirty="0" err="1">
                <a:latin typeface="Calibri" panose="020F0502020204030204" pitchFamily="34" charset="0"/>
                <a:ea typeface="Calibri" panose="020F0502020204030204" pitchFamily="34" charset="0"/>
                <a:cs typeface="Calibri" panose="020F0502020204030204" pitchFamily="34" charset="0"/>
              </a:rPr>
              <a:t>Other</a:t>
            </a:r>
            <a:r>
              <a:rPr lang="it-IT" sz="1100" i="1" kern="100" dirty="0">
                <a:latin typeface="Calibri" panose="020F0502020204030204" pitchFamily="34" charset="0"/>
                <a:ea typeface="Calibri" panose="020F0502020204030204" pitchFamily="34" charset="0"/>
                <a:cs typeface="Calibri" panose="020F0502020204030204" pitchFamily="34" charset="0"/>
              </a:rPr>
              <a:t> </a:t>
            </a:r>
            <a:r>
              <a:rPr lang="it-IT" sz="1100" i="1" kern="100" dirty="0" err="1">
                <a:latin typeface="Calibri" panose="020F0502020204030204" pitchFamily="34" charset="0"/>
                <a:ea typeface="Calibri" panose="020F0502020204030204" pitchFamily="34" charset="0"/>
                <a:cs typeface="Calibri" panose="020F0502020204030204" pitchFamily="34" charset="0"/>
              </a:rPr>
              <a:t>income</a:t>
            </a:r>
            <a:r>
              <a:rPr lang="it-IT" sz="1100" kern="100" dirty="0">
                <a:latin typeface="Calibri" panose="020F0502020204030204" pitchFamily="34" charset="0"/>
                <a:ea typeface="Calibri" panose="020F0502020204030204" pitchFamily="34" charset="0"/>
                <a:cs typeface="Calibri" panose="020F0502020204030204" pitchFamily="34" charset="0"/>
              </a:rPr>
              <a:t>) del Modello OCSE / art. 22 (</a:t>
            </a:r>
            <a:r>
              <a:rPr lang="it-IT" sz="1100" i="1" kern="100" dirty="0">
                <a:latin typeface="Calibri" panose="020F0502020204030204" pitchFamily="34" charset="0"/>
                <a:ea typeface="Calibri" panose="020F0502020204030204" pitchFamily="34" charset="0"/>
                <a:cs typeface="Calibri" panose="020F0502020204030204" pitchFamily="34" charset="0"/>
              </a:rPr>
              <a:t>Altri redditi</a:t>
            </a:r>
            <a:r>
              <a:rPr lang="it-IT" sz="1100" kern="100" dirty="0">
                <a:latin typeface="Calibri" panose="020F0502020204030204" pitchFamily="34" charset="0"/>
                <a:ea typeface="Calibri" panose="020F0502020204030204" pitchFamily="34" charset="0"/>
                <a:cs typeface="Calibri" panose="020F0502020204030204" pitchFamily="34" charset="0"/>
              </a:rPr>
              <a:t>) della Convenzione Italia – San Marino</a:t>
            </a:r>
            <a:r>
              <a:rPr lang="it-IT" sz="1100" i="1" kern="100" dirty="0">
                <a:latin typeface="Calibri" panose="020F0502020204030204" pitchFamily="34" charset="0"/>
                <a:ea typeface="Calibri" panose="020F0502020204030204" pitchFamily="34" charset="0"/>
                <a:cs typeface="Calibri" panose="020F0502020204030204" pitchFamily="34" charset="0"/>
              </a:rPr>
              <a:t>.</a:t>
            </a:r>
            <a:r>
              <a:rPr lang="it-IT" sz="1100" kern="100" dirty="0">
                <a:latin typeface="Calibri" panose="020F0502020204030204" pitchFamily="34" charset="0"/>
                <a:ea typeface="Calibri" panose="020F0502020204030204" pitchFamily="34" charset="0"/>
                <a:cs typeface="Calibri" panose="020F0502020204030204" pitchFamily="34" charset="0"/>
              </a:rPr>
              <a:t> </a:t>
            </a:r>
          </a:p>
          <a:p>
            <a:pPr marL="0" indent="0" algn="just">
              <a:lnSpc>
                <a:spcPct val="107000"/>
              </a:lnSpc>
              <a:spcAft>
                <a:spcPts val="800"/>
              </a:spcAft>
              <a:buNone/>
            </a:pPr>
            <a:r>
              <a:rPr lang="it-IT" sz="1100" kern="100" dirty="0">
                <a:latin typeface="Calibri" panose="020F0502020204030204" pitchFamily="34" charset="0"/>
                <a:ea typeface="Calibri" panose="020F0502020204030204" pitchFamily="34" charset="0"/>
                <a:cs typeface="Calibri" panose="020F0502020204030204" pitchFamily="34" charset="0"/>
              </a:rPr>
              <a:t>E se il compenso è erogato a seguito di accordo incluso nel contratto di lavoro, questo si qualifica come reddito di lavoro dipendente e sarà assoggettato a tassazione secondo quali regole?</a:t>
            </a:r>
          </a:p>
          <a:p>
            <a:pPr marL="0" indent="0" algn="just">
              <a:lnSpc>
                <a:spcPct val="107000"/>
              </a:lnSpc>
              <a:spcAft>
                <a:spcPts val="800"/>
              </a:spcAft>
              <a:buNone/>
            </a:pPr>
            <a:r>
              <a:rPr lang="it-IT" sz="1100" b="1" kern="100" dirty="0">
                <a:latin typeface="Calibri" panose="020F0502020204030204" pitchFamily="34" charset="0"/>
                <a:ea typeface="Calibri" panose="020F0502020204030204" pitchFamily="34" charset="0"/>
                <a:cs typeface="Calibri" panose="020F0502020204030204" pitchFamily="34" charset="0"/>
              </a:rPr>
              <a:t>8) Compensi per la perdita di future commissioni </a:t>
            </a:r>
          </a:p>
          <a:p>
            <a:pPr marL="0" indent="0" algn="just">
              <a:lnSpc>
                <a:spcPct val="107000"/>
              </a:lnSpc>
              <a:spcAft>
                <a:spcPts val="800"/>
              </a:spcAft>
              <a:buNone/>
            </a:pPr>
            <a:r>
              <a:rPr lang="it-IT" sz="1100" kern="100" dirty="0">
                <a:latin typeface="Calibri" panose="020F0502020204030204" pitchFamily="34" charset="0"/>
                <a:ea typeface="Calibri" panose="020F0502020204030204" pitchFamily="34" charset="0"/>
                <a:cs typeface="Calibri" panose="020F0502020204030204" pitchFamily="34" charset="0"/>
              </a:rPr>
              <a:t>Le circostanze e i fatti del caso di specie risultano dirimenti per la qualificazione del reddito: trattasi di remunerazione differita alla quale il venditore aveva diritto in relazioni a precedenti vendite oppure commissioni su future vendite fatte ad un particolare cliente “portato” dal venditore medesimo? Art. 15 o Art. 7 (</a:t>
            </a:r>
            <a:r>
              <a:rPr lang="it-IT" sz="1100" i="1" kern="100" dirty="0">
                <a:latin typeface="Calibri" panose="020F0502020204030204" pitchFamily="34" charset="0"/>
                <a:ea typeface="Calibri" panose="020F0502020204030204" pitchFamily="34" charset="0"/>
                <a:cs typeface="Calibri" panose="020F0502020204030204" pitchFamily="34" charset="0"/>
              </a:rPr>
              <a:t>Utili delle imprese – Business profits</a:t>
            </a:r>
            <a:r>
              <a:rPr lang="it-IT" sz="1100" kern="100" dirty="0">
                <a:latin typeface="Calibri" panose="020F0502020204030204" pitchFamily="34" charset="0"/>
                <a:ea typeface="Calibri" panose="020F0502020204030204" pitchFamily="34" charset="0"/>
                <a:cs typeface="Calibri" panose="020F0502020204030204" pitchFamily="34" charset="0"/>
              </a:rPr>
              <a:t>)?</a:t>
            </a:r>
          </a:p>
          <a:p>
            <a:pPr marL="0" indent="0" algn="just">
              <a:lnSpc>
                <a:spcPct val="107000"/>
              </a:lnSpc>
              <a:spcAft>
                <a:spcPts val="800"/>
              </a:spcAft>
              <a:buNone/>
            </a:pPr>
            <a:endParaRPr lang="it-IT" sz="1100" kern="100" dirty="0">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0318070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C7183B-1FC5-5655-0476-50CA5831D69C}"/>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06B65E18-B2F4-6696-10EE-1F3E6664B6FE}"/>
              </a:ext>
            </a:extLst>
          </p:cNvPr>
          <p:cNvSpPr>
            <a:spLocks noGrp="1"/>
          </p:cNvSpPr>
          <p:nvPr>
            <p:ph type="title"/>
          </p:nvPr>
        </p:nvSpPr>
        <p:spPr>
          <a:xfrm>
            <a:off x="838200" y="365125"/>
            <a:ext cx="9288440" cy="1325563"/>
          </a:xfrm>
        </p:spPr>
        <p:txBody>
          <a:bodyPr>
            <a:noAutofit/>
          </a:bodyPr>
          <a:lstStyle/>
          <a:p>
            <a:r>
              <a:rPr lang="it-IT" sz="3200" dirty="0"/>
              <a:t>Il meccanismo per neutralizzare la doppia imposizione: il credito d’imposta</a:t>
            </a:r>
          </a:p>
        </p:txBody>
      </p:sp>
      <p:sp>
        <p:nvSpPr>
          <p:cNvPr id="5" name="Segnaposto contenuto 2">
            <a:extLst>
              <a:ext uri="{FF2B5EF4-FFF2-40B4-BE49-F238E27FC236}">
                <a16:creationId xmlns:a16="http://schemas.microsoft.com/office/drawing/2014/main" id="{4909577A-2AB6-2670-8A72-C3C3A22524B7}"/>
              </a:ext>
            </a:extLst>
          </p:cNvPr>
          <p:cNvSpPr txBox="1">
            <a:spLocks/>
          </p:cNvSpPr>
          <p:nvPr/>
        </p:nvSpPr>
        <p:spPr>
          <a:xfrm>
            <a:off x="838199" y="1966211"/>
            <a:ext cx="10873277" cy="401988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7000"/>
              </a:lnSpc>
              <a:spcAft>
                <a:spcPts val="800"/>
              </a:spcAft>
            </a:pPr>
            <a:r>
              <a:rPr lang="it-IT" sz="1800" kern="100" dirty="0">
                <a:effectLst/>
                <a:latin typeface="Calibri" panose="020F0502020204030204" pitchFamily="34" charset="0"/>
                <a:ea typeface="DengXian" panose="02010600030101010101" pitchFamily="2" charset="-122"/>
                <a:cs typeface="Arial" panose="020B0604020202020204" pitchFamily="34" charset="0"/>
              </a:rPr>
              <a:t>Art. 165 del TUIR (</a:t>
            </a:r>
            <a:r>
              <a:rPr lang="it-IT" sz="1800" i="1" kern="100" dirty="0">
                <a:effectLst/>
                <a:latin typeface="Calibri" panose="020F0502020204030204" pitchFamily="34" charset="0"/>
                <a:ea typeface="DengXian" panose="02010600030101010101" pitchFamily="2" charset="-122"/>
                <a:cs typeface="Arial" panose="020B0604020202020204" pitchFamily="34" charset="0"/>
              </a:rPr>
              <a:t>Credito d'imposta per i redditi prodotti all'estero</a:t>
            </a:r>
            <a:r>
              <a:rPr lang="it-IT" sz="1800" kern="100" dirty="0">
                <a:effectLst/>
                <a:latin typeface="Calibri" panose="020F0502020204030204" pitchFamily="34" charset="0"/>
                <a:ea typeface="DengXian" panose="02010600030101010101" pitchFamily="2" charset="-122"/>
                <a:cs typeface="Arial" panose="020B0604020202020204" pitchFamily="34" charset="0"/>
              </a:rPr>
              <a:t>)</a:t>
            </a:r>
          </a:p>
          <a:p>
            <a:pPr algn="just">
              <a:lnSpc>
                <a:spcPct val="107000"/>
              </a:lnSpc>
              <a:spcAft>
                <a:spcPts val="800"/>
              </a:spcAft>
            </a:pPr>
            <a:endParaRPr lang="it-IT" sz="1800" kern="100" dirty="0">
              <a:effectLst/>
              <a:latin typeface="Calibri" panose="020F0502020204030204" pitchFamily="34" charset="0"/>
              <a:ea typeface="DengXian" panose="02010600030101010101" pitchFamily="2" charset="-122"/>
              <a:cs typeface="Arial" panose="020B0604020202020204" pitchFamily="34" charset="0"/>
            </a:endParaRPr>
          </a:p>
          <a:p>
            <a:pPr algn="just">
              <a:lnSpc>
                <a:spcPct val="107000"/>
              </a:lnSpc>
              <a:spcAft>
                <a:spcPts val="800"/>
              </a:spcAft>
            </a:pPr>
            <a:r>
              <a:rPr lang="it-IT" sz="1800" kern="100" dirty="0">
                <a:latin typeface="Calibri" panose="020F0502020204030204" pitchFamily="34" charset="0"/>
                <a:ea typeface="DengXian" panose="02010600030101010101" pitchFamily="2" charset="-122"/>
                <a:cs typeface="Arial" panose="020B0604020202020204" pitchFamily="34" charset="0"/>
              </a:rPr>
              <a:t>Art. 23 della Convenzione Italia – San Marino (</a:t>
            </a:r>
            <a:r>
              <a:rPr lang="it-IT" sz="1800" i="1" kern="100" dirty="0">
                <a:latin typeface="Calibri" panose="020F0502020204030204" pitchFamily="34" charset="0"/>
                <a:ea typeface="DengXian" panose="02010600030101010101" pitchFamily="2" charset="-122"/>
                <a:cs typeface="Arial" panose="020B0604020202020204" pitchFamily="34" charset="0"/>
              </a:rPr>
              <a:t>Eliminazione della doppia imposizione</a:t>
            </a:r>
            <a:r>
              <a:rPr lang="it-IT" sz="1800" kern="100" dirty="0">
                <a:latin typeface="Calibri" panose="020F0502020204030204" pitchFamily="34" charset="0"/>
                <a:ea typeface="DengXian" panose="02010600030101010101" pitchFamily="2" charset="-122"/>
                <a:cs typeface="Arial" panose="020B0604020202020204" pitchFamily="34" charset="0"/>
              </a:rPr>
              <a:t>)</a:t>
            </a:r>
            <a:endParaRPr lang="it-IT" sz="1800" kern="100" dirty="0">
              <a:effectLst/>
              <a:latin typeface="Calibri" panose="020F0502020204030204" pitchFamily="34" charset="0"/>
              <a:ea typeface="DengXian" panose="02010600030101010101" pitchFamily="2" charset="-122"/>
              <a:cs typeface="Arial" panose="020B0604020202020204" pitchFamily="34" charset="0"/>
            </a:endParaRPr>
          </a:p>
        </p:txBody>
      </p:sp>
      <p:pic>
        <p:nvPicPr>
          <p:cNvPr id="3" name="Immagine 2" descr="Immagine che contiene nero, oscurità&#10;&#10;Descrizione generata automaticamente">
            <a:extLst>
              <a:ext uri="{FF2B5EF4-FFF2-40B4-BE49-F238E27FC236}">
                <a16:creationId xmlns:a16="http://schemas.microsoft.com/office/drawing/2014/main" id="{730958BC-5561-6BB7-0D8A-576EC403AFB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33462" y="225232"/>
            <a:ext cx="1778924" cy="791482"/>
          </a:xfrm>
          <a:prstGeom prst="rect">
            <a:avLst/>
          </a:prstGeom>
        </p:spPr>
      </p:pic>
    </p:spTree>
    <p:extLst>
      <p:ext uri="{BB962C8B-B14F-4D97-AF65-F5344CB8AC3E}">
        <p14:creationId xmlns:p14="http://schemas.microsoft.com/office/powerpoint/2010/main" val="20502130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F7EDBC-19C5-3142-CEAE-34137AD30778}"/>
              </a:ext>
            </a:extLst>
          </p:cNvPr>
          <p:cNvSpPr>
            <a:spLocks noGrp="1"/>
          </p:cNvSpPr>
          <p:nvPr>
            <p:ph type="title"/>
          </p:nvPr>
        </p:nvSpPr>
        <p:spPr>
          <a:xfrm>
            <a:off x="625547" y="217454"/>
            <a:ext cx="11131229" cy="1325563"/>
          </a:xfrm>
        </p:spPr>
        <p:txBody>
          <a:bodyPr>
            <a:noAutofit/>
          </a:bodyPr>
          <a:lstStyle/>
          <a:p>
            <a:r>
              <a:rPr lang="it-IT" sz="3200" dirty="0"/>
              <a:t>CGT II° Emilia Romagna </a:t>
            </a:r>
            <a:r>
              <a:rPr lang="it-IT" sz="3200" dirty="0" err="1"/>
              <a:t>sent</a:t>
            </a:r>
            <a:r>
              <a:rPr lang="it-IT" sz="3200" dirty="0"/>
              <a:t>. n. 944 del 12.10.2023 </a:t>
            </a:r>
          </a:p>
        </p:txBody>
      </p:sp>
      <p:sp>
        <p:nvSpPr>
          <p:cNvPr id="5" name="Segnaposto contenuto 2">
            <a:extLst>
              <a:ext uri="{FF2B5EF4-FFF2-40B4-BE49-F238E27FC236}">
                <a16:creationId xmlns:a16="http://schemas.microsoft.com/office/drawing/2014/main" id="{42FB29D2-9BFA-0618-4C00-7ABA3C44C777}"/>
              </a:ext>
            </a:extLst>
          </p:cNvPr>
          <p:cNvSpPr txBox="1">
            <a:spLocks/>
          </p:cNvSpPr>
          <p:nvPr/>
        </p:nvSpPr>
        <p:spPr>
          <a:xfrm>
            <a:off x="5110737" y="1518709"/>
            <a:ext cx="6701650" cy="5161903"/>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7000"/>
              </a:lnSpc>
              <a:spcAft>
                <a:spcPts val="800"/>
              </a:spcAft>
            </a:pPr>
            <a:r>
              <a:rPr lang="it-IT" sz="1300" kern="100" dirty="0">
                <a:effectLst/>
                <a:latin typeface="Calibri" panose="020F0502020204030204" pitchFamily="34" charset="0"/>
                <a:ea typeface="DengXian" panose="02010600030101010101" pitchFamily="2" charset="-122"/>
                <a:cs typeface="Arial" panose="020B0604020202020204" pitchFamily="34" charset="0"/>
              </a:rPr>
              <a:t>Nel 2012, la contribuente italiana aveva percepito </a:t>
            </a:r>
            <a:r>
              <a:rPr lang="it-IT" sz="1300" kern="100" dirty="0">
                <a:latin typeface="Calibri" panose="020F0502020204030204" pitchFamily="34" charset="0"/>
                <a:ea typeface="DengXian" panose="02010600030101010101" pitchFamily="2" charset="-122"/>
                <a:cs typeface="Arial" panose="020B0604020202020204" pitchFamily="34" charset="0"/>
              </a:rPr>
              <a:t>€ 29.768 </a:t>
            </a:r>
            <a:r>
              <a:rPr lang="it-IT" sz="1300" kern="100" dirty="0">
                <a:effectLst/>
                <a:latin typeface="Calibri" panose="020F0502020204030204" pitchFamily="34" charset="0"/>
                <a:ea typeface="DengXian" panose="02010600030101010101" pitchFamily="2" charset="-122"/>
                <a:cs typeface="Arial" panose="020B0604020202020204" pitchFamily="34" charset="0"/>
              </a:rPr>
              <a:t>per attività di lavoro dipendente frontaliero presso San Marino </a:t>
            </a:r>
            <a:r>
              <a:rPr lang="it-IT" sz="1300" kern="100" dirty="0">
                <a:latin typeface="Calibri" panose="020F0502020204030204" pitchFamily="34" charset="0"/>
                <a:ea typeface="DengXian" panose="02010600030101010101" pitchFamily="2" charset="-122"/>
                <a:cs typeface="Arial" panose="020B0604020202020204" pitchFamily="34" charset="0"/>
              </a:rPr>
              <a:t>e, nella propria dichiarazione, indicava il reddito percepito – al netto della franchigia di € 6.700 – per un ammontare pari ad € 23.068, scontando tuttavia l’intera imposta pagata sul reddito di € 29.768. </a:t>
            </a:r>
          </a:p>
          <a:p>
            <a:pPr algn="just">
              <a:lnSpc>
                <a:spcPct val="107000"/>
              </a:lnSpc>
              <a:spcAft>
                <a:spcPts val="800"/>
              </a:spcAft>
            </a:pPr>
            <a:r>
              <a:rPr lang="it-IT" sz="1300" kern="100" dirty="0">
                <a:effectLst/>
                <a:latin typeface="Calibri" panose="020F0502020204030204" pitchFamily="34" charset="0"/>
                <a:ea typeface="DengXian" panose="02010600030101010101" pitchFamily="2" charset="-122"/>
                <a:cs typeface="Arial" panose="020B0604020202020204" pitchFamily="34" charset="0"/>
              </a:rPr>
              <a:t>L’Agenzia delle entrate disconosceva crediti d’imposta per redditi prodotti all’estero e richiedeva il pagamento della maggiore IRPEF (controllo formale ex art. 36-ter del DPR 600/73 e notifica della cartella ex art. 25 del DPR 602/73).</a:t>
            </a:r>
          </a:p>
          <a:p>
            <a:pPr algn="just">
              <a:lnSpc>
                <a:spcPct val="107000"/>
              </a:lnSpc>
              <a:spcAft>
                <a:spcPts val="800"/>
              </a:spcAft>
            </a:pPr>
            <a:r>
              <a:rPr lang="it-IT" sz="1300" kern="100" dirty="0">
                <a:latin typeface="Calibri" panose="020F0502020204030204" pitchFamily="34" charset="0"/>
                <a:ea typeface="DengXian" panose="02010600030101010101" pitchFamily="2" charset="-122"/>
                <a:cs typeface="Arial" panose="020B0604020202020204" pitchFamily="34" charset="0"/>
              </a:rPr>
              <a:t>Secondo l’Agenzia, la suddetta franchigia farebbe scattare l’applicazione dell’art. 165, comma 10, TUIR: «Nel caso in cui il reddito prodotto all’estero concorra parzialmente alla formazione del reddito complessivo, anche l’imposta estera va ridotta in misura corrispondente».</a:t>
            </a:r>
          </a:p>
          <a:p>
            <a:pPr algn="just">
              <a:lnSpc>
                <a:spcPct val="107000"/>
              </a:lnSpc>
              <a:spcAft>
                <a:spcPts val="800"/>
              </a:spcAft>
            </a:pPr>
            <a:r>
              <a:rPr lang="it-IT" sz="1300" kern="100" dirty="0">
                <a:latin typeface="Calibri" panose="020F0502020204030204" pitchFamily="34" charset="0"/>
                <a:ea typeface="DengXian" panose="02010600030101010101" pitchFamily="2" charset="-122"/>
                <a:cs typeface="Arial" panose="020B0604020202020204" pitchFamily="34" charset="0"/>
              </a:rPr>
              <a:t>La CTP accoglieva il ricorso (con compensazione delle spese) sulla base del fatto che il reddito prodotto all’estero dalla contribuente era l’unico percepito e, pertanto, viene a costituire il suo reddito complessivo, senza ulteriori concorsi, così da escludere l'applicabilità dell'art. 165, comma 10 del TUIR.</a:t>
            </a:r>
          </a:p>
          <a:p>
            <a:pPr marL="0" indent="0" algn="just">
              <a:lnSpc>
                <a:spcPct val="107000"/>
              </a:lnSpc>
              <a:spcAft>
                <a:spcPts val="800"/>
              </a:spcAft>
              <a:buNone/>
            </a:pPr>
            <a:r>
              <a:rPr lang="it-IT" sz="1300" i="1" u="sng" kern="100" dirty="0">
                <a:latin typeface="Calibri" panose="020F0502020204030204" pitchFamily="34" charset="0"/>
                <a:ea typeface="DengXian" panose="02010600030101010101" pitchFamily="2" charset="-122"/>
                <a:cs typeface="Arial" panose="020B0604020202020204" pitchFamily="34" charset="0"/>
              </a:rPr>
              <a:t>Esito del giudizio di secondo grado favorevole al contribuente: le tesi accolte dalla CGT II° Emilia Romagna</a:t>
            </a:r>
          </a:p>
          <a:p>
            <a:pPr algn="just">
              <a:lnSpc>
                <a:spcPct val="107000"/>
              </a:lnSpc>
              <a:spcAft>
                <a:spcPts val="800"/>
              </a:spcAft>
            </a:pPr>
            <a:r>
              <a:rPr lang="it-IT" sz="1300" kern="100" dirty="0">
                <a:latin typeface="Calibri" panose="020F0502020204030204" pitchFamily="34" charset="0"/>
                <a:ea typeface="DengXian" panose="02010600030101010101" pitchFamily="2" charset="-122"/>
                <a:cs typeface="Arial" panose="020B0604020202020204" pitchFamily="34" charset="0"/>
              </a:rPr>
              <a:t>Circolare n. 9/E/2015 – par. 5 (</a:t>
            </a:r>
            <a:r>
              <a:rPr lang="it-IT" sz="1300" i="1" kern="100" dirty="0">
                <a:latin typeface="Calibri" panose="020F0502020204030204" pitchFamily="34" charset="0"/>
                <a:ea typeface="DengXian" panose="02010600030101010101" pitchFamily="2" charset="-122"/>
                <a:cs typeface="Arial" panose="020B0604020202020204" pitchFamily="34" charset="0"/>
              </a:rPr>
              <a:t>parziale concorso del reddito estero alla formazione del reddito complessivo e misura del credito</a:t>
            </a:r>
            <a:r>
              <a:rPr lang="it-IT" sz="1300" kern="100" dirty="0">
                <a:latin typeface="Calibri" panose="020F0502020204030204" pitchFamily="34" charset="0"/>
                <a:ea typeface="DengXian" panose="02010600030101010101" pitchFamily="2" charset="-122"/>
                <a:cs typeface="Arial" panose="020B0604020202020204" pitchFamily="34" charset="0"/>
              </a:rPr>
              <a:t>): </a:t>
            </a:r>
            <a:r>
              <a:rPr lang="it-IT" sz="1300" kern="100" dirty="0">
                <a:effectLst/>
                <a:latin typeface="Calibri" panose="020F0502020204030204" pitchFamily="34" charset="0"/>
                <a:ea typeface="DengXian" panose="02010600030101010101" pitchFamily="2" charset="-122"/>
                <a:cs typeface="Arial" panose="020B0604020202020204" pitchFamily="34" charset="0"/>
              </a:rPr>
              <a:t>Il reddito prodotto ai sensi dell’art. 51, co</a:t>
            </a:r>
            <a:r>
              <a:rPr lang="it-IT" sz="1300" kern="100" dirty="0">
                <a:latin typeface="Calibri" panose="020F0502020204030204" pitchFamily="34" charset="0"/>
                <a:ea typeface="DengXian" panose="02010600030101010101" pitchFamily="2" charset="-122"/>
                <a:cs typeface="Arial" panose="020B0604020202020204" pitchFamily="34" charset="0"/>
              </a:rPr>
              <a:t>. 1-8, TUIR (con esclusione del co. 8-bis, in quanto nel caso di specie, lavoratrice dipendente che non soggiorna all’estero per non più di 183 giorni e frontaliera) non ricade sotto le disposizioni dell’art. 165, co. 10, TUIR</a:t>
            </a:r>
          </a:p>
          <a:p>
            <a:pPr algn="just">
              <a:lnSpc>
                <a:spcPct val="107000"/>
              </a:lnSpc>
              <a:spcAft>
                <a:spcPts val="800"/>
              </a:spcAft>
            </a:pPr>
            <a:r>
              <a:rPr lang="it-IT" sz="1300" kern="100" dirty="0">
                <a:effectLst/>
                <a:latin typeface="Calibri" panose="020F0502020204030204" pitchFamily="34" charset="0"/>
                <a:ea typeface="DengXian" panose="02010600030101010101" pitchFamily="2" charset="-122"/>
                <a:cs typeface="Arial" panose="020B0604020202020204" pitchFamily="34" charset="0"/>
              </a:rPr>
              <a:t>Interpretazione letterale della norma: laddove il termine «parziale» non è riferito all’importo di quanto dichiarato ma al fatto che </a:t>
            </a:r>
            <a:r>
              <a:rPr lang="it-IT" sz="1300" kern="100" dirty="0">
                <a:latin typeface="Calibri" panose="020F0502020204030204" pitchFamily="34" charset="0"/>
                <a:ea typeface="DengXian" panose="02010600030101010101" pitchFamily="2" charset="-122"/>
                <a:cs typeface="Arial" panose="020B0604020202020204" pitchFamily="34" charset="0"/>
              </a:rPr>
              <a:t>al reddito complessivo possa concorrere un reddito di altra natura prodotto in Italia che si vada a sommare al reddito estero.</a:t>
            </a:r>
            <a:endParaRPr lang="it-IT" sz="1300" kern="100" dirty="0">
              <a:effectLst/>
              <a:latin typeface="Calibri" panose="020F0502020204030204" pitchFamily="34" charset="0"/>
              <a:ea typeface="DengXian" panose="02010600030101010101" pitchFamily="2" charset="-122"/>
              <a:cs typeface="Arial" panose="020B0604020202020204" pitchFamily="34" charset="0"/>
            </a:endParaRPr>
          </a:p>
        </p:txBody>
      </p:sp>
      <p:sp>
        <p:nvSpPr>
          <p:cNvPr id="54" name="Line 34">
            <a:extLst>
              <a:ext uri="{FF2B5EF4-FFF2-40B4-BE49-F238E27FC236}">
                <a16:creationId xmlns:a16="http://schemas.microsoft.com/office/drawing/2014/main" id="{F23ED30C-ECC0-8127-FD23-5C6E7DC70599}"/>
              </a:ext>
            </a:extLst>
          </p:cNvPr>
          <p:cNvSpPr>
            <a:spLocks noChangeShapeType="1"/>
          </p:cNvSpPr>
          <p:nvPr/>
        </p:nvSpPr>
        <p:spPr bwMode="auto">
          <a:xfrm flipH="1">
            <a:off x="5038272" y="1598456"/>
            <a:ext cx="20129" cy="4559712"/>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Calibri" charset="0"/>
              <a:ea typeface="ＭＳ Ｐゴシック" charset="0"/>
              <a:cs typeface="Arial" charset="0"/>
            </a:endParaRPr>
          </a:p>
        </p:txBody>
      </p:sp>
      <p:pic>
        <p:nvPicPr>
          <p:cNvPr id="3" name="Immagine 2" descr="Immagine che contiene nero, oscurità&#10;&#10;Descrizione generata automaticamente">
            <a:extLst>
              <a:ext uri="{FF2B5EF4-FFF2-40B4-BE49-F238E27FC236}">
                <a16:creationId xmlns:a16="http://schemas.microsoft.com/office/drawing/2014/main" id="{216CDB55-6562-70B2-DCF4-657DA105B74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33462" y="225232"/>
            <a:ext cx="1778924" cy="791482"/>
          </a:xfrm>
          <a:prstGeom prst="rect">
            <a:avLst/>
          </a:prstGeom>
        </p:spPr>
      </p:pic>
      <p:cxnSp>
        <p:nvCxnSpPr>
          <p:cNvPr id="6" name="Connettore 2 79">
            <a:extLst>
              <a:ext uri="{FF2B5EF4-FFF2-40B4-BE49-F238E27FC236}">
                <a16:creationId xmlns:a16="http://schemas.microsoft.com/office/drawing/2014/main" id="{EE29477A-E502-B0E3-AC64-D120012015D5}"/>
              </a:ext>
            </a:extLst>
          </p:cNvPr>
          <p:cNvCxnSpPr>
            <a:cxnSpLocks/>
          </p:cNvCxnSpPr>
          <p:nvPr/>
        </p:nvCxnSpPr>
        <p:spPr>
          <a:xfrm flipV="1">
            <a:off x="2417138" y="2797360"/>
            <a:ext cx="0" cy="1733774"/>
          </a:xfrm>
          <a:prstGeom prst="straightConnector1">
            <a:avLst/>
          </a:prstGeom>
          <a:ln w="9525">
            <a:prstDash val="dash"/>
            <a:tailEnd type="triangle"/>
          </a:ln>
        </p:spPr>
        <p:style>
          <a:lnRef idx="2">
            <a:schemeClr val="accent1"/>
          </a:lnRef>
          <a:fillRef idx="0">
            <a:schemeClr val="accent1"/>
          </a:fillRef>
          <a:effectRef idx="1">
            <a:schemeClr val="accent1"/>
          </a:effectRef>
          <a:fontRef idx="minor">
            <a:schemeClr val="tx1"/>
          </a:fontRef>
        </p:style>
      </p:cxnSp>
      <p:sp>
        <p:nvSpPr>
          <p:cNvPr id="7" name="CasellaDiTesto 80">
            <a:extLst>
              <a:ext uri="{FF2B5EF4-FFF2-40B4-BE49-F238E27FC236}">
                <a16:creationId xmlns:a16="http://schemas.microsoft.com/office/drawing/2014/main" id="{58349C2C-BF2F-D91C-067F-7ADF88D5D45E}"/>
              </a:ext>
            </a:extLst>
          </p:cNvPr>
          <p:cNvSpPr txBox="1"/>
          <p:nvPr/>
        </p:nvSpPr>
        <p:spPr>
          <a:xfrm>
            <a:off x="1301193" y="3580011"/>
            <a:ext cx="1170001" cy="629339"/>
          </a:xfrm>
          <a:prstGeom prst="rect">
            <a:avLst/>
          </a:prstGeom>
          <a:noFill/>
        </p:spPr>
        <p:txBody>
          <a:bodyPr wrap="square" rtlCol="0">
            <a:spAutoFit/>
          </a:bodyPr>
          <a:lstStyle/>
          <a:p>
            <a:pPr algn="ctr">
              <a:lnSpc>
                <a:spcPct val="120000"/>
              </a:lnSpc>
              <a:spcAft>
                <a:spcPts val="600"/>
              </a:spcAft>
            </a:pPr>
            <a:r>
              <a:rPr lang="it-IT" sz="1000" dirty="0">
                <a:solidFill>
                  <a:schemeClr val="accent1">
                    <a:lumMod val="75000"/>
                  </a:schemeClr>
                </a:solidFill>
                <a:latin typeface="Calibri" panose="020F0502020204030204" pitchFamily="34" charset="0"/>
                <a:ea typeface="Calibri" panose="020F0502020204030204" pitchFamily="34" charset="0"/>
                <a:cs typeface="Calibri" panose="020F0502020204030204" pitchFamily="34" charset="0"/>
              </a:rPr>
              <a:t>Prestazione attività di lavoro dipendente</a:t>
            </a:r>
          </a:p>
        </p:txBody>
      </p:sp>
      <p:pic>
        <p:nvPicPr>
          <p:cNvPr id="9" name="Graphic 81" descr="Man with solid fill">
            <a:extLst>
              <a:ext uri="{FF2B5EF4-FFF2-40B4-BE49-F238E27FC236}">
                <a16:creationId xmlns:a16="http://schemas.microsoft.com/office/drawing/2014/main" id="{0E1358D1-B9B4-30A1-82F4-22A43A5D99E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134167" y="4595752"/>
            <a:ext cx="565941" cy="565941"/>
          </a:xfrm>
          <a:prstGeom prst="rect">
            <a:avLst/>
          </a:prstGeom>
        </p:spPr>
      </p:pic>
      <p:sp>
        <p:nvSpPr>
          <p:cNvPr id="11" name="Rettangolo 61">
            <a:extLst>
              <a:ext uri="{FF2B5EF4-FFF2-40B4-BE49-F238E27FC236}">
                <a16:creationId xmlns:a16="http://schemas.microsoft.com/office/drawing/2014/main" id="{3B149C9A-3603-D3B0-DC6C-AC503A1056C2}"/>
              </a:ext>
            </a:extLst>
          </p:cNvPr>
          <p:cNvSpPr/>
          <p:nvPr/>
        </p:nvSpPr>
        <p:spPr>
          <a:xfrm>
            <a:off x="1886207" y="2259028"/>
            <a:ext cx="1061886" cy="463693"/>
          </a:xfrm>
          <a:prstGeom prst="rect">
            <a:avLst/>
          </a:prstGeom>
          <a:solidFill>
            <a:schemeClr val="accent5"/>
          </a:solidFill>
          <a:ln w="19050" algn="ctr">
            <a:solidFill>
              <a:schemeClr val="tx1">
                <a:lumMod val="95000"/>
                <a:lumOff val="5000"/>
              </a:schemeClr>
            </a:solidFill>
            <a:miter lim="800000"/>
            <a:headEnd/>
            <a:tailEnd/>
          </a:ln>
          <a:effectLst/>
        </p:spPr>
        <p:txBody>
          <a:bodyPr spcFirstLastPara="0" vert="horz" wrap="square" lIns="5080" tIns="5080" rIns="5080" bIns="5080" numCol="1" spcCol="1270" anchor="ctr" anchorCtr="0">
            <a:noAutofit/>
          </a:bodyPr>
          <a:lstStyle/>
          <a:p>
            <a:pPr algn="ctr">
              <a:lnSpc>
                <a:spcPts val="1000"/>
              </a:lnSpc>
              <a:spcAft>
                <a:spcPts val="0"/>
              </a:spcAft>
            </a:pPr>
            <a:r>
              <a:rPr lang="en-GB" sz="1200" b="1" dirty="0">
                <a:solidFill>
                  <a:schemeClr val="bg1"/>
                </a:solidFill>
                <a:latin typeface="Calibri" panose="020F0502020204030204" pitchFamily="34" charset="0"/>
                <a:ea typeface="Calibri" panose="020F0502020204030204" pitchFamily="34" charset="0"/>
                <a:cs typeface="Calibri" panose="020F0502020204030204" pitchFamily="34" charset="0"/>
              </a:rPr>
              <a:t>Società</a:t>
            </a:r>
            <a:endParaRPr lang="en-GB" sz="2400" dirty="0">
              <a:solidFill>
                <a:schemeClr val="bg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15" name="Line 34">
            <a:extLst>
              <a:ext uri="{FF2B5EF4-FFF2-40B4-BE49-F238E27FC236}">
                <a16:creationId xmlns:a16="http://schemas.microsoft.com/office/drawing/2014/main" id="{F07D4F56-1383-8647-833B-895FE0437AF3}"/>
              </a:ext>
            </a:extLst>
          </p:cNvPr>
          <p:cNvSpPr>
            <a:spLocks noChangeShapeType="1"/>
          </p:cNvSpPr>
          <p:nvPr/>
        </p:nvSpPr>
        <p:spPr bwMode="auto">
          <a:xfrm>
            <a:off x="1311702" y="3277685"/>
            <a:ext cx="2841758" cy="0"/>
          </a:xfrm>
          <a:prstGeom prst="line">
            <a:avLst/>
          </a:prstGeom>
          <a:noFill/>
          <a:ln w="9525" cap="rnd">
            <a:solidFill>
              <a:schemeClr val="tx1"/>
            </a:solidFill>
            <a:prstDash val="sysDot"/>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p>
            <a:pPr>
              <a:defRPr/>
            </a:pPr>
            <a:endParaRPr lang="en-US">
              <a:latin typeface="Calibri" charset="0"/>
              <a:ea typeface="ＭＳ Ｐゴシック" charset="0"/>
              <a:cs typeface="Arial" charset="0"/>
            </a:endParaRPr>
          </a:p>
        </p:txBody>
      </p:sp>
      <p:pic>
        <p:nvPicPr>
          <p:cNvPr id="17" name="Immagine 16">
            <a:extLst>
              <a:ext uri="{FF2B5EF4-FFF2-40B4-BE49-F238E27FC236}">
                <a16:creationId xmlns:a16="http://schemas.microsoft.com/office/drawing/2014/main" id="{928CFDAD-9974-201A-991E-C0529E3CCC2F}"/>
              </a:ext>
            </a:extLst>
          </p:cNvPr>
          <p:cNvPicPr>
            <a:picLocks noChangeAspect="1"/>
          </p:cNvPicPr>
          <p:nvPr/>
        </p:nvPicPr>
        <p:blipFill>
          <a:blip r:embed="rId6"/>
          <a:stretch>
            <a:fillRect/>
          </a:stretch>
        </p:blipFill>
        <p:spPr>
          <a:xfrm flipV="1">
            <a:off x="3868454" y="3451957"/>
            <a:ext cx="285002" cy="156775"/>
          </a:xfrm>
          <a:prstGeom prst="rect">
            <a:avLst/>
          </a:prstGeom>
        </p:spPr>
      </p:pic>
      <p:pic>
        <p:nvPicPr>
          <p:cNvPr id="22" name="Elemento grafico 21">
            <a:extLst>
              <a:ext uri="{FF2B5EF4-FFF2-40B4-BE49-F238E27FC236}">
                <a16:creationId xmlns:a16="http://schemas.microsoft.com/office/drawing/2014/main" id="{B381A095-A3DA-9AD3-7C3E-D296C6F8EBAF}"/>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3866468" y="2970540"/>
            <a:ext cx="286988" cy="157867"/>
          </a:xfrm>
          <a:prstGeom prst="rect">
            <a:avLst/>
          </a:prstGeom>
        </p:spPr>
      </p:pic>
      <p:sp>
        <p:nvSpPr>
          <p:cNvPr id="4" name="CasellaDiTesto 80">
            <a:extLst>
              <a:ext uri="{FF2B5EF4-FFF2-40B4-BE49-F238E27FC236}">
                <a16:creationId xmlns:a16="http://schemas.microsoft.com/office/drawing/2014/main" id="{F74964BF-5EBD-CF58-2A12-445B05873ADA}"/>
              </a:ext>
            </a:extLst>
          </p:cNvPr>
          <p:cNvSpPr txBox="1"/>
          <p:nvPr/>
        </p:nvSpPr>
        <p:spPr>
          <a:xfrm>
            <a:off x="1832137" y="5161693"/>
            <a:ext cx="1170001" cy="634020"/>
          </a:xfrm>
          <a:prstGeom prst="rect">
            <a:avLst/>
          </a:prstGeom>
          <a:noFill/>
        </p:spPr>
        <p:txBody>
          <a:bodyPr wrap="square" rtlCol="0">
            <a:spAutoFit/>
          </a:bodyPr>
          <a:lstStyle/>
          <a:p>
            <a:pPr algn="ctr">
              <a:lnSpc>
                <a:spcPct val="120000"/>
              </a:lnSpc>
              <a:spcAft>
                <a:spcPts val="600"/>
              </a:spcAft>
            </a:pPr>
            <a:r>
              <a:rPr lang="it-IT" sz="1000" dirty="0">
                <a:solidFill>
                  <a:schemeClr val="accent1">
                    <a:lumMod val="75000"/>
                  </a:schemeClr>
                </a:solidFill>
                <a:latin typeface="Calibri" panose="020F0502020204030204" pitchFamily="34" charset="0"/>
                <a:ea typeface="Calibri" panose="020F0502020204030204" pitchFamily="34" charset="0"/>
                <a:cs typeface="Calibri" panose="020F0502020204030204" pitchFamily="34" charset="0"/>
              </a:rPr>
              <a:t>Frontaliero che non soggiorna per più di 183 giorni</a:t>
            </a:r>
          </a:p>
        </p:txBody>
      </p:sp>
    </p:spTree>
    <p:extLst>
      <p:ext uri="{BB962C8B-B14F-4D97-AF65-F5344CB8AC3E}">
        <p14:creationId xmlns:p14="http://schemas.microsoft.com/office/powerpoint/2010/main" val="346687158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8DC4EB-B3F3-157A-CAC5-91D6CEC132B5}"/>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FBC39F67-2BFB-7095-5E96-55037A97358A}"/>
              </a:ext>
            </a:extLst>
          </p:cNvPr>
          <p:cNvSpPr>
            <a:spLocks noGrp="1"/>
          </p:cNvSpPr>
          <p:nvPr>
            <p:ph type="ctrTitle"/>
          </p:nvPr>
        </p:nvSpPr>
        <p:spPr>
          <a:xfrm>
            <a:off x="1352204" y="862195"/>
            <a:ext cx="9570720" cy="4032914"/>
          </a:xfrm>
        </p:spPr>
        <p:txBody>
          <a:bodyPr anchor="ctr">
            <a:normAutofit/>
          </a:bodyPr>
          <a:lstStyle/>
          <a:p>
            <a:r>
              <a:rPr lang="it-IT" dirty="0"/>
              <a:t>GRAZIE!</a:t>
            </a:r>
          </a:p>
        </p:txBody>
      </p:sp>
      <p:sp>
        <p:nvSpPr>
          <p:cNvPr id="3" name="Sottotitolo 2">
            <a:extLst>
              <a:ext uri="{FF2B5EF4-FFF2-40B4-BE49-F238E27FC236}">
                <a16:creationId xmlns:a16="http://schemas.microsoft.com/office/drawing/2014/main" id="{91F8AAD1-CB44-CB5C-0A1F-6715A5D1A443}"/>
              </a:ext>
            </a:extLst>
          </p:cNvPr>
          <p:cNvSpPr>
            <a:spLocks noGrp="1"/>
          </p:cNvSpPr>
          <p:nvPr>
            <p:ph type="subTitle" idx="1"/>
          </p:nvPr>
        </p:nvSpPr>
        <p:spPr>
          <a:xfrm>
            <a:off x="1565564" y="3960702"/>
            <a:ext cx="9144000" cy="1474929"/>
          </a:xfrm>
        </p:spPr>
        <p:txBody>
          <a:bodyPr>
            <a:normAutofit/>
          </a:bodyPr>
          <a:lstStyle/>
          <a:p>
            <a:r>
              <a:rPr lang="it-IT" sz="2000" i="1" dirty="0"/>
              <a:t>Francesco Castro </a:t>
            </a:r>
          </a:p>
          <a:p>
            <a:r>
              <a:rPr lang="it-IT" sz="2000" i="1" dirty="0"/>
              <a:t>Dottorando di ricerca </a:t>
            </a:r>
          </a:p>
          <a:p>
            <a:r>
              <a:rPr lang="it-IT" sz="2000" i="1" dirty="0"/>
              <a:t>Università degli studi di Ferrara</a:t>
            </a:r>
          </a:p>
          <a:p>
            <a:endParaRPr lang="it-IT" dirty="0"/>
          </a:p>
        </p:txBody>
      </p:sp>
      <p:pic>
        <p:nvPicPr>
          <p:cNvPr id="5" name="Immagine 4" descr="Immagine che contiene nero, oscurità&#10;&#10;Descrizione generata automaticamente">
            <a:extLst>
              <a:ext uri="{FF2B5EF4-FFF2-40B4-BE49-F238E27FC236}">
                <a16:creationId xmlns:a16="http://schemas.microsoft.com/office/drawing/2014/main" id="{AF641CD0-28CE-558F-B740-54F0779DDB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3462" y="225232"/>
            <a:ext cx="1778924" cy="791482"/>
          </a:xfrm>
          <a:prstGeom prst="rect">
            <a:avLst/>
          </a:prstGeom>
        </p:spPr>
      </p:pic>
    </p:spTree>
    <p:extLst>
      <p:ext uri="{BB962C8B-B14F-4D97-AF65-F5344CB8AC3E}">
        <p14:creationId xmlns:p14="http://schemas.microsoft.com/office/powerpoint/2010/main" val="22766076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F7EDBC-19C5-3142-CEAE-34137AD30778}"/>
              </a:ext>
            </a:extLst>
          </p:cNvPr>
          <p:cNvSpPr>
            <a:spLocks noGrp="1"/>
          </p:cNvSpPr>
          <p:nvPr>
            <p:ph type="title"/>
          </p:nvPr>
        </p:nvSpPr>
        <p:spPr>
          <a:xfrm>
            <a:off x="838199" y="365125"/>
            <a:ext cx="9195263" cy="1325563"/>
          </a:xfrm>
        </p:spPr>
        <p:txBody>
          <a:bodyPr>
            <a:noAutofit/>
          </a:bodyPr>
          <a:lstStyle/>
          <a:p>
            <a:r>
              <a:rPr lang="it-IT" sz="3200" dirty="0"/>
              <a:t>La normativa italiana in materia di redditi di lavoro dipendente in contesti transfrontalieri</a:t>
            </a:r>
          </a:p>
        </p:txBody>
      </p:sp>
      <p:sp>
        <p:nvSpPr>
          <p:cNvPr id="5" name="Segnaposto contenuto 2">
            <a:extLst>
              <a:ext uri="{FF2B5EF4-FFF2-40B4-BE49-F238E27FC236}">
                <a16:creationId xmlns:a16="http://schemas.microsoft.com/office/drawing/2014/main" id="{42FB29D2-9BFA-0618-4C00-7ABA3C44C777}"/>
              </a:ext>
            </a:extLst>
          </p:cNvPr>
          <p:cNvSpPr txBox="1">
            <a:spLocks/>
          </p:cNvSpPr>
          <p:nvPr/>
        </p:nvSpPr>
        <p:spPr>
          <a:xfrm>
            <a:off x="2266605" y="1708365"/>
            <a:ext cx="9444872" cy="901174"/>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spcAft>
                <a:spcPts val="800"/>
              </a:spcAft>
              <a:buNone/>
            </a:pPr>
            <a:r>
              <a:rPr lang="it-IT" sz="1400" dirty="0">
                <a:latin typeface="Calibri" panose="020F0502020204030204" pitchFamily="34" charset="0"/>
                <a:ea typeface="Calibri" panose="020F0502020204030204" pitchFamily="34" charset="0"/>
                <a:cs typeface="Calibri" panose="020F0502020204030204" pitchFamily="34" charset="0"/>
              </a:rPr>
              <a:t>1. Sono redditi di lavoro dipendente quelli che derivano da rapporti aventi per oggetto la prestazione di lavoro, con qualsiasi qualifica, alle dipendenze e sotto la direzione di altri, compreso il lavoro a domicilio quando è considerato lavoro dipendente secondo le norme della legislazione sul lavoro. </a:t>
            </a:r>
            <a:endParaRPr lang="it-IT" sz="1400" kern="1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6" name="Rettangolo 61">
            <a:extLst>
              <a:ext uri="{FF2B5EF4-FFF2-40B4-BE49-F238E27FC236}">
                <a16:creationId xmlns:a16="http://schemas.microsoft.com/office/drawing/2014/main" id="{E57DAFCF-6F9F-F281-7C1A-793AAEF59CCC}"/>
              </a:ext>
            </a:extLst>
          </p:cNvPr>
          <p:cNvSpPr/>
          <p:nvPr/>
        </p:nvSpPr>
        <p:spPr>
          <a:xfrm>
            <a:off x="1000083" y="1656568"/>
            <a:ext cx="1008961" cy="449354"/>
          </a:xfrm>
          <a:prstGeom prst="rect">
            <a:avLst/>
          </a:prstGeom>
          <a:solidFill>
            <a:schemeClr val="tx1"/>
          </a:solidFill>
          <a:ln w="19050" algn="ctr">
            <a:solidFill>
              <a:schemeClr val="tx1">
                <a:lumMod val="95000"/>
                <a:lumOff val="5000"/>
              </a:schemeClr>
            </a:solidFill>
            <a:miter lim="800000"/>
            <a:headEnd/>
            <a:tailEnd/>
          </a:ln>
          <a:effectLst/>
        </p:spPr>
        <p:txBody>
          <a:bodyPr spcFirstLastPara="0" vert="horz" wrap="square" lIns="5080" tIns="5080" rIns="5080" bIns="5080" numCol="1" spcCol="1270" anchor="ctr" anchorCtr="0">
            <a:noAutofit/>
          </a:bodyPr>
          <a:lstStyle/>
          <a:p>
            <a:pPr algn="ctr">
              <a:lnSpc>
                <a:spcPts val="1000"/>
              </a:lnSpc>
              <a:spcAft>
                <a:spcPts val="0"/>
              </a:spcAft>
            </a:pPr>
            <a:r>
              <a:rPr lang="en-GB" sz="1200" b="1" dirty="0">
                <a:solidFill>
                  <a:schemeClr val="bg1"/>
                </a:solidFill>
                <a:ea typeface="SimSun" panose="02010600030101010101" pitchFamily="2" charset="-122"/>
              </a:rPr>
              <a:t>Art. 49 del TUIR</a:t>
            </a:r>
            <a:endParaRPr lang="en-GB" sz="2400" dirty="0">
              <a:solidFill>
                <a:schemeClr val="bg1"/>
              </a:solidFill>
              <a:effectLst/>
              <a:ea typeface="SimSun" panose="02010600030101010101" pitchFamily="2" charset="-122"/>
            </a:endParaRPr>
          </a:p>
        </p:txBody>
      </p:sp>
      <p:sp>
        <p:nvSpPr>
          <p:cNvPr id="10" name="Rettangolo 61">
            <a:extLst>
              <a:ext uri="{FF2B5EF4-FFF2-40B4-BE49-F238E27FC236}">
                <a16:creationId xmlns:a16="http://schemas.microsoft.com/office/drawing/2014/main" id="{46A3E1A0-E844-9796-561A-A685E55CF0DC}"/>
              </a:ext>
            </a:extLst>
          </p:cNvPr>
          <p:cNvSpPr/>
          <p:nvPr/>
        </p:nvSpPr>
        <p:spPr>
          <a:xfrm>
            <a:off x="1000080" y="4855696"/>
            <a:ext cx="1008961" cy="449354"/>
          </a:xfrm>
          <a:prstGeom prst="rect">
            <a:avLst/>
          </a:prstGeom>
          <a:solidFill>
            <a:schemeClr val="tx1"/>
          </a:solidFill>
          <a:ln w="19050" algn="ctr">
            <a:solidFill>
              <a:schemeClr val="tx1">
                <a:lumMod val="95000"/>
                <a:lumOff val="5000"/>
              </a:schemeClr>
            </a:solidFill>
            <a:miter lim="800000"/>
            <a:headEnd/>
            <a:tailEnd/>
          </a:ln>
          <a:effectLst/>
        </p:spPr>
        <p:txBody>
          <a:bodyPr spcFirstLastPara="0" vert="horz" wrap="square" lIns="5080" tIns="5080" rIns="5080" bIns="5080" numCol="1" spcCol="1270" anchor="ctr" anchorCtr="0">
            <a:noAutofit/>
          </a:bodyPr>
          <a:lstStyle/>
          <a:p>
            <a:pPr algn="ctr">
              <a:lnSpc>
                <a:spcPts val="1000"/>
              </a:lnSpc>
              <a:spcAft>
                <a:spcPts val="0"/>
              </a:spcAft>
            </a:pPr>
            <a:r>
              <a:rPr lang="en-GB" sz="1200" b="1" dirty="0">
                <a:solidFill>
                  <a:schemeClr val="bg1"/>
                </a:solidFill>
                <a:ea typeface="SimSun" panose="02010600030101010101" pitchFamily="2" charset="-122"/>
              </a:rPr>
              <a:t>Art. 23 del TUIR</a:t>
            </a:r>
            <a:endParaRPr lang="en-GB" sz="2400" dirty="0">
              <a:solidFill>
                <a:schemeClr val="bg1"/>
              </a:solidFill>
              <a:effectLst/>
              <a:ea typeface="SimSun" panose="02010600030101010101" pitchFamily="2" charset="-122"/>
            </a:endParaRPr>
          </a:p>
        </p:txBody>
      </p:sp>
      <p:sp>
        <p:nvSpPr>
          <p:cNvPr id="12" name="Segnaposto contenuto 2">
            <a:extLst>
              <a:ext uri="{FF2B5EF4-FFF2-40B4-BE49-F238E27FC236}">
                <a16:creationId xmlns:a16="http://schemas.microsoft.com/office/drawing/2014/main" id="{A111437E-3579-E40B-9ADA-6C282836D7E4}"/>
              </a:ext>
            </a:extLst>
          </p:cNvPr>
          <p:cNvSpPr txBox="1">
            <a:spLocks/>
          </p:cNvSpPr>
          <p:nvPr/>
        </p:nvSpPr>
        <p:spPr>
          <a:xfrm>
            <a:off x="2266605" y="4363948"/>
            <a:ext cx="9444872" cy="2268820"/>
          </a:xfrm>
          <a:prstGeom prst="rect">
            <a:avLst/>
          </a:prstGeom>
          <a:ln>
            <a:solidFill>
              <a:schemeClr val="accent1"/>
            </a:solidFill>
          </a:ln>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spcAft>
                <a:spcPts val="800"/>
              </a:spcAft>
              <a:buNone/>
            </a:pPr>
            <a:r>
              <a:rPr lang="it-IT" sz="1400" kern="100" dirty="0">
                <a:effectLst/>
                <a:latin typeface="Calibri" panose="020F0502020204030204" pitchFamily="34" charset="0"/>
                <a:ea typeface="Calibri" panose="020F0502020204030204" pitchFamily="34" charset="0"/>
                <a:cs typeface="Calibri" panose="020F0502020204030204" pitchFamily="34" charset="0"/>
              </a:rPr>
              <a:t>1. Ai fini dell’applicazione dell’imposta nei confronti dei non residenti si considerano prodotti nel territorio dello Stato:</a:t>
            </a:r>
          </a:p>
          <a:p>
            <a:pPr marL="0" indent="0" algn="just">
              <a:lnSpc>
                <a:spcPct val="107000"/>
              </a:lnSpc>
              <a:spcAft>
                <a:spcPts val="800"/>
              </a:spcAft>
              <a:buNone/>
            </a:pPr>
            <a:r>
              <a:rPr lang="it-IT" sz="1400" kern="100" dirty="0">
                <a:effectLst/>
                <a:latin typeface="Calibri" panose="020F0502020204030204" pitchFamily="34" charset="0"/>
                <a:ea typeface="Calibri" panose="020F0502020204030204" pitchFamily="34" charset="0"/>
                <a:cs typeface="Calibri" panose="020F0502020204030204" pitchFamily="34" charset="0"/>
              </a:rPr>
              <a:t>[…] c) i redditi di lavoro dipendente prestato nel territorio dello Stato, compresi i redditi assimilati a quelli di lavoro dipendente di cui alle lettere a) e b) del comma 1 dell’art. 50;</a:t>
            </a:r>
          </a:p>
          <a:p>
            <a:pPr marL="0" indent="0" algn="just">
              <a:lnSpc>
                <a:spcPct val="107000"/>
              </a:lnSpc>
              <a:spcAft>
                <a:spcPts val="800"/>
              </a:spcAft>
              <a:buNone/>
            </a:pPr>
            <a:r>
              <a:rPr lang="it-IT" sz="1400" dirty="0">
                <a:latin typeface="Calibri" panose="020F0502020204030204" pitchFamily="34" charset="0"/>
                <a:ea typeface="Calibri" panose="020F0502020204030204" pitchFamily="34" charset="0"/>
                <a:cs typeface="Calibri" panose="020F0502020204030204" pitchFamily="34" charset="0"/>
              </a:rPr>
              <a:t>2. Indipendentemente dalle condizioni di cui alle lettere c), d), e) f) del comma 1 si considerano prodotti nel territorio dello Stato, se corrisposti dallo Stato, da soggetti residenti nel territorio dello Stato o da stabili organizzazioni nel territorio stesso di soggetti non residenti:</a:t>
            </a:r>
          </a:p>
          <a:p>
            <a:pPr marL="0" indent="0" algn="just">
              <a:lnSpc>
                <a:spcPct val="107000"/>
              </a:lnSpc>
              <a:spcAft>
                <a:spcPts val="800"/>
              </a:spcAft>
              <a:buNone/>
            </a:pPr>
            <a:r>
              <a:rPr lang="it-IT" sz="1400" dirty="0">
                <a:latin typeface="Calibri" panose="020F0502020204030204" pitchFamily="34" charset="0"/>
                <a:ea typeface="Calibri" panose="020F0502020204030204" pitchFamily="34" charset="0"/>
                <a:cs typeface="Calibri" panose="020F0502020204030204" pitchFamily="34" charset="0"/>
              </a:rPr>
              <a:t>b) i redditi assimilati a quelli di lavoro dipendente di cui alle lettere c), c-bis), f), h), h-bis), i) e l) del comma 1 dell'articolo 47;</a:t>
            </a:r>
            <a:endParaRPr lang="it-IT" sz="1400" kern="100"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3" name="Immagine 2" descr="Immagine che contiene nero, oscurità&#10;&#10;Descrizione generata automaticamente">
            <a:extLst>
              <a:ext uri="{FF2B5EF4-FFF2-40B4-BE49-F238E27FC236}">
                <a16:creationId xmlns:a16="http://schemas.microsoft.com/office/drawing/2014/main" id="{0546580B-007F-BCD4-103A-6D0C28FDBE0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3462" y="225232"/>
            <a:ext cx="1778924" cy="791482"/>
          </a:xfrm>
          <a:prstGeom prst="rect">
            <a:avLst/>
          </a:prstGeom>
        </p:spPr>
      </p:pic>
      <p:sp>
        <p:nvSpPr>
          <p:cNvPr id="4" name="Rettangolo 61">
            <a:extLst>
              <a:ext uri="{FF2B5EF4-FFF2-40B4-BE49-F238E27FC236}">
                <a16:creationId xmlns:a16="http://schemas.microsoft.com/office/drawing/2014/main" id="{1B02ADEA-DD16-7254-1757-DFB7ED5193E1}"/>
              </a:ext>
            </a:extLst>
          </p:cNvPr>
          <p:cNvSpPr/>
          <p:nvPr/>
        </p:nvSpPr>
        <p:spPr>
          <a:xfrm>
            <a:off x="1000077" y="5362842"/>
            <a:ext cx="1008961" cy="531556"/>
          </a:xfrm>
          <a:prstGeom prst="rect">
            <a:avLst/>
          </a:prstGeom>
          <a:solidFill>
            <a:schemeClr val="tx1"/>
          </a:solidFill>
          <a:ln w="19050" algn="ctr">
            <a:solidFill>
              <a:schemeClr val="tx1">
                <a:lumMod val="95000"/>
                <a:lumOff val="5000"/>
              </a:schemeClr>
            </a:solidFill>
            <a:miter lim="800000"/>
            <a:headEnd/>
            <a:tailEnd/>
          </a:ln>
          <a:effectLst/>
        </p:spPr>
        <p:txBody>
          <a:bodyPr spcFirstLastPara="0" vert="horz" wrap="square" lIns="5080" tIns="5080" rIns="5080" bIns="5080" numCol="1" spcCol="1270" anchor="ctr" anchorCtr="0">
            <a:noAutofit/>
          </a:bodyPr>
          <a:lstStyle/>
          <a:p>
            <a:pPr algn="ctr">
              <a:lnSpc>
                <a:spcPts val="1000"/>
              </a:lnSpc>
              <a:spcAft>
                <a:spcPts val="0"/>
              </a:spcAft>
            </a:pPr>
            <a:r>
              <a:rPr lang="en-GB" sz="1200" b="1" dirty="0" err="1">
                <a:solidFill>
                  <a:schemeClr val="bg1"/>
                </a:solidFill>
                <a:ea typeface="SimSun" panose="02010600030101010101" pitchFamily="2" charset="-122"/>
              </a:rPr>
              <a:t>Applicazione</a:t>
            </a:r>
            <a:r>
              <a:rPr lang="en-GB" sz="1200" b="1" dirty="0">
                <a:solidFill>
                  <a:schemeClr val="bg1"/>
                </a:solidFill>
                <a:ea typeface="SimSun" panose="02010600030101010101" pitchFamily="2" charset="-122"/>
              </a:rPr>
              <a:t> </a:t>
            </a:r>
            <a:r>
              <a:rPr lang="en-GB" sz="1200" b="1" dirty="0" err="1">
                <a:solidFill>
                  <a:schemeClr val="bg1"/>
                </a:solidFill>
                <a:ea typeface="SimSun" panose="02010600030101010101" pitchFamily="2" charset="-122"/>
              </a:rPr>
              <a:t>dell’imposta</a:t>
            </a:r>
            <a:r>
              <a:rPr lang="en-GB" sz="1200" b="1" dirty="0">
                <a:solidFill>
                  <a:schemeClr val="bg1"/>
                </a:solidFill>
                <a:ea typeface="SimSun" panose="02010600030101010101" pitchFamily="2" charset="-122"/>
              </a:rPr>
              <a:t> ai non </a:t>
            </a:r>
            <a:r>
              <a:rPr lang="en-GB" sz="1200" b="1" dirty="0" err="1">
                <a:solidFill>
                  <a:schemeClr val="bg1"/>
                </a:solidFill>
                <a:ea typeface="SimSun" panose="02010600030101010101" pitchFamily="2" charset="-122"/>
              </a:rPr>
              <a:t>residenti</a:t>
            </a:r>
            <a:endParaRPr lang="en-GB" sz="2400" dirty="0">
              <a:solidFill>
                <a:schemeClr val="bg1"/>
              </a:solidFill>
              <a:effectLst/>
              <a:ea typeface="SimSun" panose="02010600030101010101" pitchFamily="2" charset="-122"/>
            </a:endParaRPr>
          </a:p>
        </p:txBody>
      </p:sp>
      <p:sp>
        <p:nvSpPr>
          <p:cNvPr id="7" name="Rettangolo 61">
            <a:extLst>
              <a:ext uri="{FF2B5EF4-FFF2-40B4-BE49-F238E27FC236}">
                <a16:creationId xmlns:a16="http://schemas.microsoft.com/office/drawing/2014/main" id="{723DDE95-4027-9113-E427-9B8C99914D09}"/>
              </a:ext>
            </a:extLst>
          </p:cNvPr>
          <p:cNvSpPr/>
          <p:nvPr/>
        </p:nvSpPr>
        <p:spPr>
          <a:xfrm>
            <a:off x="1000078" y="2150922"/>
            <a:ext cx="1008961" cy="449355"/>
          </a:xfrm>
          <a:prstGeom prst="rect">
            <a:avLst/>
          </a:prstGeom>
          <a:solidFill>
            <a:schemeClr val="tx1"/>
          </a:solidFill>
          <a:ln w="19050" algn="ctr">
            <a:solidFill>
              <a:schemeClr val="tx1">
                <a:lumMod val="95000"/>
                <a:lumOff val="5000"/>
              </a:schemeClr>
            </a:solidFill>
            <a:miter lim="800000"/>
            <a:headEnd/>
            <a:tailEnd/>
          </a:ln>
          <a:effectLst/>
        </p:spPr>
        <p:txBody>
          <a:bodyPr spcFirstLastPara="0" vert="horz" wrap="square" lIns="5080" tIns="5080" rIns="5080" bIns="5080" numCol="1" spcCol="1270" anchor="ctr" anchorCtr="0">
            <a:noAutofit/>
          </a:bodyPr>
          <a:lstStyle/>
          <a:p>
            <a:pPr algn="ctr">
              <a:lnSpc>
                <a:spcPts val="1000"/>
              </a:lnSpc>
              <a:spcAft>
                <a:spcPts val="0"/>
              </a:spcAft>
            </a:pPr>
            <a:r>
              <a:rPr lang="en-GB" sz="1200" b="1" dirty="0" err="1">
                <a:solidFill>
                  <a:schemeClr val="bg1"/>
                </a:solidFill>
                <a:ea typeface="SimSun" panose="02010600030101010101" pitchFamily="2" charset="-122"/>
              </a:rPr>
              <a:t>Redditi</a:t>
            </a:r>
            <a:r>
              <a:rPr lang="en-GB" sz="1200" b="1" dirty="0">
                <a:solidFill>
                  <a:schemeClr val="bg1"/>
                </a:solidFill>
                <a:ea typeface="SimSun" panose="02010600030101010101" pitchFamily="2" charset="-122"/>
              </a:rPr>
              <a:t> di </a:t>
            </a:r>
            <a:r>
              <a:rPr lang="en-GB" sz="1200" b="1" dirty="0" err="1">
                <a:solidFill>
                  <a:schemeClr val="bg1"/>
                </a:solidFill>
                <a:ea typeface="SimSun" panose="02010600030101010101" pitchFamily="2" charset="-122"/>
              </a:rPr>
              <a:t>lavoro</a:t>
            </a:r>
            <a:r>
              <a:rPr lang="en-GB" sz="1200" b="1" dirty="0">
                <a:solidFill>
                  <a:schemeClr val="bg1"/>
                </a:solidFill>
                <a:ea typeface="SimSun" panose="02010600030101010101" pitchFamily="2" charset="-122"/>
              </a:rPr>
              <a:t> </a:t>
            </a:r>
            <a:r>
              <a:rPr lang="en-GB" sz="1200" b="1" dirty="0" err="1">
                <a:solidFill>
                  <a:schemeClr val="bg1"/>
                </a:solidFill>
                <a:ea typeface="SimSun" panose="02010600030101010101" pitchFamily="2" charset="-122"/>
              </a:rPr>
              <a:t>dipendente</a:t>
            </a:r>
            <a:endParaRPr lang="en-GB" sz="2400" dirty="0">
              <a:solidFill>
                <a:schemeClr val="bg1"/>
              </a:solidFill>
              <a:effectLst/>
              <a:ea typeface="SimSun" panose="02010600030101010101" pitchFamily="2" charset="-122"/>
            </a:endParaRPr>
          </a:p>
        </p:txBody>
      </p:sp>
      <p:sp>
        <p:nvSpPr>
          <p:cNvPr id="13" name="Segnaposto contenuto 2">
            <a:extLst>
              <a:ext uri="{FF2B5EF4-FFF2-40B4-BE49-F238E27FC236}">
                <a16:creationId xmlns:a16="http://schemas.microsoft.com/office/drawing/2014/main" id="{EF2632D3-8226-03E4-5B5E-735B34A8FD73}"/>
              </a:ext>
            </a:extLst>
          </p:cNvPr>
          <p:cNvSpPr txBox="1">
            <a:spLocks/>
          </p:cNvSpPr>
          <p:nvPr/>
        </p:nvSpPr>
        <p:spPr>
          <a:xfrm>
            <a:off x="2266605" y="3195110"/>
            <a:ext cx="9444872" cy="764470"/>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spcAft>
                <a:spcPts val="800"/>
              </a:spcAft>
              <a:buNone/>
            </a:pPr>
            <a:r>
              <a:rPr lang="it-IT" sz="1400" dirty="0">
                <a:latin typeface="Calibri" panose="020F0502020204030204" pitchFamily="34" charset="0"/>
                <a:ea typeface="Calibri" panose="020F0502020204030204" pitchFamily="34" charset="0"/>
                <a:cs typeface="Calibri" panose="020F0502020204030204" pitchFamily="34" charset="0"/>
              </a:rPr>
              <a:t>Elencazione di tipologie e forme di remunerazione assimilate e quindi equiparate alla categoria reddituale dei redditi di lavoro dipendente. </a:t>
            </a:r>
            <a:endParaRPr lang="it-IT" sz="1400" kern="1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14" name="Rettangolo 61">
            <a:extLst>
              <a:ext uri="{FF2B5EF4-FFF2-40B4-BE49-F238E27FC236}">
                <a16:creationId xmlns:a16="http://schemas.microsoft.com/office/drawing/2014/main" id="{29D89096-26D6-BB52-8C72-155137C0969E}"/>
              </a:ext>
            </a:extLst>
          </p:cNvPr>
          <p:cNvSpPr/>
          <p:nvPr/>
        </p:nvSpPr>
        <p:spPr>
          <a:xfrm>
            <a:off x="1000083" y="3103443"/>
            <a:ext cx="1008961" cy="449354"/>
          </a:xfrm>
          <a:prstGeom prst="rect">
            <a:avLst/>
          </a:prstGeom>
          <a:solidFill>
            <a:schemeClr val="tx1"/>
          </a:solidFill>
          <a:ln w="19050" algn="ctr">
            <a:solidFill>
              <a:schemeClr val="tx1">
                <a:lumMod val="95000"/>
                <a:lumOff val="5000"/>
              </a:schemeClr>
            </a:solidFill>
            <a:miter lim="800000"/>
            <a:headEnd/>
            <a:tailEnd/>
          </a:ln>
          <a:effectLst/>
        </p:spPr>
        <p:txBody>
          <a:bodyPr spcFirstLastPara="0" vert="horz" wrap="square" lIns="5080" tIns="5080" rIns="5080" bIns="5080" numCol="1" spcCol="1270" anchor="ctr" anchorCtr="0">
            <a:noAutofit/>
          </a:bodyPr>
          <a:lstStyle/>
          <a:p>
            <a:pPr algn="ctr">
              <a:lnSpc>
                <a:spcPts val="1000"/>
              </a:lnSpc>
              <a:spcAft>
                <a:spcPts val="0"/>
              </a:spcAft>
            </a:pPr>
            <a:r>
              <a:rPr lang="en-GB" sz="1200" b="1" dirty="0">
                <a:solidFill>
                  <a:schemeClr val="bg1"/>
                </a:solidFill>
                <a:ea typeface="SimSun" panose="02010600030101010101" pitchFamily="2" charset="-122"/>
              </a:rPr>
              <a:t>Art. 50 del TUIR</a:t>
            </a:r>
            <a:endParaRPr lang="en-GB" sz="2400" dirty="0">
              <a:solidFill>
                <a:schemeClr val="bg1"/>
              </a:solidFill>
              <a:effectLst/>
              <a:ea typeface="SimSun" panose="02010600030101010101" pitchFamily="2" charset="-122"/>
            </a:endParaRPr>
          </a:p>
        </p:txBody>
      </p:sp>
      <p:sp>
        <p:nvSpPr>
          <p:cNvPr id="15" name="Rettangolo 61">
            <a:extLst>
              <a:ext uri="{FF2B5EF4-FFF2-40B4-BE49-F238E27FC236}">
                <a16:creationId xmlns:a16="http://schemas.microsoft.com/office/drawing/2014/main" id="{2410A367-AB46-25DB-29EB-936359398649}"/>
              </a:ext>
            </a:extLst>
          </p:cNvPr>
          <p:cNvSpPr/>
          <p:nvPr/>
        </p:nvSpPr>
        <p:spPr>
          <a:xfrm>
            <a:off x="1000078" y="3610589"/>
            <a:ext cx="1008961" cy="449354"/>
          </a:xfrm>
          <a:prstGeom prst="rect">
            <a:avLst/>
          </a:prstGeom>
          <a:solidFill>
            <a:schemeClr val="tx1"/>
          </a:solidFill>
          <a:ln w="19050" algn="ctr">
            <a:solidFill>
              <a:schemeClr val="tx1">
                <a:lumMod val="95000"/>
                <a:lumOff val="5000"/>
              </a:schemeClr>
            </a:solidFill>
            <a:miter lim="800000"/>
            <a:headEnd/>
            <a:tailEnd/>
          </a:ln>
          <a:effectLst/>
        </p:spPr>
        <p:txBody>
          <a:bodyPr spcFirstLastPara="0" vert="horz" wrap="square" lIns="5080" tIns="5080" rIns="5080" bIns="5080" numCol="1" spcCol="1270" anchor="ctr" anchorCtr="0">
            <a:noAutofit/>
          </a:bodyPr>
          <a:lstStyle/>
          <a:p>
            <a:pPr algn="ctr">
              <a:lnSpc>
                <a:spcPts val="1000"/>
              </a:lnSpc>
              <a:spcAft>
                <a:spcPts val="0"/>
              </a:spcAft>
            </a:pPr>
            <a:r>
              <a:rPr lang="en-GB" sz="1200" b="1" dirty="0" err="1">
                <a:solidFill>
                  <a:schemeClr val="bg1"/>
                </a:solidFill>
                <a:ea typeface="SimSun" panose="02010600030101010101" pitchFamily="2" charset="-122"/>
              </a:rPr>
              <a:t>Redditi</a:t>
            </a:r>
            <a:r>
              <a:rPr lang="en-GB" sz="1200" b="1" dirty="0">
                <a:solidFill>
                  <a:schemeClr val="bg1"/>
                </a:solidFill>
                <a:ea typeface="SimSun" panose="02010600030101010101" pitchFamily="2" charset="-122"/>
              </a:rPr>
              <a:t> </a:t>
            </a:r>
            <a:r>
              <a:rPr lang="en-GB" sz="1200" b="1" dirty="0" err="1">
                <a:solidFill>
                  <a:schemeClr val="bg1"/>
                </a:solidFill>
                <a:ea typeface="SimSun" panose="02010600030101010101" pitchFamily="2" charset="-122"/>
              </a:rPr>
              <a:t>assimilati</a:t>
            </a:r>
            <a:endParaRPr lang="en-GB" sz="2400" dirty="0">
              <a:solidFill>
                <a:schemeClr val="bg1"/>
              </a:solidFill>
              <a:effectLst/>
              <a:ea typeface="SimSun" panose="02010600030101010101" pitchFamily="2" charset="-122"/>
            </a:endParaRPr>
          </a:p>
        </p:txBody>
      </p:sp>
    </p:spTree>
    <p:extLst>
      <p:ext uri="{BB962C8B-B14F-4D97-AF65-F5344CB8AC3E}">
        <p14:creationId xmlns:p14="http://schemas.microsoft.com/office/powerpoint/2010/main" val="36904752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A44891-EF97-884A-9722-7354109309EC}"/>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146E5C09-DBF7-A05F-FCBA-22D1D0B89FEA}"/>
              </a:ext>
            </a:extLst>
          </p:cNvPr>
          <p:cNvSpPr>
            <a:spLocks noGrp="1"/>
          </p:cNvSpPr>
          <p:nvPr>
            <p:ph type="title"/>
          </p:nvPr>
        </p:nvSpPr>
        <p:spPr>
          <a:xfrm>
            <a:off x="838199" y="365125"/>
            <a:ext cx="9195263" cy="1325563"/>
          </a:xfrm>
        </p:spPr>
        <p:txBody>
          <a:bodyPr>
            <a:noAutofit/>
          </a:bodyPr>
          <a:lstStyle/>
          <a:p>
            <a:r>
              <a:rPr lang="it-IT" sz="3200" dirty="0"/>
              <a:t>La normativa italiana in materia di pensioni in contesti transfrontalieri</a:t>
            </a:r>
          </a:p>
        </p:txBody>
      </p:sp>
      <p:sp>
        <p:nvSpPr>
          <p:cNvPr id="5" name="Segnaposto contenuto 2">
            <a:extLst>
              <a:ext uri="{FF2B5EF4-FFF2-40B4-BE49-F238E27FC236}">
                <a16:creationId xmlns:a16="http://schemas.microsoft.com/office/drawing/2014/main" id="{60E1F87D-AE3F-EB48-83BC-772A110FEFE4}"/>
              </a:ext>
            </a:extLst>
          </p:cNvPr>
          <p:cNvSpPr txBox="1">
            <a:spLocks/>
          </p:cNvSpPr>
          <p:nvPr/>
        </p:nvSpPr>
        <p:spPr>
          <a:xfrm>
            <a:off x="2266605" y="2077138"/>
            <a:ext cx="9444872" cy="1030988"/>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spcAft>
                <a:spcPts val="800"/>
              </a:spcAft>
              <a:buNone/>
            </a:pPr>
            <a:r>
              <a:rPr lang="it-IT" sz="1400" dirty="0">
                <a:latin typeface="Calibri" panose="020F0502020204030204" pitchFamily="34" charset="0"/>
                <a:ea typeface="Calibri" panose="020F0502020204030204" pitchFamily="34" charset="0"/>
                <a:cs typeface="Calibri" panose="020F0502020204030204" pitchFamily="34" charset="0"/>
              </a:rPr>
              <a:t>2. Costituiscono, altresì, redditi di lavoro dipendente: </a:t>
            </a:r>
          </a:p>
          <a:p>
            <a:pPr marL="0" indent="0" algn="just">
              <a:lnSpc>
                <a:spcPct val="107000"/>
              </a:lnSpc>
              <a:spcAft>
                <a:spcPts val="800"/>
              </a:spcAft>
              <a:buNone/>
            </a:pPr>
            <a:r>
              <a:rPr lang="it-IT" sz="1400" dirty="0">
                <a:latin typeface="Calibri" panose="020F0502020204030204" pitchFamily="34" charset="0"/>
                <a:ea typeface="Calibri" panose="020F0502020204030204" pitchFamily="34" charset="0"/>
                <a:cs typeface="Calibri" panose="020F0502020204030204" pitchFamily="34" charset="0"/>
              </a:rPr>
              <a:t>a) le pensioni di ogni genere e gli assegni ad esse equiparati;</a:t>
            </a:r>
            <a:endParaRPr lang="it-IT" sz="2000" kern="100" dirty="0">
              <a:effectLst/>
              <a:latin typeface="Calibri" panose="020F0502020204030204" pitchFamily="34" charset="0"/>
              <a:ea typeface="Calibri" panose="020F0502020204030204" pitchFamily="34" charset="0"/>
              <a:cs typeface="Calibri" panose="020F0502020204030204" pitchFamily="34" charset="0"/>
            </a:endParaRPr>
          </a:p>
        </p:txBody>
      </p:sp>
      <p:sp>
        <p:nvSpPr>
          <p:cNvPr id="6" name="Rettangolo 61">
            <a:extLst>
              <a:ext uri="{FF2B5EF4-FFF2-40B4-BE49-F238E27FC236}">
                <a16:creationId xmlns:a16="http://schemas.microsoft.com/office/drawing/2014/main" id="{3B0D5FE6-C67F-B4E6-2D97-A8E4BADFE947}"/>
              </a:ext>
            </a:extLst>
          </p:cNvPr>
          <p:cNvSpPr/>
          <p:nvPr/>
        </p:nvSpPr>
        <p:spPr>
          <a:xfrm>
            <a:off x="1000083" y="2022328"/>
            <a:ext cx="1008961" cy="449354"/>
          </a:xfrm>
          <a:prstGeom prst="rect">
            <a:avLst/>
          </a:prstGeom>
          <a:solidFill>
            <a:schemeClr val="tx1"/>
          </a:solidFill>
          <a:ln w="19050" algn="ctr">
            <a:solidFill>
              <a:schemeClr val="tx1">
                <a:lumMod val="95000"/>
                <a:lumOff val="5000"/>
              </a:schemeClr>
            </a:solidFill>
            <a:miter lim="800000"/>
            <a:headEnd/>
            <a:tailEnd/>
          </a:ln>
          <a:effectLst/>
        </p:spPr>
        <p:txBody>
          <a:bodyPr spcFirstLastPara="0" vert="horz" wrap="square" lIns="5080" tIns="5080" rIns="5080" bIns="5080" numCol="1" spcCol="1270" anchor="ctr" anchorCtr="0">
            <a:noAutofit/>
          </a:bodyPr>
          <a:lstStyle/>
          <a:p>
            <a:pPr algn="ctr">
              <a:lnSpc>
                <a:spcPts val="1000"/>
              </a:lnSpc>
              <a:spcAft>
                <a:spcPts val="0"/>
              </a:spcAft>
            </a:pPr>
            <a:r>
              <a:rPr lang="en-GB" sz="1200" b="1" dirty="0">
                <a:solidFill>
                  <a:schemeClr val="bg1"/>
                </a:solidFill>
                <a:ea typeface="SimSun" panose="02010600030101010101" pitchFamily="2" charset="-122"/>
              </a:rPr>
              <a:t>Art. 49 del TUIR</a:t>
            </a:r>
            <a:endParaRPr lang="en-GB" sz="2400" dirty="0">
              <a:solidFill>
                <a:schemeClr val="bg1"/>
              </a:solidFill>
              <a:effectLst/>
              <a:ea typeface="SimSun" panose="02010600030101010101" pitchFamily="2" charset="-122"/>
            </a:endParaRPr>
          </a:p>
        </p:txBody>
      </p:sp>
      <p:sp>
        <p:nvSpPr>
          <p:cNvPr id="10" name="Rettangolo 61">
            <a:extLst>
              <a:ext uri="{FF2B5EF4-FFF2-40B4-BE49-F238E27FC236}">
                <a16:creationId xmlns:a16="http://schemas.microsoft.com/office/drawing/2014/main" id="{5F956E72-4644-F0DC-EF7E-613C50F9C539}"/>
              </a:ext>
            </a:extLst>
          </p:cNvPr>
          <p:cNvSpPr/>
          <p:nvPr/>
        </p:nvSpPr>
        <p:spPr>
          <a:xfrm>
            <a:off x="1000080" y="4117572"/>
            <a:ext cx="1008961" cy="449354"/>
          </a:xfrm>
          <a:prstGeom prst="rect">
            <a:avLst/>
          </a:prstGeom>
          <a:solidFill>
            <a:schemeClr val="tx1"/>
          </a:solidFill>
          <a:ln w="19050" algn="ctr">
            <a:solidFill>
              <a:schemeClr val="tx1">
                <a:lumMod val="95000"/>
                <a:lumOff val="5000"/>
              </a:schemeClr>
            </a:solidFill>
            <a:miter lim="800000"/>
            <a:headEnd/>
            <a:tailEnd/>
          </a:ln>
          <a:effectLst/>
        </p:spPr>
        <p:txBody>
          <a:bodyPr spcFirstLastPara="0" vert="horz" wrap="square" lIns="5080" tIns="5080" rIns="5080" bIns="5080" numCol="1" spcCol="1270" anchor="ctr" anchorCtr="0">
            <a:noAutofit/>
          </a:bodyPr>
          <a:lstStyle/>
          <a:p>
            <a:pPr algn="ctr">
              <a:lnSpc>
                <a:spcPts val="1000"/>
              </a:lnSpc>
              <a:spcAft>
                <a:spcPts val="0"/>
              </a:spcAft>
            </a:pPr>
            <a:r>
              <a:rPr lang="en-GB" sz="1200" b="1" dirty="0">
                <a:solidFill>
                  <a:schemeClr val="bg1"/>
                </a:solidFill>
                <a:ea typeface="SimSun" panose="02010600030101010101" pitchFamily="2" charset="-122"/>
              </a:rPr>
              <a:t>Art. 23 del TUIR</a:t>
            </a:r>
            <a:endParaRPr lang="en-GB" sz="2400" dirty="0">
              <a:solidFill>
                <a:schemeClr val="bg1"/>
              </a:solidFill>
              <a:effectLst/>
              <a:ea typeface="SimSun" panose="02010600030101010101" pitchFamily="2" charset="-122"/>
            </a:endParaRPr>
          </a:p>
        </p:txBody>
      </p:sp>
      <p:sp>
        <p:nvSpPr>
          <p:cNvPr id="12" name="Segnaposto contenuto 2">
            <a:extLst>
              <a:ext uri="{FF2B5EF4-FFF2-40B4-BE49-F238E27FC236}">
                <a16:creationId xmlns:a16="http://schemas.microsoft.com/office/drawing/2014/main" id="{CE04C43F-11AE-BB5E-FBCE-A62B18F8B14E}"/>
              </a:ext>
            </a:extLst>
          </p:cNvPr>
          <p:cNvSpPr txBox="1">
            <a:spLocks/>
          </p:cNvSpPr>
          <p:nvPr/>
        </p:nvSpPr>
        <p:spPr>
          <a:xfrm>
            <a:off x="2266605" y="3965864"/>
            <a:ext cx="9444872" cy="1552286"/>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spcAft>
                <a:spcPts val="800"/>
              </a:spcAft>
              <a:buNone/>
            </a:pPr>
            <a:r>
              <a:rPr lang="it-IT" sz="1400" dirty="0">
                <a:latin typeface="Calibri" panose="020F0502020204030204" pitchFamily="34" charset="0"/>
                <a:ea typeface="Calibri" panose="020F0502020204030204" pitchFamily="34" charset="0"/>
                <a:cs typeface="Calibri" panose="020F0502020204030204" pitchFamily="34" charset="0"/>
              </a:rPr>
              <a:t>2. Indipendentemente dalle condizioni di cui alle lettere c), d), e) f) del comma 1 si considerano prodotti nel territorio dello Stato, se corrisposti dallo Stato, da soggetti residenti nel territorio dello Stato o da stabili organizzazioni nel territorio stesso di soggetti non residenti:</a:t>
            </a:r>
          </a:p>
          <a:p>
            <a:pPr marL="0" indent="0" algn="just">
              <a:lnSpc>
                <a:spcPct val="107000"/>
              </a:lnSpc>
              <a:spcAft>
                <a:spcPts val="800"/>
              </a:spcAft>
              <a:buNone/>
            </a:pPr>
            <a:r>
              <a:rPr lang="it-IT" sz="1400" dirty="0">
                <a:latin typeface="Calibri" panose="020F0502020204030204" pitchFamily="34" charset="0"/>
                <a:ea typeface="Calibri" panose="020F0502020204030204" pitchFamily="34" charset="0"/>
                <a:cs typeface="Calibri" panose="020F0502020204030204" pitchFamily="34" charset="0"/>
              </a:rPr>
              <a:t>a) le pensioni, gli assegni ad esse assimilati e le indennità di fine rapporto di cui alle lettere a), c), d), e) del comma 1 dell'articolo 16; </a:t>
            </a:r>
            <a:endParaRPr lang="it-IT" sz="1400" kern="100"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3" name="Immagine 2" descr="Immagine che contiene nero, oscurità&#10;&#10;Descrizione generata automaticamente">
            <a:extLst>
              <a:ext uri="{FF2B5EF4-FFF2-40B4-BE49-F238E27FC236}">
                <a16:creationId xmlns:a16="http://schemas.microsoft.com/office/drawing/2014/main" id="{08392B70-8CF6-174D-D4C9-FAE70A8ECB4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3462" y="225232"/>
            <a:ext cx="1778924" cy="791482"/>
          </a:xfrm>
          <a:prstGeom prst="rect">
            <a:avLst/>
          </a:prstGeom>
        </p:spPr>
      </p:pic>
      <p:sp>
        <p:nvSpPr>
          <p:cNvPr id="4" name="Rettangolo 61">
            <a:extLst>
              <a:ext uri="{FF2B5EF4-FFF2-40B4-BE49-F238E27FC236}">
                <a16:creationId xmlns:a16="http://schemas.microsoft.com/office/drawing/2014/main" id="{33FA3647-B392-0ABD-356C-2AD1B46E8A29}"/>
              </a:ext>
            </a:extLst>
          </p:cNvPr>
          <p:cNvSpPr/>
          <p:nvPr/>
        </p:nvSpPr>
        <p:spPr>
          <a:xfrm>
            <a:off x="1000079" y="4689668"/>
            <a:ext cx="1008961" cy="622995"/>
          </a:xfrm>
          <a:prstGeom prst="rect">
            <a:avLst/>
          </a:prstGeom>
          <a:solidFill>
            <a:schemeClr val="tx1"/>
          </a:solidFill>
          <a:ln w="19050" algn="ctr">
            <a:solidFill>
              <a:schemeClr val="tx1">
                <a:lumMod val="95000"/>
                <a:lumOff val="5000"/>
              </a:schemeClr>
            </a:solidFill>
            <a:miter lim="800000"/>
            <a:headEnd/>
            <a:tailEnd/>
          </a:ln>
          <a:effectLst/>
        </p:spPr>
        <p:txBody>
          <a:bodyPr spcFirstLastPara="0" vert="horz" wrap="square" lIns="5080" tIns="5080" rIns="5080" bIns="5080" numCol="1" spcCol="1270" anchor="ctr" anchorCtr="0">
            <a:noAutofit/>
          </a:bodyPr>
          <a:lstStyle/>
          <a:p>
            <a:pPr algn="ctr">
              <a:lnSpc>
                <a:spcPts val="1000"/>
              </a:lnSpc>
              <a:spcAft>
                <a:spcPts val="0"/>
              </a:spcAft>
            </a:pPr>
            <a:r>
              <a:rPr lang="en-GB" sz="1200" b="1" dirty="0" err="1">
                <a:solidFill>
                  <a:schemeClr val="bg1"/>
                </a:solidFill>
                <a:ea typeface="SimSun" panose="02010600030101010101" pitchFamily="2" charset="-122"/>
              </a:rPr>
              <a:t>Applicazione</a:t>
            </a:r>
            <a:r>
              <a:rPr lang="en-GB" sz="1200" b="1" dirty="0">
                <a:solidFill>
                  <a:schemeClr val="bg1"/>
                </a:solidFill>
                <a:ea typeface="SimSun" panose="02010600030101010101" pitchFamily="2" charset="-122"/>
              </a:rPr>
              <a:t> </a:t>
            </a:r>
            <a:r>
              <a:rPr lang="en-GB" sz="1200" b="1" dirty="0" err="1">
                <a:solidFill>
                  <a:schemeClr val="bg1"/>
                </a:solidFill>
                <a:ea typeface="SimSun" panose="02010600030101010101" pitchFamily="2" charset="-122"/>
              </a:rPr>
              <a:t>dell’imposta</a:t>
            </a:r>
            <a:r>
              <a:rPr lang="en-GB" sz="1200" b="1" dirty="0">
                <a:solidFill>
                  <a:schemeClr val="bg1"/>
                </a:solidFill>
                <a:ea typeface="SimSun" panose="02010600030101010101" pitchFamily="2" charset="-122"/>
              </a:rPr>
              <a:t> ai non </a:t>
            </a:r>
            <a:r>
              <a:rPr lang="en-GB" sz="1200" b="1" dirty="0" err="1">
                <a:solidFill>
                  <a:schemeClr val="bg1"/>
                </a:solidFill>
                <a:ea typeface="SimSun" panose="02010600030101010101" pitchFamily="2" charset="-122"/>
              </a:rPr>
              <a:t>residenti</a:t>
            </a:r>
            <a:endParaRPr lang="en-GB" sz="2400" dirty="0">
              <a:solidFill>
                <a:schemeClr val="bg1"/>
              </a:solidFill>
              <a:effectLst/>
              <a:ea typeface="SimSun" panose="02010600030101010101" pitchFamily="2" charset="-122"/>
            </a:endParaRPr>
          </a:p>
        </p:txBody>
      </p:sp>
      <p:sp>
        <p:nvSpPr>
          <p:cNvPr id="7" name="Rettangolo 61">
            <a:extLst>
              <a:ext uri="{FF2B5EF4-FFF2-40B4-BE49-F238E27FC236}">
                <a16:creationId xmlns:a16="http://schemas.microsoft.com/office/drawing/2014/main" id="{1FA2FFC5-7F97-0810-267E-7FE1773C5C3B}"/>
              </a:ext>
            </a:extLst>
          </p:cNvPr>
          <p:cNvSpPr/>
          <p:nvPr/>
        </p:nvSpPr>
        <p:spPr>
          <a:xfrm>
            <a:off x="1000079" y="2592632"/>
            <a:ext cx="1008961" cy="622995"/>
          </a:xfrm>
          <a:prstGeom prst="rect">
            <a:avLst/>
          </a:prstGeom>
          <a:solidFill>
            <a:schemeClr val="tx1"/>
          </a:solidFill>
          <a:ln w="19050" algn="ctr">
            <a:solidFill>
              <a:schemeClr val="tx1">
                <a:lumMod val="95000"/>
                <a:lumOff val="5000"/>
              </a:schemeClr>
            </a:solidFill>
            <a:miter lim="800000"/>
            <a:headEnd/>
            <a:tailEnd/>
          </a:ln>
          <a:effectLst/>
        </p:spPr>
        <p:txBody>
          <a:bodyPr spcFirstLastPara="0" vert="horz" wrap="square" lIns="5080" tIns="5080" rIns="5080" bIns="5080" numCol="1" spcCol="1270" anchor="ctr" anchorCtr="0">
            <a:noAutofit/>
          </a:bodyPr>
          <a:lstStyle/>
          <a:p>
            <a:pPr algn="ctr">
              <a:lnSpc>
                <a:spcPts val="1000"/>
              </a:lnSpc>
              <a:spcAft>
                <a:spcPts val="0"/>
              </a:spcAft>
            </a:pPr>
            <a:r>
              <a:rPr lang="en-GB" sz="1200" b="1" dirty="0" err="1">
                <a:solidFill>
                  <a:schemeClr val="bg1"/>
                </a:solidFill>
                <a:ea typeface="SimSun" panose="02010600030101010101" pitchFamily="2" charset="-122"/>
              </a:rPr>
              <a:t>Redditi</a:t>
            </a:r>
            <a:r>
              <a:rPr lang="en-GB" sz="1200" b="1" dirty="0">
                <a:solidFill>
                  <a:schemeClr val="bg1"/>
                </a:solidFill>
                <a:ea typeface="SimSun" panose="02010600030101010101" pitchFamily="2" charset="-122"/>
              </a:rPr>
              <a:t> di </a:t>
            </a:r>
            <a:r>
              <a:rPr lang="en-GB" sz="1200" b="1" dirty="0" err="1">
                <a:solidFill>
                  <a:schemeClr val="bg1"/>
                </a:solidFill>
                <a:ea typeface="SimSun" panose="02010600030101010101" pitchFamily="2" charset="-122"/>
              </a:rPr>
              <a:t>lavoro</a:t>
            </a:r>
            <a:r>
              <a:rPr lang="en-GB" sz="1200" b="1" dirty="0">
                <a:solidFill>
                  <a:schemeClr val="bg1"/>
                </a:solidFill>
                <a:ea typeface="SimSun" panose="02010600030101010101" pitchFamily="2" charset="-122"/>
              </a:rPr>
              <a:t> </a:t>
            </a:r>
            <a:r>
              <a:rPr lang="en-GB" sz="1200" b="1" dirty="0" err="1">
                <a:solidFill>
                  <a:schemeClr val="bg1"/>
                </a:solidFill>
                <a:ea typeface="SimSun" panose="02010600030101010101" pitchFamily="2" charset="-122"/>
              </a:rPr>
              <a:t>dipendente</a:t>
            </a:r>
            <a:endParaRPr lang="en-GB" sz="2400" dirty="0">
              <a:solidFill>
                <a:schemeClr val="bg1"/>
              </a:solidFill>
              <a:effectLst/>
              <a:ea typeface="SimSun" panose="02010600030101010101" pitchFamily="2" charset="-122"/>
            </a:endParaRPr>
          </a:p>
        </p:txBody>
      </p:sp>
    </p:spTree>
    <p:extLst>
      <p:ext uri="{BB962C8B-B14F-4D97-AF65-F5344CB8AC3E}">
        <p14:creationId xmlns:p14="http://schemas.microsoft.com/office/powerpoint/2010/main" val="549668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D1FF21-4E5F-DB0A-6552-72BC0D90C61F}"/>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B1DE6128-68B8-2302-F9F1-9AC98D51F2C0}"/>
              </a:ext>
            </a:extLst>
          </p:cNvPr>
          <p:cNvSpPr>
            <a:spLocks noGrp="1"/>
          </p:cNvSpPr>
          <p:nvPr>
            <p:ph type="title"/>
          </p:nvPr>
        </p:nvSpPr>
        <p:spPr>
          <a:xfrm>
            <a:off x="838199" y="365125"/>
            <a:ext cx="9195263" cy="1325563"/>
          </a:xfrm>
        </p:spPr>
        <p:txBody>
          <a:bodyPr>
            <a:noAutofit/>
          </a:bodyPr>
          <a:lstStyle/>
          <a:p>
            <a:r>
              <a:rPr lang="it-IT" sz="3200" dirty="0"/>
              <a:t>Italia – San Marino: la convenzione contro le doppie imposizioni in materia di redditi di lavoro dipendente «privato»</a:t>
            </a:r>
          </a:p>
        </p:txBody>
      </p:sp>
      <p:sp>
        <p:nvSpPr>
          <p:cNvPr id="5" name="Segnaposto contenuto 2">
            <a:extLst>
              <a:ext uri="{FF2B5EF4-FFF2-40B4-BE49-F238E27FC236}">
                <a16:creationId xmlns:a16="http://schemas.microsoft.com/office/drawing/2014/main" id="{8D51D38F-4011-2F13-2EAA-D8BBB35C06A5}"/>
              </a:ext>
            </a:extLst>
          </p:cNvPr>
          <p:cNvSpPr txBox="1">
            <a:spLocks/>
          </p:cNvSpPr>
          <p:nvPr/>
        </p:nvSpPr>
        <p:spPr>
          <a:xfrm>
            <a:off x="2083459" y="1964387"/>
            <a:ext cx="9444872" cy="4460491"/>
          </a:xfrm>
          <a:prstGeom prst="rect">
            <a:avLst/>
          </a:prstGeom>
          <a:ln>
            <a:solidFill>
              <a:schemeClr val="accent1"/>
            </a:solidFill>
          </a:ln>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spcAft>
                <a:spcPts val="800"/>
              </a:spcAft>
              <a:buNone/>
            </a:pPr>
            <a:r>
              <a:rPr lang="it-IT" sz="1800" b="1" kern="100" dirty="0">
                <a:latin typeface="Calibri" panose="020F0502020204030204" pitchFamily="34" charset="0"/>
                <a:ea typeface="DengXian" panose="02010600030101010101" pitchFamily="2" charset="-122"/>
                <a:cs typeface="Arial" panose="020B0604020202020204" pitchFamily="34" charset="0"/>
              </a:rPr>
              <a:t>§ 1</a:t>
            </a:r>
            <a:r>
              <a:rPr lang="it-IT" sz="1800" kern="100" dirty="0">
                <a:latin typeface="Calibri" panose="020F0502020204030204" pitchFamily="34" charset="0"/>
                <a:ea typeface="DengXian" panose="02010600030101010101" pitchFamily="2" charset="-122"/>
                <a:cs typeface="Arial" panose="020B0604020202020204" pitchFamily="34" charset="0"/>
              </a:rPr>
              <a:t> – Salve le disposizioni speciali (artt. 16, 18, 19, 20 e 21) i salari, gli stipendi e le altre remunerazioni analoghe che un residente di uno Stato contraente riceve in corrispettivo di un’attività dipendente sono imponibili soltanto in detto Stato, a meno che l’attività non venga svolta nell’altro Stato contraente. Se l’attività è quivi svolta, le remunerazioni percepite a tale titolo sono imponibili in questo altro Stato (</a:t>
            </a:r>
            <a:r>
              <a:rPr lang="it-IT" sz="1800" u="sng" kern="100" dirty="0">
                <a:latin typeface="Calibri" panose="020F0502020204030204" pitchFamily="34" charset="0"/>
                <a:ea typeface="DengXian" panose="02010600030101010101" pitchFamily="2" charset="-122"/>
                <a:cs typeface="Arial" panose="020B0604020202020204" pitchFamily="34" charset="0"/>
              </a:rPr>
              <a:t>tassazione dello Stato della fonte</a:t>
            </a:r>
            <a:r>
              <a:rPr lang="it-IT" sz="1800" kern="100" dirty="0">
                <a:latin typeface="Calibri" panose="020F0502020204030204" pitchFamily="34" charset="0"/>
                <a:ea typeface="DengXian" panose="02010600030101010101" pitchFamily="2" charset="-122"/>
                <a:cs typeface="Arial" panose="020B0604020202020204" pitchFamily="34" charset="0"/>
              </a:rPr>
              <a:t>).</a:t>
            </a:r>
          </a:p>
          <a:p>
            <a:pPr marL="0" indent="0" algn="just">
              <a:lnSpc>
                <a:spcPct val="107000"/>
              </a:lnSpc>
              <a:spcAft>
                <a:spcPts val="800"/>
              </a:spcAft>
              <a:buNone/>
            </a:pPr>
            <a:r>
              <a:rPr lang="it-IT" sz="1800" b="1" kern="100" dirty="0">
                <a:effectLst/>
                <a:latin typeface="Calibri" panose="020F0502020204030204" pitchFamily="34" charset="0"/>
                <a:ea typeface="DengXian" panose="02010600030101010101" pitchFamily="2" charset="-122"/>
                <a:cs typeface="Arial" panose="020B0604020202020204" pitchFamily="34" charset="0"/>
              </a:rPr>
              <a:t>§ </a:t>
            </a:r>
            <a:r>
              <a:rPr lang="it-IT" sz="1800" b="1" kern="100" dirty="0">
                <a:latin typeface="Calibri" panose="020F0502020204030204" pitchFamily="34" charset="0"/>
                <a:ea typeface="DengXian" panose="02010600030101010101" pitchFamily="2" charset="-122"/>
                <a:cs typeface="Arial" panose="020B0604020202020204" pitchFamily="34" charset="0"/>
              </a:rPr>
              <a:t>2</a:t>
            </a:r>
            <a:r>
              <a:rPr lang="it-IT" sz="1800" kern="100" dirty="0">
                <a:latin typeface="Calibri" panose="020F0502020204030204" pitchFamily="34" charset="0"/>
                <a:ea typeface="DengXian" panose="02010600030101010101" pitchFamily="2" charset="-122"/>
                <a:cs typeface="Arial" panose="020B0604020202020204" pitchFamily="34" charset="0"/>
              </a:rPr>
              <a:t> – </a:t>
            </a:r>
            <a:r>
              <a:rPr lang="it-IT" sz="1800" u="sng" kern="100" dirty="0">
                <a:latin typeface="Calibri" panose="020F0502020204030204" pitchFamily="34" charset="0"/>
                <a:ea typeface="DengXian" panose="02010600030101010101" pitchFamily="2" charset="-122"/>
                <a:cs typeface="Arial" panose="020B0604020202020204" pitchFamily="34" charset="0"/>
              </a:rPr>
              <a:t>Cause di esclusione con (inversione della regola) - tassazione dello Stato della residenza</a:t>
            </a:r>
            <a:r>
              <a:rPr lang="it-IT" sz="1800" kern="100" dirty="0">
                <a:latin typeface="Calibri" panose="020F0502020204030204" pitchFamily="34" charset="0"/>
                <a:ea typeface="DengXian" panose="02010600030101010101" pitchFamily="2" charset="-122"/>
                <a:cs typeface="Arial" panose="020B0604020202020204" pitchFamily="34" charset="0"/>
              </a:rPr>
              <a:t>: (a) soggiorno non superiore a 183 giorni su 12 mesi; (b) remunerazioni pagate da o per conto di datore di lavoro non residente nell’altro Stato; (c) l’onere delle remunerazioni non è sostenuto da una stabile organizzazione o base fissa che il datore di lavoro ha nell’altro Stato.</a:t>
            </a:r>
          </a:p>
          <a:p>
            <a:pPr marL="0" indent="0" algn="just">
              <a:lnSpc>
                <a:spcPct val="107000"/>
              </a:lnSpc>
              <a:spcAft>
                <a:spcPts val="800"/>
              </a:spcAft>
              <a:buNone/>
            </a:pPr>
            <a:r>
              <a:rPr lang="it-IT" sz="1800" b="1" kern="100" dirty="0">
                <a:effectLst/>
                <a:latin typeface="Calibri" panose="020F0502020204030204" pitchFamily="34" charset="0"/>
                <a:ea typeface="DengXian" panose="02010600030101010101" pitchFamily="2" charset="-122"/>
                <a:cs typeface="Arial" panose="020B0604020202020204" pitchFamily="34" charset="0"/>
              </a:rPr>
              <a:t>§ 3 </a:t>
            </a:r>
            <a:r>
              <a:rPr lang="it-IT" sz="1800" kern="100" dirty="0">
                <a:effectLst/>
                <a:latin typeface="Calibri" panose="020F0502020204030204" pitchFamily="34" charset="0"/>
                <a:ea typeface="DengXian" panose="02010600030101010101" pitchFamily="2" charset="-122"/>
                <a:cs typeface="Arial" panose="020B0604020202020204" pitchFamily="34" charset="0"/>
              </a:rPr>
              <a:t>– Nonostante le disposizioni precedenti del presente articolo, le remunerazioni percepite in corrispettivo di un lavoro subordinato svolto a bordo di </a:t>
            </a:r>
            <a:r>
              <a:rPr lang="it-IT" sz="1800" b="1" kern="100" dirty="0">
                <a:effectLst/>
                <a:latin typeface="Calibri" panose="020F0502020204030204" pitchFamily="34" charset="0"/>
                <a:ea typeface="DengXian" panose="02010600030101010101" pitchFamily="2" charset="-122"/>
                <a:cs typeface="Arial" panose="020B0604020202020204" pitchFamily="34" charset="0"/>
              </a:rPr>
              <a:t>navi</a:t>
            </a:r>
            <a:r>
              <a:rPr lang="it-IT" sz="1800" kern="100" dirty="0">
                <a:effectLst/>
                <a:latin typeface="Calibri" panose="020F0502020204030204" pitchFamily="34" charset="0"/>
                <a:ea typeface="DengXian" panose="02010600030101010101" pitchFamily="2" charset="-122"/>
                <a:cs typeface="Arial" panose="020B0604020202020204" pitchFamily="34" charset="0"/>
              </a:rPr>
              <a:t> o di </a:t>
            </a:r>
            <a:r>
              <a:rPr lang="it-IT" sz="1800" b="1" kern="100" dirty="0">
                <a:effectLst/>
                <a:latin typeface="Calibri" panose="020F0502020204030204" pitchFamily="34" charset="0"/>
                <a:ea typeface="DengXian" panose="02010600030101010101" pitchFamily="2" charset="-122"/>
                <a:cs typeface="Arial" panose="020B0604020202020204" pitchFamily="34" charset="0"/>
              </a:rPr>
              <a:t>aeromobili</a:t>
            </a:r>
            <a:r>
              <a:rPr lang="it-IT" sz="1800" kern="100" dirty="0">
                <a:effectLst/>
                <a:latin typeface="Calibri" panose="020F0502020204030204" pitchFamily="34" charset="0"/>
                <a:ea typeface="DengXian" panose="02010600030101010101" pitchFamily="2" charset="-122"/>
                <a:cs typeface="Arial" panose="020B0604020202020204" pitchFamily="34" charset="0"/>
              </a:rPr>
              <a:t> impiegati in </a:t>
            </a:r>
            <a:r>
              <a:rPr lang="it-IT" sz="1800" b="1" kern="100" dirty="0">
                <a:effectLst/>
                <a:latin typeface="Calibri" panose="020F0502020204030204" pitchFamily="34" charset="0"/>
                <a:ea typeface="DengXian" panose="02010600030101010101" pitchFamily="2" charset="-122"/>
                <a:cs typeface="Arial" panose="020B0604020202020204" pitchFamily="34" charset="0"/>
              </a:rPr>
              <a:t>traffico internazionale</a:t>
            </a:r>
            <a:r>
              <a:rPr lang="it-IT" sz="1800" kern="100" dirty="0">
                <a:effectLst/>
                <a:latin typeface="Calibri" panose="020F0502020204030204" pitchFamily="34" charset="0"/>
                <a:ea typeface="DengXian" panose="02010600030101010101" pitchFamily="2" charset="-122"/>
                <a:cs typeface="Arial" panose="020B0604020202020204" pitchFamily="34" charset="0"/>
              </a:rPr>
              <a:t> sono imponibili soltanto nello Stato contraente nel quale è situata la sede della direzione effettiva dell’impresa. (</a:t>
            </a:r>
            <a:r>
              <a:rPr lang="it-IT" sz="1800" u="sng" kern="100" dirty="0">
                <a:effectLst/>
                <a:latin typeface="Calibri" panose="020F0502020204030204" pitchFamily="34" charset="0"/>
                <a:ea typeface="DengXian" panose="02010600030101010101" pitchFamily="2" charset="-122"/>
                <a:cs typeface="Arial" panose="020B0604020202020204" pitchFamily="34" charset="0"/>
              </a:rPr>
              <a:t>tassazione dello Stato della residenza -&gt; direzione effettiva dell’impresa</a:t>
            </a:r>
            <a:r>
              <a:rPr lang="it-IT" sz="1800" kern="100" dirty="0">
                <a:effectLst/>
                <a:latin typeface="Calibri" panose="020F0502020204030204" pitchFamily="34" charset="0"/>
                <a:ea typeface="DengXian" panose="02010600030101010101" pitchFamily="2" charset="-122"/>
                <a:cs typeface="Arial" panose="020B0604020202020204" pitchFamily="34" charset="0"/>
              </a:rPr>
              <a:t>)</a:t>
            </a:r>
          </a:p>
        </p:txBody>
      </p:sp>
      <p:sp>
        <p:nvSpPr>
          <p:cNvPr id="6" name="Rettangolo 61">
            <a:extLst>
              <a:ext uri="{FF2B5EF4-FFF2-40B4-BE49-F238E27FC236}">
                <a16:creationId xmlns:a16="http://schemas.microsoft.com/office/drawing/2014/main" id="{4C4DE919-4BA9-19D5-48CB-C7D360FD38A0}"/>
              </a:ext>
            </a:extLst>
          </p:cNvPr>
          <p:cNvSpPr/>
          <p:nvPr/>
        </p:nvSpPr>
        <p:spPr>
          <a:xfrm>
            <a:off x="838199" y="3573632"/>
            <a:ext cx="1008961" cy="449354"/>
          </a:xfrm>
          <a:prstGeom prst="rect">
            <a:avLst/>
          </a:prstGeom>
          <a:solidFill>
            <a:schemeClr val="tx1"/>
          </a:solidFill>
          <a:ln w="19050" algn="ctr">
            <a:solidFill>
              <a:schemeClr val="tx1">
                <a:lumMod val="95000"/>
                <a:lumOff val="5000"/>
              </a:schemeClr>
            </a:solidFill>
            <a:miter lim="800000"/>
            <a:headEnd/>
            <a:tailEnd/>
          </a:ln>
          <a:effectLst/>
        </p:spPr>
        <p:txBody>
          <a:bodyPr spcFirstLastPara="0" vert="horz" wrap="square" lIns="5080" tIns="5080" rIns="5080" bIns="5080" numCol="1" spcCol="1270" anchor="ctr" anchorCtr="0">
            <a:noAutofit/>
          </a:bodyPr>
          <a:lstStyle/>
          <a:p>
            <a:pPr algn="ctr">
              <a:lnSpc>
                <a:spcPts val="1000"/>
              </a:lnSpc>
              <a:spcAft>
                <a:spcPts val="0"/>
              </a:spcAft>
            </a:pPr>
            <a:r>
              <a:rPr lang="en-GB" sz="1200" b="1" dirty="0">
                <a:solidFill>
                  <a:schemeClr val="bg1"/>
                </a:solidFill>
                <a:ea typeface="SimSun" panose="02010600030101010101" pitchFamily="2" charset="-122"/>
              </a:rPr>
              <a:t>Art. 15</a:t>
            </a:r>
            <a:endParaRPr lang="en-GB" sz="2400" dirty="0">
              <a:solidFill>
                <a:schemeClr val="bg1"/>
              </a:solidFill>
              <a:effectLst/>
              <a:ea typeface="SimSun" panose="02010600030101010101" pitchFamily="2" charset="-122"/>
            </a:endParaRPr>
          </a:p>
        </p:txBody>
      </p:sp>
      <p:sp>
        <p:nvSpPr>
          <p:cNvPr id="16" name="Segnaposto contenuto 2">
            <a:extLst>
              <a:ext uri="{FF2B5EF4-FFF2-40B4-BE49-F238E27FC236}">
                <a16:creationId xmlns:a16="http://schemas.microsoft.com/office/drawing/2014/main" id="{4C03BBAD-C158-C08E-FC48-CF2BF769176B}"/>
              </a:ext>
            </a:extLst>
          </p:cNvPr>
          <p:cNvSpPr txBox="1">
            <a:spLocks/>
          </p:cNvSpPr>
          <p:nvPr/>
        </p:nvSpPr>
        <p:spPr>
          <a:xfrm>
            <a:off x="2266606" y="6012841"/>
            <a:ext cx="9444872" cy="5209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spcAft>
                <a:spcPts val="800"/>
              </a:spcAft>
              <a:buNone/>
            </a:pPr>
            <a:endParaRPr lang="en-GB" sz="1800" kern="100" dirty="0">
              <a:effectLst/>
              <a:latin typeface="Calibri" panose="020F0502020204030204" pitchFamily="34" charset="0"/>
              <a:ea typeface="DengXian" panose="02010600030101010101" pitchFamily="2" charset="-122"/>
              <a:cs typeface="Arial" panose="020B0604020202020204" pitchFamily="34" charset="0"/>
            </a:endParaRPr>
          </a:p>
        </p:txBody>
      </p:sp>
      <p:pic>
        <p:nvPicPr>
          <p:cNvPr id="3" name="Immagine 2" descr="Immagine che contiene nero, oscurità&#10;&#10;Descrizione generata automaticamente">
            <a:extLst>
              <a:ext uri="{FF2B5EF4-FFF2-40B4-BE49-F238E27FC236}">
                <a16:creationId xmlns:a16="http://schemas.microsoft.com/office/drawing/2014/main" id="{F2A1EAB6-DDF2-66B4-8F7F-A8583BCF64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3462" y="225232"/>
            <a:ext cx="1778924" cy="791482"/>
          </a:xfrm>
          <a:prstGeom prst="rect">
            <a:avLst/>
          </a:prstGeom>
        </p:spPr>
      </p:pic>
      <p:sp>
        <p:nvSpPr>
          <p:cNvPr id="4" name="Rettangolo 61">
            <a:extLst>
              <a:ext uri="{FF2B5EF4-FFF2-40B4-BE49-F238E27FC236}">
                <a16:creationId xmlns:a16="http://schemas.microsoft.com/office/drawing/2014/main" id="{4D7F6DBE-3AE6-50F4-381E-81C41E6D7B53}"/>
              </a:ext>
            </a:extLst>
          </p:cNvPr>
          <p:cNvSpPr/>
          <p:nvPr/>
        </p:nvSpPr>
        <p:spPr>
          <a:xfrm>
            <a:off x="838199" y="4218996"/>
            <a:ext cx="1008961" cy="622995"/>
          </a:xfrm>
          <a:prstGeom prst="rect">
            <a:avLst/>
          </a:prstGeom>
          <a:solidFill>
            <a:schemeClr val="tx1"/>
          </a:solidFill>
          <a:ln w="19050" algn="ctr">
            <a:solidFill>
              <a:schemeClr val="tx1">
                <a:lumMod val="95000"/>
                <a:lumOff val="5000"/>
              </a:schemeClr>
            </a:solidFill>
            <a:miter lim="800000"/>
            <a:headEnd/>
            <a:tailEnd/>
          </a:ln>
          <a:effectLst/>
        </p:spPr>
        <p:txBody>
          <a:bodyPr spcFirstLastPara="0" vert="horz" wrap="square" lIns="5080" tIns="5080" rIns="5080" bIns="5080" numCol="1" spcCol="1270" anchor="ctr" anchorCtr="0">
            <a:noAutofit/>
          </a:bodyPr>
          <a:lstStyle/>
          <a:p>
            <a:pPr algn="ctr">
              <a:lnSpc>
                <a:spcPts val="1000"/>
              </a:lnSpc>
              <a:spcAft>
                <a:spcPts val="0"/>
              </a:spcAft>
            </a:pPr>
            <a:r>
              <a:rPr lang="en-GB" sz="1200" b="1" dirty="0" err="1">
                <a:solidFill>
                  <a:schemeClr val="bg1"/>
                </a:solidFill>
                <a:ea typeface="SimSun" panose="02010600030101010101" pitchFamily="2" charset="-122"/>
              </a:rPr>
              <a:t>Redditi</a:t>
            </a:r>
            <a:r>
              <a:rPr lang="en-GB" sz="1200" b="1" dirty="0">
                <a:solidFill>
                  <a:schemeClr val="bg1"/>
                </a:solidFill>
                <a:ea typeface="SimSun" panose="02010600030101010101" pitchFamily="2" charset="-122"/>
              </a:rPr>
              <a:t> di </a:t>
            </a:r>
            <a:r>
              <a:rPr lang="en-GB" sz="1200" b="1" dirty="0" err="1">
                <a:solidFill>
                  <a:schemeClr val="bg1"/>
                </a:solidFill>
                <a:ea typeface="SimSun" panose="02010600030101010101" pitchFamily="2" charset="-122"/>
              </a:rPr>
              <a:t>lavoro</a:t>
            </a:r>
            <a:r>
              <a:rPr lang="en-GB" sz="1200" b="1" dirty="0">
                <a:solidFill>
                  <a:schemeClr val="bg1"/>
                </a:solidFill>
                <a:ea typeface="SimSun" panose="02010600030101010101" pitchFamily="2" charset="-122"/>
              </a:rPr>
              <a:t> </a:t>
            </a:r>
            <a:r>
              <a:rPr lang="en-GB" sz="1200" b="1" dirty="0" err="1">
                <a:solidFill>
                  <a:schemeClr val="bg1"/>
                </a:solidFill>
                <a:ea typeface="SimSun" panose="02010600030101010101" pitchFamily="2" charset="-122"/>
              </a:rPr>
              <a:t>dipendente</a:t>
            </a:r>
            <a:endParaRPr lang="en-GB" sz="2400" dirty="0">
              <a:solidFill>
                <a:schemeClr val="bg1"/>
              </a:solidFill>
              <a:effectLst/>
              <a:ea typeface="SimSun" panose="02010600030101010101" pitchFamily="2" charset="-122"/>
            </a:endParaRPr>
          </a:p>
        </p:txBody>
      </p:sp>
    </p:spTree>
    <p:extLst>
      <p:ext uri="{BB962C8B-B14F-4D97-AF65-F5344CB8AC3E}">
        <p14:creationId xmlns:p14="http://schemas.microsoft.com/office/powerpoint/2010/main" val="20206168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3A785A-F4D7-ABB2-7C28-43475FA2BACE}"/>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E493DEF0-E52C-74D8-29E6-637B34AC06AA}"/>
              </a:ext>
            </a:extLst>
          </p:cNvPr>
          <p:cNvSpPr>
            <a:spLocks noGrp="1"/>
          </p:cNvSpPr>
          <p:nvPr>
            <p:ph type="title"/>
          </p:nvPr>
        </p:nvSpPr>
        <p:spPr>
          <a:xfrm>
            <a:off x="838199" y="365125"/>
            <a:ext cx="9195263" cy="1325563"/>
          </a:xfrm>
        </p:spPr>
        <p:txBody>
          <a:bodyPr>
            <a:noAutofit/>
          </a:bodyPr>
          <a:lstStyle/>
          <a:p>
            <a:r>
              <a:rPr lang="it-IT" sz="3200" dirty="0"/>
              <a:t>Italia – San Marino: la convenzione contro le doppie imposizioni in materia di redditi di lavoro dipendente «pubblico»</a:t>
            </a:r>
          </a:p>
        </p:txBody>
      </p:sp>
      <p:sp>
        <p:nvSpPr>
          <p:cNvPr id="10" name="Rettangolo 61">
            <a:extLst>
              <a:ext uri="{FF2B5EF4-FFF2-40B4-BE49-F238E27FC236}">
                <a16:creationId xmlns:a16="http://schemas.microsoft.com/office/drawing/2014/main" id="{7F374B21-EA07-3F42-1C57-22761CDBAE3E}"/>
              </a:ext>
            </a:extLst>
          </p:cNvPr>
          <p:cNvSpPr/>
          <p:nvPr/>
        </p:nvSpPr>
        <p:spPr>
          <a:xfrm>
            <a:off x="838199" y="3027226"/>
            <a:ext cx="1008961" cy="449354"/>
          </a:xfrm>
          <a:prstGeom prst="rect">
            <a:avLst/>
          </a:prstGeom>
          <a:solidFill>
            <a:schemeClr val="tx1"/>
          </a:solidFill>
          <a:ln w="19050" algn="ctr">
            <a:solidFill>
              <a:schemeClr val="tx1">
                <a:lumMod val="95000"/>
                <a:lumOff val="5000"/>
              </a:schemeClr>
            </a:solidFill>
            <a:miter lim="800000"/>
            <a:headEnd/>
            <a:tailEnd/>
          </a:ln>
          <a:effectLst/>
        </p:spPr>
        <p:txBody>
          <a:bodyPr spcFirstLastPara="0" vert="horz" wrap="square" lIns="5080" tIns="5080" rIns="5080" bIns="5080" numCol="1" spcCol="1270" anchor="ctr" anchorCtr="0">
            <a:noAutofit/>
          </a:bodyPr>
          <a:lstStyle/>
          <a:p>
            <a:pPr algn="ctr">
              <a:lnSpc>
                <a:spcPts val="1000"/>
              </a:lnSpc>
              <a:spcAft>
                <a:spcPts val="0"/>
              </a:spcAft>
            </a:pPr>
            <a:r>
              <a:rPr lang="en-GB" sz="1200" b="1" dirty="0">
                <a:solidFill>
                  <a:schemeClr val="bg1"/>
                </a:solidFill>
                <a:ea typeface="SimSun" panose="02010600030101010101" pitchFamily="2" charset="-122"/>
              </a:rPr>
              <a:t>Art. 19</a:t>
            </a:r>
            <a:endParaRPr lang="en-GB" sz="2400" dirty="0">
              <a:solidFill>
                <a:schemeClr val="bg1"/>
              </a:solidFill>
              <a:effectLst/>
              <a:ea typeface="SimSun" panose="02010600030101010101" pitchFamily="2" charset="-122"/>
            </a:endParaRPr>
          </a:p>
        </p:txBody>
      </p:sp>
      <p:sp>
        <p:nvSpPr>
          <p:cNvPr id="12" name="Segnaposto contenuto 2">
            <a:extLst>
              <a:ext uri="{FF2B5EF4-FFF2-40B4-BE49-F238E27FC236}">
                <a16:creationId xmlns:a16="http://schemas.microsoft.com/office/drawing/2014/main" id="{12DB32F7-C8F7-19C4-78E8-C1CA52209AE7}"/>
              </a:ext>
            </a:extLst>
          </p:cNvPr>
          <p:cNvSpPr txBox="1">
            <a:spLocks/>
          </p:cNvSpPr>
          <p:nvPr/>
        </p:nvSpPr>
        <p:spPr>
          <a:xfrm>
            <a:off x="2104724" y="2594641"/>
            <a:ext cx="9444872" cy="2225708"/>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spcBef>
                <a:spcPts val="0"/>
              </a:spcBef>
              <a:buNone/>
            </a:pPr>
            <a:r>
              <a:rPr lang="it-IT" sz="1800" kern="100" dirty="0">
                <a:latin typeface="Calibri" panose="020F0502020204030204" pitchFamily="34" charset="0"/>
                <a:ea typeface="DengXian" panose="02010600030101010101" pitchFamily="2" charset="-122"/>
                <a:cs typeface="Arial" panose="020B0604020202020204" pitchFamily="34" charset="0"/>
              </a:rPr>
              <a:t>1.a) Le remunerazioni, diverse dalle pensioni, pagate da uno Stato contraente o da una sua suddivisione politica o amministrativa o da un suo ente locale a una persona fisica, in corrispettivo di servizi resi a detto Stato o a detta suddivisione od ente, sono imponibili soltanto in detto Stato.</a:t>
            </a:r>
          </a:p>
          <a:p>
            <a:pPr marL="0" indent="0" algn="just">
              <a:lnSpc>
                <a:spcPct val="107000"/>
              </a:lnSpc>
              <a:spcBef>
                <a:spcPts val="0"/>
              </a:spcBef>
              <a:buNone/>
            </a:pPr>
            <a:r>
              <a:rPr lang="it-IT" sz="1800" kern="100" dirty="0">
                <a:effectLst/>
                <a:latin typeface="Calibri" panose="020F0502020204030204" pitchFamily="34" charset="0"/>
                <a:ea typeface="DengXian" panose="02010600030101010101" pitchFamily="2" charset="-122"/>
                <a:cs typeface="Arial" panose="020B0604020202020204" pitchFamily="34" charset="0"/>
              </a:rPr>
              <a:t>b) Tuttavia, </a:t>
            </a:r>
            <a:r>
              <a:rPr lang="it-IT" sz="1800" kern="100" dirty="0">
                <a:latin typeface="Calibri" panose="020F0502020204030204" pitchFamily="34" charset="0"/>
                <a:ea typeface="DengXian" panose="02010600030101010101" pitchFamily="2" charset="-122"/>
                <a:cs typeface="Arial" panose="020B0604020202020204" pitchFamily="34" charset="0"/>
              </a:rPr>
              <a:t>tali remunerazioni sono imponibili soltanto nell’altro Stato contraente se i servizi vengono resi in questo Stato e la persona fisica è un residente di questo Stato che:</a:t>
            </a:r>
          </a:p>
          <a:p>
            <a:pPr marL="400050" indent="-400050" algn="just">
              <a:lnSpc>
                <a:spcPct val="107000"/>
              </a:lnSpc>
              <a:spcBef>
                <a:spcPts val="0"/>
              </a:spcBef>
              <a:buAutoNum type="romanLcParenBoth"/>
            </a:pPr>
            <a:r>
              <a:rPr lang="it-IT" sz="1800" kern="100" dirty="0">
                <a:latin typeface="Calibri" panose="020F0502020204030204" pitchFamily="34" charset="0"/>
                <a:ea typeface="DengXian" panose="02010600030101010101" pitchFamily="2" charset="-122"/>
                <a:cs typeface="Arial" panose="020B0604020202020204" pitchFamily="34" charset="0"/>
              </a:rPr>
              <a:t>h</a:t>
            </a:r>
            <a:r>
              <a:rPr lang="it-IT" sz="1800" kern="100" dirty="0">
                <a:effectLst/>
                <a:latin typeface="Calibri" panose="020F0502020204030204" pitchFamily="34" charset="0"/>
                <a:ea typeface="DengXian" panose="02010600030101010101" pitchFamily="2" charset="-122"/>
                <a:cs typeface="Arial" panose="020B0604020202020204" pitchFamily="34" charset="0"/>
              </a:rPr>
              <a:t>a la nazionalità di questo Stato; o</a:t>
            </a:r>
          </a:p>
          <a:p>
            <a:pPr marL="400050" indent="-400050" algn="just">
              <a:lnSpc>
                <a:spcPct val="107000"/>
              </a:lnSpc>
              <a:spcBef>
                <a:spcPts val="0"/>
              </a:spcBef>
              <a:buAutoNum type="romanLcParenBoth"/>
            </a:pPr>
            <a:r>
              <a:rPr lang="it-IT" sz="1800" kern="100" dirty="0">
                <a:latin typeface="Calibri" panose="020F0502020204030204" pitchFamily="34" charset="0"/>
                <a:ea typeface="DengXian" panose="02010600030101010101" pitchFamily="2" charset="-122"/>
                <a:cs typeface="Arial" panose="020B0604020202020204" pitchFamily="34" charset="0"/>
              </a:rPr>
              <a:t>non è divenuto residente di questo Stato al solo scopo di rendervi i servizi.</a:t>
            </a:r>
          </a:p>
        </p:txBody>
      </p:sp>
      <p:pic>
        <p:nvPicPr>
          <p:cNvPr id="3" name="Immagine 2" descr="Immagine che contiene nero, oscurità&#10;&#10;Descrizione generata automaticamente">
            <a:extLst>
              <a:ext uri="{FF2B5EF4-FFF2-40B4-BE49-F238E27FC236}">
                <a16:creationId xmlns:a16="http://schemas.microsoft.com/office/drawing/2014/main" id="{AEE7ACCA-8831-61C2-7EFA-E1B339BD5F7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3462" y="225232"/>
            <a:ext cx="1778924" cy="791482"/>
          </a:xfrm>
          <a:prstGeom prst="rect">
            <a:avLst/>
          </a:prstGeom>
        </p:spPr>
      </p:pic>
      <p:sp>
        <p:nvSpPr>
          <p:cNvPr id="5" name="Rettangolo 61">
            <a:extLst>
              <a:ext uri="{FF2B5EF4-FFF2-40B4-BE49-F238E27FC236}">
                <a16:creationId xmlns:a16="http://schemas.microsoft.com/office/drawing/2014/main" id="{FE8C9D85-3BAC-C538-318A-1B74ABAD2865}"/>
              </a:ext>
            </a:extLst>
          </p:cNvPr>
          <p:cNvSpPr/>
          <p:nvPr/>
        </p:nvSpPr>
        <p:spPr>
          <a:xfrm>
            <a:off x="838199" y="3640048"/>
            <a:ext cx="1008961" cy="622995"/>
          </a:xfrm>
          <a:prstGeom prst="rect">
            <a:avLst/>
          </a:prstGeom>
          <a:solidFill>
            <a:schemeClr val="tx1"/>
          </a:solidFill>
          <a:ln w="19050" algn="ctr">
            <a:solidFill>
              <a:schemeClr val="tx1">
                <a:lumMod val="95000"/>
                <a:lumOff val="5000"/>
              </a:schemeClr>
            </a:solidFill>
            <a:miter lim="800000"/>
            <a:headEnd/>
            <a:tailEnd/>
          </a:ln>
          <a:effectLst/>
        </p:spPr>
        <p:txBody>
          <a:bodyPr spcFirstLastPara="0" vert="horz" wrap="square" lIns="5080" tIns="5080" rIns="5080" bIns="5080" numCol="1" spcCol="1270" anchor="ctr" anchorCtr="0">
            <a:noAutofit/>
          </a:bodyPr>
          <a:lstStyle/>
          <a:p>
            <a:pPr algn="ctr">
              <a:lnSpc>
                <a:spcPts val="1000"/>
              </a:lnSpc>
              <a:spcAft>
                <a:spcPts val="0"/>
              </a:spcAft>
            </a:pPr>
            <a:r>
              <a:rPr lang="en-GB" sz="1200" b="1" dirty="0" err="1">
                <a:solidFill>
                  <a:schemeClr val="bg1"/>
                </a:solidFill>
                <a:effectLst/>
                <a:ea typeface="SimSun" panose="02010600030101010101" pitchFamily="2" charset="-122"/>
              </a:rPr>
              <a:t>Funzioni</a:t>
            </a:r>
            <a:r>
              <a:rPr lang="en-GB" sz="1200" b="1" dirty="0">
                <a:solidFill>
                  <a:schemeClr val="bg1"/>
                </a:solidFill>
                <a:effectLst/>
                <a:ea typeface="SimSun" panose="02010600030101010101" pitchFamily="2" charset="-122"/>
              </a:rPr>
              <a:t> </a:t>
            </a:r>
            <a:r>
              <a:rPr lang="en-GB" sz="1200" b="1" dirty="0" err="1">
                <a:solidFill>
                  <a:schemeClr val="bg1"/>
                </a:solidFill>
                <a:effectLst/>
                <a:ea typeface="SimSun" panose="02010600030101010101" pitchFamily="2" charset="-122"/>
              </a:rPr>
              <a:t>pubbliche</a:t>
            </a:r>
            <a:endParaRPr lang="en-GB" sz="2400" dirty="0">
              <a:solidFill>
                <a:schemeClr val="bg1"/>
              </a:solidFill>
              <a:effectLst/>
              <a:ea typeface="SimSun" panose="02010600030101010101" pitchFamily="2" charset="-122"/>
            </a:endParaRPr>
          </a:p>
        </p:txBody>
      </p:sp>
    </p:spTree>
    <p:extLst>
      <p:ext uri="{BB962C8B-B14F-4D97-AF65-F5344CB8AC3E}">
        <p14:creationId xmlns:p14="http://schemas.microsoft.com/office/powerpoint/2010/main" val="3340312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B17C66-9959-789D-5063-16FD138FA29E}"/>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48EF98C1-983F-E32A-64DF-45B5061D53AB}"/>
              </a:ext>
            </a:extLst>
          </p:cNvPr>
          <p:cNvSpPr>
            <a:spLocks noGrp="1"/>
          </p:cNvSpPr>
          <p:nvPr>
            <p:ph type="title"/>
          </p:nvPr>
        </p:nvSpPr>
        <p:spPr>
          <a:xfrm>
            <a:off x="838199" y="365125"/>
            <a:ext cx="9195263" cy="1325563"/>
          </a:xfrm>
        </p:spPr>
        <p:txBody>
          <a:bodyPr>
            <a:noAutofit/>
          </a:bodyPr>
          <a:lstStyle/>
          <a:p>
            <a:r>
              <a:rPr lang="it-IT" sz="3200" dirty="0"/>
              <a:t>Italia – San Marino: la convenzione contro le doppie imposizioni in materia di categorie residuali</a:t>
            </a:r>
          </a:p>
        </p:txBody>
      </p:sp>
      <p:sp>
        <p:nvSpPr>
          <p:cNvPr id="11" name="Rettangolo 61">
            <a:extLst>
              <a:ext uri="{FF2B5EF4-FFF2-40B4-BE49-F238E27FC236}">
                <a16:creationId xmlns:a16="http://schemas.microsoft.com/office/drawing/2014/main" id="{9794BFE1-9839-40E5-6F13-375FE0531F14}"/>
              </a:ext>
            </a:extLst>
          </p:cNvPr>
          <p:cNvSpPr/>
          <p:nvPr/>
        </p:nvSpPr>
        <p:spPr>
          <a:xfrm>
            <a:off x="838200" y="3214551"/>
            <a:ext cx="1008961" cy="449354"/>
          </a:xfrm>
          <a:prstGeom prst="rect">
            <a:avLst/>
          </a:prstGeom>
          <a:solidFill>
            <a:schemeClr val="tx1"/>
          </a:solidFill>
          <a:ln w="19050" algn="ctr">
            <a:solidFill>
              <a:schemeClr val="tx1">
                <a:lumMod val="95000"/>
                <a:lumOff val="5000"/>
              </a:schemeClr>
            </a:solidFill>
            <a:miter lim="800000"/>
            <a:headEnd/>
            <a:tailEnd/>
          </a:ln>
          <a:effectLst/>
        </p:spPr>
        <p:txBody>
          <a:bodyPr spcFirstLastPara="0" vert="horz" wrap="square" lIns="5080" tIns="5080" rIns="5080" bIns="5080" numCol="1" spcCol="1270" anchor="ctr" anchorCtr="0">
            <a:noAutofit/>
          </a:bodyPr>
          <a:lstStyle/>
          <a:p>
            <a:pPr algn="ctr">
              <a:lnSpc>
                <a:spcPts val="1000"/>
              </a:lnSpc>
              <a:spcAft>
                <a:spcPts val="0"/>
              </a:spcAft>
            </a:pPr>
            <a:r>
              <a:rPr lang="en-GB" sz="1200" b="1" dirty="0">
                <a:solidFill>
                  <a:schemeClr val="bg1"/>
                </a:solidFill>
                <a:ea typeface="SimSun" panose="02010600030101010101" pitchFamily="2" charset="-122"/>
              </a:rPr>
              <a:t>Art. 17</a:t>
            </a:r>
            <a:endParaRPr lang="en-GB" sz="2400" dirty="0">
              <a:solidFill>
                <a:schemeClr val="bg1"/>
              </a:solidFill>
              <a:effectLst/>
              <a:ea typeface="SimSun" panose="02010600030101010101" pitchFamily="2" charset="-122"/>
            </a:endParaRPr>
          </a:p>
        </p:txBody>
      </p:sp>
      <p:sp>
        <p:nvSpPr>
          <p:cNvPr id="12" name="Segnaposto contenuto 2">
            <a:extLst>
              <a:ext uri="{FF2B5EF4-FFF2-40B4-BE49-F238E27FC236}">
                <a16:creationId xmlns:a16="http://schemas.microsoft.com/office/drawing/2014/main" id="{26BEC1BF-E401-D846-58C9-224DA7EBEE2E}"/>
              </a:ext>
            </a:extLst>
          </p:cNvPr>
          <p:cNvSpPr txBox="1">
            <a:spLocks/>
          </p:cNvSpPr>
          <p:nvPr/>
        </p:nvSpPr>
        <p:spPr>
          <a:xfrm>
            <a:off x="2113868" y="2491594"/>
            <a:ext cx="3170513" cy="5209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spcAft>
                <a:spcPts val="800"/>
              </a:spcAft>
              <a:buNone/>
            </a:pPr>
            <a:r>
              <a:rPr lang="it-IT" sz="1800" kern="100" dirty="0">
                <a:effectLst/>
                <a:latin typeface="Calibri" panose="020F0502020204030204" pitchFamily="34" charset="0"/>
                <a:ea typeface="DengXian" panose="02010600030101010101" pitchFamily="2" charset="-122"/>
                <a:cs typeface="Arial" panose="020B0604020202020204" pitchFamily="34" charset="0"/>
              </a:rPr>
              <a:t>Compensi e gettoni di presenza</a:t>
            </a:r>
          </a:p>
        </p:txBody>
      </p:sp>
      <p:sp>
        <p:nvSpPr>
          <p:cNvPr id="16" name="Segnaposto contenuto 2">
            <a:extLst>
              <a:ext uri="{FF2B5EF4-FFF2-40B4-BE49-F238E27FC236}">
                <a16:creationId xmlns:a16="http://schemas.microsoft.com/office/drawing/2014/main" id="{2549AFC3-F593-32AC-4CE1-E0E0D07AC053}"/>
              </a:ext>
            </a:extLst>
          </p:cNvPr>
          <p:cNvSpPr txBox="1">
            <a:spLocks/>
          </p:cNvSpPr>
          <p:nvPr/>
        </p:nvSpPr>
        <p:spPr>
          <a:xfrm>
            <a:off x="2266606" y="6012841"/>
            <a:ext cx="9444872" cy="5209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spcAft>
                <a:spcPts val="800"/>
              </a:spcAft>
              <a:buNone/>
            </a:pPr>
            <a:endParaRPr lang="en-GB" sz="1800" kern="100" dirty="0">
              <a:effectLst/>
              <a:latin typeface="Calibri" panose="020F0502020204030204" pitchFamily="34" charset="0"/>
              <a:ea typeface="DengXian" panose="02010600030101010101" pitchFamily="2" charset="-122"/>
              <a:cs typeface="Arial" panose="020B0604020202020204" pitchFamily="34" charset="0"/>
            </a:endParaRPr>
          </a:p>
        </p:txBody>
      </p:sp>
      <p:pic>
        <p:nvPicPr>
          <p:cNvPr id="3" name="Immagine 2" descr="Immagine che contiene nero, oscurità&#10;&#10;Descrizione generata automaticamente">
            <a:extLst>
              <a:ext uri="{FF2B5EF4-FFF2-40B4-BE49-F238E27FC236}">
                <a16:creationId xmlns:a16="http://schemas.microsoft.com/office/drawing/2014/main" id="{1C045661-6C88-E010-ADCE-A4D8CAE6EBE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33462" y="225232"/>
            <a:ext cx="1778924" cy="791482"/>
          </a:xfrm>
          <a:prstGeom prst="rect">
            <a:avLst/>
          </a:prstGeom>
        </p:spPr>
      </p:pic>
      <p:sp>
        <p:nvSpPr>
          <p:cNvPr id="4" name="Rettangolo 61">
            <a:extLst>
              <a:ext uri="{FF2B5EF4-FFF2-40B4-BE49-F238E27FC236}">
                <a16:creationId xmlns:a16="http://schemas.microsoft.com/office/drawing/2014/main" id="{FEEA8CDE-82E1-7308-1C42-C48C0D4FCA7B}"/>
              </a:ext>
            </a:extLst>
          </p:cNvPr>
          <p:cNvSpPr/>
          <p:nvPr/>
        </p:nvSpPr>
        <p:spPr>
          <a:xfrm>
            <a:off x="838201" y="4660465"/>
            <a:ext cx="1008961" cy="449354"/>
          </a:xfrm>
          <a:prstGeom prst="rect">
            <a:avLst/>
          </a:prstGeom>
          <a:solidFill>
            <a:schemeClr val="tx1"/>
          </a:solidFill>
          <a:ln w="19050" algn="ctr">
            <a:solidFill>
              <a:schemeClr val="tx1">
                <a:lumMod val="95000"/>
                <a:lumOff val="5000"/>
              </a:schemeClr>
            </a:solidFill>
            <a:miter lim="800000"/>
            <a:headEnd/>
            <a:tailEnd/>
          </a:ln>
          <a:effectLst/>
        </p:spPr>
        <p:txBody>
          <a:bodyPr spcFirstLastPara="0" vert="horz" wrap="square" lIns="5080" tIns="5080" rIns="5080" bIns="5080" numCol="1" spcCol="1270" anchor="ctr" anchorCtr="0">
            <a:noAutofit/>
          </a:bodyPr>
          <a:lstStyle/>
          <a:p>
            <a:pPr algn="ctr">
              <a:lnSpc>
                <a:spcPts val="1000"/>
              </a:lnSpc>
              <a:spcAft>
                <a:spcPts val="0"/>
              </a:spcAft>
            </a:pPr>
            <a:r>
              <a:rPr lang="en-GB" sz="1200" b="1" dirty="0">
                <a:solidFill>
                  <a:schemeClr val="bg1"/>
                </a:solidFill>
                <a:ea typeface="SimSun" panose="02010600030101010101" pitchFamily="2" charset="-122"/>
              </a:rPr>
              <a:t>Art. 19</a:t>
            </a:r>
            <a:endParaRPr lang="en-GB" sz="2400" dirty="0">
              <a:solidFill>
                <a:schemeClr val="bg1"/>
              </a:solidFill>
              <a:effectLst/>
              <a:ea typeface="SimSun" panose="02010600030101010101" pitchFamily="2" charset="-122"/>
            </a:endParaRPr>
          </a:p>
        </p:txBody>
      </p:sp>
      <p:sp>
        <p:nvSpPr>
          <p:cNvPr id="7" name="Rettangolo 61">
            <a:extLst>
              <a:ext uri="{FF2B5EF4-FFF2-40B4-BE49-F238E27FC236}">
                <a16:creationId xmlns:a16="http://schemas.microsoft.com/office/drawing/2014/main" id="{2C296EB5-F130-5F95-0089-896B94E20495}"/>
              </a:ext>
            </a:extLst>
          </p:cNvPr>
          <p:cNvSpPr/>
          <p:nvPr/>
        </p:nvSpPr>
        <p:spPr>
          <a:xfrm>
            <a:off x="838200" y="3937508"/>
            <a:ext cx="1008961" cy="449354"/>
          </a:xfrm>
          <a:prstGeom prst="rect">
            <a:avLst/>
          </a:prstGeom>
          <a:solidFill>
            <a:schemeClr val="tx1"/>
          </a:solidFill>
          <a:ln w="19050" algn="ctr">
            <a:solidFill>
              <a:schemeClr val="tx1">
                <a:lumMod val="95000"/>
                <a:lumOff val="5000"/>
              </a:schemeClr>
            </a:solidFill>
            <a:miter lim="800000"/>
            <a:headEnd/>
            <a:tailEnd/>
          </a:ln>
          <a:effectLst/>
        </p:spPr>
        <p:txBody>
          <a:bodyPr spcFirstLastPara="0" vert="horz" wrap="square" lIns="5080" tIns="5080" rIns="5080" bIns="5080" numCol="1" spcCol="1270" anchor="ctr" anchorCtr="0">
            <a:noAutofit/>
          </a:bodyPr>
          <a:lstStyle/>
          <a:p>
            <a:pPr algn="ctr">
              <a:lnSpc>
                <a:spcPts val="1000"/>
              </a:lnSpc>
              <a:spcAft>
                <a:spcPts val="0"/>
              </a:spcAft>
            </a:pPr>
            <a:r>
              <a:rPr lang="en-GB" sz="1200" b="1" dirty="0">
                <a:solidFill>
                  <a:schemeClr val="bg1"/>
                </a:solidFill>
                <a:ea typeface="SimSun" panose="02010600030101010101" pitchFamily="2" charset="-122"/>
              </a:rPr>
              <a:t>Art. 18</a:t>
            </a:r>
            <a:endParaRPr lang="en-GB" sz="2400" dirty="0">
              <a:solidFill>
                <a:schemeClr val="bg1"/>
              </a:solidFill>
              <a:effectLst/>
              <a:ea typeface="SimSun" panose="02010600030101010101" pitchFamily="2" charset="-122"/>
            </a:endParaRPr>
          </a:p>
        </p:txBody>
      </p:sp>
      <p:sp>
        <p:nvSpPr>
          <p:cNvPr id="8" name="Rettangolo 61">
            <a:extLst>
              <a:ext uri="{FF2B5EF4-FFF2-40B4-BE49-F238E27FC236}">
                <a16:creationId xmlns:a16="http://schemas.microsoft.com/office/drawing/2014/main" id="{57FB7450-3708-70E7-7A25-A7AA5EF3B417}"/>
              </a:ext>
            </a:extLst>
          </p:cNvPr>
          <p:cNvSpPr/>
          <p:nvPr/>
        </p:nvSpPr>
        <p:spPr>
          <a:xfrm>
            <a:off x="838199" y="2491594"/>
            <a:ext cx="1008961" cy="449354"/>
          </a:xfrm>
          <a:prstGeom prst="rect">
            <a:avLst/>
          </a:prstGeom>
          <a:solidFill>
            <a:schemeClr val="tx1"/>
          </a:solidFill>
          <a:ln w="19050" algn="ctr">
            <a:solidFill>
              <a:schemeClr val="tx1">
                <a:lumMod val="95000"/>
                <a:lumOff val="5000"/>
              </a:schemeClr>
            </a:solidFill>
            <a:miter lim="800000"/>
            <a:headEnd/>
            <a:tailEnd/>
          </a:ln>
          <a:effectLst/>
        </p:spPr>
        <p:txBody>
          <a:bodyPr spcFirstLastPara="0" vert="horz" wrap="square" lIns="5080" tIns="5080" rIns="5080" bIns="5080" numCol="1" spcCol="1270" anchor="ctr" anchorCtr="0">
            <a:noAutofit/>
          </a:bodyPr>
          <a:lstStyle/>
          <a:p>
            <a:pPr algn="ctr">
              <a:lnSpc>
                <a:spcPts val="1000"/>
              </a:lnSpc>
              <a:spcAft>
                <a:spcPts val="0"/>
              </a:spcAft>
            </a:pPr>
            <a:r>
              <a:rPr lang="en-GB" sz="1200" b="1" dirty="0">
                <a:solidFill>
                  <a:schemeClr val="bg1"/>
                </a:solidFill>
                <a:ea typeface="SimSun" panose="02010600030101010101" pitchFamily="2" charset="-122"/>
              </a:rPr>
              <a:t>Art. 16</a:t>
            </a:r>
            <a:endParaRPr lang="en-GB" sz="2400" dirty="0">
              <a:solidFill>
                <a:schemeClr val="bg1"/>
              </a:solidFill>
              <a:effectLst/>
              <a:ea typeface="SimSun" panose="02010600030101010101" pitchFamily="2" charset="-122"/>
            </a:endParaRPr>
          </a:p>
        </p:txBody>
      </p:sp>
      <p:sp>
        <p:nvSpPr>
          <p:cNvPr id="9" name="Rettangolo 61">
            <a:extLst>
              <a:ext uri="{FF2B5EF4-FFF2-40B4-BE49-F238E27FC236}">
                <a16:creationId xmlns:a16="http://schemas.microsoft.com/office/drawing/2014/main" id="{44A8F513-F77F-EE9A-C561-8CD46EAD0441}"/>
              </a:ext>
            </a:extLst>
          </p:cNvPr>
          <p:cNvSpPr/>
          <p:nvPr/>
        </p:nvSpPr>
        <p:spPr>
          <a:xfrm>
            <a:off x="6282070" y="2491594"/>
            <a:ext cx="1008961" cy="449354"/>
          </a:xfrm>
          <a:prstGeom prst="rect">
            <a:avLst/>
          </a:prstGeom>
          <a:solidFill>
            <a:schemeClr val="tx1"/>
          </a:solidFill>
          <a:ln w="19050" algn="ctr">
            <a:solidFill>
              <a:schemeClr val="tx1">
                <a:lumMod val="95000"/>
                <a:lumOff val="5000"/>
              </a:schemeClr>
            </a:solidFill>
            <a:miter lim="800000"/>
            <a:headEnd/>
            <a:tailEnd/>
          </a:ln>
          <a:effectLst/>
        </p:spPr>
        <p:txBody>
          <a:bodyPr spcFirstLastPara="0" vert="horz" wrap="square" lIns="5080" tIns="5080" rIns="5080" bIns="5080" numCol="1" spcCol="1270" anchor="ctr" anchorCtr="0">
            <a:noAutofit/>
          </a:bodyPr>
          <a:lstStyle/>
          <a:p>
            <a:pPr algn="ctr">
              <a:lnSpc>
                <a:spcPts val="1000"/>
              </a:lnSpc>
              <a:spcAft>
                <a:spcPts val="0"/>
              </a:spcAft>
            </a:pPr>
            <a:r>
              <a:rPr lang="en-GB" sz="1200" b="1" dirty="0">
                <a:solidFill>
                  <a:schemeClr val="bg1"/>
                </a:solidFill>
                <a:ea typeface="SimSun" panose="02010600030101010101" pitchFamily="2" charset="-122"/>
              </a:rPr>
              <a:t>Art. 20</a:t>
            </a:r>
            <a:endParaRPr lang="en-GB" sz="2400" dirty="0">
              <a:solidFill>
                <a:schemeClr val="bg1"/>
              </a:solidFill>
              <a:effectLst/>
              <a:ea typeface="SimSun" panose="02010600030101010101" pitchFamily="2" charset="-122"/>
            </a:endParaRPr>
          </a:p>
        </p:txBody>
      </p:sp>
      <p:sp>
        <p:nvSpPr>
          <p:cNvPr id="10" name="Segnaposto contenuto 2">
            <a:extLst>
              <a:ext uri="{FF2B5EF4-FFF2-40B4-BE49-F238E27FC236}">
                <a16:creationId xmlns:a16="http://schemas.microsoft.com/office/drawing/2014/main" id="{774747DA-DC67-2159-BD0E-380A6BD29FFF}"/>
              </a:ext>
            </a:extLst>
          </p:cNvPr>
          <p:cNvSpPr txBox="1">
            <a:spLocks/>
          </p:cNvSpPr>
          <p:nvPr/>
        </p:nvSpPr>
        <p:spPr>
          <a:xfrm>
            <a:off x="2113867" y="3202424"/>
            <a:ext cx="2979127" cy="5209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spcAft>
                <a:spcPts val="800"/>
              </a:spcAft>
              <a:buNone/>
            </a:pPr>
            <a:r>
              <a:rPr lang="it-IT" sz="1800" kern="100" dirty="0">
                <a:effectLst/>
                <a:latin typeface="Calibri" panose="020F0502020204030204" pitchFamily="34" charset="0"/>
                <a:ea typeface="DengXian" panose="02010600030101010101" pitchFamily="2" charset="-122"/>
                <a:cs typeface="Arial" panose="020B0604020202020204" pitchFamily="34" charset="0"/>
              </a:rPr>
              <a:t>Artisti e sportivi</a:t>
            </a:r>
          </a:p>
        </p:txBody>
      </p:sp>
      <p:sp>
        <p:nvSpPr>
          <p:cNvPr id="13" name="Segnaposto contenuto 2">
            <a:extLst>
              <a:ext uri="{FF2B5EF4-FFF2-40B4-BE49-F238E27FC236}">
                <a16:creationId xmlns:a16="http://schemas.microsoft.com/office/drawing/2014/main" id="{CC708C02-2045-51FA-741F-68D3C965C85D}"/>
              </a:ext>
            </a:extLst>
          </p:cNvPr>
          <p:cNvSpPr txBox="1">
            <a:spLocks/>
          </p:cNvSpPr>
          <p:nvPr/>
        </p:nvSpPr>
        <p:spPr>
          <a:xfrm>
            <a:off x="2113867" y="3950767"/>
            <a:ext cx="2979127" cy="5209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spcAft>
                <a:spcPts val="800"/>
              </a:spcAft>
              <a:buNone/>
            </a:pPr>
            <a:r>
              <a:rPr lang="en-GB" sz="1800" kern="100" dirty="0">
                <a:effectLst/>
                <a:latin typeface="Calibri" panose="020F0502020204030204" pitchFamily="34" charset="0"/>
                <a:ea typeface="DengXian" panose="02010600030101010101" pitchFamily="2" charset="-122"/>
                <a:cs typeface="Arial" panose="020B0604020202020204" pitchFamily="34" charset="0"/>
              </a:rPr>
              <a:t>Pensioni</a:t>
            </a:r>
          </a:p>
        </p:txBody>
      </p:sp>
      <p:sp>
        <p:nvSpPr>
          <p:cNvPr id="14" name="Segnaposto contenuto 2">
            <a:extLst>
              <a:ext uri="{FF2B5EF4-FFF2-40B4-BE49-F238E27FC236}">
                <a16:creationId xmlns:a16="http://schemas.microsoft.com/office/drawing/2014/main" id="{8C614C7A-855E-590B-5773-28E473FA2363}"/>
              </a:ext>
            </a:extLst>
          </p:cNvPr>
          <p:cNvSpPr txBox="1">
            <a:spLocks/>
          </p:cNvSpPr>
          <p:nvPr/>
        </p:nvSpPr>
        <p:spPr>
          <a:xfrm>
            <a:off x="2113868" y="4691005"/>
            <a:ext cx="3053555" cy="5209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spcAft>
                <a:spcPts val="800"/>
              </a:spcAft>
              <a:buNone/>
            </a:pPr>
            <a:r>
              <a:rPr lang="it-IT" sz="1800" kern="100" dirty="0">
                <a:effectLst/>
                <a:latin typeface="Calibri" panose="020F0502020204030204" pitchFamily="34" charset="0"/>
                <a:ea typeface="DengXian" panose="02010600030101010101" pitchFamily="2" charset="-122"/>
                <a:cs typeface="Arial" panose="020B0604020202020204" pitchFamily="34" charset="0"/>
              </a:rPr>
              <a:t>Funzioni pubbliche</a:t>
            </a:r>
          </a:p>
        </p:txBody>
      </p:sp>
      <p:sp>
        <p:nvSpPr>
          <p:cNvPr id="15" name="Segnaposto contenuto 2">
            <a:extLst>
              <a:ext uri="{FF2B5EF4-FFF2-40B4-BE49-F238E27FC236}">
                <a16:creationId xmlns:a16="http://schemas.microsoft.com/office/drawing/2014/main" id="{0BD0D900-CE2B-D26A-9747-86C88216534A}"/>
              </a:ext>
            </a:extLst>
          </p:cNvPr>
          <p:cNvSpPr txBox="1">
            <a:spLocks/>
          </p:cNvSpPr>
          <p:nvPr/>
        </p:nvSpPr>
        <p:spPr>
          <a:xfrm>
            <a:off x="7557737" y="2552920"/>
            <a:ext cx="3244941" cy="5209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spcAft>
                <a:spcPts val="800"/>
              </a:spcAft>
              <a:buNone/>
            </a:pPr>
            <a:r>
              <a:rPr lang="it-IT" sz="1800" kern="100" dirty="0">
                <a:effectLst/>
                <a:latin typeface="Calibri" panose="020F0502020204030204" pitchFamily="34" charset="0"/>
                <a:ea typeface="DengXian" panose="02010600030101010101" pitchFamily="2" charset="-122"/>
                <a:cs typeface="Arial" panose="020B0604020202020204" pitchFamily="34" charset="0"/>
              </a:rPr>
              <a:t>Professori Insegnanti Ricercatori</a:t>
            </a:r>
          </a:p>
        </p:txBody>
      </p:sp>
      <p:sp>
        <p:nvSpPr>
          <p:cNvPr id="17" name="Rettangolo 61">
            <a:extLst>
              <a:ext uri="{FF2B5EF4-FFF2-40B4-BE49-F238E27FC236}">
                <a16:creationId xmlns:a16="http://schemas.microsoft.com/office/drawing/2014/main" id="{19B87092-0989-B77E-7B02-CAC0AD97B753}"/>
              </a:ext>
            </a:extLst>
          </p:cNvPr>
          <p:cNvSpPr/>
          <p:nvPr/>
        </p:nvSpPr>
        <p:spPr>
          <a:xfrm>
            <a:off x="6282070" y="3178763"/>
            <a:ext cx="1008961" cy="449354"/>
          </a:xfrm>
          <a:prstGeom prst="rect">
            <a:avLst/>
          </a:prstGeom>
          <a:solidFill>
            <a:schemeClr val="tx1"/>
          </a:solidFill>
          <a:ln w="19050" algn="ctr">
            <a:solidFill>
              <a:schemeClr val="tx1">
                <a:lumMod val="95000"/>
                <a:lumOff val="5000"/>
              </a:schemeClr>
            </a:solidFill>
            <a:miter lim="800000"/>
            <a:headEnd/>
            <a:tailEnd/>
          </a:ln>
          <a:effectLst/>
        </p:spPr>
        <p:txBody>
          <a:bodyPr spcFirstLastPara="0" vert="horz" wrap="square" lIns="5080" tIns="5080" rIns="5080" bIns="5080" numCol="1" spcCol="1270" anchor="ctr" anchorCtr="0">
            <a:noAutofit/>
          </a:bodyPr>
          <a:lstStyle/>
          <a:p>
            <a:pPr algn="ctr">
              <a:lnSpc>
                <a:spcPts val="1000"/>
              </a:lnSpc>
              <a:spcAft>
                <a:spcPts val="0"/>
              </a:spcAft>
            </a:pPr>
            <a:r>
              <a:rPr lang="en-GB" sz="1200" b="1" dirty="0">
                <a:solidFill>
                  <a:schemeClr val="bg1"/>
                </a:solidFill>
                <a:ea typeface="SimSun" panose="02010600030101010101" pitchFamily="2" charset="-122"/>
              </a:rPr>
              <a:t>Art. 21</a:t>
            </a:r>
            <a:endParaRPr lang="en-GB" sz="2400" dirty="0">
              <a:solidFill>
                <a:schemeClr val="bg1"/>
              </a:solidFill>
              <a:effectLst/>
              <a:ea typeface="SimSun" panose="02010600030101010101" pitchFamily="2" charset="-122"/>
            </a:endParaRPr>
          </a:p>
        </p:txBody>
      </p:sp>
      <p:sp>
        <p:nvSpPr>
          <p:cNvPr id="18" name="Segnaposto contenuto 2">
            <a:extLst>
              <a:ext uri="{FF2B5EF4-FFF2-40B4-BE49-F238E27FC236}">
                <a16:creationId xmlns:a16="http://schemas.microsoft.com/office/drawing/2014/main" id="{9986C058-2694-CC51-A35F-C006E20AD41B}"/>
              </a:ext>
            </a:extLst>
          </p:cNvPr>
          <p:cNvSpPr txBox="1">
            <a:spLocks/>
          </p:cNvSpPr>
          <p:nvPr/>
        </p:nvSpPr>
        <p:spPr>
          <a:xfrm>
            <a:off x="7557737" y="3240089"/>
            <a:ext cx="3170513" cy="5209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spcAft>
                <a:spcPts val="800"/>
              </a:spcAft>
              <a:buNone/>
            </a:pPr>
            <a:r>
              <a:rPr lang="it-IT" sz="1800" kern="100" dirty="0">
                <a:effectLst/>
                <a:latin typeface="Calibri" panose="020F0502020204030204" pitchFamily="34" charset="0"/>
                <a:ea typeface="DengXian" panose="02010600030101010101" pitchFamily="2" charset="-122"/>
                <a:cs typeface="Arial" panose="020B0604020202020204" pitchFamily="34" charset="0"/>
              </a:rPr>
              <a:t>Studenti e apprendisti</a:t>
            </a:r>
          </a:p>
        </p:txBody>
      </p:sp>
      <p:sp>
        <p:nvSpPr>
          <p:cNvPr id="19" name="Rettangolo 61">
            <a:extLst>
              <a:ext uri="{FF2B5EF4-FFF2-40B4-BE49-F238E27FC236}">
                <a16:creationId xmlns:a16="http://schemas.microsoft.com/office/drawing/2014/main" id="{5A0BA6C0-AC37-F936-01A7-631BB37D78AE}"/>
              </a:ext>
            </a:extLst>
          </p:cNvPr>
          <p:cNvSpPr/>
          <p:nvPr/>
        </p:nvSpPr>
        <p:spPr>
          <a:xfrm>
            <a:off x="6282068" y="3852737"/>
            <a:ext cx="1008961" cy="449354"/>
          </a:xfrm>
          <a:prstGeom prst="rect">
            <a:avLst/>
          </a:prstGeom>
          <a:solidFill>
            <a:schemeClr val="tx1"/>
          </a:solidFill>
          <a:ln w="19050" algn="ctr">
            <a:solidFill>
              <a:schemeClr val="tx1">
                <a:lumMod val="95000"/>
                <a:lumOff val="5000"/>
              </a:schemeClr>
            </a:solidFill>
            <a:miter lim="800000"/>
            <a:headEnd/>
            <a:tailEnd/>
          </a:ln>
          <a:effectLst/>
        </p:spPr>
        <p:txBody>
          <a:bodyPr spcFirstLastPara="0" vert="horz" wrap="square" lIns="5080" tIns="5080" rIns="5080" bIns="5080" numCol="1" spcCol="1270" anchor="ctr" anchorCtr="0">
            <a:noAutofit/>
          </a:bodyPr>
          <a:lstStyle/>
          <a:p>
            <a:pPr algn="ctr">
              <a:lnSpc>
                <a:spcPts val="1000"/>
              </a:lnSpc>
              <a:spcAft>
                <a:spcPts val="0"/>
              </a:spcAft>
            </a:pPr>
            <a:r>
              <a:rPr lang="en-GB" sz="1200" b="1" dirty="0">
                <a:solidFill>
                  <a:schemeClr val="bg1"/>
                </a:solidFill>
                <a:ea typeface="SimSun" panose="02010600030101010101" pitchFamily="2" charset="-122"/>
              </a:rPr>
              <a:t>Art. 22</a:t>
            </a:r>
            <a:endParaRPr lang="en-GB" sz="2400" dirty="0">
              <a:solidFill>
                <a:schemeClr val="bg1"/>
              </a:solidFill>
              <a:effectLst/>
              <a:ea typeface="SimSun" panose="02010600030101010101" pitchFamily="2" charset="-122"/>
            </a:endParaRPr>
          </a:p>
        </p:txBody>
      </p:sp>
      <p:sp>
        <p:nvSpPr>
          <p:cNvPr id="20" name="Segnaposto contenuto 2">
            <a:extLst>
              <a:ext uri="{FF2B5EF4-FFF2-40B4-BE49-F238E27FC236}">
                <a16:creationId xmlns:a16="http://schemas.microsoft.com/office/drawing/2014/main" id="{16A36D5C-33CB-5283-89AD-C4C906D69498}"/>
              </a:ext>
            </a:extLst>
          </p:cNvPr>
          <p:cNvSpPr txBox="1">
            <a:spLocks/>
          </p:cNvSpPr>
          <p:nvPr/>
        </p:nvSpPr>
        <p:spPr>
          <a:xfrm>
            <a:off x="7557735" y="3880779"/>
            <a:ext cx="3170513" cy="5209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spcAft>
                <a:spcPts val="800"/>
              </a:spcAft>
              <a:buNone/>
            </a:pPr>
            <a:r>
              <a:rPr lang="it-IT" sz="1800" kern="100" dirty="0">
                <a:effectLst/>
                <a:latin typeface="Calibri" panose="020F0502020204030204" pitchFamily="34" charset="0"/>
                <a:ea typeface="DengXian" panose="02010600030101010101" pitchFamily="2" charset="-122"/>
                <a:cs typeface="Arial" panose="020B0604020202020204" pitchFamily="34" charset="0"/>
              </a:rPr>
              <a:t>Altri redditi</a:t>
            </a:r>
          </a:p>
        </p:txBody>
      </p:sp>
      <p:sp>
        <p:nvSpPr>
          <p:cNvPr id="21" name="Rettangolo 61">
            <a:extLst>
              <a:ext uri="{FF2B5EF4-FFF2-40B4-BE49-F238E27FC236}">
                <a16:creationId xmlns:a16="http://schemas.microsoft.com/office/drawing/2014/main" id="{ED54B9FF-8C64-06E2-D31B-38BC3229A769}"/>
              </a:ext>
            </a:extLst>
          </p:cNvPr>
          <p:cNvSpPr/>
          <p:nvPr/>
        </p:nvSpPr>
        <p:spPr>
          <a:xfrm>
            <a:off x="6282068" y="4610133"/>
            <a:ext cx="1008961" cy="449354"/>
          </a:xfrm>
          <a:prstGeom prst="rect">
            <a:avLst/>
          </a:prstGeom>
          <a:solidFill>
            <a:schemeClr val="tx1"/>
          </a:solidFill>
          <a:ln w="19050" algn="ctr">
            <a:solidFill>
              <a:schemeClr val="tx1">
                <a:lumMod val="95000"/>
                <a:lumOff val="5000"/>
              </a:schemeClr>
            </a:solidFill>
            <a:miter lim="800000"/>
            <a:headEnd/>
            <a:tailEnd/>
          </a:ln>
          <a:effectLst/>
        </p:spPr>
        <p:txBody>
          <a:bodyPr spcFirstLastPara="0" vert="horz" wrap="square" lIns="5080" tIns="5080" rIns="5080" bIns="5080" numCol="1" spcCol="1270" anchor="ctr" anchorCtr="0">
            <a:noAutofit/>
          </a:bodyPr>
          <a:lstStyle/>
          <a:p>
            <a:pPr algn="ctr">
              <a:lnSpc>
                <a:spcPts val="1000"/>
              </a:lnSpc>
              <a:spcAft>
                <a:spcPts val="0"/>
              </a:spcAft>
            </a:pPr>
            <a:r>
              <a:rPr lang="en-GB" sz="1200" b="1" dirty="0">
                <a:solidFill>
                  <a:schemeClr val="bg1"/>
                </a:solidFill>
                <a:ea typeface="SimSun" panose="02010600030101010101" pitchFamily="2" charset="-122"/>
              </a:rPr>
              <a:t>Art. 27</a:t>
            </a:r>
            <a:endParaRPr lang="en-GB" sz="2400" dirty="0">
              <a:solidFill>
                <a:schemeClr val="bg1"/>
              </a:solidFill>
              <a:effectLst/>
              <a:ea typeface="SimSun" panose="02010600030101010101" pitchFamily="2" charset="-122"/>
            </a:endParaRPr>
          </a:p>
        </p:txBody>
      </p:sp>
      <p:sp>
        <p:nvSpPr>
          <p:cNvPr id="22" name="Segnaposto contenuto 2">
            <a:extLst>
              <a:ext uri="{FF2B5EF4-FFF2-40B4-BE49-F238E27FC236}">
                <a16:creationId xmlns:a16="http://schemas.microsoft.com/office/drawing/2014/main" id="{79B85B2A-95B3-C307-A8A1-7DDFE0007001}"/>
              </a:ext>
            </a:extLst>
          </p:cNvPr>
          <p:cNvSpPr txBox="1">
            <a:spLocks/>
          </p:cNvSpPr>
          <p:nvPr/>
        </p:nvSpPr>
        <p:spPr>
          <a:xfrm>
            <a:off x="7557735" y="4581985"/>
            <a:ext cx="3989223" cy="52093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spcAft>
                <a:spcPts val="800"/>
              </a:spcAft>
              <a:buNone/>
            </a:pPr>
            <a:r>
              <a:rPr lang="it-IT" sz="1800" kern="100" dirty="0">
                <a:effectLst/>
                <a:latin typeface="Calibri" panose="020F0502020204030204" pitchFamily="34" charset="0"/>
                <a:ea typeface="DengXian" panose="02010600030101010101" pitchFamily="2" charset="-122"/>
                <a:cs typeface="Arial" panose="020B0604020202020204" pitchFamily="34" charset="0"/>
              </a:rPr>
              <a:t>Agenti diplomatici e funzioni consolari</a:t>
            </a:r>
          </a:p>
        </p:txBody>
      </p:sp>
    </p:spTree>
    <p:extLst>
      <p:ext uri="{BB962C8B-B14F-4D97-AF65-F5344CB8AC3E}">
        <p14:creationId xmlns:p14="http://schemas.microsoft.com/office/powerpoint/2010/main" val="23043135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2FF88A0-E727-FEAF-7159-3D31F24CD9D1}"/>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41E21998-D875-11E6-6826-09B7FDAF4323}"/>
              </a:ext>
            </a:extLst>
          </p:cNvPr>
          <p:cNvSpPr>
            <a:spLocks noGrp="1"/>
          </p:cNvSpPr>
          <p:nvPr>
            <p:ph type="title"/>
          </p:nvPr>
        </p:nvSpPr>
        <p:spPr>
          <a:xfrm>
            <a:off x="838199" y="365125"/>
            <a:ext cx="9195263" cy="1325563"/>
          </a:xfrm>
        </p:spPr>
        <p:txBody>
          <a:bodyPr>
            <a:noAutofit/>
          </a:bodyPr>
          <a:lstStyle/>
          <a:p>
            <a:r>
              <a:rPr lang="it-IT" sz="3200" dirty="0"/>
              <a:t>Italia – San Marino: la convenzione contro le doppie imposizioni in materia di pensioni «private»</a:t>
            </a:r>
          </a:p>
        </p:txBody>
      </p:sp>
      <p:sp>
        <p:nvSpPr>
          <p:cNvPr id="10" name="Rettangolo 61">
            <a:extLst>
              <a:ext uri="{FF2B5EF4-FFF2-40B4-BE49-F238E27FC236}">
                <a16:creationId xmlns:a16="http://schemas.microsoft.com/office/drawing/2014/main" id="{F3B1DFF2-DAA9-C32B-9DA9-F2ECE24683F5}"/>
              </a:ext>
            </a:extLst>
          </p:cNvPr>
          <p:cNvSpPr/>
          <p:nvPr/>
        </p:nvSpPr>
        <p:spPr>
          <a:xfrm>
            <a:off x="838199" y="3507207"/>
            <a:ext cx="1008961" cy="449354"/>
          </a:xfrm>
          <a:prstGeom prst="rect">
            <a:avLst/>
          </a:prstGeom>
          <a:solidFill>
            <a:schemeClr val="tx1"/>
          </a:solidFill>
          <a:ln w="19050" algn="ctr">
            <a:solidFill>
              <a:schemeClr val="tx1">
                <a:lumMod val="95000"/>
                <a:lumOff val="5000"/>
              </a:schemeClr>
            </a:solidFill>
            <a:miter lim="800000"/>
            <a:headEnd/>
            <a:tailEnd/>
          </a:ln>
          <a:effectLst/>
        </p:spPr>
        <p:txBody>
          <a:bodyPr spcFirstLastPara="0" vert="horz" wrap="square" lIns="5080" tIns="5080" rIns="5080" bIns="5080" numCol="1" spcCol="1270" anchor="ctr" anchorCtr="0">
            <a:noAutofit/>
          </a:bodyPr>
          <a:lstStyle/>
          <a:p>
            <a:pPr algn="ctr">
              <a:lnSpc>
                <a:spcPts val="1000"/>
              </a:lnSpc>
              <a:spcAft>
                <a:spcPts val="0"/>
              </a:spcAft>
            </a:pPr>
            <a:r>
              <a:rPr lang="en-GB" sz="1200" b="1" dirty="0">
                <a:solidFill>
                  <a:schemeClr val="bg1"/>
                </a:solidFill>
                <a:ea typeface="SimSun" panose="02010600030101010101" pitchFamily="2" charset="-122"/>
              </a:rPr>
              <a:t>Art. 18</a:t>
            </a:r>
            <a:endParaRPr lang="en-GB" sz="2400" dirty="0">
              <a:solidFill>
                <a:schemeClr val="bg1"/>
              </a:solidFill>
              <a:effectLst/>
              <a:ea typeface="SimSun" panose="02010600030101010101" pitchFamily="2" charset="-122"/>
            </a:endParaRPr>
          </a:p>
        </p:txBody>
      </p:sp>
      <p:sp>
        <p:nvSpPr>
          <p:cNvPr id="12" name="Segnaposto contenuto 2">
            <a:extLst>
              <a:ext uri="{FF2B5EF4-FFF2-40B4-BE49-F238E27FC236}">
                <a16:creationId xmlns:a16="http://schemas.microsoft.com/office/drawing/2014/main" id="{2CA41ECE-6391-0A36-E039-CBCE8E96A28C}"/>
              </a:ext>
            </a:extLst>
          </p:cNvPr>
          <p:cNvSpPr txBox="1">
            <a:spLocks/>
          </p:cNvSpPr>
          <p:nvPr/>
        </p:nvSpPr>
        <p:spPr>
          <a:xfrm>
            <a:off x="2104724" y="2202751"/>
            <a:ext cx="9444872" cy="3794011"/>
          </a:xfrm>
          <a:prstGeom prst="rect">
            <a:avLst/>
          </a:prstGeom>
          <a:ln>
            <a:solidFill>
              <a:schemeClr val="accent1"/>
            </a:solidFill>
          </a:ln>
        </p:spPr>
        <p:txBody>
          <a:bodyPr vert="horz" lIns="91440" tIns="45720" rIns="91440" bIns="45720" rtlCol="0">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spcAft>
                <a:spcPts val="800"/>
              </a:spcAft>
              <a:buNone/>
            </a:pPr>
            <a:r>
              <a:rPr lang="it-IT" sz="1800" kern="100" dirty="0">
                <a:effectLst/>
                <a:latin typeface="Calibri" panose="020F0502020204030204" pitchFamily="34" charset="0"/>
                <a:ea typeface="DengXian" panose="02010600030101010101" pitchFamily="2" charset="-122"/>
                <a:cs typeface="Arial" panose="020B0604020202020204" pitchFamily="34" charset="0"/>
              </a:rPr>
              <a:t>1. Fatte salve le disposizioni del paragrafo 2 dell’art. 19, le pensioni e </a:t>
            </a:r>
            <a:r>
              <a:rPr lang="it-IT" sz="1800" kern="100" dirty="0">
                <a:latin typeface="Calibri" panose="020F0502020204030204" pitchFamily="34" charset="0"/>
                <a:ea typeface="DengXian" panose="02010600030101010101" pitchFamily="2" charset="-122"/>
                <a:cs typeface="Arial" panose="020B0604020202020204" pitchFamily="34" charset="0"/>
              </a:rPr>
              <a:t>le altre remunerazioni analoghe, pagate ad un residente di uno Stato contraente in relazione ad un cessato impiego, sono imponibili soltanto in questo Stato. (</a:t>
            </a:r>
            <a:r>
              <a:rPr lang="it-IT" sz="1800" i="1" kern="100" dirty="0">
                <a:latin typeface="Calibri" panose="020F0502020204030204" pitchFamily="34" charset="0"/>
                <a:ea typeface="DengXian" panose="02010600030101010101" pitchFamily="2" charset="-122"/>
                <a:cs typeface="Arial" panose="020B0604020202020204" pitchFamily="34" charset="0"/>
              </a:rPr>
              <a:t>criterio generale</a:t>
            </a:r>
            <a:r>
              <a:rPr lang="it-IT" sz="1800" kern="100" dirty="0">
                <a:latin typeface="Calibri" panose="020F0502020204030204" pitchFamily="34" charset="0"/>
                <a:ea typeface="DengXian" panose="02010600030101010101" pitchFamily="2" charset="-122"/>
                <a:cs typeface="Arial" panose="020B0604020202020204" pitchFamily="34" charset="0"/>
              </a:rPr>
              <a:t>: </a:t>
            </a:r>
            <a:r>
              <a:rPr lang="it-IT" sz="1800" u="sng" kern="100" dirty="0">
                <a:latin typeface="Calibri" panose="020F0502020204030204" pitchFamily="34" charset="0"/>
                <a:ea typeface="DengXian" panose="02010600030101010101" pitchFamily="2" charset="-122"/>
                <a:cs typeface="Arial" panose="020B0604020202020204" pitchFamily="34" charset="0"/>
              </a:rPr>
              <a:t>tassazione esclusiva del paese di residenza del percettore/contribuente</a:t>
            </a:r>
            <a:r>
              <a:rPr lang="it-IT" sz="1800" kern="100" dirty="0">
                <a:latin typeface="Calibri" panose="020F0502020204030204" pitchFamily="34" charset="0"/>
                <a:ea typeface="DengXian" panose="02010600030101010101" pitchFamily="2" charset="-122"/>
                <a:cs typeface="Arial" panose="020B0604020202020204" pitchFamily="34" charset="0"/>
              </a:rPr>
              <a:t>)</a:t>
            </a:r>
            <a:endParaRPr lang="it-IT" sz="1800" kern="100" dirty="0">
              <a:effectLst/>
              <a:latin typeface="Calibri" panose="020F0502020204030204" pitchFamily="34" charset="0"/>
              <a:ea typeface="DengXian" panose="02010600030101010101" pitchFamily="2" charset="-122"/>
              <a:cs typeface="Arial" panose="020B0604020202020204" pitchFamily="34" charset="0"/>
            </a:endParaRPr>
          </a:p>
          <a:p>
            <a:pPr marL="0" indent="0" algn="just">
              <a:lnSpc>
                <a:spcPct val="107000"/>
              </a:lnSpc>
              <a:spcAft>
                <a:spcPts val="800"/>
              </a:spcAft>
              <a:buNone/>
            </a:pPr>
            <a:r>
              <a:rPr lang="it-IT" sz="1800" kern="100" dirty="0">
                <a:latin typeface="Calibri" panose="020F0502020204030204" pitchFamily="34" charset="0"/>
                <a:ea typeface="DengXian" panose="02010600030101010101" pitchFamily="2" charset="-122"/>
                <a:cs typeface="Arial" panose="020B0604020202020204" pitchFamily="34" charset="0"/>
              </a:rPr>
              <a:t>2. Le disposizioni del paragrafo 1 non si applicano se il beneficiario dei redditi non è assoggettato a imposizione relativamente a tali redditi nello Stato di cui è residente e conformemente alla legislazione di detto Stato. In tal caso, detti redditi sono imponibili nello Stato dal quale provengono. (</a:t>
            </a:r>
            <a:r>
              <a:rPr lang="it-IT" sz="1800" i="1" kern="100" dirty="0">
                <a:latin typeface="Calibri" panose="020F0502020204030204" pitchFamily="34" charset="0"/>
                <a:ea typeface="DengXian" panose="02010600030101010101" pitchFamily="2" charset="-122"/>
                <a:cs typeface="Arial" panose="020B0604020202020204" pitchFamily="34" charset="0"/>
              </a:rPr>
              <a:t>inversione della potestà impositiva</a:t>
            </a:r>
            <a:r>
              <a:rPr lang="it-IT" sz="1800" kern="100" dirty="0">
                <a:latin typeface="Calibri" panose="020F0502020204030204" pitchFamily="34" charset="0"/>
                <a:ea typeface="DengXian" panose="02010600030101010101" pitchFamily="2" charset="-122"/>
                <a:cs typeface="Arial" panose="020B0604020202020204" pitchFamily="34" charset="0"/>
              </a:rPr>
              <a:t>: </a:t>
            </a:r>
            <a:r>
              <a:rPr lang="it-IT" sz="1800" u="sng" kern="100" dirty="0">
                <a:latin typeface="Calibri" panose="020F0502020204030204" pitchFamily="34" charset="0"/>
                <a:ea typeface="DengXian" panose="02010600030101010101" pitchFamily="2" charset="-122"/>
                <a:cs typeface="Arial" panose="020B0604020202020204" pitchFamily="34" charset="0"/>
              </a:rPr>
              <a:t>tassazione esclusiva dello Stato della fonte in caso di esenzione nello Stato di residenza</a:t>
            </a:r>
            <a:r>
              <a:rPr lang="it-IT" sz="1800" kern="100" dirty="0">
                <a:latin typeface="Calibri" panose="020F0502020204030204" pitchFamily="34" charset="0"/>
                <a:ea typeface="DengXian" panose="02010600030101010101" pitchFamily="2" charset="-122"/>
                <a:cs typeface="Arial" panose="020B0604020202020204" pitchFamily="34" charset="0"/>
              </a:rPr>
              <a:t>)</a:t>
            </a:r>
          </a:p>
          <a:p>
            <a:pPr marL="0" indent="0" algn="just">
              <a:lnSpc>
                <a:spcPct val="107000"/>
              </a:lnSpc>
              <a:spcAft>
                <a:spcPts val="800"/>
              </a:spcAft>
              <a:buNone/>
            </a:pPr>
            <a:r>
              <a:rPr lang="it-IT" sz="1800" kern="100" dirty="0">
                <a:latin typeface="Calibri" panose="020F0502020204030204" pitchFamily="34" charset="0"/>
                <a:ea typeface="DengXian" panose="02010600030101010101" pitchFamily="2" charset="-122"/>
                <a:cs typeface="Arial" panose="020B0604020202020204" pitchFamily="34" charset="0"/>
              </a:rPr>
              <a:t>3. Nonostante le disposizioni del paragrafo 1 del presente articolo, le pensioni e altri pagamenti analoghi ricevuti nell’ambito della legislazione di sicurezza sociale di uno Stato contraente sono imponibili soltanto in detto Stato. (</a:t>
            </a:r>
            <a:r>
              <a:rPr lang="it-IT" sz="1800" i="1" kern="100" dirty="0">
                <a:latin typeface="Calibri" panose="020F0502020204030204" pitchFamily="34" charset="0"/>
                <a:ea typeface="DengXian" panose="02010600030101010101" pitchFamily="2" charset="-122"/>
                <a:cs typeface="Arial" panose="020B0604020202020204" pitchFamily="34" charset="0"/>
              </a:rPr>
              <a:t>inversione</a:t>
            </a:r>
            <a:r>
              <a:rPr lang="it-IT" sz="1800" kern="100" dirty="0">
                <a:latin typeface="Calibri" panose="020F0502020204030204" pitchFamily="34" charset="0"/>
                <a:ea typeface="DengXian" panose="02010600030101010101" pitchFamily="2" charset="-122"/>
                <a:cs typeface="Arial" panose="020B0604020202020204" pitchFamily="34" charset="0"/>
              </a:rPr>
              <a:t>: </a:t>
            </a:r>
            <a:r>
              <a:rPr lang="it-IT" sz="1800" u="sng" kern="100" dirty="0">
                <a:latin typeface="Calibri" panose="020F0502020204030204" pitchFamily="34" charset="0"/>
                <a:ea typeface="DengXian" panose="02010600030101010101" pitchFamily="2" charset="-122"/>
                <a:cs typeface="Arial" panose="020B0604020202020204" pitchFamily="34" charset="0"/>
              </a:rPr>
              <a:t>tassazione esclusiva dello Stato della fonte in caso di pensioni nell’ambito della sicurezza sociale</a:t>
            </a:r>
            <a:r>
              <a:rPr lang="it-IT" sz="1800" kern="100" dirty="0">
                <a:latin typeface="Calibri" panose="020F0502020204030204" pitchFamily="34" charset="0"/>
                <a:ea typeface="DengXian" panose="02010600030101010101" pitchFamily="2" charset="-122"/>
                <a:cs typeface="Arial" panose="020B0604020202020204" pitchFamily="34" charset="0"/>
              </a:rPr>
              <a:t>)</a:t>
            </a:r>
          </a:p>
          <a:p>
            <a:pPr marL="0" indent="0" algn="just">
              <a:lnSpc>
                <a:spcPct val="107000"/>
              </a:lnSpc>
              <a:spcAft>
                <a:spcPts val="800"/>
              </a:spcAft>
              <a:buNone/>
            </a:pPr>
            <a:r>
              <a:rPr lang="it-IT" sz="1800" kern="100" dirty="0">
                <a:latin typeface="Calibri" panose="020F0502020204030204" pitchFamily="34" charset="0"/>
                <a:ea typeface="DengXian" panose="02010600030101010101" pitchFamily="2" charset="-122"/>
                <a:cs typeface="Arial" panose="020B0604020202020204" pitchFamily="34" charset="0"/>
              </a:rPr>
              <a:t>4. Se un residente di uno Stato contraente diviene residente dell’altro Stato contraente, le somme ricevute da detto residente all’atto della cessazione dell’impiego nel primo Stato come indennità di fine rapporto o remunerazioni forfetarie di natura analoga sono imponibili soltanto nel primo Stato contraente. (</a:t>
            </a:r>
            <a:r>
              <a:rPr lang="it-IT" sz="1800" u="sng" kern="100" dirty="0">
                <a:latin typeface="Calibri" panose="020F0502020204030204" pitchFamily="34" charset="0"/>
                <a:ea typeface="DengXian" panose="02010600030101010101" pitchFamily="2" charset="-122"/>
                <a:cs typeface="Arial" panose="020B0604020202020204" pitchFamily="34" charset="0"/>
              </a:rPr>
              <a:t>tassazione esclusiva del primo Stato in caso di acquisizione dello </a:t>
            </a:r>
            <a:r>
              <a:rPr lang="it-IT" sz="1800" i="1" u="sng" kern="100" dirty="0">
                <a:latin typeface="Calibri" panose="020F0502020204030204" pitchFamily="34" charset="0"/>
                <a:ea typeface="DengXian" panose="02010600030101010101" pitchFamily="2" charset="-122"/>
                <a:cs typeface="Arial" panose="020B0604020202020204" pitchFamily="34" charset="0"/>
              </a:rPr>
              <a:t>status</a:t>
            </a:r>
            <a:r>
              <a:rPr lang="it-IT" sz="1800" u="sng" kern="100" dirty="0">
                <a:latin typeface="Calibri" panose="020F0502020204030204" pitchFamily="34" charset="0"/>
                <a:ea typeface="DengXian" panose="02010600030101010101" pitchFamily="2" charset="-122"/>
                <a:cs typeface="Arial" panose="020B0604020202020204" pitchFamily="34" charset="0"/>
              </a:rPr>
              <a:t> di residente nel secondo Stato</a:t>
            </a:r>
            <a:r>
              <a:rPr lang="it-IT" sz="1800" kern="100" dirty="0">
                <a:latin typeface="Calibri" panose="020F0502020204030204" pitchFamily="34" charset="0"/>
                <a:ea typeface="DengXian" panose="02010600030101010101" pitchFamily="2" charset="-122"/>
                <a:cs typeface="Arial" panose="020B0604020202020204" pitchFamily="34" charset="0"/>
              </a:rPr>
              <a:t>)</a:t>
            </a:r>
          </a:p>
          <a:p>
            <a:pPr marL="0" indent="0" algn="just">
              <a:lnSpc>
                <a:spcPct val="107000"/>
              </a:lnSpc>
              <a:spcAft>
                <a:spcPts val="800"/>
              </a:spcAft>
              <a:buNone/>
            </a:pPr>
            <a:endParaRPr lang="it-IT" sz="1800" kern="100" dirty="0">
              <a:effectLst/>
              <a:latin typeface="Calibri" panose="020F0502020204030204" pitchFamily="34" charset="0"/>
              <a:ea typeface="DengXian" panose="02010600030101010101" pitchFamily="2" charset="-122"/>
              <a:cs typeface="Arial" panose="020B0604020202020204" pitchFamily="34" charset="0"/>
            </a:endParaRPr>
          </a:p>
        </p:txBody>
      </p:sp>
      <p:pic>
        <p:nvPicPr>
          <p:cNvPr id="3" name="Immagine 2" descr="Immagine che contiene nero, oscurità&#10;&#10;Descrizione generata automaticamente">
            <a:extLst>
              <a:ext uri="{FF2B5EF4-FFF2-40B4-BE49-F238E27FC236}">
                <a16:creationId xmlns:a16="http://schemas.microsoft.com/office/drawing/2014/main" id="{4E0CE7C3-3D5C-7E73-FD6F-199C970FB1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3462" y="225232"/>
            <a:ext cx="1778924" cy="791482"/>
          </a:xfrm>
          <a:prstGeom prst="rect">
            <a:avLst/>
          </a:prstGeom>
        </p:spPr>
      </p:pic>
      <p:sp>
        <p:nvSpPr>
          <p:cNvPr id="4" name="Rettangolo 61">
            <a:extLst>
              <a:ext uri="{FF2B5EF4-FFF2-40B4-BE49-F238E27FC236}">
                <a16:creationId xmlns:a16="http://schemas.microsoft.com/office/drawing/2014/main" id="{D1579B1E-26AF-CD40-3828-C1F3E00335C8}"/>
              </a:ext>
            </a:extLst>
          </p:cNvPr>
          <p:cNvSpPr/>
          <p:nvPr/>
        </p:nvSpPr>
        <p:spPr>
          <a:xfrm>
            <a:off x="838199" y="4120029"/>
            <a:ext cx="1008961" cy="622995"/>
          </a:xfrm>
          <a:prstGeom prst="rect">
            <a:avLst/>
          </a:prstGeom>
          <a:solidFill>
            <a:schemeClr val="tx1"/>
          </a:solidFill>
          <a:ln w="19050" algn="ctr">
            <a:solidFill>
              <a:schemeClr val="tx1">
                <a:lumMod val="95000"/>
                <a:lumOff val="5000"/>
              </a:schemeClr>
            </a:solidFill>
            <a:miter lim="800000"/>
            <a:headEnd/>
            <a:tailEnd/>
          </a:ln>
          <a:effectLst/>
        </p:spPr>
        <p:txBody>
          <a:bodyPr spcFirstLastPara="0" vert="horz" wrap="square" lIns="5080" tIns="5080" rIns="5080" bIns="5080" numCol="1" spcCol="1270" anchor="ctr" anchorCtr="0">
            <a:noAutofit/>
          </a:bodyPr>
          <a:lstStyle/>
          <a:p>
            <a:pPr algn="ctr">
              <a:lnSpc>
                <a:spcPts val="1000"/>
              </a:lnSpc>
              <a:spcAft>
                <a:spcPts val="0"/>
              </a:spcAft>
            </a:pPr>
            <a:r>
              <a:rPr lang="en-GB" sz="1200" b="1" dirty="0">
                <a:solidFill>
                  <a:schemeClr val="bg1"/>
                </a:solidFill>
                <a:ea typeface="SimSun" panose="02010600030101010101" pitchFamily="2" charset="-122"/>
              </a:rPr>
              <a:t>Pensioni</a:t>
            </a:r>
            <a:endParaRPr lang="en-GB" sz="2400" dirty="0">
              <a:solidFill>
                <a:schemeClr val="bg1"/>
              </a:solidFill>
              <a:effectLst/>
              <a:ea typeface="SimSun" panose="02010600030101010101" pitchFamily="2" charset="-122"/>
            </a:endParaRPr>
          </a:p>
        </p:txBody>
      </p:sp>
    </p:spTree>
    <p:extLst>
      <p:ext uri="{BB962C8B-B14F-4D97-AF65-F5344CB8AC3E}">
        <p14:creationId xmlns:p14="http://schemas.microsoft.com/office/powerpoint/2010/main" val="31949184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C64A42-0900-E26A-9558-ABDD4D103F1E}"/>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557B8EB5-400D-5B8E-80F9-B1ACE799E221}"/>
              </a:ext>
            </a:extLst>
          </p:cNvPr>
          <p:cNvSpPr>
            <a:spLocks noGrp="1"/>
          </p:cNvSpPr>
          <p:nvPr>
            <p:ph type="title"/>
          </p:nvPr>
        </p:nvSpPr>
        <p:spPr>
          <a:xfrm>
            <a:off x="838199" y="365125"/>
            <a:ext cx="9195263" cy="1325563"/>
          </a:xfrm>
        </p:spPr>
        <p:txBody>
          <a:bodyPr>
            <a:noAutofit/>
          </a:bodyPr>
          <a:lstStyle/>
          <a:p>
            <a:r>
              <a:rPr lang="it-IT" sz="3200" dirty="0"/>
              <a:t>Italia – San Marino: la convenzione contro le doppie imposizioni in materia di pensioni «pubbliche»</a:t>
            </a:r>
          </a:p>
        </p:txBody>
      </p:sp>
      <p:sp>
        <p:nvSpPr>
          <p:cNvPr id="10" name="Rettangolo 61">
            <a:extLst>
              <a:ext uri="{FF2B5EF4-FFF2-40B4-BE49-F238E27FC236}">
                <a16:creationId xmlns:a16="http://schemas.microsoft.com/office/drawing/2014/main" id="{3D3506B8-1994-E640-3055-43A777F5410D}"/>
              </a:ext>
            </a:extLst>
          </p:cNvPr>
          <p:cNvSpPr/>
          <p:nvPr/>
        </p:nvSpPr>
        <p:spPr>
          <a:xfrm>
            <a:off x="838199" y="3002160"/>
            <a:ext cx="1008961" cy="449354"/>
          </a:xfrm>
          <a:prstGeom prst="rect">
            <a:avLst/>
          </a:prstGeom>
          <a:solidFill>
            <a:schemeClr val="tx1"/>
          </a:solidFill>
          <a:ln w="19050" algn="ctr">
            <a:solidFill>
              <a:schemeClr val="tx1">
                <a:lumMod val="95000"/>
                <a:lumOff val="5000"/>
              </a:schemeClr>
            </a:solidFill>
            <a:miter lim="800000"/>
            <a:headEnd/>
            <a:tailEnd/>
          </a:ln>
          <a:effectLst/>
        </p:spPr>
        <p:txBody>
          <a:bodyPr spcFirstLastPara="0" vert="horz" wrap="square" lIns="5080" tIns="5080" rIns="5080" bIns="5080" numCol="1" spcCol="1270" anchor="ctr" anchorCtr="0">
            <a:noAutofit/>
          </a:bodyPr>
          <a:lstStyle/>
          <a:p>
            <a:pPr algn="ctr">
              <a:lnSpc>
                <a:spcPts val="1000"/>
              </a:lnSpc>
              <a:spcAft>
                <a:spcPts val="0"/>
              </a:spcAft>
            </a:pPr>
            <a:r>
              <a:rPr lang="en-GB" sz="1200" b="1" dirty="0">
                <a:solidFill>
                  <a:schemeClr val="bg1"/>
                </a:solidFill>
                <a:ea typeface="SimSun" panose="02010600030101010101" pitchFamily="2" charset="-122"/>
              </a:rPr>
              <a:t>Art. 19</a:t>
            </a:r>
            <a:endParaRPr lang="en-GB" sz="2400" dirty="0">
              <a:solidFill>
                <a:schemeClr val="bg1"/>
              </a:solidFill>
              <a:effectLst/>
              <a:ea typeface="SimSun" panose="02010600030101010101" pitchFamily="2" charset="-122"/>
            </a:endParaRPr>
          </a:p>
        </p:txBody>
      </p:sp>
      <p:sp>
        <p:nvSpPr>
          <p:cNvPr id="12" name="Segnaposto contenuto 2">
            <a:extLst>
              <a:ext uri="{FF2B5EF4-FFF2-40B4-BE49-F238E27FC236}">
                <a16:creationId xmlns:a16="http://schemas.microsoft.com/office/drawing/2014/main" id="{78285D2C-9773-D6DC-CDA2-1980C0735B33}"/>
              </a:ext>
            </a:extLst>
          </p:cNvPr>
          <p:cNvSpPr txBox="1">
            <a:spLocks/>
          </p:cNvSpPr>
          <p:nvPr/>
        </p:nvSpPr>
        <p:spPr>
          <a:xfrm>
            <a:off x="2104724" y="2202752"/>
            <a:ext cx="9444872" cy="2884927"/>
          </a:xfrm>
          <a:prstGeom prst="rect">
            <a:avLst/>
          </a:prstGeom>
          <a:ln>
            <a:solidFill>
              <a:schemeClr val="accent1"/>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7000"/>
              </a:lnSpc>
              <a:spcBef>
                <a:spcPts val="0"/>
              </a:spcBef>
              <a:buNone/>
            </a:pPr>
            <a:r>
              <a:rPr lang="it-IT" sz="1800" kern="100" dirty="0">
                <a:latin typeface="Calibri" panose="020F0502020204030204" pitchFamily="34" charset="0"/>
                <a:ea typeface="DengXian" panose="02010600030101010101" pitchFamily="2" charset="-122"/>
                <a:cs typeface="Arial" panose="020B0604020202020204" pitchFamily="34" charset="0"/>
              </a:rPr>
              <a:t>2. a) Le pensioni corrisposte da uno Stato contraente o da una sua suddivisione politica od amministrativa o da un suo ente locale, sia direttamente sia mediante prelevamento da fondi da essa costituiti, ad una persona fisica in corrispettivo di servizi resi a detto Stato o a detta suddivisione od ente, sono imponibili soltanto in questo Stato.</a:t>
            </a:r>
          </a:p>
          <a:p>
            <a:pPr marL="0" indent="0" algn="just">
              <a:lnSpc>
                <a:spcPct val="107000"/>
              </a:lnSpc>
              <a:spcBef>
                <a:spcPts val="0"/>
              </a:spcBef>
              <a:buNone/>
            </a:pPr>
            <a:r>
              <a:rPr lang="it-IT" sz="1800" kern="100" dirty="0">
                <a:latin typeface="Calibri" panose="020F0502020204030204" pitchFamily="34" charset="0"/>
                <a:ea typeface="DengXian" panose="02010600030101010101" pitchFamily="2" charset="-122"/>
                <a:cs typeface="Arial" panose="020B0604020202020204" pitchFamily="34" charset="0"/>
              </a:rPr>
              <a:t>b) Tuttavia, tali pensioni sono imponibili soltanto nell’altro Stato contraente se la persona fisica è un residente di questo Stato e ne ha la nazionalità.</a:t>
            </a:r>
          </a:p>
          <a:p>
            <a:pPr marL="0" indent="0" algn="just">
              <a:lnSpc>
                <a:spcPct val="107000"/>
              </a:lnSpc>
              <a:spcBef>
                <a:spcPts val="0"/>
              </a:spcBef>
              <a:buNone/>
            </a:pPr>
            <a:r>
              <a:rPr lang="it-IT" sz="1800" kern="100" dirty="0">
                <a:latin typeface="Calibri" panose="020F0502020204030204" pitchFamily="34" charset="0"/>
                <a:ea typeface="DengXian" panose="02010600030101010101" pitchFamily="2" charset="-122"/>
                <a:cs typeface="Arial" panose="020B0604020202020204" pitchFamily="34" charset="0"/>
              </a:rPr>
              <a:t>3. Le disposizioni degli articoli 15, 16, 17 e 18 si applicano alle remunerazioni e pensioni pagate in corrispettivo di servizi resi nell’ambito di una attività industriale o commerciale esercitata da uno degli Stati contraenti o da una sua suddivisione politica o amministrativa o da un suo ente locale.</a:t>
            </a:r>
          </a:p>
        </p:txBody>
      </p:sp>
      <p:pic>
        <p:nvPicPr>
          <p:cNvPr id="3" name="Immagine 2" descr="Immagine che contiene nero, oscurità&#10;&#10;Descrizione generata automaticamente">
            <a:extLst>
              <a:ext uri="{FF2B5EF4-FFF2-40B4-BE49-F238E27FC236}">
                <a16:creationId xmlns:a16="http://schemas.microsoft.com/office/drawing/2014/main" id="{D32F6614-F56E-19AB-7B2E-70FBF56F94A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3462" y="225232"/>
            <a:ext cx="1778924" cy="791482"/>
          </a:xfrm>
          <a:prstGeom prst="rect">
            <a:avLst/>
          </a:prstGeom>
        </p:spPr>
      </p:pic>
      <p:sp>
        <p:nvSpPr>
          <p:cNvPr id="5" name="Rettangolo 61">
            <a:extLst>
              <a:ext uri="{FF2B5EF4-FFF2-40B4-BE49-F238E27FC236}">
                <a16:creationId xmlns:a16="http://schemas.microsoft.com/office/drawing/2014/main" id="{D739AE73-6501-66F8-FE85-698ABAACD16B}"/>
              </a:ext>
            </a:extLst>
          </p:cNvPr>
          <p:cNvSpPr/>
          <p:nvPr/>
        </p:nvSpPr>
        <p:spPr>
          <a:xfrm>
            <a:off x="838199" y="3614982"/>
            <a:ext cx="1008961" cy="622995"/>
          </a:xfrm>
          <a:prstGeom prst="rect">
            <a:avLst/>
          </a:prstGeom>
          <a:solidFill>
            <a:schemeClr val="tx1"/>
          </a:solidFill>
          <a:ln w="19050" algn="ctr">
            <a:solidFill>
              <a:schemeClr val="tx1">
                <a:lumMod val="95000"/>
                <a:lumOff val="5000"/>
              </a:schemeClr>
            </a:solidFill>
            <a:miter lim="800000"/>
            <a:headEnd/>
            <a:tailEnd/>
          </a:ln>
          <a:effectLst/>
        </p:spPr>
        <p:txBody>
          <a:bodyPr spcFirstLastPara="0" vert="horz" wrap="square" lIns="5080" tIns="5080" rIns="5080" bIns="5080" numCol="1" spcCol="1270" anchor="ctr" anchorCtr="0">
            <a:noAutofit/>
          </a:bodyPr>
          <a:lstStyle/>
          <a:p>
            <a:pPr algn="ctr">
              <a:lnSpc>
                <a:spcPts val="1000"/>
              </a:lnSpc>
              <a:spcAft>
                <a:spcPts val="0"/>
              </a:spcAft>
            </a:pPr>
            <a:r>
              <a:rPr lang="en-GB" sz="1200" b="1" dirty="0" err="1">
                <a:solidFill>
                  <a:schemeClr val="bg1"/>
                </a:solidFill>
                <a:effectLst/>
                <a:ea typeface="SimSun" panose="02010600030101010101" pitchFamily="2" charset="-122"/>
              </a:rPr>
              <a:t>Funzioni</a:t>
            </a:r>
            <a:r>
              <a:rPr lang="en-GB" sz="1200" b="1" dirty="0">
                <a:solidFill>
                  <a:schemeClr val="bg1"/>
                </a:solidFill>
                <a:effectLst/>
                <a:ea typeface="SimSun" panose="02010600030101010101" pitchFamily="2" charset="-122"/>
              </a:rPr>
              <a:t> </a:t>
            </a:r>
            <a:r>
              <a:rPr lang="en-GB" sz="1200" b="1" dirty="0" err="1">
                <a:solidFill>
                  <a:schemeClr val="bg1"/>
                </a:solidFill>
                <a:effectLst/>
                <a:ea typeface="SimSun" panose="02010600030101010101" pitchFamily="2" charset="-122"/>
              </a:rPr>
              <a:t>pubbliche</a:t>
            </a:r>
            <a:endParaRPr lang="en-GB" sz="2400" dirty="0">
              <a:solidFill>
                <a:schemeClr val="bg1"/>
              </a:solidFill>
              <a:effectLst/>
              <a:ea typeface="SimSun" panose="02010600030101010101" pitchFamily="2" charset="-122"/>
            </a:endParaRPr>
          </a:p>
        </p:txBody>
      </p:sp>
    </p:spTree>
    <p:extLst>
      <p:ext uri="{BB962C8B-B14F-4D97-AF65-F5344CB8AC3E}">
        <p14:creationId xmlns:p14="http://schemas.microsoft.com/office/powerpoint/2010/main" val="22519935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56C0AF-3029-DCFA-5FA0-8CF5FF098260}"/>
            </a:ext>
          </a:extLst>
        </p:cNvPr>
        <p:cNvGrpSpPr/>
        <p:nvPr/>
      </p:nvGrpSpPr>
      <p:grpSpPr>
        <a:xfrm>
          <a:off x="0" y="0"/>
          <a:ext cx="0" cy="0"/>
          <a:chOff x="0" y="0"/>
          <a:chExt cx="0" cy="0"/>
        </a:xfrm>
      </p:grpSpPr>
      <p:sp>
        <p:nvSpPr>
          <p:cNvPr id="2" name="Titolo 1">
            <a:extLst>
              <a:ext uri="{FF2B5EF4-FFF2-40B4-BE49-F238E27FC236}">
                <a16:creationId xmlns:a16="http://schemas.microsoft.com/office/drawing/2014/main" id="{39D6B3F3-C584-D386-0F25-0DF70AA6FD0F}"/>
              </a:ext>
            </a:extLst>
          </p:cNvPr>
          <p:cNvSpPr>
            <a:spLocks noGrp="1"/>
          </p:cNvSpPr>
          <p:nvPr>
            <p:ph type="title"/>
          </p:nvPr>
        </p:nvSpPr>
        <p:spPr>
          <a:xfrm>
            <a:off x="838199" y="365125"/>
            <a:ext cx="9571893" cy="1325563"/>
          </a:xfrm>
        </p:spPr>
        <p:txBody>
          <a:bodyPr>
            <a:noAutofit/>
          </a:bodyPr>
          <a:lstStyle/>
          <a:p>
            <a:r>
              <a:rPr lang="it-IT" sz="3200" dirty="0"/>
              <a:t>Italia – San Marino: le precisazioni all’interno del Protocollo Aggiuntivo</a:t>
            </a:r>
          </a:p>
        </p:txBody>
      </p:sp>
      <p:sp>
        <p:nvSpPr>
          <p:cNvPr id="5" name="Segnaposto contenuto 2">
            <a:extLst>
              <a:ext uri="{FF2B5EF4-FFF2-40B4-BE49-F238E27FC236}">
                <a16:creationId xmlns:a16="http://schemas.microsoft.com/office/drawing/2014/main" id="{533CA9E6-2748-7714-4287-F7749E2EAA60}"/>
              </a:ext>
            </a:extLst>
          </p:cNvPr>
          <p:cNvSpPr txBox="1">
            <a:spLocks/>
          </p:cNvSpPr>
          <p:nvPr/>
        </p:nvSpPr>
        <p:spPr>
          <a:xfrm>
            <a:off x="838199" y="1966211"/>
            <a:ext cx="10873277" cy="401988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lnSpc>
                <a:spcPct val="107000"/>
              </a:lnSpc>
              <a:spcAft>
                <a:spcPts val="800"/>
              </a:spcAft>
            </a:pPr>
            <a:r>
              <a:rPr lang="it-IT" sz="1800" kern="100" dirty="0">
                <a:latin typeface="Calibri" panose="020F0502020204030204" pitchFamily="34" charset="0"/>
                <a:ea typeface="DengXian" panose="02010600030101010101" pitchFamily="2" charset="-122"/>
                <a:cs typeface="Arial" panose="020B0604020202020204" pitchFamily="34" charset="0"/>
              </a:rPr>
              <a:t>(§6) In relazione alle disposizioni dell’art. 15, per quanto concerne la tassazione di lavoro dipendente dei lavoratori frontalieri residenti in Italia, i due Stati contraenti convengono di applicare il sistema di tassazione concorrente, con tassazione definitiva nello Stato di residenza. La Repubblica Italiana assoggetterà a tassazione il reddito lordo dei lavoratori frontalieri residenti in Italia conseguito nella Repubblica di San Marino con le modalità che saranno stabilite con legge ordinaria. </a:t>
            </a:r>
            <a:r>
              <a:rPr lang="it-IT" sz="1800" kern="100" dirty="0">
                <a:effectLst/>
                <a:latin typeface="Calibri" panose="020F0502020204030204" pitchFamily="34" charset="0"/>
                <a:ea typeface="DengXian" panose="02010600030101010101" pitchFamily="2" charset="-122"/>
                <a:cs typeface="Arial" panose="020B0604020202020204" pitchFamily="34" charset="0"/>
              </a:rPr>
              <a:t>La legge ordinaria potrà determinare una quota del reddito lordo dei lavoratori frontalieri esenti da imposta in Italia. In questo caso, la quota residua sarà imponibile con applicazione delle aliquote vigenti calcolate con riferimento all’intero reddito.</a:t>
            </a:r>
          </a:p>
          <a:p>
            <a:pPr algn="just">
              <a:lnSpc>
                <a:spcPct val="107000"/>
              </a:lnSpc>
              <a:spcAft>
                <a:spcPts val="800"/>
              </a:spcAft>
            </a:pPr>
            <a:r>
              <a:rPr lang="it-IT" sz="1800" kern="100" dirty="0">
                <a:latin typeface="Calibri" panose="020F0502020204030204" pitchFamily="34" charset="0"/>
                <a:ea typeface="DengXian" panose="02010600030101010101" pitchFamily="2" charset="-122"/>
                <a:cs typeface="Arial" panose="020B0604020202020204" pitchFamily="34" charset="0"/>
              </a:rPr>
              <a:t>(§7) </a:t>
            </a:r>
            <a:r>
              <a:rPr lang="it-IT" sz="1800" kern="100" dirty="0">
                <a:effectLst/>
                <a:latin typeface="Calibri" panose="020F0502020204030204" pitchFamily="34" charset="0"/>
                <a:ea typeface="DengXian" panose="02010600030101010101" pitchFamily="2" charset="-122"/>
                <a:cs typeface="Arial" panose="020B0604020202020204" pitchFamily="34" charset="0"/>
              </a:rPr>
              <a:t>Con riferimento ai paragrafi 1 e 2 dell’Articolo 19, le remunerazioni pagate ad una persona fisica in corrispettivo di servizi resi alla Banca d’Italia o alla Banca Centrale della Repubblica di San Marino e all’Istituto Nazionale per il Commercio Estero (I.C.E.), come pure ai corrispondenti enti sammarinesi, sono incluse nel campo di applicazione delle disposizioni relative alle funzioni pubbliche.</a:t>
            </a:r>
          </a:p>
          <a:p>
            <a:pPr algn="just">
              <a:lnSpc>
                <a:spcPct val="107000"/>
              </a:lnSpc>
              <a:spcAft>
                <a:spcPts val="800"/>
              </a:spcAft>
            </a:pPr>
            <a:endParaRPr lang="it-IT" sz="1800" kern="100" dirty="0">
              <a:effectLst/>
              <a:latin typeface="Calibri" panose="020F0502020204030204" pitchFamily="34" charset="0"/>
              <a:ea typeface="DengXian" panose="02010600030101010101" pitchFamily="2" charset="-122"/>
              <a:cs typeface="Arial" panose="020B0604020202020204" pitchFamily="34" charset="0"/>
            </a:endParaRPr>
          </a:p>
        </p:txBody>
      </p:sp>
      <p:pic>
        <p:nvPicPr>
          <p:cNvPr id="3" name="Immagine 2" descr="Immagine che contiene nero, oscurità&#10;&#10;Descrizione generata automaticamente">
            <a:extLst>
              <a:ext uri="{FF2B5EF4-FFF2-40B4-BE49-F238E27FC236}">
                <a16:creationId xmlns:a16="http://schemas.microsoft.com/office/drawing/2014/main" id="{E582A574-78A2-225E-F67E-2EA2EE6E7A8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033462" y="225232"/>
            <a:ext cx="1778924" cy="791482"/>
          </a:xfrm>
          <a:prstGeom prst="rect">
            <a:avLst/>
          </a:prstGeom>
        </p:spPr>
      </p:pic>
    </p:spTree>
    <p:extLst>
      <p:ext uri="{BB962C8B-B14F-4D97-AF65-F5344CB8AC3E}">
        <p14:creationId xmlns:p14="http://schemas.microsoft.com/office/powerpoint/2010/main" val="2484970338"/>
      </p:ext>
    </p:extLst>
  </p:cSld>
  <p:clrMapOvr>
    <a:masterClrMapping/>
  </p:clrMapOvr>
</p:sld>
</file>

<file path=ppt/theme/theme1.xml><?xml version="1.0" encoding="utf-8"?>
<a:theme xmlns:a="http://schemas.openxmlformats.org/drawingml/2006/main" name="Tema di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i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5384</Words>
  <Application>Microsoft Office PowerPoint</Application>
  <PresentationFormat>Widescreen</PresentationFormat>
  <Paragraphs>224</Paragraphs>
  <Slides>16</Slides>
  <Notes>3</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16</vt:i4>
      </vt:variant>
    </vt:vector>
  </HeadingPairs>
  <TitlesOfParts>
    <vt:vector size="22" baseType="lpstr">
      <vt:lpstr>SimSun</vt:lpstr>
      <vt:lpstr>Arial</vt:lpstr>
      <vt:lpstr>Calibri</vt:lpstr>
      <vt:lpstr>Titillium Web</vt:lpstr>
      <vt:lpstr>Wingdings</vt:lpstr>
      <vt:lpstr>Tema di Office</vt:lpstr>
      <vt:lpstr>Simmetrie e divergenze tra tassazione del lavoro e delle pensioni in contesti transfrontalieri  tra Italia e San Marino</vt:lpstr>
      <vt:lpstr>La normativa italiana in materia di redditi di lavoro dipendente in contesti transfrontalieri</vt:lpstr>
      <vt:lpstr>La normativa italiana in materia di pensioni in contesti transfrontalieri</vt:lpstr>
      <vt:lpstr>Italia – San Marino: la convenzione contro le doppie imposizioni in materia di redditi di lavoro dipendente «privato»</vt:lpstr>
      <vt:lpstr>Italia – San Marino: la convenzione contro le doppie imposizioni in materia di redditi di lavoro dipendente «pubblico»</vt:lpstr>
      <vt:lpstr>Italia – San Marino: la convenzione contro le doppie imposizioni in materia di categorie residuali</vt:lpstr>
      <vt:lpstr>Italia – San Marino: la convenzione contro le doppie imposizioni in materia di pensioni «private»</vt:lpstr>
      <vt:lpstr>Italia – San Marino: la convenzione contro le doppie imposizioni in materia di pensioni «pubbliche»</vt:lpstr>
      <vt:lpstr>Italia – San Marino: le precisazioni all’interno del Protocollo Aggiuntivo</vt:lpstr>
      <vt:lpstr>Tabella comparativa</vt:lpstr>
      <vt:lpstr>Italia – San Marino: e le somme erogate a seguito di cessazione di lavoro dipendente? (1/3)</vt:lpstr>
      <vt:lpstr>Italia – San Marino: e le somme erogate a seguito di cessazione di lavoro dipendente? (2/3)</vt:lpstr>
      <vt:lpstr>Italia – San Marino: e le somme erogate a seguito di cessazione di lavoro dipendente? (3/3)</vt:lpstr>
      <vt:lpstr>Il meccanismo per neutralizzare la doppia imposizione: il credito d’imposta</vt:lpstr>
      <vt:lpstr>CGT II° Emilia Romagna sent. n. 944 del 12.10.2023 </vt:lpstr>
      <vt:lpstr>GRAZIE!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Valentina Passadore</dc:creator>
  <cp:lastModifiedBy>Francesco Castro</cp:lastModifiedBy>
  <cp:revision>24</cp:revision>
  <dcterms:modified xsi:type="dcterms:W3CDTF">2024-11-12T09:55:49Z</dcterms:modified>
</cp:coreProperties>
</file>