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6"/>
  </p:notesMasterIdLst>
  <p:sldIdLst>
    <p:sldId id="256" r:id="rId2"/>
    <p:sldId id="257" r:id="rId3"/>
    <p:sldId id="264" r:id="rId4"/>
    <p:sldId id="294" r:id="rId5"/>
    <p:sldId id="283" r:id="rId6"/>
    <p:sldId id="284" r:id="rId7"/>
    <p:sldId id="285" r:id="rId8"/>
    <p:sldId id="287" r:id="rId9"/>
    <p:sldId id="288" r:id="rId10"/>
    <p:sldId id="290" r:id="rId11"/>
    <p:sldId id="291" r:id="rId12"/>
    <p:sldId id="265" r:id="rId13"/>
    <p:sldId id="292" r:id="rId14"/>
    <p:sldId id="275" r:id="rId15"/>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orient="horz" pos="1028">
          <p15:clr>
            <a:srgbClr val="A4A3A4"/>
          </p15:clr>
        </p15:guide>
        <p15:guide id="3" orient="horz" pos="3296">
          <p15:clr>
            <a:srgbClr val="A4A3A4"/>
          </p15:clr>
        </p15:guide>
        <p15:guide id="4" orient="horz" pos="456">
          <p15:clr>
            <a:srgbClr val="A4A3A4"/>
          </p15:clr>
        </p15:guide>
        <p15:guide id="5" pos="436">
          <p15:clr>
            <a:srgbClr val="A4A3A4"/>
          </p15:clr>
        </p15:guide>
        <p15:guide id="6" pos="7236">
          <p15:clr>
            <a:srgbClr val="A4A3A4"/>
          </p15:clr>
        </p15:guide>
        <p15:guide id="7" pos="2692">
          <p15:clr>
            <a:srgbClr val="A4A3A4"/>
          </p15:clr>
        </p15:guide>
        <p15:guide id="8" pos="1572">
          <p15:clr>
            <a:srgbClr val="A4A3A4"/>
          </p15:clr>
        </p15:guide>
        <p15:guide id="9" pos="3816">
          <p15:clr>
            <a:srgbClr val="A4A3A4"/>
          </p15:clr>
        </p15:guide>
        <p15:guide id="10" pos="4976">
          <p15:clr>
            <a:srgbClr val="A4A3A4"/>
          </p15:clr>
        </p15:guide>
        <p15:guide id="11" pos="610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279" autoAdjust="0"/>
    <p:restoredTop sz="94687"/>
  </p:normalViewPr>
  <p:slideViewPr>
    <p:cSldViewPr snapToGrid="0">
      <p:cViewPr varScale="1">
        <p:scale>
          <a:sx n="104" d="100"/>
          <a:sy n="104" d="100"/>
        </p:scale>
        <p:origin x="632" y="208"/>
      </p:cViewPr>
      <p:guideLst>
        <p:guide orient="horz" pos="2160"/>
        <p:guide orient="horz" pos="1028"/>
        <p:guide orient="horz" pos="3296"/>
        <p:guide orient="horz" pos="456"/>
        <p:guide pos="436"/>
        <p:guide pos="7236"/>
        <p:guide pos="2692"/>
        <p:guide pos="1572"/>
        <p:guide pos="3816"/>
        <p:guide pos="4976"/>
        <p:guide pos="610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Calibri"/>
                <a:ea typeface="Calibri"/>
                <a:cs typeface="Calibri"/>
                <a:sym typeface="Calibri"/>
              </a:rPr>
              <a:t>‹N›</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7" name="Google Shape;147;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103390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7" name="Google Shape;147;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147729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5" name="Google Shape;155;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0" name="Google Shape;230;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2" name="Google Shape;92;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7" name="Google Shape;147;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7" name="Google Shape;147;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25460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7" name="Google Shape;147;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183240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7" name="Google Shape;147;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673163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7" name="Google Shape;147;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83212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7" name="Google Shape;147;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645049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7" name="Google Shape;147;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21892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titolo"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olo e testo verticale"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olo e testo verticali"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olo e contenuto"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Intestazione sezione"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ue contenuti"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fronto"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titolo"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Vuota"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uto con didascalia"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magine con didascalia"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5183188" y="987425"/>
            <a:ext cx="6172200" cy="4873625"/>
          </a:xfrm>
          <a:prstGeom prst="rect">
            <a:avLst/>
          </a:prstGeom>
          <a:noFill/>
          <a:ln>
            <a:noFill/>
          </a:ln>
        </p:spPr>
      </p:sp>
      <p:sp>
        <p:nvSpPr>
          <p:cNvPr id="68" name="Google Shape;68;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3"/>
          <p:cNvSpPr/>
          <p:nvPr/>
        </p:nvSpPr>
        <p:spPr>
          <a:xfrm>
            <a:off x="0" y="0"/>
            <a:ext cx="12192000" cy="6858000"/>
          </a:xfrm>
          <a:prstGeom prst="rect">
            <a:avLst/>
          </a:prstGeom>
          <a:solidFill>
            <a:srgbClr val="30579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89" name="Google Shape;89;p13"/>
          <p:cNvPicPr preferRelativeResize="0"/>
          <p:nvPr/>
        </p:nvPicPr>
        <p:blipFill rotWithShape="1">
          <a:blip r:embed="rId3">
            <a:alphaModFix/>
          </a:blip>
          <a:srcRect/>
          <a:stretch/>
        </p:blipFill>
        <p:spPr>
          <a:xfrm>
            <a:off x="1261813" y="2156275"/>
            <a:ext cx="9668375" cy="25454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1"/>
          <p:cNvSpPr/>
          <p:nvPr/>
        </p:nvSpPr>
        <p:spPr>
          <a:xfrm>
            <a:off x="0" y="6121400"/>
            <a:ext cx="12192000" cy="736600"/>
          </a:xfrm>
          <a:prstGeom prst="rect">
            <a:avLst/>
          </a:prstGeom>
          <a:solidFill>
            <a:srgbClr val="30579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50" name="Google Shape;150;p21"/>
          <p:cNvPicPr preferRelativeResize="0"/>
          <p:nvPr/>
        </p:nvPicPr>
        <p:blipFill rotWithShape="1">
          <a:blip r:embed="rId3">
            <a:alphaModFix/>
          </a:blip>
          <a:srcRect/>
          <a:stretch/>
        </p:blipFill>
        <p:spPr>
          <a:xfrm>
            <a:off x="692150" y="6295456"/>
            <a:ext cx="1661102" cy="406734"/>
          </a:xfrm>
          <a:prstGeom prst="rect">
            <a:avLst/>
          </a:prstGeom>
          <a:noFill/>
          <a:ln>
            <a:noFill/>
          </a:ln>
        </p:spPr>
      </p:pic>
      <p:sp>
        <p:nvSpPr>
          <p:cNvPr id="151" name="Google Shape;151;p21"/>
          <p:cNvSpPr txBox="1">
            <a:spLocks noGrp="1"/>
          </p:cNvSpPr>
          <p:nvPr>
            <p:ph type="body" idx="1"/>
          </p:nvPr>
        </p:nvSpPr>
        <p:spPr>
          <a:xfrm>
            <a:off x="0" y="0"/>
            <a:ext cx="12192000" cy="6121400"/>
          </a:xfrm>
          <a:prstGeom prst="rect">
            <a:avLst/>
          </a:prstGeom>
          <a:noFill/>
          <a:ln>
            <a:noFill/>
          </a:ln>
        </p:spPr>
        <p:txBody>
          <a:bodyPr spcFirstLastPara="1" wrap="square" lIns="91425" tIns="45700" rIns="91425" bIns="45700" anchor="t" anchorCtr="0">
            <a:normAutofit/>
          </a:bodyPr>
          <a:lstStyle/>
          <a:p>
            <a:pPr marL="114300" indent="0">
              <a:buNone/>
            </a:pPr>
            <a:endParaRPr lang="it-IT" sz="2000" dirty="0">
              <a:solidFill>
                <a:srgbClr val="000000"/>
              </a:solidFill>
              <a:effectLst/>
              <a:latin typeface="Helvetica Neue" panose="02000503000000020004" pitchFamily="2" charset="0"/>
            </a:endParaRPr>
          </a:p>
          <a:p>
            <a:pPr marL="0" lvl="0" indent="0" algn="l" rtl="0">
              <a:lnSpc>
                <a:spcPct val="90000"/>
              </a:lnSpc>
              <a:spcBef>
                <a:spcPts val="0"/>
              </a:spcBef>
              <a:spcAft>
                <a:spcPts val="0"/>
              </a:spcAft>
              <a:buClr>
                <a:srgbClr val="000000"/>
              </a:buClr>
              <a:buSzPts val="2800"/>
              <a:buNone/>
            </a:pPr>
            <a:r>
              <a:rPr lang="it-IT" sz="2000" b="1" dirty="0">
                <a:solidFill>
                  <a:srgbClr val="FF0000"/>
                </a:solidFill>
              </a:rPr>
              <a:t>How </a:t>
            </a:r>
            <a:r>
              <a:rPr lang="it-IT" sz="2000" b="1" dirty="0" err="1">
                <a:solidFill>
                  <a:srgbClr val="FF0000"/>
                </a:solidFill>
              </a:rPr>
              <a:t>is</a:t>
            </a:r>
            <a:r>
              <a:rPr lang="it-IT" sz="2000" b="1" dirty="0">
                <a:solidFill>
                  <a:srgbClr val="FF0000"/>
                </a:solidFill>
              </a:rPr>
              <a:t> the </a:t>
            </a:r>
            <a:r>
              <a:rPr lang="it-IT" sz="2000" b="1" dirty="0" err="1">
                <a:solidFill>
                  <a:srgbClr val="FF0000"/>
                </a:solidFill>
              </a:rPr>
              <a:t>inheritance</a:t>
            </a:r>
            <a:r>
              <a:rPr lang="it-IT" sz="2000" b="1" dirty="0">
                <a:solidFill>
                  <a:srgbClr val="FF0000"/>
                </a:solidFill>
              </a:rPr>
              <a:t> assets </a:t>
            </a:r>
            <a:r>
              <a:rPr lang="it-IT" sz="2000" b="1" dirty="0" err="1">
                <a:solidFill>
                  <a:srgbClr val="FF0000"/>
                </a:solidFill>
              </a:rPr>
              <a:t>worth</a:t>
            </a:r>
            <a:r>
              <a:rPr lang="it-IT" sz="2000" b="1" dirty="0">
                <a:solidFill>
                  <a:srgbClr val="FF0000"/>
                </a:solidFill>
              </a:rPr>
              <a:t> </a:t>
            </a:r>
            <a:r>
              <a:rPr lang="it-IT" sz="2000" b="1" dirty="0" err="1">
                <a:solidFill>
                  <a:srgbClr val="FF0000"/>
                </a:solidFill>
              </a:rPr>
              <a:t>assessed</a:t>
            </a:r>
            <a:r>
              <a:rPr lang="it-IT" sz="2000" b="1" dirty="0">
                <a:solidFill>
                  <a:srgbClr val="FF0000"/>
                </a:solidFill>
              </a:rPr>
              <a:t> ?</a:t>
            </a:r>
          </a:p>
          <a:p>
            <a:pPr marL="0" lvl="0" indent="0" algn="l" rtl="0">
              <a:lnSpc>
                <a:spcPct val="90000"/>
              </a:lnSpc>
              <a:spcBef>
                <a:spcPts val="0"/>
              </a:spcBef>
              <a:spcAft>
                <a:spcPts val="0"/>
              </a:spcAft>
              <a:buClr>
                <a:srgbClr val="000000"/>
              </a:buClr>
              <a:buSzPts val="2800"/>
              <a:buNone/>
            </a:pPr>
            <a:endParaRPr lang="it-IT" sz="1600" b="0" dirty="0"/>
          </a:p>
          <a:p>
            <a:pPr lvl="0" indent="-457200" algn="l" rtl="0">
              <a:lnSpc>
                <a:spcPct val="90000"/>
              </a:lnSpc>
              <a:spcBef>
                <a:spcPts val="0"/>
              </a:spcBef>
              <a:spcAft>
                <a:spcPts val="0"/>
              </a:spcAft>
              <a:buClr>
                <a:srgbClr val="000000"/>
              </a:buClr>
              <a:buSzPts val="2800"/>
              <a:buFont typeface="Arial" panose="020B0604020202020204" pitchFamily="34" charset="0"/>
              <a:buChar char="•"/>
            </a:pPr>
            <a:r>
              <a:rPr lang="it-IT" sz="1600" dirty="0" err="1"/>
              <a:t>Inheritance</a:t>
            </a:r>
            <a:r>
              <a:rPr lang="it-IT" sz="1600" dirty="0"/>
              <a:t> assets </a:t>
            </a:r>
            <a:r>
              <a:rPr lang="it-IT" sz="1600" dirty="0" err="1"/>
              <a:t>consist</a:t>
            </a:r>
            <a:r>
              <a:rPr lang="it-IT" sz="1600" dirty="0"/>
              <a:t> of </a:t>
            </a:r>
            <a:r>
              <a:rPr lang="it-IT" sz="1600" dirty="0" err="1"/>
              <a:t>all</a:t>
            </a:r>
            <a:r>
              <a:rPr lang="it-IT" sz="1600" dirty="0"/>
              <a:t> </a:t>
            </a:r>
            <a:r>
              <a:rPr lang="it-IT" sz="1600" dirty="0" err="1"/>
              <a:t>property</a:t>
            </a:r>
            <a:r>
              <a:rPr lang="it-IT" sz="1600" dirty="0"/>
              <a:t> and </a:t>
            </a:r>
            <a:r>
              <a:rPr lang="it-IT" sz="1600" dirty="0" err="1"/>
              <a:t>rights</a:t>
            </a:r>
            <a:r>
              <a:rPr lang="it-IT" sz="1600" dirty="0"/>
              <a:t> </a:t>
            </a:r>
            <a:r>
              <a:rPr lang="it-IT" sz="1600" dirty="0" err="1"/>
              <a:t>that</a:t>
            </a:r>
            <a:r>
              <a:rPr lang="it-IT" sz="1600" dirty="0"/>
              <a:t> are the </a:t>
            </a:r>
            <a:r>
              <a:rPr lang="it-IT" sz="1600" dirty="0" err="1"/>
              <a:t>subject</a:t>
            </a:r>
            <a:r>
              <a:rPr lang="it-IT" sz="1600" dirty="0"/>
              <a:t> of the estate.</a:t>
            </a:r>
          </a:p>
          <a:p>
            <a:pPr lvl="0" indent="-457200" algn="l" rtl="0">
              <a:lnSpc>
                <a:spcPct val="90000"/>
              </a:lnSpc>
              <a:spcBef>
                <a:spcPts val="0"/>
              </a:spcBef>
              <a:spcAft>
                <a:spcPts val="0"/>
              </a:spcAft>
              <a:buClr>
                <a:srgbClr val="000000"/>
              </a:buClr>
              <a:buSzPts val="2800"/>
              <a:buFont typeface="Arial" panose="020B0604020202020204" pitchFamily="34" charset="0"/>
              <a:buChar char="•"/>
            </a:pPr>
            <a:r>
              <a:rPr lang="it-IT" sz="1600" dirty="0" err="1"/>
              <a:t>Excluding</a:t>
            </a:r>
            <a:r>
              <a:rPr lang="it-IT" sz="1600" dirty="0"/>
              <a:t> </a:t>
            </a:r>
            <a:r>
              <a:rPr lang="it-IT" sz="1600" dirty="0" err="1"/>
              <a:t>those</a:t>
            </a:r>
            <a:r>
              <a:rPr lang="it-IT" sz="1600" dirty="0"/>
              <a:t> </a:t>
            </a:r>
            <a:r>
              <a:rPr lang="it-IT" sz="1600" dirty="0" err="1"/>
              <a:t>not</a:t>
            </a:r>
            <a:r>
              <a:rPr lang="it-IT" sz="1600" dirty="0"/>
              <a:t> </a:t>
            </a:r>
            <a:r>
              <a:rPr lang="it-IT" sz="1600" dirty="0" err="1"/>
              <a:t>subject</a:t>
            </a:r>
            <a:r>
              <a:rPr lang="it-IT" sz="1600" dirty="0"/>
              <a:t> to tax under </a:t>
            </a:r>
            <a:r>
              <a:rPr lang="it-IT" sz="1600" dirty="0" err="1"/>
              <a:t>Articles</a:t>
            </a:r>
            <a:r>
              <a:rPr lang="it-IT" sz="1600" dirty="0"/>
              <a:t> 2, 3, 12 and 13</a:t>
            </a:r>
          </a:p>
          <a:p>
            <a:pPr marL="0" lvl="0" indent="0" algn="l" rtl="0">
              <a:lnSpc>
                <a:spcPct val="90000"/>
              </a:lnSpc>
              <a:spcBef>
                <a:spcPts val="0"/>
              </a:spcBef>
              <a:spcAft>
                <a:spcPts val="0"/>
              </a:spcAft>
              <a:buClr>
                <a:srgbClr val="000000"/>
              </a:buClr>
              <a:buSzPts val="2800"/>
              <a:buNone/>
            </a:pPr>
            <a:endParaRPr lang="it-IT" sz="1600" dirty="0"/>
          </a:p>
          <a:p>
            <a:pPr lvl="0" indent="-457200" algn="l" rtl="0">
              <a:lnSpc>
                <a:spcPct val="90000"/>
              </a:lnSpc>
              <a:spcBef>
                <a:spcPts val="0"/>
              </a:spcBef>
              <a:spcAft>
                <a:spcPts val="0"/>
              </a:spcAft>
              <a:buClr>
                <a:srgbClr val="000000"/>
              </a:buClr>
              <a:buSzPts val="2800"/>
              <a:buFont typeface="Arial" panose="020B0604020202020204" pitchFamily="34" charset="0"/>
              <a:buChar char="•"/>
            </a:pPr>
            <a:r>
              <a:rPr lang="it-IT" sz="1600" dirty="0" err="1"/>
              <a:t>Article</a:t>
            </a:r>
            <a:r>
              <a:rPr lang="it-IT" sz="1600" dirty="0"/>
              <a:t> 2 -&gt; assets/</a:t>
            </a:r>
            <a:r>
              <a:rPr lang="it-IT" sz="1600" dirty="0" err="1"/>
              <a:t>rights</a:t>
            </a:r>
            <a:r>
              <a:rPr lang="it-IT" sz="1600" dirty="0"/>
              <a:t> of the estate </a:t>
            </a:r>
            <a:r>
              <a:rPr lang="it-IT" sz="1600" dirty="0" err="1"/>
              <a:t>that</a:t>
            </a:r>
            <a:r>
              <a:rPr lang="it-IT" sz="1600" dirty="0"/>
              <a:t> </a:t>
            </a:r>
            <a:r>
              <a:rPr lang="it-IT" sz="1600" dirty="0" err="1"/>
              <a:t>lack</a:t>
            </a:r>
            <a:r>
              <a:rPr lang="it-IT" sz="1600" dirty="0"/>
              <a:t> the </a:t>
            </a:r>
            <a:r>
              <a:rPr lang="it-IT" sz="1600" dirty="0" err="1"/>
              <a:t>territoriality</a:t>
            </a:r>
            <a:r>
              <a:rPr lang="it-IT" sz="1600" dirty="0"/>
              <a:t> </a:t>
            </a:r>
            <a:r>
              <a:rPr lang="it-IT" sz="1600" dirty="0" err="1"/>
              <a:t>requirement</a:t>
            </a:r>
            <a:r>
              <a:rPr lang="it-IT" sz="1600" dirty="0"/>
              <a:t> ( in case of </a:t>
            </a:r>
            <a:r>
              <a:rPr lang="it-IT" sz="1600" dirty="0" err="1"/>
              <a:t>foreign</a:t>
            </a:r>
            <a:r>
              <a:rPr lang="it-IT" sz="1600" dirty="0"/>
              <a:t> </a:t>
            </a:r>
            <a:r>
              <a:rPr lang="it-IT" sz="1600" dirty="0" err="1"/>
              <a:t>habitual</a:t>
            </a:r>
            <a:r>
              <a:rPr lang="it-IT" sz="1600" dirty="0"/>
              <a:t> residence of the </a:t>
            </a:r>
            <a:r>
              <a:rPr lang="it-IT" sz="1600" dirty="0" err="1"/>
              <a:t>decedent</a:t>
            </a:r>
            <a:r>
              <a:rPr lang="it-IT" sz="1600" dirty="0"/>
              <a:t>/</a:t>
            </a:r>
            <a:r>
              <a:rPr lang="it-IT" sz="1600" dirty="0" err="1"/>
              <a:t>donor</a:t>
            </a:r>
            <a:r>
              <a:rPr lang="it-IT" sz="1600" dirty="0"/>
              <a:t> ) to be </a:t>
            </a:r>
            <a:r>
              <a:rPr lang="it-IT" sz="1600" dirty="0" err="1"/>
              <a:t>excluded</a:t>
            </a:r>
            <a:endParaRPr lang="it-IT" sz="1600" dirty="0"/>
          </a:p>
          <a:p>
            <a:pPr marL="0" lvl="0" indent="0" algn="l" rtl="0">
              <a:lnSpc>
                <a:spcPct val="90000"/>
              </a:lnSpc>
              <a:spcBef>
                <a:spcPts val="0"/>
              </a:spcBef>
              <a:spcAft>
                <a:spcPts val="0"/>
              </a:spcAft>
              <a:buClr>
                <a:srgbClr val="000000"/>
              </a:buClr>
              <a:buSzPts val="2800"/>
              <a:buNone/>
            </a:pPr>
            <a:endParaRPr lang="it-IT" sz="1600" dirty="0"/>
          </a:p>
          <a:p>
            <a:pPr lvl="0" indent="-457200" algn="l" rtl="0">
              <a:lnSpc>
                <a:spcPct val="90000"/>
              </a:lnSpc>
              <a:spcBef>
                <a:spcPts val="0"/>
              </a:spcBef>
              <a:spcAft>
                <a:spcPts val="0"/>
              </a:spcAft>
              <a:buClr>
                <a:srgbClr val="000000"/>
              </a:buClr>
              <a:buSzPts val="2800"/>
              <a:buFont typeface="Arial" panose="020B0604020202020204" pitchFamily="34" charset="0"/>
              <a:buChar char="•"/>
            </a:pPr>
            <a:r>
              <a:rPr lang="it-IT" sz="1600" dirty="0" err="1"/>
              <a:t>Article</a:t>
            </a:r>
            <a:r>
              <a:rPr lang="it-IT" sz="1600" dirty="0"/>
              <a:t> 3 -&gt; transfers </a:t>
            </a:r>
            <a:r>
              <a:rPr lang="it-IT" sz="1600" dirty="0" err="1"/>
              <a:t>exempt</a:t>
            </a:r>
            <a:r>
              <a:rPr lang="it-IT" sz="1600" dirty="0"/>
              <a:t> by </a:t>
            </a:r>
            <a:r>
              <a:rPr lang="it-IT" sz="1600" dirty="0" err="1"/>
              <a:t>virtue</a:t>
            </a:r>
            <a:r>
              <a:rPr lang="it-IT" sz="1600" dirty="0"/>
              <a:t> of </a:t>
            </a:r>
            <a:r>
              <a:rPr lang="it-IT" sz="1600" dirty="0" err="1"/>
              <a:t>reasons</a:t>
            </a:r>
            <a:r>
              <a:rPr lang="it-IT" sz="1600" dirty="0"/>
              <a:t> </a:t>
            </a:r>
            <a:r>
              <a:rPr lang="it-IT" sz="1600" dirty="0" err="1"/>
              <a:t>related</a:t>
            </a:r>
            <a:r>
              <a:rPr lang="it-IT" sz="1600" dirty="0"/>
              <a:t> to the public utility of the </a:t>
            </a:r>
            <a:r>
              <a:rPr lang="it-IT" sz="1600" dirty="0" err="1"/>
              <a:t>same</a:t>
            </a:r>
            <a:r>
              <a:rPr lang="it-IT" sz="1600" dirty="0"/>
              <a:t> ( transfers in favor of non-profit </a:t>
            </a:r>
            <a:r>
              <a:rPr lang="it-IT" sz="1600" dirty="0" err="1"/>
              <a:t>organizations</a:t>
            </a:r>
            <a:r>
              <a:rPr lang="it-IT" sz="1600" dirty="0"/>
              <a:t>/</a:t>
            </a:r>
            <a:r>
              <a:rPr lang="it-IT" sz="1600" dirty="0" err="1"/>
              <a:t>education</a:t>
            </a:r>
            <a:r>
              <a:rPr lang="it-IT" sz="1600" dirty="0"/>
              <a:t> </a:t>
            </a:r>
            <a:r>
              <a:rPr lang="it-IT" sz="1600" dirty="0" err="1"/>
              <a:t>purposes</a:t>
            </a:r>
            <a:r>
              <a:rPr lang="it-IT" sz="1600" dirty="0"/>
              <a:t> etc...)</a:t>
            </a:r>
          </a:p>
          <a:p>
            <a:pPr marL="0" lvl="0" indent="0" algn="l" rtl="0">
              <a:lnSpc>
                <a:spcPct val="90000"/>
              </a:lnSpc>
              <a:spcBef>
                <a:spcPts val="0"/>
              </a:spcBef>
              <a:spcAft>
                <a:spcPts val="0"/>
              </a:spcAft>
              <a:buClr>
                <a:srgbClr val="000000"/>
              </a:buClr>
              <a:buSzPts val="2800"/>
              <a:buNone/>
            </a:pPr>
            <a:endParaRPr lang="it-IT" sz="1600" dirty="0"/>
          </a:p>
          <a:p>
            <a:pPr lvl="0" indent="-457200" algn="l" rtl="0">
              <a:lnSpc>
                <a:spcPct val="90000"/>
              </a:lnSpc>
              <a:spcBef>
                <a:spcPts val="0"/>
              </a:spcBef>
              <a:spcAft>
                <a:spcPts val="0"/>
              </a:spcAft>
              <a:buClr>
                <a:srgbClr val="000000"/>
              </a:buClr>
              <a:buSzPts val="2800"/>
              <a:buFont typeface="Arial" panose="020B0604020202020204" pitchFamily="34" charset="0"/>
              <a:buChar char="•"/>
            </a:pPr>
            <a:r>
              <a:rPr lang="it-IT" sz="1600" dirty="0" err="1"/>
              <a:t>Article</a:t>
            </a:r>
            <a:r>
              <a:rPr lang="it-IT" sz="1600" dirty="0"/>
              <a:t> 12 -&gt; public </a:t>
            </a:r>
            <a:r>
              <a:rPr lang="it-IT" sz="1600" dirty="0" err="1"/>
              <a:t>debt</a:t>
            </a:r>
            <a:r>
              <a:rPr lang="it-IT" sz="1600" dirty="0"/>
              <a:t> securities and </a:t>
            </a:r>
            <a:r>
              <a:rPr lang="it-IT" sz="1600" dirty="0" err="1"/>
              <a:t>vehicles</a:t>
            </a:r>
            <a:r>
              <a:rPr lang="it-IT" sz="1600" dirty="0"/>
              <a:t> </a:t>
            </a:r>
            <a:r>
              <a:rPr lang="it-IT" sz="1600" dirty="0" err="1"/>
              <a:t>registered</a:t>
            </a:r>
            <a:r>
              <a:rPr lang="it-IT" sz="1600" dirty="0"/>
              <a:t> in the public </a:t>
            </a:r>
            <a:r>
              <a:rPr lang="it-IT" sz="1600" dirty="0" err="1"/>
              <a:t>motor</a:t>
            </a:r>
            <a:r>
              <a:rPr lang="it-IT" sz="1600" dirty="0"/>
              <a:t> </a:t>
            </a:r>
            <a:r>
              <a:rPr lang="it-IT" sz="1600" dirty="0" err="1"/>
              <a:t>vehicle</a:t>
            </a:r>
            <a:r>
              <a:rPr lang="it-IT" sz="1600" dirty="0"/>
              <a:t> </a:t>
            </a:r>
            <a:r>
              <a:rPr lang="it-IT" sz="1600" dirty="0" err="1"/>
              <a:t>register</a:t>
            </a:r>
            <a:endParaRPr lang="it-IT" sz="1600" dirty="0"/>
          </a:p>
          <a:p>
            <a:pPr marL="0" lvl="0" indent="0" algn="l" rtl="0">
              <a:lnSpc>
                <a:spcPct val="90000"/>
              </a:lnSpc>
              <a:spcBef>
                <a:spcPts val="0"/>
              </a:spcBef>
              <a:spcAft>
                <a:spcPts val="0"/>
              </a:spcAft>
              <a:buClr>
                <a:srgbClr val="000000"/>
              </a:buClr>
              <a:buSzPts val="2800"/>
              <a:buNone/>
            </a:pPr>
            <a:endParaRPr lang="it-IT" sz="1600" dirty="0"/>
          </a:p>
          <a:p>
            <a:pPr lvl="0" indent="-457200" algn="l" rtl="0">
              <a:lnSpc>
                <a:spcPct val="90000"/>
              </a:lnSpc>
              <a:spcBef>
                <a:spcPts val="0"/>
              </a:spcBef>
              <a:spcAft>
                <a:spcPts val="0"/>
              </a:spcAft>
              <a:buClr>
                <a:srgbClr val="000000"/>
              </a:buClr>
              <a:buSzPts val="2800"/>
              <a:buFont typeface="Arial" panose="020B0604020202020204" pitchFamily="34" charset="0"/>
              <a:buChar char="•"/>
            </a:pPr>
            <a:r>
              <a:rPr lang="it-IT" sz="1600" dirty="0" err="1"/>
              <a:t>Article</a:t>
            </a:r>
            <a:r>
              <a:rPr lang="it-IT" sz="1600" dirty="0"/>
              <a:t> 13 -&gt; Cultural </a:t>
            </a:r>
            <a:r>
              <a:rPr lang="it-IT" sz="1600" dirty="0" err="1"/>
              <a:t>property</a:t>
            </a:r>
            <a:endParaRPr lang="it-IT" sz="1600" dirty="0"/>
          </a:p>
          <a:p>
            <a:pPr lvl="0" indent="-457200" algn="l" rtl="0">
              <a:lnSpc>
                <a:spcPct val="90000"/>
              </a:lnSpc>
              <a:spcBef>
                <a:spcPts val="0"/>
              </a:spcBef>
              <a:spcAft>
                <a:spcPts val="0"/>
              </a:spcAft>
              <a:buClr>
                <a:srgbClr val="000000"/>
              </a:buClr>
              <a:buSzPts val="2800"/>
              <a:buFont typeface="Arial" panose="020B0604020202020204" pitchFamily="34" charset="0"/>
              <a:buChar char="•"/>
            </a:pPr>
            <a:endParaRPr lang="it-IT" sz="1600" dirty="0"/>
          </a:p>
          <a:p>
            <a:pPr lvl="0" indent="-457200" algn="l" rtl="0">
              <a:lnSpc>
                <a:spcPct val="90000"/>
              </a:lnSpc>
              <a:spcBef>
                <a:spcPts val="0"/>
              </a:spcBef>
              <a:spcAft>
                <a:spcPts val="0"/>
              </a:spcAft>
              <a:buClr>
                <a:srgbClr val="000000"/>
              </a:buClr>
              <a:buSzPts val="2800"/>
              <a:buFont typeface="Arial" panose="020B0604020202020204" pitchFamily="34" charset="0"/>
              <a:buChar char="•"/>
            </a:pPr>
            <a:endParaRPr lang="it-IT" sz="1600" dirty="0"/>
          </a:p>
          <a:p>
            <a:pPr marL="0" marR="0" lvl="0" indent="0" algn="l" defTabSz="914400" rtl="0" eaLnBrk="1" fontAlgn="auto" latinLnBrk="0" hangingPunct="1">
              <a:lnSpc>
                <a:spcPct val="90000"/>
              </a:lnSpc>
              <a:spcBef>
                <a:spcPts val="0"/>
              </a:spcBef>
              <a:spcAft>
                <a:spcPts val="0"/>
              </a:spcAft>
              <a:buClr>
                <a:srgbClr val="000000"/>
              </a:buClr>
              <a:buSzPts val="2800"/>
              <a:buNone/>
              <a:tabLst/>
              <a:defRPr/>
            </a:pPr>
            <a:r>
              <a:rPr kumimoji="0" lang="it-IT" sz="2000" b="1" i="0" u="none" strike="noStrike" kern="0" cap="none" spc="0" normalizeH="0" baseline="0" noProof="0" dirty="0" err="1">
                <a:ln>
                  <a:noFill/>
                </a:ln>
                <a:solidFill>
                  <a:srgbClr val="FF0000"/>
                </a:solidFill>
                <a:effectLst/>
                <a:uLnTx/>
                <a:uFillTx/>
                <a:latin typeface="Calibri"/>
                <a:cs typeface="Calibri"/>
                <a:sym typeface="Calibri"/>
              </a:rPr>
              <a:t>What</a:t>
            </a:r>
            <a:r>
              <a:rPr kumimoji="0" lang="it-IT" sz="2000" b="1" i="0" u="none" strike="noStrike" kern="0" cap="none" spc="0" normalizeH="0" baseline="0" noProof="0" dirty="0">
                <a:ln>
                  <a:noFill/>
                </a:ln>
                <a:solidFill>
                  <a:srgbClr val="FF0000"/>
                </a:solidFill>
                <a:effectLst/>
                <a:uLnTx/>
                <a:uFillTx/>
                <a:latin typeface="Calibri"/>
                <a:cs typeface="Calibri"/>
                <a:sym typeface="Calibri"/>
              </a:rPr>
              <a:t> are </a:t>
            </a:r>
            <a:r>
              <a:rPr kumimoji="0" lang="it-IT" sz="2000" b="1" i="0" u="none" strike="noStrike" kern="0" cap="none" spc="0" normalizeH="0" baseline="0" noProof="0" dirty="0" err="1">
                <a:ln>
                  <a:noFill/>
                </a:ln>
                <a:solidFill>
                  <a:srgbClr val="FF0000"/>
                </a:solidFill>
                <a:effectLst/>
                <a:uLnTx/>
                <a:uFillTx/>
                <a:latin typeface="Calibri"/>
                <a:cs typeface="Calibri"/>
                <a:sym typeface="Calibri"/>
              </a:rPr>
              <a:t>deductible</a:t>
            </a:r>
            <a:r>
              <a:rPr kumimoji="0" lang="it-IT" sz="2000" b="1" i="0" u="none" strike="noStrike" kern="0" cap="none" spc="0" normalizeH="0" baseline="0" noProof="0" dirty="0">
                <a:ln>
                  <a:noFill/>
                </a:ln>
                <a:solidFill>
                  <a:srgbClr val="FF0000"/>
                </a:solidFill>
                <a:effectLst/>
                <a:uLnTx/>
                <a:uFillTx/>
                <a:latin typeface="Calibri"/>
                <a:cs typeface="Calibri"/>
                <a:sym typeface="Calibri"/>
              </a:rPr>
              <a:t> liabilities?</a:t>
            </a:r>
          </a:p>
          <a:p>
            <a:pPr marL="0" marR="0" lvl="0" indent="0" algn="l" defTabSz="914400" rtl="0" eaLnBrk="1" fontAlgn="auto" latinLnBrk="0" hangingPunct="1">
              <a:lnSpc>
                <a:spcPct val="90000"/>
              </a:lnSpc>
              <a:spcBef>
                <a:spcPts val="0"/>
              </a:spcBef>
              <a:spcAft>
                <a:spcPts val="0"/>
              </a:spcAft>
              <a:buClr>
                <a:srgbClr val="000000"/>
              </a:buClr>
              <a:buSzPts val="2800"/>
              <a:buFont typeface="Arial"/>
              <a:buNone/>
              <a:tabLst/>
              <a:defRPr/>
            </a:pPr>
            <a:endParaRPr kumimoji="0" lang="it-IT" sz="1600" b="1" i="0" u="none" strike="noStrike" kern="0" cap="none" spc="0" normalizeH="0" baseline="0" noProof="0" dirty="0">
              <a:ln>
                <a:noFill/>
              </a:ln>
              <a:solidFill>
                <a:srgbClr val="FF0000"/>
              </a:solidFill>
              <a:effectLst/>
              <a:uLnTx/>
              <a:uFillTx/>
              <a:latin typeface="Calibri"/>
              <a:cs typeface="Calibri"/>
              <a:sym typeface="Calibri"/>
            </a:endParaRPr>
          </a:p>
          <a:p>
            <a:pPr marL="285750" marR="0" lvl="0" indent="-285750" algn="l" defTabSz="914400" rtl="0" eaLnBrk="1" fontAlgn="auto" latinLnBrk="0" hangingPunct="1">
              <a:lnSpc>
                <a:spcPct val="90000"/>
              </a:lnSpc>
              <a:spcBef>
                <a:spcPts val="0"/>
              </a:spcBef>
              <a:spcAft>
                <a:spcPts val="0"/>
              </a:spcAft>
              <a:buClr>
                <a:srgbClr val="000000"/>
              </a:buClr>
              <a:buSzPts val="2800"/>
              <a:buFont typeface="Arial" panose="020B0604020202020204" pitchFamily="34" charset="0"/>
              <a:buChar char="•"/>
              <a:tabLst/>
              <a:defRPr/>
            </a:pPr>
            <a:r>
              <a:rPr kumimoji="0" lang="it-IT" sz="1600" b="0" i="0" u="none" strike="noStrike" kern="0" cap="none" spc="0" normalizeH="0" baseline="0" noProof="0" dirty="0">
                <a:ln>
                  <a:noFill/>
                </a:ln>
                <a:solidFill>
                  <a:srgbClr val="000000">
                    <a:lumMod val="95000"/>
                    <a:lumOff val="5000"/>
                  </a:srgbClr>
                </a:solidFill>
                <a:effectLst/>
                <a:uLnTx/>
                <a:uFillTx/>
                <a:latin typeface="Calibri"/>
                <a:cs typeface="Calibri"/>
                <a:sym typeface="Calibri"/>
              </a:rPr>
              <a:t>Art. 20 "</a:t>
            </a:r>
            <a:r>
              <a:rPr kumimoji="0" lang="it-IT" sz="1600" b="0" i="0" u="none" strike="noStrike" kern="0" cap="none" spc="0" normalizeH="0" baseline="0" noProof="0" dirty="0" err="1">
                <a:ln>
                  <a:noFill/>
                </a:ln>
                <a:solidFill>
                  <a:srgbClr val="000000">
                    <a:lumMod val="95000"/>
                    <a:lumOff val="5000"/>
                  </a:srgbClr>
                </a:solidFill>
                <a:effectLst/>
                <a:uLnTx/>
                <a:uFillTx/>
                <a:latin typeface="Calibri"/>
                <a:cs typeface="Calibri"/>
                <a:sym typeface="Calibri"/>
              </a:rPr>
              <a:t>Deductible</a:t>
            </a:r>
            <a:r>
              <a:rPr kumimoji="0" lang="it-IT" sz="1600" b="0" i="0" u="none" strike="noStrike" kern="0" cap="none" spc="0" normalizeH="0" baseline="0" noProof="0" dirty="0">
                <a:ln>
                  <a:noFill/>
                </a:ln>
                <a:solidFill>
                  <a:srgbClr val="000000">
                    <a:lumMod val="95000"/>
                    <a:lumOff val="5000"/>
                  </a:srgbClr>
                </a:solidFill>
                <a:effectLst/>
                <a:uLnTx/>
                <a:uFillTx/>
                <a:latin typeface="Calibri"/>
                <a:cs typeface="Calibri"/>
                <a:sym typeface="Calibri"/>
              </a:rPr>
              <a:t> liabilities </a:t>
            </a:r>
            <a:r>
              <a:rPr kumimoji="0" lang="it-IT" sz="1600" b="0" i="0" u="none" strike="noStrike" kern="0" cap="none" spc="0" normalizeH="0" baseline="0" noProof="0" dirty="0" err="1">
                <a:ln>
                  <a:noFill/>
                </a:ln>
                <a:solidFill>
                  <a:srgbClr val="000000">
                    <a:lumMod val="95000"/>
                    <a:lumOff val="5000"/>
                  </a:srgbClr>
                </a:solidFill>
                <a:effectLst/>
                <a:uLnTx/>
                <a:uFillTx/>
                <a:latin typeface="Calibri"/>
                <a:cs typeface="Calibri"/>
                <a:sym typeface="Calibri"/>
              </a:rPr>
              <a:t>consist</a:t>
            </a:r>
            <a:r>
              <a:rPr kumimoji="0" lang="it-IT" sz="1600" b="0" i="0" u="none" strike="noStrike" kern="0" cap="none" spc="0" normalizeH="0" baseline="0" noProof="0" dirty="0">
                <a:ln>
                  <a:noFill/>
                </a:ln>
                <a:solidFill>
                  <a:srgbClr val="000000">
                    <a:lumMod val="95000"/>
                    <a:lumOff val="5000"/>
                  </a:srgbClr>
                </a:solidFill>
                <a:effectLst/>
                <a:uLnTx/>
                <a:uFillTx/>
                <a:latin typeface="Calibri"/>
                <a:cs typeface="Calibri"/>
                <a:sym typeface="Calibri"/>
              </a:rPr>
              <a:t> of the </a:t>
            </a:r>
            <a:r>
              <a:rPr kumimoji="0" lang="it-IT" sz="1600" b="0" i="0" u="none" strike="noStrike" kern="0" cap="none" spc="0" normalizeH="0" baseline="0" noProof="0" dirty="0" err="1">
                <a:ln>
                  <a:noFill/>
                </a:ln>
                <a:solidFill>
                  <a:srgbClr val="000000">
                    <a:lumMod val="95000"/>
                    <a:lumOff val="5000"/>
                  </a:srgbClr>
                </a:solidFill>
                <a:effectLst/>
                <a:uLnTx/>
                <a:uFillTx/>
                <a:latin typeface="Calibri"/>
                <a:cs typeface="Calibri"/>
                <a:sym typeface="Calibri"/>
              </a:rPr>
              <a:t>debts</a:t>
            </a:r>
            <a:r>
              <a:rPr kumimoji="0" lang="it-IT" sz="1600" b="0" i="0" u="none" strike="noStrike" kern="0" cap="none" spc="0" normalizeH="0" baseline="0" noProof="0" dirty="0">
                <a:ln>
                  <a:noFill/>
                </a:ln>
                <a:solidFill>
                  <a:srgbClr val="000000">
                    <a:lumMod val="95000"/>
                    <a:lumOff val="5000"/>
                  </a:srgbClr>
                </a:solidFill>
                <a:effectLst/>
                <a:uLnTx/>
                <a:uFillTx/>
                <a:latin typeface="Calibri"/>
                <a:cs typeface="Calibri"/>
                <a:sym typeface="Calibri"/>
              </a:rPr>
              <a:t> of the de </a:t>
            </a:r>
            <a:r>
              <a:rPr kumimoji="0" lang="it-IT" sz="1600" b="0" i="0" u="none" strike="noStrike" kern="0" cap="none" spc="0" normalizeH="0" baseline="0" noProof="0" dirty="0" err="1">
                <a:ln>
                  <a:noFill/>
                </a:ln>
                <a:solidFill>
                  <a:srgbClr val="000000">
                    <a:lumMod val="95000"/>
                    <a:lumOff val="5000"/>
                  </a:srgbClr>
                </a:solidFill>
                <a:effectLst/>
                <a:uLnTx/>
                <a:uFillTx/>
                <a:latin typeface="Calibri"/>
                <a:cs typeface="Calibri"/>
                <a:sym typeface="Calibri"/>
              </a:rPr>
              <a:t>cuius</a:t>
            </a:r>
            <a:r>
              <a:rPr kumimoji="0" lang="it-IT" sz="1600" b="0" i="0" u="none" strike="noStrike" kern="0" cap="none" spc="0" normalizeH="0" baseline="0" noProof="0" dirty="0">
                <a:ln>
                  <a:noFill/>
                </a:ln>
                <a:solidFill>
                  <a:srgbClr val="000000">
                    <a:lumMod val="95000"/>
                    <a:lumOff val="5000"/>
                  </a:srgbClr>
                </a:solidFill>
                <a:effectLst/>
                <a:uLnTx/>
                <a:uFillTx/>
                <a:latin typeface="Calibri"/>
                <a:cs typeface="Calibri"/>
                <a:sym typeface="Calibri"/>
              </a:rPr>
              <a:t> </a:t>
            </a:r>
            <a:r>
              <a:rPr kumimoji="0" lang="it-IT" sz="1600" b="0" i="0" u="none" strike="noStrike" kern="0" cap="none" spc="0" normalizeH="0" baseline="0" noProof="0" dirty="0" err="1">
                <a:ln>
                  <a:noFill/>
                </a:ln>
                <a:solidFill>
                  <a:srgbClr val="000000">
                    <a:lumMod val="95000"/>
                    <a:lumOff val="5000"/>
                  </a:srgbClr>
                </a:solidFill>
                <a:effectLst/>
                <a:uLnTx/>
                <a:uFillTx/>
                <a:latin typeface="Calibri"/>
                <a:cs typeface="Calibri"/>
                <a:sym typeface="Calibri"/>
              </a:rPr>
              <a:t>existing</a:t>
            </a:r>
            <a:r>
              <a:rPr kumimoji="0" lang="it-IT" sz="1600" b="0" i="0" u="none" strike="noStrike" kern="0" cap="none" spc="0" normalizeH="0" baseline="0" noProof="0" dirty="0">
                <a:ln>
                  <a:noFill/>
                </a:ln>
                <a:solidFill>
                  <a:srgbClr val="000000">
                    <a:lumMod val="95000"/>
                    <a:lumOff val="5000"/>
                  </a:srgbClr>
                </a:solidFill>
                <a:effectLst/>
                <a:uLnTx/>
                <a:uFillTx/>
                <a:latin typeface="Calibri"/>
                <a:cs typeface="Calibri"/>
                <a:sym typeface="Calibri"/>
              </a:rPr>
              <a:t> on the date of the opening of the </a:t>
            </a:r>
            <a:r>
              <a:rPr kumimoji="0" lang="it-IT" sz="1600" b="0" i="0" u="none" strike="noStrike" kern="0" cap="none" spc="0" normalizeH="0" baseline="0" noProof="0" dirty="0" err="1">
                <a:ln>
                  <a:noFill/>
                </a:ln>
                <a:solidFill>
                  <a:srgbClr val="000000">
                    <a:lumMod val="95000"/>
                    <a:lumOff val="5000"/>
                  </a:srgbClr>
                </a:solidFill>
                <a:effectLst/>
                <a:uLnTx/>
                <a:uFillTx/>
                <a:latin typeface="Calibri"/>
                <a:cs typeface="Calibri"/>
                <a:sym typeface="Calibri"/>
              </a:rPr>
              <a:t>succession</a:t>
            </a:r>
            <a:r>
              <a:rPr kumimoji="0" lang="it-IT" sz="1600" b="0" i="0" u="none" strike="noStrike" kern="0" cap="none" spc="0" normalizeH="0" baseline="0" noProof="0" dirty="0">
                <a:ln>
                  <a:noFill/>
                </a:ln>
                <a:solidFill>
                  <a:srgbClr val="000000">
                    <a:lumMod val="95000"/>
                    <a:lumOff val="5000"/>
                  </a:srgbClr>
                </a:solidFill>
                <a:effectLst/>
                <a:uLnTx/>
                <a:uFillTx/>
                <a:latin typeface="Calibri"/>
                <a:cs typeface="Calibri"/>
                <a:sym typeface="Calibri"/>
              </a:rPr>
              <a:t> and the </a:t>
            </a:r>
            <a:r>
              <a:rPr kumimoji="0" lang="it-IT" sz="1600" b="0" i="0" u="none" strike="noStrike" kern="0" cap="none" spc="0" normalizeH="0" baseline="0" noProof="0" dirty="0" err="1">
                <a:ln>
                  <a:noFill/>
                </a:ln>
                <a:solidFill>
                  <a:srgbClr val="000000">
                    <a:lumMod val="95000"/>
                    <a:lumOff val="5000"/>
                  </a:srgbClr>
                </a:solidFill>
                <a:effectLst/>
                <a:uLnTx/>
                <a:uFillTx/>
                <a:latin typeface="Calibri"/>
                <a:cs typeface="Calibri"/>
                <a:sym typeface="Calibri"/>
              </a:rPr>
              <a:t>medical</a:t>
            </a:r>
            <a:r>
              <a:rPr kumimoji="0" lang="it-IT" sz="1600" b="0" i="0" u="none" strike="noStrike" kern="0" cap="none" spc="0" normalizeH="0" baseline="0" noProof="0" dirty="0">
                <a:ln>
                  <a:noFill/>
                </a:ln>
                <a:solidFill>
                  <a:srgbClr val="000000">
                    <a:lumMod val="95000"/>
                    <a:lumOff val="5000"/>
                  </a:srgbClr>
                </a:solidFill>
                <a:effectLst/>
                <a:uLnTx/>
                <a:uFillTx/>
                <a:latin typeface="Calibri"/>
                <a:cs typeface="Calibri"/>
                <a:sym typeface="Calibri"/>
              </a:rPr>
              <a:t> and </a:t>
            </a:r>
            <a:r>
              <a:rPr kumimoji="0" lang="it-IT" sz="1600" b="0" i="0" u="none" strike="noStrike" kern="0" cap="none" spc="0" normalizeH="0" baseline="0" noProof="0" dirty="0" err="1">
                <a:ln>
                  <a:noFill/>
                </a:ln>
                <a:solidFill>
                  <a:srgbClr val="000000">
                    <a:lumMod val="95000"/>
                    <a:lumOff val="5000"/>
                  </a:srgbClr>
                </a:solidFill>
                <a:effectLst/>
                <a:uLnTx/>
                <a:uFillTx/>
                <a:latin typeface="Calibri"/>
                <a:cs typeface="Calibri"/>
                <a:sym typeface="Calibri"/>
              </a:rPr>
              <a:t>funeral</a:t>
            </a:r>
            <a:r>
              <a:rPr kumimoji="0" lang="it-IT" sz="1600" b="0" i="0" u="none" strike="noStrike" kern="0" cap="none" spc="0" normalizeH="0" baseline="0" noProof="0" dirty="0">
                <a:ln>
                  <a:noFill/>
                </a:ln>
                <a:solidFill>
                  <a:srgbClr val="000000">
                    <a:lumMod val="95000"/>
                    <a:lumOff val="5000"/>
                  </a:srgbClr>
                </a:solidFill>
                <a:effectLst/>
                <a:uLnTx/>
                <a:uFillTx/>
                <a:latin typeface="Calibri"/>
                <a:cs typeface="Calibri"/>
                <a:sym typeface="Calibri"/>
              </a:rPr>
              <a:t> </a:t>
            </a:r>
            <a:r>
              <a:rPr kumimoji="0" lang="it-IT" sz="1600" b="0" i="0" u="none" strike="noStrike" kern="0" cap="none" spc="0" normalizeH="0" baseline="0" noProof="0" dirty="0" err="1">
                <a:ln>
                  <a:noFill/>
                </a:ln>
                <a:solidFill>
                  <a:srgbClr val="000000">
                    <a:lumMod val="95000"/>
                    <a:lumOff val="5000"/>
                  </a:srgbClr>
                </a:solidFill>
                <a:effectLst/>
                <a:uLnTx/>
                <a:uFillTx/>
                <a:latin typeface="Calibri"/>
                <a:cs typeface="Calibri"/>
                <a:sym typeface="Calibri"/>
              </a:rPr>
              <a:t>expenses</a:t>
            </a:r>
            <a:r>
              <a:rPr kumimoji="0" lang="it-IT" sz="1600" b="0" i="0" u="none" strike="noStrike" kern="0" cap="none" spc="0" normalizeH="0" baseline="0" noProof="0" dirty="0">
                <a:ln>
                  <a:noFill/>
                </a:ln>
                <a:solidFill>
                  <a:srgbClr val="000000">
                    <a:lumMod val="95000"/>
                    <a:lumOff val="5000"/>
                  </a:srgbClr>
                </a:solidFill>
                <a:effectLst/>
                <a:uLnTx/>
                <a:uFillTx/>
                <a:latin typeface="Calibri"/>
                <a:cs typeface="Calibri"/>
                <a:sym typeface="Calibri"/>
              </a:rPr>
              <a:t> </a:t>
            </a:r>
            <a:r>
              <a:rPr kumimoji="0" lang="it-IT" sz="1600" b="0" i="0" u="none" strike="noStrike" kern="0" cap="none" spc="0" normalizeH="0" baseline="0" noProof="0" dirty="0" err="1">
                <a:ln>
                  <a:noFill/>
                </a:ln>
                <a:solidFill>
                  <a:srgbClr val="000000">
                    <a:lumMod val="95000"/>
                    <a:lumOff val="5000"/>
                  </a:srgbClr>
                </a:solidFill>
                <a:effectLst/>
                <a:uLnTx/>
                <a:uFillTx/>
                <a:latin typeface="Calibri"/>
                <a:cs typeface="Calibri"/>
                <a:sym typeface="Calibri"/>
              </a:rPr>
              <a:t>specified</a:t>
            </a:r>
            <a:r>
              <a:rPr kumimoji="0" lang="it-IT" sz="1600" b="0" i="0" u="none" strike="noStrike" kern="0" cap="none" spc="0" normalizeH="0" baseline="0" noProof="0" dirty="0">
                <a:ln>
                  <a:noFill/>
                </a:ln>
                <a:solidFill>
                  <a:srgbClr val="000000">
                    <a:lumMod val="95000"/>
                    <a:lumOff val="5000"/>
                  </a:srgbClr>
                </a:solidFill>
                <a:effectLst/>
                <a:uLnTx/>
                <a:uFillTx/>
                <a:latin typeface="Calibri"/>
                <a:cs typeface="Calibri"/>
                <a:sym typeface="Calibri"/>
              </a:rPr>
              <a:t> in </a:t>
            </a:r>
            <a:r>
              <a:rPr kumimoji="0" lang="it-IT" sz="1600" b="0" i="0" u="none" strike="noStrike" kern="0" cap="none" spc="0" normalizeH="0" baseline="0" noProof="0" dirty="0" err="1">
                <a:ln>
                  <a:noFill/>
                </a:ln>
                <a:solidFill>
                  <a:srgbClr val="000000">
                    <a:lumMod val="95000"/>
                    <a:lumOff val="5000"/>
                  </a:srgbClr>
                </a:solidFill>
                <a:effectLst/>
                <a:uLnTx/>
                <a:uFillTx/>
                <a:latin typeface="Calibri"/>
                <a:cs typeface="Calibri"/>
                <a:sym typeface="Calibri"/>
              </a:rPr>
              <a:t>Article</a:t>
            </a:r>
            <a:r>
              <a:rPr kumimoji="0" lang="it-IT" sz="1600" b="0" i="0" u="none" strike="noStrike" kern="0" cap="none" spc="0" normalizeH="0" baseline="0" noProof="0" dirty="0">
                <a:ln>
                  <a:noFill/>
                </a:ln>
                <a:solidFill>
                  <a:srgbClr val="000000">
                    <a:lumMod val="95000"/>
                    <a:lumOff val="5000"/>
                  </a:srgbClr>
                </a:solidFill>
                <a:effectLst/>
                <a:uLnTx/>
                <a:uFillTx/>
                <a:latin typeface="Calibri"/>
                <a:cs typeface="Calibri"/>
                <a:sym typeface="Calibri"/>
              </a:rPr>
              <a:t> 24 ( </a:t>
            </a:r>
            <a:r>
              <a:rPr kumimoji="0" lang="it-IT" sz="1600" b="0" i="0" u="none" strike="noStrike" kern="0" cap="none" spc="0" normalizeH="0" baseline="0" noProof="0" dirty="0" err="1">
                <a:ln>
                  <a:noFill/>
                </a:ln>
                <a:solidFill>
                  <a:srgbClr val="000000">
                    <a:lumMod val="95000"/>
                    <a:lumOff val="5000"/>
                  </a:srgbClr>
                </a:solidFill>
                <a:effectLst/>
                <a:uLnTx/>
                <a:uFillTx/>
                <a:latin typeface="Calibri"/>
                <a:cs typeface="Calibri"/>
                <a:sym typeface="Calibri"/>
              </a:rPr>
              <a:t>Medical</a:t>
            </a:r>
            <a:r>
              <a:rPr kumimoji="0" lang="it-IT" sz="1600" b="0" i="0" u="none" strike="noStrike" kern="0" cap="none" spc="0" normalizeH="0" baseline="0" noProof="0" dirty="0">
                <a:ln>
                  <a:noFill/>
                </a:ln>
                <a:solidFill>
                  <a:srgbClr val="000000">
                    <a:lumMod val="95000"/>
                    <a:lumOff val="5000"/>
                  </a:srgbClr>
                </a:solidFill>
                <a:effectLst/>
                <a:uLnTx/>
                <a:uFillTx/>
                <a:latin typeface="Calibri"/>
                <a:cs typeface="Calibri"/>
                <a:sym typeface="Calibri"/>
              </a:rPr>
              <a:t> </a:t>
            </a:r>
            <a:r>
              <a:rPr kumimoji="0" lang="it-IT" sz="1600" b="0" i="0" u="none" strike="noStrike" kern="0" cap="none" spc="0" normalizeH="0" baseline="0" noProof="0" dirty="0" err="1">
                <a:ln>
                  <a:noFill/>
                </a:ln>
                <a:solidFill>
                  <a:srgbClr val="000000">
                    <a:lumMod val="95000"/>
                    <a:lumOff val="5000"/>
                  </a:srgbClr>
                </a:solidFill>
                <a:effectLst/>
                <a:uLnTx/>
                <a:uFillTx/>
                <a:latin typeface="Calibri"/>
                <a:cs typeface="Calibri"/>
                <a:sym typeface="Calibri"/>
              </a:rPr>
              <a:t>expenses</a:t>
            </a:r>
            <a:r>
              <a:rPr kumimoji="0" lang="it-IT" sz="1600" b="0" i="0" u="none" strike="noStrike" kern="0" cap="none" spc="0" normalizeH="0" baseline="0" noProof="0" dirty="0">
                <a:ln>
                  <a:noFill/>
                </a:ln>
                <a:solidFill>
                  <a:srgbClr val="000000">
                    <a:lumMod val="95000"/>
                    <a:lumOff val="5000"/>
                  </a:srgbClr>
                </a:solidFill>
                <a:effectLst/>
                <a:uLnTx/>
                <a:uFillTx/>
                <a:latin typeface="Calibri"/>
                <a:cs typeface="Calibri"/>
                <a:sym typeface="Calibri"/>
              </a:rPr>
              <a:t> for the last 6 </a:t>
            </a:r>
            <a:r>
              <a:rPr kumimoji="0" lang="it-IT" sz="1600" b="0" i="0" u="none" strike="noStrike" kern="0" cap="none" spc="0" normalizeH="0" baseline="0" noProof="0" dirty="0" err="1">
                <a:ln>
                  <a:noFill/>
                </a:ln>
                <a:solidFill>
                  <a:srgbClr val="000000">
                    <a:lumMod val="95000"/>
                    <a:lumOff val="5000"/>
                  </a:srgbClr>
                </a:solidFill>
                <a:effectLst/>
                <a:uLnTx/>
                <a:uFillTx/>
                <a:latin typeface="Calibri"/>
                <a:cs typeface="Calibri"/>
                <a:sym typeface="Calibri"/>
              </a:rPr>
              <a:t>months</a:t>
            </a:r>
            <a:r>
              <a:rPr kumimoji="0" lang="it-IT" sz="1600" b="0" i="0" u="none" strike="noStrike" kern="0" cap="none" spc="0" normalizeH="0" baseline="0" noProof="0" dirty="0">
                <a:ln>
                  <a:noFill/>
                </a:ln>
                <a:solidFill>
                  <a:srgbClr val="000000">
                    <a:lumMod val="95000"/>
                    <a:lumOff val="5000"/>
                  </a:srgbClr>
                </a:solidFill>
                <a:effectLst/>
                <a:uLnTx/>
                <a:uFillTx/>
                <a:latin typeface="Calibri"/>
                <a:cs typeface="Calibri"/>
                <a:sym typeface="Calibri"/>
              </a:rPr>
              <a:t> of the de </a:t>
            </a:r>
            <a:r>
              <a:rPr kumimoji="0" lang="it-IT" sz="1600" b="0" i="0" u="none" strike="noStrike" kern="0" cap="none" spc="0" normalizeH="0" baseline="0" noProof="0" dirty="0" err="1">
                <a:ln>
                  <a:noFill/>
                </a:ln>
                <a:solidFill>
                  <a:srgbClr val="000000">
                    <a:lumMod val="95000"/>
                    <a:lumOff val="5000"/>
                  </a:srgbClr>
                </a:solidFill>
                <a:effectLst/>
                <a:uLnTx/>
                <a:uFillTx/>
                <a:latin typeface="Calibri"/>
                <a:cs typeface="Calibri"/>
                <a:sym typeface="Calibri"/>
              </a:rPr>
              <a:t>cuius</a:t>
            </a:r>
            <a:r>
              <a:rPr kumimoji="0" lang="it-IT" sz="1600" b="0" i="0" u="none" strike="noStrike" kern="0" cap="none" spc="0" normalizeH="0" baseline="0" noProof="0" dirty="0">
                <a:ln>
                  <a:noFill/>
                </a:ln>
                <a:solidFill>
                  <a:srgbClr val="000000">
                    <a:lumMod val="95000"/>
                    <a:lumOff val="5000"/>
                  </a:srgbClr>
                </a:solidFill>
                <a:effectLst/>
                <a:uLnTx/>
                <a:uFillTx/>
                <a:latin typeface="Calibri"/>
                <a:cs typeface="Calibri"/>
                <a:sym typeface="Calibri"/>
              </a:rPr>
              <a:t> life and </a:t>
            </a:r>
            <a:r>
              <a:rPr kumimoji="0" lang="it-IT" sz="1600" b="0" i="0" u="none" strike="noStrike" kern="0" cap="none" spc="0" normalizeH="0" baseline="0" noProof="0" dirty="0" err="1">
                <a:ln>
                  <a:noFill/>
                </a:ln>
                <a:solidFill>
                  <a:srgbClr val="000000">
                    <a:lumMod val="95000"/>
                    <a:lumOff val="5000"/>
                  </a:srgbClr>
                </a:solidFill>
                <a:effectLst/>
                <a:uLnTx/>
                <a:uFillTx/>
                <a:latin typeface="Calibri"/>
                <a:cs typeface="Calibri"/>
                <a:sym typeface="Calibri"/>
              </a:rPr>
              <a:t>funeral</a:t>
            </a:r>
            <a:r>
              <a:rPr kumimoji="0" lang="it-IT" sz="1600" b="0" i="0" u="none" strike="noStrike" kern="0" cap="none" spc="0" normalizeH="0" baseline="0" noProof="0" dirty="0">
                <a:ln>
                  <a:noFill/>
                </a:ln>
                <a:solidFill>
                  <a:srgbClr val="000000">
                    <a:lumMod val="95000"/>
                    <a:lumOff val="5000"/>
                  </a:srgbClr>
                </a:solidFill>
                <a:effectLst/>
                <a:uLnTx/>
                <a:uFillTx/>
                <a:latin typeface="Calibri"/>
                <a:cs typeface="Calibri"/>
                <a:sym typeface="Calibri"/>
              </a:rPr>
              <a:t> </a:t>
            </a:r>
            <a:r>
              <a:rPr kumimoji="0" lang="it-IT" sz="1600" b="0" i="0" u="none" strike="noStrike" kern="0" cap="none" spc="0" normalizeH="0" baseline="0" noProof="0" dirty="0" err="1">
                <a:ln>
                  <a:noFill/>
                </a:ln>
                <a:solidFill>
                  <a:srgbClr val="000000">
                    <a:lumMod val="95000"/>
                    <a:lumOff val="5000"/>
                  </a:srgbClr>
                </a:solidFill>
                <a:effectLst/>
                <a:uLnTx/>
                <a:uFillTx/>
                <a:latin typeface="Calibri"/>
                <a:cs typeface="Calibri"/>
                <a:sym typeface="Calibri"/>
              </a:rPr>
              <a:t>expenses</a:t>
            </a:r>
            <a:r>
              <a:rPr kumimoji="0" lang="it-IT" sz="1600" b="0" i="0" u="none" strike="noStrike" kern="0" cap="none" spc="0" normalizeH="0" baseline="0" noProof="0" dirty="0">
                <a:ln>
                  <a:noFill/>
                </a:ln>
                <a:solidFill>
                  <a:srgbClr val="000000">
                    <a:lumMod val="95000"/>
                    <a:lumOff val="5000"/>
                  </a:srgbClr>
                </a:solidFill>
                <a:effectLst/>
                <a:uLnTx/>
                <a:uFillTx/>
                <a:latin typeface="Calibri"/>
                <a:cs typeface="Calibri"/>
                <a:sym typeface="Calibri"/>
              </a:rPr>
              <a:t> </a:t>
            </a:r>
            <a:r>
              <a:rPr kumimoji="0" lang="it-IT" sz="1600" b="0" i="0" u="none" strike="noStrike" kern="0" cap="none" spc="0" normalizeH="0" baseline="0" noProof="0" dirty="0" err="1">
                <a:ln>
                  <a:noFill/>
                </a:ln>
                <a:solidFill>
                  <a:srgbClr val="000000">
                    <a:lumMod val="95000"/>
                    <a:lumOff val="5000"/>
                  </a:srgbClr>
                </a:solidFill>
                <a:effectLst/>
                <a:uLnTx/>
                <a:uFillTx/>
                <a:latin typeface="Calibri"/>
                <a:cs typeface="Calibri"/>
                <a:sym typeface="Calibri"/>
              </a:rPr>
              <a:t>within</a:t>
            </a:r>
            <a:r>
              <a:rPr kumimoji="0" lang="it-IT" sz="1600" b="0" i="0" u="none" strike="noStrike" kern="0" cap="none" spc="0" normalizeH="0" baseline="0" noProof="0" dirty="0">
                <a:ln>
                  <a:noFill/>
                </a:ln>
                <a:solidFill>
                  <a:srgbClr val="000000">
                    <a:lumMod val="95000"/>
                    <a:lumOff val="5000"/>
                  </a:srgbClr>
                </a:solidFill>
                <a:effectLst/>
                <a:uLnTx/>
                <a:uFillTx/>
                <a:latin typeface="Calibri"/>
                <a:cs typeface="Calibri"/>
                <a:sym typeface="Calibri"/>
              </a:rPr>
              <a:t> the </a:t>
            </a:r>
            <a:r>
              <a:rPr kumimoji="0" lang="it-IT" sz="1600" b="0" i="0" u="none" strike="noStrike" kern="0" cap="none" spc="0" normalizeH="0" baseline="0" noProof="0" dirty="0" err="1">
                <a:ln>
                  <a:noFill/>
                </a:ln>
                <a:solidFill>
                  <a:srgbClr val="000000">
                    <a:lumMod val="95000"/>
                    <a:lumOff val="5000"/>
                  </a:srgbClr>
                </a:solidFill>
                <a:effectLst/>
                <a:uLnTx/>
                <a:uFillTx/>
                <a:latin typeface="Calibri"/>
                <a:cs typeface="Calibri"/>
                <a:sym typeface="Calibri"/>
              </a:rPr>
              <a:t>limit</a:t>
            </a:r>
            <a:r>
              <a:rPr kumimoji="0" lang="it-IT" sz="1600" b="0" i="0" u="none" strike="noStrike" kern="0" cap="none" spc="0" normalizeH="0" baseline="0" noProof="0" dirty="0">
                <a:ln>
                  <a:noFill/>
                </a:ln>
                <a:solidFill>
                  <a:srgbClr val="000000">
                    <a:lumMod val="95000"/>
                    <a:lumOff val="5000"/>
                  </a:srgbClr>
                </a:solidFill>
                <a:effectLst/>
                <a:uLnTx/>
                <a:uFillTx/>
                <a:latin typeface="Calibri"/>
                <a:cs typeface="Calibri"/>
                <a:sym typeface="Calibri"/>
              </a:rPr>
              <a:t> of 1032.91 </a:t>
            </a:r>
            <a:r>
              <a:rPr kumimoji="0" lang="it-IT" sz="1600" b="0" i="0" u="none" strike="noStrike" kern="0" cap="none" spc="0" normalizeH="0" baseline="0" noProof="0" dirty="0" err="1">
                <a:ln>
                  <a:noFill/>
                </a:ln>
                <a:solidFill>
                  <a:srgbClr val="000000">
                    <a:lumMod val="95000"/>
                    <a:lumOff val="5000"/>
                  </a:srgbClr>
                </a:solidFill>
                <a:effectLst/>
                <a:uLnTx/>
                <a:uFillTx/>
                <a:latin typeface="Calibri"/>
                <a:cs typeface="Calibri"/>
                <a:sym typeface="Calibri"/>
              </a:rPr>
              <a:t>euros</a:t>
            </a:r>
            <a:r>
              <a:rPr kumimoji="0" lang="it-IT" sz="1600" b="0" i="0" u="none" strike="noStrike" kern="0" cap="none" spc="0" normalizeH="0" baseline="0" noProof="0" dirty="0">
                <a:ln>
                  <a:noFill/>
                </a:ln>
                <a:solidFill>
                  <a:srgbClr val="000000">
                    <a:lumMod val="95000"/>
                    <a:lumOff val="5000"/>
                  </a:srgbClr>
                </a:solidFill>
                <a:effectLst/>
                <a:uLnTx/>
                <a:uFillTx/>
                <a:latin typeface="Calibri"/>
                <a:cs typeface="Calibri"/>
                <a:sym typeface="Calibri"/>
              </a:rPr>
              <a:t>. ( </a:t>
            </a:r>
            <a:r>
              <a:rPr kumimoji="0" lang="it-IT" sz="1600" b="0" i="0" u="none" strike="noStrike" kern="0" cap="none" spc="0" normalizeH="0" baseline="0" noProof="0" dirty="0" err="1">
                <a:ln>
                  <a:noFill/>
                </a:ln>
                <a:solidFill>
                  <a:srgbClr val="000000">
                    <a:lumMod val="95000"/>
                    <a:lumOff val="5000"/>
                  </a:srgbClr>
                </a:solidFill>
                <a:effectLst/>
                <a:uLnTx/>
                <a:uFillTx/>
                <a:latin typeface="Calibri"/>
                <a:cs typeface="Calibri"/>
                <a:sym typeface="Calibri"/>
              </a:rPr>
              <a:t>limits</a:t>
            </a:r>
            <a:r>
              <a:rPr kumimoji="0" lang="it-IT" sz="1600" b="0" i="0" u="none" strike="noStrike" kern="0" cap="none" spc="0" normalizeH="0" baseline="0" noProof="0" dirty="0">
                <a:ln>
                  <a:noFill/>
                </a:ln>
                <a:solidFill>
                  <a:srgbClr val="000000">
                    <a:lumMod val="95000"/>
                    <a:lumOff val="5000"/>
                  </a:srgbClr>
                </a:solidFill>
                <a:effectLst/>
                <a:uLnTx/>
                <a:uFillTx/>
                <a:latin typeface="Calibri"/>
                <a:cs typeface="Calibri"/>
                <a:sym typeface="Calibri"/>
              </a:rPr>
              <a:t> and </a:t>
            </a:r>
            <a:r>
              <a:rPr kumimoji="0" lang="it-IT" sz="1600" b="0" i="0" u="none" strike="noStrike" kern="0" cap="none" spc="0" normalizeH="0" baseline="0" noProof="0" dirty="0" err="1">
                <a:ln>
                  <a:noFill/>
                </a:ln>
                <a:solidFill>
                  <a:srgbClr val="000000">
                    <a:lumMod val="95000"/>
                    <a:lumOff val="5000"/>
                  </a:srgbClr>
                </a:solidFill>
                <a:effectLst/>
                <a:uLnTx/>
                <a:uFillTx/>
                <a:latin typeface="Calibri"/>
                <a:cs typeface="Calibri"/>
                <a:sym typeface="Calibri"/>
              </a:rPr>
              <a:t>condition</a:t>
            </a:r>
            <a:r>
              <a:rPr kumimoji="0" lang="it-IT" sz="1600" b="0" i="0" u="none" strike="noStrike" kern="0" cap="none" spc="0" normalizeH="0" baseline="0" noProof="0" dirty="0">
                <a:ln>
                  <a:noFill/>
                </a:ln>
                <a:solidFill>
                  <a:srgbClr val="000000">
                    <a:lumMod val="95000"/>
                    <a:lumOff val="5000"/>
                  </a:srgbClr>
                </a:solidFill>
                <a:effectLst/>
                <a:uLnTx/>
                <a:uFillTx/>
                <a:latin typeface="Calibri"/>
                <a:cs typeface="Calibri"/>
                <a:sym typeface="Calibri"/>
              </a:rPr>
              <a:t> to tax </a:t>
            </a:r>
            <a:r>
              <a:rPr kumimoji="0" lang="it-IT" sz="1600" b="0" i="0" u="none" strike="noStrike" kern="0" cap="none" spc="0" normalizeH="0" baseline="0" noProof="0" dirty="0" err="1">
                <a:ln>
                  <a:noFill/>
                </a:ln>
                <a:solidFill>
                  <a:srgbClr val="000000">
                    <a:lumMod val="95000"/>
                    <a:lumOff val="5000"/>
                  </a:srgbClr>
                </a:solidFill>
                <a:effectLst/>
                <a:uLnTx/>
                <a:uFillTx/>
                <a:latin typeface="Calibri"/>
                <a:cs typeface="Calibri"/>
                <a:sym typeface="Calibri"/>
              </a:rPr>
              <a:t>dedicatbility</a:t>
            </a:r>
            <a:r>
              <a:rPr lang="it-IT" sz="1600" dirty="0">
                <a:solidFill>
                  <a:srgbClr val="000000">
                    <a:lumMod val="95000"/>
                    <a:lumOff val="5000"/>
                  </a:srgbClr>
                </a:solidFill>
              </a:rPr>
              <a:t>, </a:t>
            </a:r>
            <a:r>
              <a:rPr lang="it-IT" sz="1600" dirty="0" err="1">
                <a:solidFill>
                  <a:srgbClr val="000000">
                    <a:lumMod val="95000"/>
                    <a:lumOff val="5000"/>
                  </a:srgbClr>
                </a:solidFill>
              </a:rPr>
              <a:t>articles</a:t>
            </a:r>
            <a:r>
              <a:rPr lang="it-IT" sz="1600" dirty="0">
                <a:solidFill>
                  <a:srgbClr val="000000">
                    <a:lumMod val="95000"/>
                    <a:lumOff val="5000"/>
                  </a:srgbClr>
                </a:solidFill>
              </a:rPr>
              <a:t> 21 and 22 )</a:t>
            </a:r>
            <a:endParaRPr kumimoji="0" lang="it-IT" sz="1600" b="0" i="0" u="none" strike="noStrike" kern="0" cap="none" spc="0" normalizeH="0" baseline="0" noProof="0" dirty="0">
              <a:ln>
                <a:noFill/>
              </a:ln>
              <a:solidFill>
                <a:srgbClr val="000000">
                  <a:lumMod val="95000"/>
                  <a:lumOff val="5000"/>
                </a:srgbClr>
              </a:solidFill>
              <a:effectLst/>
              <a:uLnTx/>
              <a:uFillTx/>
              <a:latin typeface="Calibri"/>
              <a:cs typeface="Calibri"/>
              <a:sym typeface="Calibri"/>
            </a:endParaRPr>
          </a:p>
          <a:p>
            <a:pPr marL="0" marR="0" lvl="0" indent="0" algn="l" defTabSz="914400" rtl="0" eaLnBrk="1" fontAlgn="auto" latinLnBrk="0" hangingPunct="1">
              <a:lnSpc>
                <a:spcPct val="90000"/>
              </a:lnSpc>
              <a:spcBef>
                <a:spcPts val="0"/>
              </a:spcBef>
              <a:spcAft>
                <a:spcPts val="0"/>
              </a:spcAft>
              <a:buClr>
                <a:srgbClr val="000000"/>
              </a:buClr>
              <a:buSzPts val="2800"/>
              <a:buFont typeface="Arial"/>
              <a:buNone/>
              <a:tabLst/>
              <a:defRPr/>
            </a:pPr>
            <a:endParaRPr kumimoji="0" lang="it-IT" sz="1600" b="0" i="0" u="none" strike="noStrike" kern="0" cap="none" spc="0" normalizeH="0" baseline="0" noProof="0" dirty="0">
              <a:ln>
                <a:noFill/>
              </a:ln>
              <a:solidFill>
                <a:srgbClr val="000000">
                  <a:lumMod val="95000"/>
                  <a:lumOff val="5000"/>
                </a:srgbClr>
              </a:solidFill>
              <a:effectLst/>
              <a:uLnTx/>
              <a:uFillTx/>
              <a:latin typeface="Calibri"/>
              <a:cs typeface="Calibri"/>
              <a:sym typeface="Calibri"/>
            </a:endParaRPr>
          </a:p>
          <a:p>
            <a:pPr marL="0" lvl="0" indent="0" algn="l" rtl="0">
              <a:lnSpc>
                <a:spcPct val="90000"/>
              </a:lnSpc>
              <a:spcBef>
                <a:spcPts val="0"/>
              </a:spcBef>
              <a:spcAft>
                <a:spcPts val="0"/>
              </a:spcAft>
              <a:buClr>
                <a:srgbClr val="000000"/>
              </a:buClr>
              <a:buSzPts val="2800"/>
              <a:buNone/>
            </a:pPr>
            <a:endParaRPr lang="it-IT" sz="1400" dirty="0"/>
          </a:p>
        </p:txBody>
      </p:sp>
    </p:spTree>
    <p:extLst>
      <p:ext uri="{BB962C8B-B14F-4D97-AF65-F5344CB8AC3E}">
        <p14:creationId xmlns:p14="http://schemas.microsoft.com/office/powerpoint/2010/main" val="28022504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1"/>
          <p:cNvSpPr/>
          <p:nvPr/>
        </p:nvSpPr>
        <p:spPr>
          <a:xfrm>
            <a:off x="0" y="6121400"/>
            <a:ext cx="12192000" cy="736600"/>
          </a:xfrm>
          <a:prstGeom prst="rect">
            <a:avLst/>
          </a:prstGeom>
          <a:solidFill>
            <a:srgbClr val="30579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50" name="Google Shape;150;p21"/>
          <p:cNvPicPr preferRelativeResize="0"/>
          <p:nvPr/>
        </p:nvPicPr>
        <p:blipFill rotWithShape="1">
          <a:blip r:embed="rId3">
            <a:alphaModFix/>
          </a:blip>
          <a:srcRect/>
          <a:stretch/>
        </p:blipFill>
        <p:spPr>
          <a:xfrm>
            <a:off x="692150" y="6295456"/>
            <a:ext cx="1661102" cy="406734"/>
          </a:xfrm>
          <a:prstGeom prst="rect">
            <a:avLst/>
          </a:prstGeom>
          <a:noFill/>
          <a:ln>
            <a:noFill/>
          </a:ln>
        </p:spPr>
      </p:pic>
      <p:sp>
        <p:nvSpPr>
          <p:cNvPr id="151" name="Google Shape;151;p21"/>
          <p:cNvSpPr txBox="1">
            <a:spLocks noGrp="1"/>
          </p:cNvSpPr>
          <p:nvPr>
            <p:ph type="body" idx="1"/>
          </p:nvPr>
        </p:nvSpPr>
        <p:spPr>
          <a:xfrm>
            <a:off x="0" y="0"/>
            <a:ext cx="12192000" cy="6121400"/>
          </a:xfrm>
          <a:prstGeom prst="rect">
            <a:avLst/>
          </a:prstGeom>
          <a:noFill/>
          <a:ln>
            <a:noFill/>
          </a:ln>
        </p:spPr>
        <p:txBody>
          <a:bodyPr spcFirstLastPara="1" wrap="square" lIns="91425" tIns="45700" rIns="91425" bIns="45700" anchor="t" anchorCtr="0">
            <a:normAutofit/>
          </a:bodyPr>
          <a:lstStyle/>
          <a:p>
            <a:pPr marL="114300" indent="0">
              <a:buNone/>
            </a:pPr>
            <a:endParaRPr lang="it-IT" sz="2000" dirty="0">
              <a:solidFill>
                <a:srgbClr val="000000"/>
              </a:solidFill>
              <a:effectLst/>
              <a:latin typeface="Helvetica Neue" panose="02000503000000020004" pitchFamily="2" charset="0"/>
            </a:endParaRPr>
          </a:p>
          <a:p>
            <a:pPr marL="0" lvl="0" indent="0" algn="l" rtl="0">
              <a:lnSpc>
                <a:spcPct val="90000"/>
              </a:lnSpc>
              <a:spcBef>
                <a:spcPts val="0"/>
              </a:spcBef>
              <a:spcAft>
                <a:spcPts val="0"/>
              </a:spcAft>
              <a:buClr>
                <a:srgbClr val="000000"/>
              </a:buClr>
              <a:buSzPts val="2800"/>
              <a:buNone/>
            </a:pPr>
            <a:r>
              <a:rPr lang="it-IT" sz="2000" b="1" dirty="0" err="1">
                <a:solidFill>
                  <a:srgbClr val="FF0000"/>
                </a:solidFill>
              </a:rPr>
              <a:t>Goods</a:t>
            </a:r>
            <a:r>
              <a:rPr lang="it-IT" sz="2000" b="1" dirty="0">
                <a:solidFill>
                  <a:srgbClr val="FF0000"/>
                </a:solidFill>
              </a:rPr>
              <a:t> and </a:t>
            </a:r>
            <a:r>
              <a:rPr lang="it-IT" sz="2000" b="1" dirty="0" err="1">
                <a:solidFill>
                  <a:srgbClr val="FF0000"/>
                </a:solidFill>
              </a:rPr>
              <a:t>rights</a:t>
            </a:r>
            <a:r>
              <a:rPr lang="it-IT" sz="2000" b="1" dirty="0">
                <a:solidFill>
                  <a:srgbClr val="FF0000"/>
                </a:solidFill>
              </a:rPr>
              <a:t> </a:t>
            </a:r>
            <a:r>
              <a:rPr lang="it-IT" sz="2000" b="1" dirty="0" err="1">
                <a:solidFill>
                  <a:srgbClr val="FF0000"/>
                </a:solidFill>
              </a:rPr>
              <a:t>value</a:t>
            </a:r>
            <a:r>
              <a:rPr lang="it-IT" sz="2000" b="1" dirty="0">
                <a:solidFill>
                  <a:srgbClr val="FF0000"/>
                </a:solidFill>
              </a:rPr>
              <a:t> </a:t>
            </a:r>
            <a:r>
              <a:rPr lang="it-IT" sz="2000" b="1" dirty="0" err="1">
                <a:solidFill>
                  <a:srgbClr val="FF0000"/>
                </a:solidFill>
              </a:rPr>
              <a:t>determination</a:t>
            </a:r>
            <a:r>
              <a:rPr lang="it-IT" sz="2000" b="1" dirty="0">
                <a:solidFill>
                  <a:srgbClr val="FF0000"/>
                </a:solidFill>
              </a:rPr>
              <a:t>: </a:t>
            </a:r>
          </a:p>
          <a:p>
            <a:pPr marL="0" lvl="0" indent="0" algn="l" rtl="0">
              <a:lnSpc>
                <a:spcPct val="90000"/>
              </a:lnSpc>
              <a:spcBef>
                <a:spcPts val="0"/>
              </a:spcBef>
              <a:spcAft>
                <a:spcPts val="0"/>
              </a:spcAft>
              <a:buClr>
                <a:srgbClr val="000000"/>
              </a:buClr>
              <a:buSzPts val="2800"/>
              <a:buNone/>
            </a:pPr>
            <a:endParaRPr lang="it-IT" sz="2000" b="1" dirty="0">
              <a:solidFill>
                <a:srgbClr val="FF0000"/>
              </a:solidFill>
            </a:endParaRPr>
          </a:p>
          <a:p>
            <a:pPr marL="342900" lvl="0" algn="l" rtl="0">
              <a:lnSpc>
                <a:spcPct val="90000"/>
              </a:lnSpc>
              <a:spcBef>
                <a:spcPts val="0"/>
              </a:spcBef>
              <a:spcAft>
                <a:spcPts val="0"/>
              </a:spcAft>
              <a:buClr>
                <a:srgbClr val="000000"/>
              </a:buClr>
              <a:buSzPts val="2800"/>
              <a:buFont typeface="Wingdings" pitchFamily="2" charset="2"/>
              <a:buChar char="à"/>
            </a:pPr>
            <a:r>
              <a:rPr lang="it-IT" sz="2000" b="1" dirty="0" err="1">
                <a:solidFill>
                  <a:schemeClr val="tx1">
                    <a:lumMod val="95000"/>
                    <a:lumOff val="5000"/>
                  </a:schemeClr>
                </a:solidFill>
                <a:sym typeface="Wingdings" pitchFamily="2" charset="2"/>
              </a:rPr>
              <a:t>Articles</a:t>
            </a:r>
            <a:r>
              <a:rPr lang="it-IT" sz="2000" b="1" dirty="0">
                <a:solidFill>
                  <a:schemeClr val="tx1">
                    <a:lumMod val="95000"/>
                    <a:lumOff val="5000"/>
                  </a:schemeClr>
                </a:solidFill>
                <a:sym typeface="Wingdings" pitchFamily="2" charset="2"/>
              </a:rPr>
              <a:t> 14-19 D.L 1990/346 </a:t>
            </a:r>
          </a:p>
          <a:p>
            <a:pPr marL="0" lvl="0" indent="0" algn="l" rtl="0">
              <a:lnSpc>
                <a:spcPct val="90000"/>
              </a:lnSpc>
              <a:spcBef>
                <a:spcPts val="0"/>
              </a:spcBef>
              <a:spcAft>
                <a:spcPts val="0"/>
              </a:spcAft>
              <a:buClr>
                <a:srgbClr val="000000"/>
              </a:buClr>
              <a:buSzPts val="2800"/>
              <a:buNone/>
            </a:pPr>
            <a:endParaRPr lang="it-IT" sz="2000" b="1" dirty="0">
              <a:solidFill>
                <a:schemeClr val="tx1">
                  <a:lumMod val="95000"/>
                  <a:lumOff val="5000"/>
                </a:schemeClr>
              </a:solidFill>
              <a:sym typeface="Wingdings" pitchFamily="2" charset="2"/>
            </a:endParaRPr>
          </a:p>
          <a:p>
            <a:pPr marL="0" lvl="0" indent="0" algn="l" rtl="0">
              <a:lnSpc>
                <a:spcPct val="90000"/>
              </a:lnSpc>
              <a:spcBef>
                <a:spcPts val="0"/>
              </a:spcBef>
              <a:spcAft>
                <a:spcPts val="0"/>
              </a:spcAft>
              <a:buClr>
                <a:srgbClr val="000000"/>
              </a:buClr>
              <a:buSzPts val="2800"/>
              <a:buNone/>
            </a:pPr>
            <a:r>
              <a:rPr lang="it-IT" sz="2000" dirty="0">
                <a:solidFill>
                  <a:schemeClr val="tx1">
                    <a:lumMod val="95000"/>
                    <a:lumOff val="5000"/>
                  </a:schemeClr>
                </a:solidFill>
                <a:sym typeface="Wingdings" pitchFamily="2" charset="2"/>
              </a:rPr>
              <a:t>Art. 14 </a:t>
            </a:r>
            <a:r>
              <a:rPr lang="it-IT" sz="2000" b="1" dirty="0">
                <a:solidFill>
                  <a:schemeClr val="tx1">
                    <a:lumMod val="95000"/>
                    <a:lumOff val="5000"/>
                  </a:schemeClr>
                </a:solidFill>
                <a:sym typeface="Wingdings" pitchFamily="2" charset="2"/>
              </a:rPr>
              <a:t>«</a:t>
            </a:r>
            <a:r>
              <a:rPr lang="it-IT" sz="2000" u="sng" dirty="0">
                <a:solidFill>
                  <a:schemeClr val="tx1">
                    <a:lumMod val="95000"/>
                    <a:lumOff val="5000"/>
                  </a:schemeClr>
                </a:solidFill>
                <a:sym typeface="Wingdings" pitchFamily="2" charset="2"/>
              </a:rPr>
              <a:t>Real estate and </a:t>
            </a:r>
            <a:r>
              <a:rPr lang="it-IT" sz="2000" u="sng" dirty="0" err="1">
                <a:solidFill>
                  <a:schemeClr val="tx1">
                    <a:lumMod val="95000"/>
                    <a:lumOff val="5000"/>
                  </a:schemeClr>
                </a:solidFill>
                <a:sym typeface="Wingdings" pitchFamily="2" charset="2"/>
              </a:rPr>
              <a:t>real</a:t>
            </a:r>
            <a:r>
              <a:rPr lang="it-IT" sz="2000" u="sng" dirty="0">
                <a:solidFill>
                  <a:schemeClr val="tx1">
                    <a:lumMod val="95000"/>
                    <a:lumOff val="5000"/>
                  </a:schemeClr>
                </a:solidFill>
                <a:sym typeface="Wingdings" pitchFamily="2" charset="2"/>
              </a:rPr>
              <a:t> </a:t>
            </a:r>
            <a:r>
              <a:rPr lang="it-IT" sz="2000" u="sng" dirty="0" err="1">
                <a:solidFill>
                  <a:schemeClr val="tx1">
                    <a:lumMod val="95000"/>
                    <a:lumOff val="5000"/>
                  </a:schemeClr>
                </a:solidFill>
                <a:sym typeface="Wingdings" pitchFamily="2" charset="2"/>
              </a:rPr>
              <a:t>property</a:t>
            </a:r>
            <a:r>
              <a:rPr lang="it-IT" sz="2000" u="sng" dirty="0">
                <a:solidFill>
                  <a:schemeClr val="tx1">
                    <a:lumMod val="95000"/>
                    <a:lumOff val="5000"/>
                  </a:schemeClr>
                </a:solidFill>
                <a:sym typeface="Wingdings" pitchFamily="2" charset="2"/>
              </a:rPr>
              <a:t> </a:t>
            </a:r>
            <a:r>
              <a:rPr lang="it-IT" sz="2000" u="sng" dirty="0" err="1">
                <a:solidFill>
                  <a:schemeClr val="tx1">
                    <a:lumMod val="95000"/>
                    <a:lumOff val="5000"/>
                  </a:schemeClr>
                </a:solidFill>
                <a:sym typeface="Wingdings" pitchFamily="2" charset="2"/>
              </a:rPr>
              <a:t>rights</a:t>
            </a:r>
            <a:r>
              <a:rPr lang="it-IT" sz="2000" dirty="0">
                <a:solidFill>
                  <a:schemeClr val="tx1">
                    <a:lumMod val="95000"/>
                    <a:lumOff val="5000"/>
                  </a:schemeClr>
                </a:solidFill>
                <a:sym typeface="Wingdings" pitchFamily="2" charset="2"/>
              </a:rPr>
              <a:t>»</a:t>
            </a:r>
          </a:p>
          <a:p>
            <a:pPr marL="0" lvl="0" indent="0" algn="l" rtl="0">
              <a:lnSpc>
                <a:spcPct val="90000"/>
              </a:lnSpc>
              <a:spcBef>
                <a:spcPts val="0"/>
              </a:spcBef>
              <a:spcAft>
                <a:spcPts val="0"/>
              </a:spcAft>
              <a:buClr>
                <a:srgbClr val="000000"/>
              </a:buClr>
              <a:buSzPts val="2800"/>
              <a:buNone/>
            </a:pPr>
            <a:r>
              <a:rPr lang="it-IT" sz="2000" dirty="0">
                <a:solidFill>
                  <a:schemeClr val="tx1">
                    <a:lumMod val="95000"/>
                    <a:lumOff val="5000"/>
                  </a:schemeClr>
                </a:solidFill>
                <a:sym typeface="Wingdings" pitchFamily="2" charset="2"/>
              </a:rPr>
              <a:t>Art. 15 «</a:t>
            </a:r>
            <a:r>
              <a:rPr lang="it-IT" sz="2000" dirty="0" err="1">
                <a:solidFill>
                  <a:schemeClr val="tx1">
                    <a:lumMod val="95000"/>
                    <a:lumOff val="5000"/>
                  </a:schemeClr>
                </a:solidFill>
                <a:sym typeface="Wingdings" pitchFamily="2" charset="2"/>
              </a:rPr>
              <a:t>Ships</a:t>
            </a:r>
            <a:r>
              <a:rPr lang="it-IT" sz="2000" dirty="0">
                <a:solidFill>
                  <a:schemeClr val="tx1">
                    <a:lumMod val="95000"/>
                    <a:lumOff val="5000"/>
                  </a:schemeClr>
                </a:solidFill>
                <a:sym typeface="Wingdings" pitchFamily="2" charset="2"/>
              </a:rPr>
              <a:t> and </a:t>
            </a:r>
            <a:r>
              <a:rPr lang="it-IT" sz="2000" dirty="0" err="1">
                <a:solidFill>
                  <a:schemeClr val="tx1">
                    <a:lumMod val="95000"/>
                    <a:lumOff val="5000"/>
                  </a:schemeClr>
                </a:solidFill>
                <a:sym typeface="Wingdings" pitchFamily="2" charset="2"/>
              </a:rPr>
              <a:t>aircraft</a:t>
            </a:r>
            <a:r>
              <a:rPr lang="it-IT" sz="2000" dirty="0">
                <a:solidFill>
                  <a:schemeClr val="tx1">
                    <a:lumMod val="95000"/>
                    <a:lumOff val="5000"/>
                  </a:schemeClr>
                </a:solidFill>
                <a:sym typeface="Wingdings" pitchFamily="2" charset="2"/>
              </a:rPr>
              <a:t> companies»</a:t>
            </a:r>
          </a:p>
          <a:p>
            <a:pPr marL="0" lvl="0" indent="0" algn="l" rtl="0">
              <a:lnSpc>
                <a:spcPct val="90000"/>
              </a:lnSpc>
              <a:spcBef>
                <a:spcPts val="0"/>
              </a:spcBef>
              <a:spcAft>
                <a:spcPts val="0"/>
              </a:spcAft>
              <a:buClr>
                <a:srgbClr val="000000"/>
              </a:buClr>
              <a:buSzPts val="2800"/>
              <a:buNone/>
            </a:pPr>
            <a:r>
              <a:rPr lang="it-IT" sz="2000" dirty="0">
                <a:solidFill>
                  <a:schemeClr val="tx1">
                    <a:lumMod val="95000"/>
                    <a:lumOff val="5000"/>
                  </a:schemeClr>
                </a:solidFill>
                <a:sym typeface="Wingdings" pitchFamily="2" charset="2"/>
              </a:rPr>
              <a:t>Art. 16 «Stocks and </a:t>
            </a:r>
            <a:r>
              <a:rPr lang="it-IT" sz="2000" dirty="0" err="1">
                <a:solidFill>
                  <a:schemeClr val="tx1">
                    <a:lumMod val="95000"/>
                    <a:lumOff val="5000"/>
                  </a:schemeClr>
                </a:solidFill>
                <a:sym typeface="Wingdings" pitchFamily="2" charset="2"/>
              </a:rPr>
              <a:t>obligations</a:t>
            </a:r>
            <a:r>
              <a:rPr lang="it-IT" sz="2000" dirty="0">
                <a:solidFill>
                  <a:schemeClr val="tx1">
                    <a:lumMod val="95000"/>
                    <a:lumOff val="5000"/>
                  </a:schemeClr>
                </a:solidFill>
                <a:sym typeface="Wingdings" pitchFamily="2" charset="2"/>
              </a:rPr>
              <a:t>, </a:t>
            </a:r>
            <a:r>
              <a:rPr lang="it-IT" sz="2000" dirty="0" err="1">
                <a:solidFill>
                  <a:schemeClr val="tx1">
                    <a:lumMod val="95000"/>
                    <a:lumOff val="5000"/>
                  </a:schemeClr>
                </a:solidFill>
                <a:sym typeface="Wingdings" pitchFamily="2" charset="2"/>
              </a:rPr>
              <a:t>other</a:t>
            </a:r>
            <a:r>
              <a:rPr lang="it-IT" sz="2000" dirty="0">
                <a:solidFill>
                  <a:schemeClr val="tx1">
                    <a:lumMod val="95000"/>
                    <a:lumOff val="5000"/>
                  </a:schemeClr>
                </a:solidFill>
                <a:sym typeface="Wingdings" pitchFamily="2" charset="2"/>
              </a:rPr>
              <a:t> </a:t>
            </a:r>
            <a:r>
              <a:rPr lang="it-IT" sz="2000" dirty="0" err="1">
                <a:solidFill>
                  <a:schemeClr val="tx1">
                    <a:lumMod val="95000"/>
                    <a:lumOff val="5000"/>
                  </a:schemeClr>
                </a:solidFill>
                <a:sym typeface="Wingdings" pitchFamily="2" charset="2"/>
              </a:rPr>
              <a:t>titles</a:t>
            </a:r>
            <a:r>
              <a:rPr lang="it-IT" sz="2000" dirty="0">
                <a:solidFill>
                  <a:schemeClr val="tx1">
                    <a:lumMod val="95000"/>
                    <a:lumOff val="5000"/>
                  </a:schemeClr>
                </a:solidFill>
                <a:sym typeface="Wingdings" pitchFamily="2" charset="2"/>
              </a:rPr>
              <a:t>, company shares»</a:t>
            </a:r>
          </a:p>
          <a:p>
            <a:pPr marL="0" lvl="0" indent="0" algn="l" rtl="0">
              <a:lnSpc>
                <a:spcPct val="90000"/>
              </a:lnSpc>
              <a:spcBef>
                <a:spcPts val="0"/>
              </a:spcBef>
              <a:spcAft>
                <a:spcPts val="0"/>
              </a:spcAft>
              <a:buClr>
                <a:srgbClr val="000000"/>
              </a:buClr>
              <a:buSzPts val="2800"/>
              <a:buNone/>
            </a:pPr>
            <a:r>
              <a:rPr lang="it-IT" sz="2000" dirty="0">
                <a:solidFill>
                  <a:schemeClr val="tx1">
                    <a:lumMod val="95000"/>
                    <a:lumOff val="5000"/>
                  </a:schemeClr>
                </a:solidFill>
                <a:sym typeface="Wingdings" pitchFamily="2" charset="2"/>
              </a:rPr>
              <a:t>Art. 17 «</a:t>
            </a:r>
            <a:r>
              <a:rPr lang="it-IT" sz="2000" dirty="0" err="1">
                <a:solidFill>
                  <a:schemeClr val="tx1">
                    <a:lumMod val="95000"/>
                    <a:lumOff val="5000"/>
                  </a:schemeClr>
                </a:solidFill>
                <a:sym typeface="Wingdings" pitchFamily="2" charset="2"/>
              </a:rPr>
              <a:t>Pension</a:t>
            </a:r>
            <a:r>
              <a:rPr lang="it-IT" sz="2000" dirty="0">
                <a:solidFill>
                  <a:schemeClr val="tx1">
                    <a:lumMod val="95000"/>
                    <a:lumOff val="5000"/>
                  </a:schemeClr>
                </a:solidFill>
                <a:sym typeface="Wingdings" pitchFamily="2" charset="2"/>
              </a:rPr>
              <a:t> and </a:t>
            </a:r>
            <a:r>
              <a:rPr lang="it-IT" sz="2000" dirty="0" err="1">
                <a:solidFill>
                  <a:schemeClr val="tx1">
                    <a:lumMod val="95000"/>
                    <a:lumOff val="5000"/>
                  </a:schemeClr>
                </a:solidFill>
                <a:sym typeface="Wingdings" pitchFamily="2" charset="2"/>
              </a:rPr>
              <a:t>annuities</a:t>
            </a:r>
            <a:r>
              <a:rPr lang="it-IT" sz="2000" dirty="0">
                <a:solidFill>
                  <a:schemeClr val="tx1">
                    <a:lumMod val="95000"/>
                    <a:lumOff val="5000"/>
                  </a:schemeClr>
                </a:solidFill>
                <a:sym typeface="Wingdings" pitchFamily="2" charset="2"/>
              </a:rPr>
              <a:t>»</a:t>
            </a:r>
          </a:p>
          <a:p>
            <a:pPr marL="0" lvl="0" indent="0" algn="l" rtl="0">
              <a:lnSpc>
                <a:spcPct val="90000"/>
              </a:lnSpc>
              <a:spcBef>
                <a:spcPts val="0"/>
              </a:spcBef>
              <a:spcAft>
                <a:spcPts val="0"/>
              </a:spcAft>
              <a:buClr>
                <a:srgbClr val="000000"/>
              </a:buClr>
              <a:buSzPts val="2800"/>
              <a:buNone/>
            </a:pPr>
            <a:r>
              <a:rPr lang="it-IT" sz="2000" dirty="0">
                <a:solidFill>
                  <a:schemeClr val="tx1">
                    <a:lumMod val="95000"/>
                    <a:lumOff val="5000"/>
                  </a:schemeClr>
                </a:solidFill>
                <a:sym typeface="Wingdings" pitchFamily="2" charset="2"/>
              </a:rPr>
              <a:t>Art.18 «Credits»</a:t>
            </a:r>
          </a:p>
          <a:p>
            <a:pPr marL="0" lvl="0" indent="0" algn="l" rtl="0">
              <a:lnSpc>
                <a:spcPct val="90000"/>
              </a:lnSpc>
              <a:spcBef>
                <a:spcPts val="0"/>
              </a:spcBef>
              <a:spcAft>
                <a:spcPts val="0"/>
              </a:spcAft>
              <a:buClr>
                <a:srgbClr val="000000"/>
              </a:buClr>
              <a:buSzPts val="2800"/>
              <a:buNone/>
            </a:pPr>
            <a:r>
              <a:rPr lang="it-IT" sz="2000" dirty="0">
                <a:solidFill>
                  <a:schemeClr val="tx1">
                    <a:lumMod val="95000"/>
                    <a:lumOff val="5000"/>
                  </a:schemeClr>
                </a:solidFill>
                <a:sym typeface="Wingdings" pitchFamily="2" charset="2"/>
              </a:rPr>
              <a:t>Art.19 «</a:t>
            </a:r>
            <a:r>
              <a:rPr lang="it-IT" sz="2000" dirty="0" err="1">
                <a:solidFill>
                  <a:schemeClr val="tx1">
                    <a:lumMod val="95000"/>
                    <a:lumOff val="5000"/>
                  </a:schemeClr>
                </a:solidFill>
                <a:sym typeface="Wingdings" pitchFamily="2" charset="2"/>
              </a:rPr>
              <a:t>Other</a:t>
            </a:r>
            <a:r>
              <a:rPr lang="it-IT" sz="2000" dirty="0">
                <a:solidFill>
                  <a:schemeClr val="tx1">
                    <a:lumMod val="95000"/>
                    <a:lumOff val="5000"/>
                  </a:schemeClr>
                </a:solidFill>
                <a:sym typeface="Wingdings" pitchFamily="2" charset="2"/>
              </a:rPr>
              <a:t> </a:t>
            </a:r>
            <a:r>
              <a:rPr lang="it-IT" sz="2000" dirty="0" err="1">
                <a:solidFill>
                  <a:schemeClr val="tx1">
                    <a:lumMod val="95000"/>
                    <a:lumOff val="5000"/>
                  </a:schemeClr>
                </a:solidFill>
                <a:sym typeface="Wingdings" pitchFamily="2" charset="2"/>
              </a:rPr>
              <a:t>goods</a:t>
            </a:r>
            <a:r>
              <a:rPr lang="it-IT" sz="2000" dirty="0">
                <a:solidFill>
                  <a:schemeClr val="tx1">
                    <a:lumMod val="95000"/>
                    <a:lumOff val="5000"/>
                  </a:schemeClr>
                </a:solidFill>
                <a:sym typeface="Wingdings" pitchFamily="2" charset="2"/>
              </a:rPr>
              <a:t>»</a:t>
            </a:r>
          </a:p>
          <a:p>
            <a:pPr marL="0" lvl="0" indent="0" algn="l" rtl="0">
              <a:lnSpc>
                <a:spcPct val="90000"/>
              </a:lnSpc>
              <a:spcBef>
                <a:spcPts val="0"/>
              </a:spcBef>
              <a:spcAft>
                <a:spcPts val="0"/>
              </a:spcAft>
              <a:buClr>
                <a:srgbClr val="000000"/>
              </a:buClr>
              <a:buSzPts val="2800"/>
              <a:buNone/>
            </a:pPr>
            <a:endParaRPr lang="it-IT" sz="2000" b="1" dirty="0">
              <a:solidFill>
                <a:srgbClr val="FF0000"/>
              </a:solidFill>
            </a:endParaRPr>
          </a:p>
          <a:p>
            <a:pPr marL="0" lvl="0" indent="0" algn="l" rtl="0">
              <a:lnSpc>
                <a:spcPct val="90000"/>
              </a:lnSpc>
              <a:spcBef>
                <a:spcPts val="0"/>
              </a:spcBef>
              <a:spcAft>
                <a:spcPts val="0"/>
              </a:spcAft>
              <a:buClr>
                <a:srgbClr val="000000"/>
              </a:buClr>
              <a:buSzPts val="2800"/>
              <a:buNone/>
            </a:pPr>
            <a:endParaRPr lang="it-IT" sz="2000" dirty="0">
              <a:solidFill>
                <a:schemeClr val="tx1">
                  <a:lumMod val="95000"/>
                  <a:lumOff val="5000"/>
                </a:schemeClr>
              </a:solidFill>
            </a:endParaRPr>
          </a:p>
          <a:p>
            <a:pPr marL="0" lvl="0" indent="0" algn="l" rtl="0">
              <a:lnSpc>
                <a:spcPct val="90000"/>
              </a:lnSpc>
              <a:spcBef>
                <a:spcPts val="0"/>
              </a:spcBef>
              <a:spcAft>
                <a:spcPts val="0"/>
              </a:spcAft>
              <a:buClr>
                <a:srgbClr val="000000"/>
              </a:buClr>
              <a:buSzPts val="2800"/>
              <a:buNone/>
            </a:pPr>
            <a:endParaRPr lang="it-IT" sz="2000" b="0" dirty="0">
              <a:solidFill>
                <a:schemeClr val="tx1">
                  <a:lumMod val="95000"/>
                  <a:lumOff val="5000"/>
                </a:schemeClr>
              </a:solidFill>
            </a:endParaRPr>
          </a:p>
        </p:txBody>
      </p:sp>
    </p:spTree>
    <p:extLst>
      <p:ext uri="{BB962C8B-B14F-4D97-AF65-F5344CB8AC3E}">
        <p14:creationId xmlns:p14="http://schemas.microsoft.com/office/powerpoint/2010/main" val="35181441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22"/>
          <p:cNvSpPr/>
          <p:nvPr/>
        </p:nvSpPr>
        <p:spPr>
          <a:xfrm>
            <a:off x="0" y="6121400"/>
            <a:ext cx="12192000" cy="736600"/>
          </a:xfrm>
          <a:prstGeom prst="rect">
            <a:avLst/>
          </a:prstGeom>
          <a:solidFill>
            <a:srgbClr val="30579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58" name="Google Shape;158;p22"/>
          <p:cNvPicPr preferRelativeResize="0"/>
          <p:nvPr/>
        </p:nvPicPr>
        <p:blipFill rotWithShape="1">
          <a:blip r:embed="rId3">
            <a:alphaModFix/>
          </a:blip>
          <a:srcRect/>
          <a:stretch/>
        </p:blipFill>
        <p:spPr>
          <a:xfrm>
            <a:off x="692150" y="6295456"/>
            <a:ext cx="1661102" cy="406734"/>
          </a:xfrm>
          <a:prstGeom prst="rect">
            <a:avLst/>
          </a:prstGeom>
          <a:noFill/>
          <a:ln>
            <a:noFill/>
          </a:ln>
        </p:spPr>
      </p:pic>
      <p:sp>
        <p:nvSpPr>
          <p:cNvPr id="3" name="Segnaposto testo 2">
            <a:extLst>
              <a:ext uri="{FF2B5EF4-FFF2-40B4-BE49-F238E27FC236}">
                <a16:creationId xmlns:a16="http://schemas.microsoft.com/office/drawing/2014/main" id="{A1EABD77-E2C1-824B-44DC-B7E1F603EFF2}"/>
              </a:ext>
            </a:extLst>
          </p:cNvPr>
          <p:cNvSpPr>
            <a:spLocks noGrp="1"/>
          </p:cNvSpPr>
          <p:nvPr>
            <p:ph type="body" idx="1"/>
          </p:nvPr>
        </p:nvSpPr>
        <p:spPr>
          <a:xfrm>
            <a:off x="0" y="155810"/>
            <a:ext cx="12192000" cy="5965590"/>
          </a:xfrm>
        </p:spPr>
        <p:txBody>
          <a:bodyPr>
            <a:normAutofit/>
          </a:bodyPr>
          <a:lstStyle/>
          <a:p>
            <a:pPr marL="114300" indent="0">
              <a:buNone/>
            </a:pPr>
            <a:r>
              <a:rPr lang="it-IT" sz="2400" b="1" dirty="0">
                <a:solidFill>
                  <a:srgbClr val="FF0000"/>
                </a:solidFill>
              </a:rPr>
              <a:t>The tax rate </a:t>
            </a:r>
          </a:p>
          <a:p>
            <a:pPr marL="114300" indent="0">
              <a:buNone/>
            </a:pPr>
            <a:r>
              <a:rPr lang="it-IT" sz="2400" dirty="0">
                <a:solidFill>
                  <a:schemeClr val="tx1">
                    <a:lumMod val="95000"/>
                    <a:lumOff val="5000"/>
                  </a:schemeClr>
                </a:solidFill>
              </a:rPr>
              <a:t>The tax </a:t>
            </a:r>
            <a:r>
              <a:rPr lang="it-IT" sz="2400" dirty="0" err="1">
                <a:solidFill>
                  <a:schemeClr val="tx1">
                    <a:lumMod val="95000"/>
                    <a:lumOff val="5000"/>
                  </a:schemeClr>
                </a:solidFill>
              </a:rPr>
              <a:t>is</a:t>
            </a:r>
            <a:r>
              <a:rPr lang="it-IT" sz="2400" dirty="0">
                <a:solidFill>
                  <a:schemeClr val="tx1">
                    <a:lumMod val="95000"/>
                    <a:lumOff val="5000"/>
                  </a:schemeClr>
                </a:solidFill>
              </a:rPr>
              <a:t> </a:t>
            </a:r>
            <a:r>
              <a:rPr lang="it-IT" sz="2400" dirty="0" err="1">
                <a:solidFill>
                  <a:schemeClr val="tx1">
                    <a:lumMod val="95000"/>
                    <a:lumOff val="5000"/>
                  </a:schemeClr>
                </a:solidFill>
              </a:rPr>
              <a:t>proportional</a:t>
            </a:r>
            <a:r>
              <a:rPr lang="it-IT" sz="2400" dirty="0">
                <a:solidFill>
                  <a:schemeClr val="tx1">
                    <a:lumMod val="95000"/>
                    <a:lumOff val="5000"/>
                  </a:schemeClr>
                </a:solidFill>
              </a:rPr>
              <a:t>, with </a:t>
            </a:r>
            <a:r>
              <a:rPr lang="it-IT" sz="2400" dirty="0" err="1">
                <a:solidFill>
                  <a:schemeClr val="tx1">
                    <a:lumMod val="95000"/>
                    <a:lumOff val="5000"/>
                  </a:schemeClr>
                </a:solidFill>
              </a:rPr>
              <a:t>provision</a:t>
            </a:r>
            <a:r>
              <a:rPr lang="it-IT" sz="2400" dirty="0">
                <a:solidFill>
                  <a:schemeClr val="tx1">
                    <a:lumMod val="95000"/>
                    <a:lumOff val="5000"/>
                  </a:schemeClr>
                </a:solidFill>
              </a:rPr>
              <a:t> for </a:t>
            </a:r>
            <a:r>
              <a:rPr lang="it-IT" sz="2400" dirty="0" err="1">
                <a:solidFill>
                  <a:schemeClr val="tx1">
                    <a:lumMod val="95000"/>
                    <a:lumOff val="5000"/>
                  </a:schemeClr>
                </a:solidFill>
              </a:rPr>
              <a:t>different</a:t>
            </a:r>
            <a:r>
              <a:rPr lang="it-IT" sz="2400" dirty="0">
                <a:solidFill>
                  <a:schemeClr val="tx1">
                    <a:lumMod val="95000"/>
                    <a:lumOff val="5000"/>
                  </a:schemeClr>
                </a:solidFill>
              </a:rPr>
              <a:t> rates </a:t>
            </a:r>
            <a:r>
              <a:rPr lang="it-IT" sz="2400" dirty="0" err="1">
                <a:solidFill>
                  <a:schemeClr val="tx1">
                    <a:lumMod val="95000"/>
                    <a:lumOff val="5000"/>
                  </a:schemeClr>
                </a:solidFill>
              </a:rPr>
              <a:t>depending</a:t>
            </a:r>
            <a:r>
              <a:rPr lang="it-IT" sz="2400" dirty="0">
                <a:solidFill>
                  <a:schemeClr val="tx1">
                    <a:lumMod val="95000"/>
                    <a:lumOff val="5000"/>
                  </a:schemeClr>
                </a:solidFill>
              </a:rPr>
              <a:t> on the degree of </a:t>
            </a:r>
            <a:r>
              <a:rPr lang="it-IT" sz="2400" dirty="0" err="1">
                <a:solidFill>
                  <a:schemeClr val="tx1">
                    <a:lumMod val="95000"/>
                    <a:lumOff val="5000"/>
                  </a:schemeClr>
                </a:solidFill>
              </a:rPr>
              <a:t>relationship</a:t>
            </a:r>
            <a:r>
              <a:rPr lang="it-IT" sz="2400" dirty="0">
                <a:solidFill>
                  <a:schemeClr val="tx1">
                    <a:lumMod val="95000"/>
                    <a:lumOff val="5000"/>
                  </a:schemeClr>
                </a:solidFill>
              </a:rPr>
              <a:t> of the </a:t>
            </a:r>
            <a:r>
              <a:rPr lang="it-IT" sz="2400" dirty="0" err="1">
                <a:solidFill>
                  <a:schemeClr val="tx1">
                    <a:lumMod val="95000"/>
                    <a:lumOff val="5000"/>
                  </a:schemeClr>
                </a:solidFill>
              </a:rPr>
              <a:t>successors</a:t>
            </a:r>
            <a:r>
              <a:rPr lang="it-IT" sz="2400" dirty="0">
                <a:solidFill>
                  <a:schemeClr val="tx1">
                    <a:lumMod val="95000"/>
                    <a:lumOff val="5000"/>
                  </a:schemeClr>
                </a:solidFill>
              </a:rPr>
              <a:t> to the de </a:t>
            </a:r>
            <a:r>
              <a:rPr lang="it-IT" sz="2400" dirty="0" err="1">
                <a:solidFill>
                  <a:schemeClr val="tx1">
                    <a:lumMod val="95000"/>
                    <a:lumOff val="5000"/>
                  </a:schemeClr>
                </a:solidFill>
              </a:rPr>
              <a:t>cuius</a:t>
            </a:r>
            <a:r>
              <a:rPr lang="it-IT" sz="2400" dirty="0">
                <a:solidFill>
                  <a:schemeClr val="tx1">
                    <a:lumMod val="95000"/>
                    <a:lumOff val="5000"/>
                  </a:schemeClr>
                </a:solidFill>
              </a:rPr>
              <a:t>:</a:t>
            </a:r>
          </a:p>
          <a:p>
            <a:pPr marL="114300" indent="0">
              <a:buNone/>
            </a:pPr>
            <a:endParaRPr lang="it-IT" sz="2400" dirty="0">
              <a:solidFill>
                <a:schemeClr val="tx1">
                  <a:lumMod val="95000"/>
                  <a:lumOff val="5000"/>
                </a:schemeClr>
              </a:solidFill>
            </a:endParaRPr>
          </a:p>
          <a:p>
            <a:pPr marL="114300" indent="0">
              <a:buNone/>
            </a:pPr>
            <a:r>
              <a:rPr lang="it-IT" sz="2400" dirty="0">
                <a:solidFill>
                  <a:schemeClr val="tx1">
                    <a:lumMod val="95000"/>
                    <a:lumOff val="5000"/>
                  </a:schemeClr>
                </a:solidFill>
              </a:rPr>
              <a:t>- 4%, for </a:t>
            </a:r>
            <a:r>
              <a:rPr lang="it-IT" sz="2400" dirty="0" err="1">
                <a:solidFill>
                  <a:schemeClr val="tx1">
                    <a:lumMod val="95000"/>
                    <a:lumOff val="5000"/>
                  </a:schemeClr>
                </a:solidFill>
              </a:rPr>
              <a:t>married</a:t>
            </a:r>
            <a:r>
              <a:rPr lang="it-IT" sz="2400" dirty="0">
                <a:solidFill>
                  <a:schemeClr val="tx1">
                    <a:lumMod val="95000"/>
                    <a:lumOff val="5000"/>
                  </a:schemeClr>
                </a:solidFill>
              </a:rPr>
              <a:t> </a:t>
            </a:r>
            <a:r>
              <a:rPr lang="it-IT" sz="2400" dirty="0" err="1">
                <a:solidFill>
                  <a:schemeClr val="tx1">
                    <a:lumMod val="95000"/>
                    <a:lumOff val="5000"/>
                  </a:schemeClr>
                </a:solidFill>
              </a:rPr>
              <a:t>persons</a:t>
            </a:r>
            <a:r>
              <a:rPr lang="it-IT" sz="2400" dirty="0">
                <a:solidFill>
                  <a:schemeClr val="tx1">
                    <a:lumMod val="95000"/>
                    <a:lumOff val="5000"/>
                  </a:schemeClr>
                </a:solidFill>
              </a:rPr>
              <a:t> and </a:t>
            </a:r>
            <a:r>
              <a:rPr lang="it-IT" sz="2400" dirty="0" err="1">
                <a:solidFill>
                  <a:schemeClr val="tx1">
                    <a:lumMod val="95000"/>
                    <a:lumOff val="5000"/>
                  </a:schemeClr>
                </a:solidFill>
              </a:rPr>
              <a:t>relatives</a:t>
            </a:r>
            <a:r>
              <a:rPr lang="it-IT" sz="2400" dirty="0">
                <a:solidFill>
                  <a:schemeClr val="tx1">
                    <a:lumMod val="95000"/>
                    <a:lumOff val="5000"/>
                  </a:schemeClr>
                </a:solidFill>
              </a:rPr>
              <a:t> in the </a:t>
            </a:r>
            <a:r>
              <a:rPr lang="it-IT" sz="2400" dirty="0" err="1">
                <a:solidFill>
                  <a:schemeClr val="tx1">
                    <a:lumMod val="95000"/>
                    <a:lumOff val="5000"/>
                  </a:schemeClr>
                </a:solidFill>
              </a:rPr>
              <a:t>direct</a:t>
            </a:r>
            <a:r>
              <a:rPr lang="it-IT" sz="2400" dirty="0">
                <a:solidFill>
                  <a:schemeClr val="tx1">
                    <a:lumMod val="95000"/>
                    <a:lumOff val="5000"/>
                  </a:schemeClr>
                </a:solidFill>
              </a:rPr>
              <a:t> line, to be </a:t>
            </a:r>
            <a:r>
              <a:rPr lang="it-IT" sz="2400" dirty="0" err="1">
                <a:solidFill>
                  <a:schemeClr val="tx1">
                    <a:lumMod val="95000"/>
                    <a:lumOff val="5000"/>
                  </a:schemeClr>
                </a:solidFill>
              </a:rPr>
              <a:t>calculated</a:t>
            </a:r>
            <a:r>
              <a:rPr lang="it-IT" sz="2400" dirty="0">
                <a:solidFill>
                  <a:schemeClr val="tx1">
                    <a:lumMod val="95000"/>
                    <a:lumOff val="5000"/>
                  </a:schemeClr>
                </a:solidFill>
              </a:rPr>
              <a:t> on the </a:t>
            </a:r>
            <a:r>
              <a:rPr lang="it-IT" sz="2400" dirty="0" err="1">
                <a:solidFill>
                  <a:schemeClr val="tx1">
                    <a:lumMod val="95000"/>
                    <a:lumOff val="5000"/>
                  </a:schemeClr>
                </a:solidFill>
              </a:rPr>
              <a:t>value</a:t>
            </a:r>
            <a:r>
              <a:rPr lang="it-IT" sz="2400" dirty="0">
                <a:solidFill>
                  <a:schemeClr val="tx1">
                    <a:lumMod val="95000"/>
                    <a:lumOff val="5000"/>
                  </a:schemeClr>
                </a:solidFill>
              </a:rPr>
              <a:t> </a:t>
            </a:r>
            <a:r>
              <a:rPr lang="it-IT" sz="2400" dirty="0" err="1">
                <a:solidFill>
                  <a:schemeClr val="tx1">
                    <a:lumMod val="95000"/>
                    <a:lumOff val="5000"/>
                  </a:schemeClr>
                </a:solidFill>
              </a:rPr>
              <a:t>exceeding</a:t>
            </a:r>
            <a:r>
              <a:rPr lang="it-IT" sz="2400" dirty="0">
                <a:solidFill>
                  <a:schemeClr val="tx1">
                    <a:lumMod val="95000"/>
                    <a:lumOff val="5000"/>
                  </a:schemeClr>
                </a:solidFill>
              </a:rPr>
              <a:t>, for </a:t>
            </a:r>
            <a:r>
              <a:rPr lang="it-IT" sz="2400" dirty="0" err="1">
                <a:solidFill>
                  <a:schemeClr val="tx1">
                    <a:lumMod val="95000"/>
                    <a:lumOff val="5000"/>
                  </a:schemeClr>
                </a:solidFill>
              </a:rPr>
              <a:t>each</a:t>
            </a:r>
            <a:r>
              <a:rPr lang="it-IT" sz="2400" dirty="0">
                <a:solidFill>
                  <a:schemeClr val="tx1">
                    <a:lumMod val="95000"/>
                    <a:lumOff val="5000"/>
                  </a:schemeClr>
                </a:solidFill>
              </a:rPr>
              <a:t> </a:t>
            </a:r>
            <a:r>
              <a:rPr lang="it-IT" sz="2400" dirty="0" err="1">
                <a:solidFill>
                  <a:schemeClr val="tx1">
                    <a:lumMod val="95000"/>
                    <a:lumOff val="5000"/>
                  </a:schemeClr>
                </a:solidFill>
              </a:rPr>
              <a:t>heir</a:t>
            </a:r>
            <a:r>
              <a:rPr lang="it-IT" sz="2400" dirty="0">
                <a:solidFill>
                  <a:schemeClr val="tx1">
                    <a:lumMod val="95000"/>
                    <a:lumOff val="5000"/>
                  </a:schemeClr>
                </a:solidFill>
              </a:rPr>
              <a:t>, 1,000,000 </a:t>
            </a:r>
            <a:r>
              <a:rPr lang="it-IT" sz="2400" dirty="0" err="1">
                <a:solidFill>
                  <a:schemeClr val="tx1">
                    <a:lumMod val="95000"/>
                    <a:lumOff val="5000"/>
                  </a:schemeClr>
                </a:solidFill>
              </a:rPr>
              <a:t>euros</a:t>
            </a:r>
            <a:r>
              <a:rPr lang="it-IT" sz="2400" dirty="0">
                <a:solidFill>
                  <a:schemeClr val="tx1">
                    <a:lumMod val="95000"/>
                    <a:lumOff val="5000"/>
                  </a:schemeClr>
                </a:solidFill>
              </a:rPr>
              <a:t>;</a:t>
            </a:r>
          </a:p>
          <a:p>
            <a:pPr marL="114300" indent="0">
              <a:buNone/>
            </a:pPr>
            <a:r>
              <a:rPr lang="it-IT" sz="2400" dirty="0">
                <a:solidFill>
                  <a:schemeClr val="tx1">
                    <a:lumMod val="95000"/>
                    <a:lumOff val="5000"/>
                  </a:schemeClr>
                </a:solidFill>
              </a:rPr>
              <a:t>- 6%, for </a:t>
            </a:r>
            <a:r>
              <a:rPr lang="it-IT" sz="2400" dirty="0" err="1">
                <a:solidFill>
                  <a:schemeClr val="tx1">
                    <a:lumMod val="95000"/>
                    <a:lumOff val="5000"/>
                  </a:schemeClr>
                </a:solidFill>
              </a:rPr>
              <a:t>brothers</a:t>
            </a:r>
            <a:r>
              <a:rPr lang="it-IT" sz="2400" dirty="0">
                <a:solidFill>
                  <a:schemeClr val="tx1">
                    <a:lumMod val="95000"/>
                    <a:lumOff val="5000"/>
                  </a:schemeClr>
                </a:solidFill>
              </a:rPr>
              <a:t> and </a:t>
            </a:r>
            <a:r>
              <a:rPr lang="it-IT" sz="2400" dirty="0" err="1">
                <a:solidFill>
                  <a:schemeClr val="tx1">
                    <a:lumMod val="95000"/>
                    <a:lumOff val="5000"/>
                  </a:schemeClr>
                </a:solidFill>
              </a:rPr>
              <a:t>sisters</a:t>
            </a:r>
            <a:r>
              <a:rPr lang="it-IT" sz="2400" dirty="0">
                <a:solidFill>
                  <a:schemeClr val="tx1">
                    <a:lumMod val="95000"/>
                    <a:lumOff val="5000"/>
                  </a:schemeClr>
                </a:solidFill>
              </a:rPr>
              <a:t>, to be </a:t>
            </a:r>
            <a:r>
              <a:rPr lang="it-IT" sz="2400" dirty="0" err="1">
                <a:solidFill>
                  <a:schemeClr val="tx1">
                    <a:lumMod val="95000"/>
                    <a:lumOff val="5000"/>
                  </a:schemeClr>
                </a:solidFill>
              </a:rPr>
              <a:t>calculated</a:t>
            </a:r>
            <a:r>
              <a:rPr lang="it-IT" sz="2400" dirty="0">
                <a:solidFill>
                  <a:schemeClr val="tx1">
                    <a:lumMod val="95000"/>
                    <a:lumOff val="5000"/>
                  </a:schemeClr>
                </a:solidFill>
              </a:rPr>
              <a:t> on the </a:t>
            </a:r>
            <a:r>
              <a:rPr lang="it-IT" sz="2400" dirty="0" err="1">
                <a:solidFill>
                  <a:schemeClr val="tx1">
                    <a:lumMod val="95000"/>
                    <a:lumOff val="5000"/>
                  </a:schemeClr>
                </a:solidFill>
              </a:rPr>
              <a:t>value</a:t>
            </a:r>
            <a:r>
              <a:rPr lang="it-IT" sz="2400" dirty="0">
                <a:solidFill>
                  <a:schemeClr val="tx1">
                    <a:lumMod val="95000"/>
                    <a:lumOff val="5000"/>
                  </a:schemeClr>
                </a:solidFill>
              </a:rPr>
              <a:t> </a:t>
            </a:r>
            <a:r>
              <a:rPr lang="it-IT" sz="2400" dirty="0" err="1">
                <a:solidFill>
                  <a:schemeClr val="tx1">
                    <a:lumMod val="95000"/>
                    <a:lumOff val="5000"/>
                  </a:schemeClr>
                </a:solidFill>
              </a:rPr>
              <a:t>exceeding</a:t>
            </a:r>
            <a:r>
              <a:rPr lang="it-IT" sz="2400" dirty="0">
                <a:solidFill>
                  <a:schemeClr val="tx1">
                    <a:lumMod val="95000"/>
                    <a:lumOff val="5000"/>
                  </a:schemeClr>
                </a:solidFill>
              </a:rPr>
              <a:t>, for </a:t>
            </a:r>
            <a:r>
              <a:rPr lang="it-IT" sz="2400" dirty="0" err="1">
                <a:solidFill>
                  <a:schemeClr val="tx1">
                    <a:lumMod val="95000"/>
                    <a:lumOff val="5000"/>
                  </a:schemeClr>
                </a:solidFill>
              </a:rPr>
              <a:t>each</a:t>
            </a:r>
            <a:r>
              <a:rPr lang="it-IT" sz="2400" dirty="0">
                <a:solidFill>
                  <a:schemeClr val="tx1">
                    <a:lumMod val="95000"/>
                    <a:lumOff val="5000"/>
                  </a:schemeClr>
                </a:solidFill>
              </a:rPr>
              <a:t> </a:t>
            </a:r>
            <a:r>
              <a:rPr lang="it-IT" sz="2400" dirty="0" err="1">
                <a:solidFill>
                  <a:schemeClr val="tx1">
                    <a:lumMod val="95000"/>
                    <a:lumOff val="5000"/>
                  </a:schemeClr>
                </a:solidFill>
              </a:rPr>
              <a:t>heir</a:t>
            </a:r>
            <a:r>
              <a:rPr lang="it-IT" sz="2400" dirty="0">
                <a:solidFill>
                  <a:schemeClr val="tx1">
                    <a:lumMod val="95000"/>
                    <a:lumOff val="5000"/>
                  </a:schemeClr>
                </a:solidFill>
              </a:rPr>
              <a:t>, 100,000 </a:t>
            </a:r>
            <a:r>
              <a:rPr lang="it-IT" sz="2400" dirty="0" err="1">
                <a:solidFill>
                  <a:schemeClr val="tx1">
                    <a:lumMod val="95000"/>
                    <a:lumOff val="5000"/>
                  </a:schemeClr>
                </a:solidFill>
              </a:rPr>
              <a:t>euros</a:t>
            </a:r>
            <a:r>
              <a:rPr lang="it-IT" sz="2400" dirty="0">
                <a:solidFill>
                  <a:schemeClr val="tx1">
                    <a:lumMod val="95000"/>
                    <a:lumOff val="5000"/>
                  </a:schemeClr>
                </a:solidFill>
              </a:rPr>
              <a:t>;</a:t>
            </a:r>
          </a:p>
          <a:p>
            <a:pPr marL="114300" indent="0">
              <a:buNone/>
            </a:pPr>
            <a:r>
              <a:rPr lang="it-IT" sz="2400" dirty="0">
                <a:solidFill>
                  <a:schemeClr val="tx1">
                    <a:lumMod val="95000"/>
                    <a:lumOff val="5000"/>
                  </a:schemeClr>
                </a:solidFill>
              </a:rPr>
              <a:t>- 6%, to be </a:t>
            </a:r>
            <a:r>
              <a:rPr lang="it-IT" sz="2400" dirty="0" err="1">
                <a:solidFill>
                  <a:schemeClr val="tx1">
                    <a:lumMod val="95000"/>
                    <a:lumOff val="5000"/>
                  </a:schemeClr>
                </a:solidFill>
              </a:rPr>
              <a:t>calculated</a:t>
            </a:r>
            <a:r>
              <a:rPr lang="it-IT" sz="2400" dirty="0">
                <a:solidFill>
                  <a:schemeClr val="tx1">
                    <a:lumMod val="95000"/>
                    <a:lumOff val="5000"/>
                  </a:schemeClr>
                </a:solidFill>
              </a:rPr>
              <a:t> on the </a:t>
            </a:r>
            <a:r>
              <a:rPr lang="it-IT" sz="2400" dirty="0" err="1">
                <a:solidFill>
                  <a:schemeClr val="tx1">
                    <a:lumMod val="95000"/>
                    <a:lumOff val="5000"/>
                  </a:schemeClr>
                </a:solidFill>
              </a:rPr>
              <a:t>total</a:t>
            </a:r>
            <a:r>
              <a:rPr lang="it-IT" sz="2400" dirty="0">
                <a:solidFill>
                  <a:schemeClr val="tx1">
                    <a:lumMod val="95000"/>
                    <a:lumOff val="5000"/>
                  </a:schemeClr>
                </a:solidFill>
              </a:rPr>
              <a:t> </a:t>
            </a:r>
            <a:r>
              <a:rPr lang="it-IT" sz="2400" dirty="0" err="1">
                <a:solidFill>
                  <a:schemeClr val="tx1">
                    <a:lumMod val="95000"/>
                    <a:lumOff val="5000"/>
                  </a:schemeClr>
                </a:solidFill>
              </a:rPr>
              <a:t>value</a:t>
            </a:r>
            <a:r>
              <a:rPr lang="it-IT" sz="2400" dirty="0">
                <a:solidFill>
                  <a:schemeClr val="tx1">
                    <a:lumMod val="95000"/>
                    <a:lumOff val="5000"/>
                  </a:schemeClr>
                </a:solidFill>
              </a:rPr>
              <a:t> (i.e., </a:t>
            </a:r>
            <a:r>
              <a:rPr lang="it-IT" sz="2400" dirty="0" err="1">
                <a:solidFill>
                  <a:schemeClr val="tx1">
                    <a:lumMod val="95000"/>
                    <a:lumOff val="5000"/>
                  </a:schemeClr>
                </a:solidFill>
              </a:rPr>
              <a:t>without</a:t>
            </a:r>
            <a:r>
              <a:rPr lang="it-IT" sz="2400" dirty="0">
                <a:solidFill>
                  <a:schemeClr val="tx1">
                    <a:lumMod val="95000"/>
                    <a:lumOff val="5000"/>
                  </a:schemeClr>
                </a:solidFill>
              </a:rPr>
              <a:t> </a:t>
            </a:r>
            <a:r>
              <a:rPr lang="it-IT" sz="2400" dirty="0" err="1">
                <a:solidFill>
                  <a:schemeClr val="tx1">
                    <a:lumMod val="95000"/>
                    <a:lumOff val="5000"/>
                  </a:schemeClr>
                </a:solidFill>
              </a:rPr>
              <a:t>any</a:t>
            </a:r>
            <a:r>
              <a:rPr lang="it-IT" sz="2400" dirty="0">
                <a:solidFill>
                  <a:schemeClr val="tx1">
                    <a:lumMod val="95000"/>
                    <a:lumOff val="5000"/>
                  </a:schemeClr>
                </a:solidFill>
              </a:rPr>
              <a:t> </a:t>
            </a:r>
            <a:r>
              <a:rPr lang="it-IT" sz="2400" dirty="0" err="1">
                <a:solidFill>
                  <a:schemeClr val="tx1">
                    <a:lumMod val="95000"/>
                    <a:lumOff val="5000"/>
                  </a:schemeClr>
                </a:solidFill>
              </a:rPr>
              <a:t>frankness</a:t>
            </a:r>
            <a:r>
              <a:rPr lang="it-IT" sz="2400" dirty="0">
                <a:solidFill>
                  <a:schemeClr val="tx1">
                    <a:lumMod val="95000"/>
                    <a:lumOff val="5000"/>
                  </a:schemeClr>
                </a:solidFill>
              </a:rPr>
              <a:t>), for </a:t>
            </a:r>
            <a:r>
              <a:rPr lang="it-IT" sz="2400" dirty="0" err="1">
                <a:solidFill>
                  <a:schemeClr val="tx1">
                    <a:lumMod val="95000"/>
                    <a:lumOff val="5000"/>
                  </a:schemeClr>
                </a:solidFill>
              </a:rPr>
              <a:t>other</a:t>
            </a:r>
            <a:r>
              <a:rPr lang="it-IT" sz="2400" dirty="0">
                <a:solidFill>
                  <a:schemeClr val="tx1">
                    <a:lumMod val="95000"/>
                    <a:lumOff val="5000"/>
                  </a:schemeClr>
                </a:solidFill>
              </a:rPr>
              <a:t> </a:t>
            </a:r>
            <a:r>
              <a:rPr lang="it-IT" sz="2400" dirty="0" err="1">
                <a:solidFill>
                  <a:schemeClr val="tx1">
                    <a:lumMod val="95000"/>
                    <a:lumOff val="5000"/>
                  </a:schemeClr>
                </a:solidFill>
              </a:rPr>
              <a:t>relatives</a:t>
            </a:r>
            <a:r>
              <a:rPr lang="it-IT" sz="2400" dirty="0">
                <a:solidFill>
                  <a:schemeClr val="tx1">
                    <a:lumMod val="95000"/>
                    <a:lumOff val="5000"/>
                  </a:schemeClr>
                </a:solidFill>
              </a:rPr>
              <a:t> up to the </a:t>
            </a:r>
            <a:r>
              <a:rPr lang="it-IT" sz="2400" dirty="0" err="1">
                <a:solidFill>
                  <a:schemeClr val="tx1">
                    <a:lumMod val="95000"/>
                    <a:lumOff val="5000"/>
                  </a:schemeClr>
                </a:solidFill>
              </a:rPr>
              <a:t>fourth</a:t>
            </a:r>
            <a:r>
              <a:rPr lang="it-IT" sz="2400" dirty="0">
                <a:solidFill>
                  <a:schemeClr val="tx1">
                    <a:lumMod val="95000"/>
                    <a:lumOff val="5000"/>
                  </a:schemeClr>
                </a:solidFill>
              </a:rPr>
              <a:t> degree, </a:t>
            </a:r>
            <a:r>
              <a:rPr lang="it-IT" sz="2400" dirty="0" err="1">
                <a:solidFill>
                  <a:schemeClr val="tx1">
                    <a:lumMod val="95000"/>
                    <a:lumOff val="5000"/>
                  </a:schemeClr>
                </a:solidFill>
              </a:rPr>
              <a:t>relatives</a:t>
            </a:r>
            <a:r>
              <a:rPr lang="it-IT" sz="2400" dirty="0">
                <a:solidFill>
                  <a:schemeClr val="tx1">
                    <a:lumMod val="95000"/>
                    <a:lumOff val="5000"/>
                  </a:schemeClr>
                </a:solidFill>
              </a:rPr>
              <a:t> in the </a:t>
            </a:r>
            <a:r>
              <a:rPr lang="it-IT" sz="2400" dirty="0" err="1">
                <a:solidFill>
                  <a:schemeClr val="tx1">
                    <a:lumMod val="95000"/>
                    <a:lumOff val="5000"/>
                  </a:schemeClr>
                </a:solidFill>
              </a:rPr>
              <a:t>direct</a:t>
            </a:r>
            <a:r>
              <a:rPr lang="it-IT" sz="2400" dirty="0">
                <a:solidFill>
                  <a:schemeClr val="tx1">
                    <a:lumMod val="95000"/>
                    <a:lumOff val="5000"/>
                  </a:schemeClr>
                </a:solidFill>
              </a:rPr>
              <a:t> line, </a:t>
            </a:r>
            <a:r>
              <a:rPr lang="it-IT" sz="2400" dirty="0" err="1">
                <a:solidFill>
                  <a:schemeClr val="tx1">
                    <a:lumMod val="95000"/>
                    <a:lumOff val="5000"/>
                  </a:schemeClr>
                </a:solidFill>
              </a:rPr>
              <a:t>as</a:t>
            </a:r>
            <a:r>
              <a:rPr lang="it-IT" sz="2400" dirty="0">
                <a:solidFill>
                  <a:schemeClr val="tx1">
                    <a:lumMod val="95000"/>
                    <a:lumOff val="5000"/>
                  </a:schemeClr>
                </a:solidFill>
              </a:rPr>
              <a:t> </a:t>
            </a:r>
            <a:r>
              <a:rPr lang="it-IT" sz="2400" dirty="0" err="1">
                <a:solidFill>
                  <a:schemeClr val="tx1">
                    <a:lumMod val="95000"/>
                    <a:lumOff val="5000"/>
                  </a:schemeClr>
                </a:solidFill>
              </a:rPr>
              <a:t>well</a:t>
            </a:r>
            <a:r>
              <a:rPr lang="it-IT" sz="2400" dirty="0">
                <a:solidFill>
                  <a:schemeClr val="tx1">
                    <a:lumMod val="95000"/>
                    <a:lumOff val="5000"/>
                  </a:schemeClr>
                </a:solidFill>
              </a:rPr>
              <a:t> </a:t>
            </a:r>
            <a:r>
              <a:rPr lang="it-IT" sz="2400" dirty="0" err="1">
                <a:solidFill>
                  <a:schemeClr val="tx1">
                    <a:lumMod val="95000"/>
                    <a:lumOff val="5000"/>
                  </a:schemeClr>
                </a:solidFill>
              </a:rPr>
              <a:t>as</a:t>
            </a:r>
            <a:r>
              <a:rPr lang="it-IT" sz="2400" dirty="0">
                <a:solidFill>
                  <a:schemeClr val="tx1">
                    <a:lumMod val="95000"/>
                    <a:lumOff val="5000"/>
                  </a:schemeClr>
                </a:solidFill>
              </a:rPr>
              <a:t> </a:t>
            </a:r>
            <a:r>
              <a:rPr lang="it-IT" sz="2400" dirty="0" err="1">
                <a:solidFill>
                  <a:schemeClr val="tx1">
                    <a:lumMod val="95000"/>
                    <a:lumOff val="5000"/>
                  </a:schemeClr>
                </a:solidFill>
              </a:rPr>
              <a:t>relatives</a:t>
            </a:r>
            <a:r>
              <a:rPr lang="it-IT" sz="2400" dirty="0">
                <a:solidFill>
                  <a:schemeClr val="tx1">
                    <a:lumMod val="95000"/>
                    <a:lumOff val="5000"/>
                  </a:schemeClr>
                </a:solidFill>
              </a:rPr>
              <a:t> in the </a:t>
            </a:r>
            <a:r>
              <a:rPr lang="it-IT" sz="2400" dirty="0" err="1">
                <a:solidFill>
                  <a:schemeClr val="tx1">
                    <a:lumMod val="95000"/>
                    <a:lumOff val="5000"/>
                  </a:schemeClr>
                </a:solidFill>
              </a:rPr>
              <a:t>collateral</a:t>
            </a:r>
            <a:r>
              <a:rPr lang="it-IT" sz="2400" dirty="0">
                <a:solidFill>
                  <a:schemeClr val="tx1">
                    <a:lumMod val="95000"/>
                    <a:lumOff val="5000"/>
                  </a:schemeClr>
                </a:solidFill>
              </a:rPr>
              <a:t> line up to the </a:t>
            </a:r>
            <a:r>
              <a:rPr lang="it-IT" sz="2400" dirty="0" err="1">
                <a:solidFill>
                  <a:schemeClr val="tx1">
                    <a:lumMod val="95000"/>
                    <a:lumOff val="5000"/>
                  </a:schemeClr>
                </a:solidFill>
              </a:rPr>
              <a:t>third</a:t>
            </a:r>
            <a:r>
              <a:rPr lang="it-IT" sz="2400" dirty="0">
                <a:solidFill>
                  <a:schemeClr val="tx1">
                    <a:lumMod val="95000"/>
                    <a:lumOff val="5000"/>
                  </a:schemeClr>
                </a:solidFill>
              </a:rPr>
              <a:t> degree;</a:t>
            </a:r>
          </a:p>
          <a:p>
            <a:pPr marL="114300" indent="0">
              <a:buNone/>
            </a:pPr>
            <a:r>
              <a:rPr lang="it-IT" sz="2400" dirty="0">
                <a:solidFill>
                  <a:schemeClr val="tx1">
                    <a:lumMod val="95000"/>
                    <a:lumOff val="5000"/>
                  </a:schemeClr>
                </a:solidFill>
              </a:rPr>
              <a:t>- 8%, to be </a:t>
            </a:r>
            <a:r>
              <a:rPr lang="it-IT" sz="2400" dirty="0" err="1">
                <a:solidFill>
                  <a:schemeClr val="tx1">
                    <a:lumMod val="95000"/>
                    <a:lumOff val="5000"/>
                  </a:schemeClr>
                </a:solidFill>
              </a:rPr>
              <a:t>calculated</a:t>
            </a:r>
            <a:r>
              <a:rPr lang="it-IT" sz="2400" dirty="0">
                <a:solidFill>
                  <a:schemeClr val="tx1">
                    <a:lumMod val="95000"/>
                    <a:lumOff val="5000"/>
                  </a:schemeClr>
                </a:solidFill>
              </a:rPr>
              <a:t> on the </a:t>
            </a:r>
            <a:r>
              <a:rPr lang="it-IT" sz="2400" dirty="0" err="1">
                <a:solidFill>
                  <a:schemeClr val="tx1">
                    <a:lumMod val="95000"/>
                    <a:lumOff val="5000"/>
                  </a:schemeClr>
                </a:solidFill>
              </a:rPr>
              <a:t>total</a:t>
            </a:r>
            <a:r>
              <a:rPr lang="it-IT" sz="2400" dirty="0">
                <a:solidFill>
                  <a:schemeClr val="tx1">
                    <a:lumMod val="95000"/>
                    <a:lumOff val="5000"/>
                  </a:schemeClr>
                </a:solidFill>
              </a:rPr>
              <a:t> </a:t>
            </a:r>
            <a:r>
              <a:rPr lang="it-IT" sz="2400" dirty="0" err="1">
                <a:solidFill>
                  <a:schemeClr val="tx1">
                    <a:lumMod val="95000"/>
                    <a:lumOff val="5000"/>
                  </a:schemeClr>
                </a:solidFill>
              </a:rPr>
              <a:t>value</a:t>
            </a:r>
            <a:r>
              <a:rPr lang="it-IT" sz="2400" dirty="0">
                <a:solidFill>
                  <a:schemeClr val="tx1">
                    <a:lumMod val="95000"/>
                    <a:lumOff val="5000"/>
                  </a:schemeClr>
                </a:solidFill>
              </a:rPr>
              <a:t> (i.e., </a:t>
            </a:r>
            <a:r>
              <a:rPr lang="it-IT" sz="2400" dirty="0" err="1">
                <a:solidFill>
                  <a:schemeClr val="tx1">
                    <a:lumMod val="95000"/>
                    <a:lumOff val="5000"/>
                  </a:schemeClr>
                </a:solidFill>
              </a:rPr>
              <a:t>without</a:t>
            </a:r>
            <a:r>
              <a:rPr lang="it-IT" sz="2400" dirty="0">
                <a:solidFill>
                  <a:schemeClr val="tx1">
                    <a:lumMod val="95000"/>
                    <a:lumOff val="5000"/>
                  </a:schemeClr>
                </a:solidFill>
              </a:rPr>
              <a:t> </a:t>
            </a:r>
            <a:r>
              <a:rPr lang="it-IT" sz="2400" dirty="0" err="1">
                <a:solidFill>
                  <a:schemeClr val="tx1">
                    <a:lumMod val="95000"/>
                    <a:lumOff val="5000"/>
                  </a:schemeClr>
                </a:solidFill>
              </a:rPr>
              <a:t>any</a:t>
            </a:r>
            <a:r>
              <a:rPr lang="it-IT" sz="2400" dirty="0">
                <a:solidFill>
                  <a:schemeClr val="tx1">
                    <a:lumMod val="95000"/>
                    <a:lumOff val="5000"/>
                  </a:schemeClr>
                </a:solidFill>
              </a:rPr>
              <a:t> franchi- </a:t>
            </a:r>
            <a:r>
              <a:rPr lang="it-IT" sz="2400" dirty="0" err="1">
                <a:solidFill>
                  <a:schemeClr val="tx1">
                    <a:lumMod val="95000"/>
                    <a:lumOff val="5000"/>
                  </a:schemeClr>
                </a:solidFill>
              </a:rPr>
              <a:t>gia</a:t>
            </a:r>
            <a:r>
              <a:rPr lang="it-IT" sz="2400" dirty="0">
                <a:solidFill>
                  <a:schemeClr val="tx1">
                    <a:lumMod val="95000"/>
                    <a:lumOff val="5000"/>
                  </a:schemeClr>
                </a:solidFill>
              </a:rPr>
              <a:t>), for </a:t>
            </a:r>
            <a:r>
              <a:rPr lang="it-IT" sz="2400" dirty="0" err="1">
                <a:solidFill>
                  <a:schemeClr val="tx1">
                    <a:lumMod val="95000"/>
                    <a:lumOff val="5000"/>
                  </a:schemeClr>
                </a:solidFill>
              </a:rPr>
              <a:t>other</a:t>
            </a:r>
            <a:r>
              <a:rPr lang="it-IT" sz="2400" dirty="0">
                <a:solidFill>
                  <a:schemeClr val="tx1">
                    <a:lumMod val="95000"/>
                    <a:lumOff val="5000"/>
                  </a:schemeClr>
                </a:solidFill>
              </a:rPr>
              <a:t> </a:t>
            </a:r>
            <a:r>
              <a:rPr lang="it-IT" sz="2400" dirty="0" err="1">
                <a:solidFill>
                  <a:schemeClr val="tx1">
                    <a:lumMod val="95000"/>
                    <a:lumOff val="5000"/>
                  </a:schemeClr>
                </a:solidFill>
              </a:rPr>
              <a:t>persons</a:t>
            </a:r>
            <a:r>
              <a:rPr lang="it-IT" sz="2400" dirty="0">
                <a:solidFill>
                  <a:schemeClr val="tx1">
                    <a:lumMod val="95000"/>
                    <a:lumOff val="5000"/>
                  </a:schemeClr>
                </a:solidFill>
              </a:rPr>
              <a:t> (the non-</a:t>
            </a:r>
            <a:r>
              <a:rPr lang="it-IT" sz="2400" dirty="0" err="1">
                <a:solidFill>
                  <a:schemeClr val="tx1">
                    <a:lumMod val="95000"/>
                    <a:lumOff val="5000"/>
                  </a:schemeClr>
                </a:solidFill>
              </a:rPr>
              <a:t>relatives</a:t>
            </a:r>
            <a:r>
              <a:rPr lang="it-IT" sz="2400" dirty="0">
                <a:solidFill>
                  <a:schemeClr val="tx1">
                    <a:lumMod val="95000"/>
                    <a:lumOff val="5000"/>
                  </a:schemeClr>
                </a:solidFill>
              </a:rPr>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9A485-889E-7882-4D16-D7AFD9432825}"/>
              </a:ext>
            </a:extLst>
          </p:cNvPr>
          <p:cNvSpPr>
            <a:spLocks noGrp="1"/>
          </p:cNvSpPr>
          <p:nvPr>
            <p:ph type="title"/>
          </p:nvPr>
        </p:nvSpPr>
        <p:spPr>
          <a:xfrm>
            <a:off x="0" y="141197"/>
            <a:ext cx="12191999" cy="1549492"/>
          </a:xfrm>
        </p:spPr>
        <p:txBody>
          <a:bodyPr>
            <a:normAutofit/>
          </a:bodyPr>
          <a:lstStyle/>
          <a:p>
            <a:pPr rtl="0">
              <a:lnSpc>
                <a:spcPct val="150000"/>
              </a:lnSpc>
              <a:spcBef>
                <a:spcPts val="0"/>
              </a:spcBef>
              <a:spcAft>
                <a:spcPts val="1000"/>
              </a:spcAft>
            </a:pPr>
            <a:endParaRPr lang="en-GB" sz="2800" dirty="0">
              <a:latin typeface="+mn-lt"/>
              <a:cs typeface="Times New Roman" panose="02020603050405020304" pitchFamily="18" charset="0"/>
            </a:endParaRPr>
          </a:p>
        </p:txBody>
      </p:sp>
      <p:sp>
        <p:nvSpPr>
          <p:cNvPr id="3" name="Text Placeholder 2">
            <a:extLst>
              <a:ext uri="{FF2B5EF4-FFF2-40B4-BE49-F238E27FC236}">
                <a16:creationId xmlns:a16="http://schemas.microsoft.com/office/drawing/2014/main" id="{50BD59AE-A563-54A3-B615-F5D67E2A9A99}"/>
              </a:ext>
            </a:extLst>
          </p:cNvPr>
          <p:cNvSpPr>
            <a:spLocks noGrp="1"/>
          </p:cNvSpPr>
          <p:nvPr>
            <p:ph type="body" idx="1"/>
          </p:nvPr>
        </p:nvSpPr>
        <p:spPr>
          <a:xfrm>
            <a:off x="0" y="141196"/>
            <a:ext cx="12191999" cy="5914887"/>
          </a:xfrm>
        </p:spPr>
        <p:txBody>
          <a:bodyPr>
            <a:noAutofit/>
          </a:bodyPr>
          <a:lstStyle/>
          <a:p>
            <a:pPr marL="114300" indent="0" algn="just" rtl="0">
              <a:spcBef>
                <a:spcPts val="1200"/>
              </a:spcBef>
              <a:spcAft>
                <a:spcPts val="0"/>
              </a:spcAft>
              <a:buNone/>
            </a:pPr>
            <a:r>
              <a:rPr lang="en-GB" sz="2000" b="1" dirty="0">
                <a:solidFill>
                  <a:srgbClr val="FF0000"/>
                </a:solidFill>
                <a:latin typeface="Times New Roman" panose="02020603050405020304" pitchFamily="18" charset="0"/>
                <a:cs typeface="Times New Roman" panose="02020603050405020304" pitchFamily="18" charset="0"/>
              </a:rPr>
              <a:t>SOME CASE LAW… about</a:t>
            </a:r>
          </a:p>
          <a:p>
            <a:pPr marL="114300" indent="0" algn="just" rtl="0">
              <a:spcBef>
                <a:spcPts val="1200"/>
              </a:spcBef>
              <a:spcAft>
                <a:spcPts val="0"/>
              </a:spcAft>
              <a:buNone/>
            </a:pPr>
            <a:endParaRPr lang="en-GB" sz="2000" b="1" dirty="0">
              <a:solidFill>
                <a:srgbClr val="FF0000"/>
              </a:solidFill>
              <a:latin typeface="Times New Roman" panose="02020603050405020304" pitchFamily="18" charset="0"/>
              <a:cs typeface="Times New Roman" panose="02020603050405020304" pitchFamily="18" charset="0"/>
            </a:endParaRPr>
          </a:p>
          <a:p>
            <a:pPr algn="just" rtl="0">
              <a:spcBef>
                <a:spcPts val="1200"/>
              </a:spcBef>
              <a:spcAft>
                <a:spcPts val="0"/>
              </a:spcAft>
              <a:buFont typeface="Wingdings" pitchFamily="2" charset="2"/>
              <a:buChar char="à"/>
            </a:pPr>
            <a:r>
              <a:rPr lang="en-GB" sz="2000" b="1" dirty="0">
                <a:solidFill>
                  <a:srgbClr val="FF0000"/>
                </a:solidFill>
                <a:latin typeface="Times New Roman" panose="02020603050405020304" pitchFamily="18" charset="0"/>
                <a:cs typeface="Times New Roman" panose="02020603050405020304" pitchFamily="18" charset="0"/>
                <a:sym typeface="Wingdings" pitchFamily="2" charset="2"/>
              </a:rPr>
              <a:t>Ability to pay, presumption mechanism and effectiveness principle.</a:t>
            </a:r>
          </a:p>
          <a:p>
            <a:pPr algn="just" rtl="0">
              <a:spcBef>
                <a:spcPts val="1200"/>
              </a:spcBef>
              <a:spcAft>
                <a:spcPts val="0"/>
              </a:spcAft>
              <a:buFont typeface="Wingdings" pitchFamily="2" charset="2"/>
              <a:buChar char="à"/>
            </a:pPr>
            <a:endParaRPr lang="en-GB" sz="2000" b="1" dirty="0">
              <a:solidFill>
                <a:srgbClr val="FF0000"/>
              </a:solidFill>
              <a:latin typeface="Times New Roman" panose="02020603050405020304" pitchFamily="18" charset="0"/>
              <a:cs typeface="Times New Roman" panose="02020603050405020304" pitchFamily="18" charset="0"/>
              <a:sym typeface="Wingdings" pitchFamily="2" charset="2"/>
            </a:endParaRPr>
          </a:p>
          <a:p>
            <a:pPr algn="just" rtl="0">
              <a:spcBef>
                <a:spcPts val="1200"/>
              </a:spcBef>
              <a:spcAft>
                <a:spcPts val="0"/>
              </a:spcAft>
              <a:buFont typeface="Wingdings" pitchFamily="2" charset="2"/>
              <a:buChar char="à"/>
            </a:pPr>
            <a:r>
              <a:rPr lang="en-GB" sz="2000" b="1" dirty="0">
                <a:solidFill>
                  <a:schemeClr val="tx1">
                    <a:lumMod val="95000"/>
                    <a:lumOff val="5000"/>
                  </a:schemeClr>
                </a:solidFill>
                <a:latin typeface="Times New Roman" panose="02020603050405020304" pitchFamily="18" charset="0"/>
                <a:cs typeface="Times New Roman" panose="02020603050405020304" pitchFamily="18" charset="0"/>
                <a:sym typeface="Wingdings" pitchFamily="2" charset="2"/>
              </a:rPr>
              <a:t>Judgement 109/67 Constitutional Court “</a:t>
            </a:r>
            <a:r>
              <a:rPr lang="en-GB" sz="2000" i="1" u="sng" dirty="0">
                <a:solidFill>
                  <a:schemeClr val="tx1">
                    <a:lumMod val="95000"/>
                    <a:lumOff val="5000"/>
                  </a:schemeClr>
                </a:solidFill>
                <a:latin typeface="Times New Roman" panose="02020603050405020304" pitchFamily="18" charset="0"/>
                <a:cs typeface="Times New Roman" panose="02020603050405020304" pitchFamily="18" charset="0"/>
                <a:sym typeface="Wingdings" pitchFamily="2" charset="2"/>
              </a:rPr>
              <a:t>The ability to pay principle can not be considered violated when contributory the requirement on which the tax obligation lies on an actual and concrete index such as that of the inherited wealth.” </a:t>
            </a:r>
          </a:p>
          <a:p>
            <a:pPr algn="just" rtl="0">
              <a:spcBef>
                <a:spcPts val="1200"/>
              </a:spcBef>
              <a:spcAft>
                <a:spcPts val="0"/>
              </a:spcAft>
              <a:buFont typeface="Wingdings" pitchFamily="2" charset="2"/>
              <a:buChar char="à"/>
            </a:pPr>
            <a:r>
              <a:rPr lang="en-GB" sz="2000" dirty="0">
                <a:solidFill>
                  <a:schemeClr val="tx1">
                    <a:lumMod val="95000"/>
                    <a:lumOff val="5000"/>
                  </a:schemeClr>
                </a:solidFill>
                <a:latin typeface="Times New Roman" panose="02020603050405020304" pitchFamily="18" charset="0"/>
                <a:cs typeface="Times New Roman" panose="02020603050405020304" pitchFamily="18" charset="0"/>
                <a:sym typeface="Wingdings" pitchFamily="2" charset="2"/>
              </a:rPr>
              <a:t>and in the same judgement… the Court stated as follow: </a:t>
            </a:r>
            <a:r>
              <a:rPr lang="en-GB" sz="2000" i="1" u="sng" dirty="0">
                <a:solidFill>
                  <a:schemeClr val="tx1">
                    <a:lumMod val="95000"/>
                    <a:lumOff val="5000"/>
                  </a:schemeClr>
                </a:solidFill>
                <a:latin typeface="Times New Roman" panose="02020603050405020304" pitchFamily="18" charset="0"/>
                <a:cs typeface="Times New Roman" panose="02020603050405020304" pitchFamily="18" charset="0"/>
                <a:sym typeface="Wingdings" pitchFamily="2" charset="2"/>
              </a:rPr>
              <a:t>“It's not relevant whether the taxable rate is calculated on the gross or net value, this being a circumstance that only settles on the quantum of the tax, reflecting a field in which the legislator has discretionary powers, as long as it uses them rationally.”</a:t>
            </a:r>
          </a:p>
          <a:p>
            <a:pPr algn="just" rtl="0">
              <a:spcBef>
                <a:spcPts val="1200"/>
              </a:spcBef>
              <a:spcAft>
                <a:spcPts val="0"/>
              </a:spcAft>
              <a:buFont typeface="Wingdings" pitchFamily="2" charset="2"/>
              <a:buChar char="à"/>
            </a:pPr>
            <a:r>
              <a:rPr lang="en-GB" sz="2000" dirty="0">
                <a:solidFill>
                  <a:schemeClr val="tx1">
                    <a:lumMod val="95000"/>
                    <a:lumOff val="5000"/>
                  </a:schemeClr>
                </a:solidFill>
                <a:latin typeface="Times New Roman" panose="02020603050405020304" pitchFamily="18" charset="0"/>
                <a:cs typeface="Times New Roman" panose="02020603050405020304" pitchFamily="18" charset="0"/>
                <a:sym typeface="Wingdings" pitchFamily="2" charset="2"/>
              </a:rPr>
              <a:t>Principle of law established by the Court: </a:t>
            </a:r>
          </a:p>
          <a:p>
            <a:pPr marL="114300" indent="0" algn="just" rtl="0">
              <a:spcBef>
                <a:spcPts val="1200"/>
              </a:spcBef>
              <a:spcAft>
                <a:spcPts val="0"/>
              </a:spcAft>
              <a:buNone/>
            </a:pPr>
            <a:r>
              <a:rPr lang="en-GB" sz="2000" dirty="0">
                <a:solidFill>
                  <a:schemeClr val="tx1">
                    <a:lumMod val="95000"/>
                    <a:lumOff val="5000"/>
                  </a:schemeClr>
                </a:solidFill>
                <a:latin typeface="Times New Roman" panose="02020603050405020304" pitchFamily="18" charset="0"/>
                <a:cs typeface="Times New Roman" panose="02020603050405020304" pitchFamily="18" charset="0"/>
                <a:sym typeface="Wingdings" pitchFamily="2" charset="2"/>
              </a:rPr>
              <a:t>1) The ability to pay principle requires an actual index of wealth in order to trigger to tax legislator power to tax.</a:t>
            </a:r>
          </a:p>
          <a:p>
            <a:pPr marL="114300" indent="0" algn="just" rtl="0">
              <a:spcBef>
                <a:spcPts val="1200"/>
              </a:spcBef>
              <a:spcAft>
                <a:spcPts val="0"/>
              </a:spcAft>
              <a:buNone/>
            </a:pPr>
            <a:r>
              <a:rPr lang="en-GB" sz="2000" dirty="0">
                <a:solidFill>
                  <a:schemeClr val="tx1">
                    <a:lumMod val="95000"/>
                    <a:lumOff val="5000"/>
                  </a:schemeClr>
                </a:solidFill>
                <a:latin typeface="Times New Roman" panose="02020603050405020304" pitchFamily="18" charset="0"/>
                <a:cs typeface="Times New Roman" panose="02020603050405020304" pitchFamily="18" charset="0"/>
                <a:sym typeface="Wingdings" pitchFamily="2" charset="2"/>
              </a:rPr>
              <a:t>2) But… concerning the tax base calculation… the legislator can benefit from discretional powers with the only limit of rationality and reasonability.</a:t>
            </a:r>
          </a:p>
        </p:txBody>
      </p:sp>
      <p:sp>
        <p:nvSpPr>
          <p:cNvPr id="4" name="Google Shape;224;p31">
            <a:extLst>
              <a:ext uri="{FF2B5EF4-FFF2-40B4-BE49-F238E27FC236}">
                <a16:creationId xmlns:a16="http://schemas.microsoft.com/office/drawing/2014/main" id="{F1E5A4D1-B382-73C8-6FC9-20589205B5E8}"/>
              </a:ext>
            </a:extLst>
          </p:cNvPr>
          <p:cNvSpPr/>
          <p:nvPr/>
        </p:nvSpPr>
        <p:spPr>
          <a:xfrm>
            <a:off x="0" y="6121400"/>
            <a:ext cx="12192000" cy="736600"/>
          </a:xfrm>
          <a:prstGeom prst="rect">
            <a:avLst/>
          </a:prstGeom>
          <a:solidFill>
            <a:srgbClr val="30579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5" name="Google Shape;225;p31">
            <a:extLst>
              <a:ext uri="{FF2B5EF4-FFF2-40B4-BE49-F238E27FC236}">
                <a16:creationId xmlns:a16="http://schemas.microsoft.com/office/drawing/2014/main" id="{F9254B76-E9BF-0042-A06C-D91F71BDE65C}"/>
              </a:ext>
            </a:extLst>
          </p:cNvPr>
          <p:cNvPicPr preferRelativeResize="0"/>
          <p:nvPr/>
        </p:nvPicPr>
        <p:blipFill rotWithShape="1">
          <a:blip r:embed="rId2">
            <a:alphaModFix/>
          </a:blip>
          <a:srcRect/>
          <a:stretch/>
        </p:blipFill>
        <p:spPr>
          <a:xfrm>
            <a:off x="692150" y="6310070"/>
            <a:ext cx="1661102" cy="406734"/>
          </a:xfrm>
          <a:prstGeom prst="rect">
            <a:avLst/>
          </a:prstGeom>
          <a:noFill/>
          <a:ln>
            <a:noFill/>
          </a:ln>
        </p:spPr>
      </p:pic>
    </p:spTree>
    <p:extLst>
      <p:ext uri="{BB962C8B-B14F-4D97-AF65-F5344CB8AC3E}">
        <p14:creationId xmlns:p14="http://schemas.microsoft.com/office/powerpoint/2010/main" val="18371053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305799"/>
        </a:solidFill>
        <a:effectLst/>
      </p:bgPr>
    </p:bg>
    <p:spTree>
      <p:nvGrpSpPr>
        <p:cNvPr id="1" name="Shape 231"/>
        <p:cNvGrpSpPr/>
        <p:nvPr/>
      </p:nvGrpSpPr>
      <p:grpSpPr>
        <a:xfrm>
          <a:off x="0" y="0"/>
          <a:ext cx="0" cy="0"/>
          <a:chOff x="0" y="0"/>
          <a:chExt cx="0" cy="0"/>
        </a:xfrm>
      </p:grpSpPr>
      <p:pic>
        <p:nvPicPr>
          <p:cNvPr id="232" name="Google Shape;232;p32"/>
          <p:cNvPicPr preferRelativeResize="0"/>
          <p:nvPr/>
        </p:nvPicPr>
        <p:blipFill rotWithShape="1">
          <a:blip r:embed="rId3">
            <a:alphaModFix/>
          </a:blip>
          <a:srcRect/>
          <a:stretch/>
        </p:blipFill>
        <p:spPr>
          <a:xfrm>
            <a:off x="3437371" y="4551631"/>
            <a:ext cx="5317260" cy="1301973"/>
          </a:xfrm>
          <a:prstGeom prst="rect">
            <a:avLst/>
          </a:prstGeom>
          <a:noFill/>
          <a:ln>
            <a:noFill/>
          </a:ln>
        </p:spPr>
      </p:pic>
      <p:sp>
        <p:nvSpPr>
          <p:cNvPr id="233" name="Google Shape;233;p32"/>
          <p:cNvSpPr/>
          <p:nvPr/>
        </p:nvSpPr>
        <p:spPr>
          <a:xfrm>
            <a:off x="1485708" y="1825625"/>
            <a:ext cx="9220601" cy="830997"/>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GB" sz="4800" b="0" i="1" u="none" strike="noStrike" cap="none" dirty="0">
                <a:solidFill>
                  <a:schemeClr val="lt1"/>
                </a:solidFill>
                <a:latin typeface="Arial"/>
                <a:ea typeface="Arial"/>
                <a:cs typeface="Arial"/>
                <a:sym typeface="Arial"/>
              </a:rPr>
              <a:t>Thank You!</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pic>
        <p:nvPicPr>
          <p:cNvPr id="94" name="Google Shape;94;p14"/>
          <p:cNvPicPr preferRelativeResize="0"/>
          <p:nvPr/>
        </p:nvPicPr>
        <p:blipFill rotWithShape="1">
          <a:blip r:embed="rId3">
            <a:alphaModFix/>
          </a:blip>
          <a:srcRect/>
          <a:stretch/>
        </p:blipFill>
        <p:spPr>
          <a:xfrm>
            <a:off x="5361466" y="5779833"/>
            <a:ext cx="1462717" cy="495236"/>
          </a:xfrm>
          <a:prstGeom prst="rect">
            <a:avLst/>
          </a:prstGeom>
          <a:noFill/>
          <a:ln>
            <a:noFill/>
          </a:ln>
        </p:spPr>
      </p:pic>
      <p:sp>
        <p:nvSpPr>
          <p:cNvPr id="95" name="Google Shape;95;p14"/>
          <p:cNvSpPr txBox="1">
            <a:spLocks noGrp="1"/>
          </p:cNvSpPr>
          <p:nvPr>
            <p:ph type="title"/>
          </p:nvPr>
        </p:nvSpPr>
        <p:spPr>
          <a:xfrm>
            <a:off x="511629" y="3004937"/>
            <a:ext cx="10905671" cy="522514"/>
          </a:xfrm>
          <a:prstGeom prst="rect">
            <a:avLst/>
          </a:prstGeom>
          <a:noFill/>
          <a:ln>
            <a:noFill/>
          </a:ln>
        </p:spPr>
        <p:txBody>
          <a:bodyPr spcFirstLastPara="1" wrap="square" lIns="91425" tIns="45700" rIns="91425" bIns="45700" anchor="ctr" anchorCtr="0">
            <a:noAutofit/>
          </a:bodyPr>
          <a:lstStyle/>
          <a:p>
            <a:pPr algn="ctr"/>
            <a:r>
              <a:rPr lang="it-IT" sz="2800" b="1" dirty="0">
                <a:effectLst/>
                <a:latin typeface="+mn-lt"/>
                <a:ea typeface="Calibri" panose="020F0502020204030204" pitchFamily="34" charset="0"/>
              </a:rPr>
              <a:t>The connection </a:t>
            </a:r>
            <a:r>
              <a:rPr lang="it-IT" sz="2800" b="1" dirty="0" err="1">
                <a:effectLst/>
                <a:latin typeface="+mn-lt"/>
                <a:ea typeface="Calibri" panose="020F0502020204030204" pitchFamily="34" charset="0"/>
              </a:rPr>
              <a:t>between</a:t>
            </a:r>
            <a:r>
              <a:rPr lang="it-IT" sz="2800" b="1" dirty="0">
                <a:effectLst/>
                <a:latin typeface="+mn-lt"/>
                <a:ea typeface="Calibri" panose="020F0502020204030204" pitchFamily="34" charset="0"/>
              </a:rPr>
              <a:t> </a:t>
            </a:r>
            <a:r>
              <a:rPr lang="it-IT" sz="2800" b="1" dirty="0">
                <a:latin typeface="+mn-lt"/>
                <a:ea typeface="Calibri" panose="020F0502020204030204" pitchFamily="34" charset="0"/>
              </a:rPr>
              <a:t>the</a:t>
            </a:r>
            <a:r>
              <a:rPr lang="it-IT" sz="2800" b="1" dirty="0">
                <a:effectLst/>
                <a:latin typeface="+mn-lt"/>
                <a:ea typeface="Calibri" panose="020F0502020204030204" pitchFamily="34" charset="0"/>
              </a:rPr>
              <a:t> </a:t>
            </a:r>
            <a:r>
              <a:rPr lang="it-IT" sz="2800" b="1" dirty="0" err="1">
                <a:effectLst/>
                <a:latin typeface="+mn-lt"/>
                <a:ea typeface="Calibri" panose="020F0502020204030204" pitchFamily="34" charset="0"/>
              </a:rPr>
              <a:t>inheritance</a:t>
            </a:r>
            <a:r>
              <a:rPr lang="it-IT" sz="2800" b="1" dirty="0">
                <a:effectLst/>
                <a:latin typeface="+mn-lt"/>
                <a:ea typeface="Calibri" panose="020F0502020204030204" pitchFamily="34" charset="0"/>
              </a:rPr>
              <a:t> and </a:t>
            </a:r>
            <a:r>
              <a:rPr lang="it-IT" sz="2800" b="1" dirty="0" err="1">
                <a:effectLst/>
                <a:latin typeface="+mn-lt"/>
                <a:ea typeface="Calibri" panose="020F0502020204030204" pitchFamily="34" charset="0"/>
              </a:rPr>
              <a:t>gift</a:t>
            </a:r>
            <a:r>
              <a:rPr lang="it-IT" sz="2800" b="1" dirty="0">
                <a:effectLst/>
                <a:latin typeface="+mn-lt"/>
                <a:ea typeface="Calibri" panose="020F0502020204030204" pitchFamily="34" charset="0"/>
              </a:rPr>
              <a:t> tax and the </a:t>
            </a:r>
            <a:r>
              <a:rPr lang="it-IT" sz="2800" b="1" dirty="0" err="1">
                <a:effectLst/>
                <a:latin typeface="+mn-lt"/>
                <a:ea typeface="Calibri" panose="020F0502020204030204" pitchFamily="34" charset="0"/>
              </a:rPr>
              <a:t>principle</a:t>
            </a:r>
            <a:r>
              <a:rPr lang="it-IT" sz="2800" b="1" dirty="0">
                <a:effectLst/>
                <a:latin typeface="+mn-lt"/>
                <a:ea typeface="Calibri" panose="020F0502020204030204" pitchFamily="34" charset="0"/>
              </a:rPr>
              <a:t> of </a:t>
            </a:r>
            <a:r>
              <a:rPr lang="it-IT" sz="2800" b="1" dirty="0" err="1">
                <a:effectLst/>
                <a:latin typeface="+mn-lt"/>
                <a:ea typeface="Calibri" panose="020F0502020204030204" pitchFamily="34" charset="0"/>
              </a:rPr>
              <a:t>ability</a:t>
            </a:r>
            <a:r>
              <a:rPr lang="it-IT" sz="2800" b="1" dirty="0">
                <a:effectLst/>
                <a:latin typeface="+mn-lt"/>
                <a:ea typeface="Calibri" panose="020F0502020204030204" pitchFamily="34" charset="0"/>
              </a:rPr>
              <a:t> to </a:t>
            </a:r>
            <a:r>
              <a:rPr lang="it-IT" sz="2800" b="1" dirty="0" err="1">
                <a:effectLst/>
                <a:latin typeface="+mn-lt"/>
                <a:ea typeface="Calibri" panose="020F0502020204030204" pitchFamily="34" charset="0"/>
              </a:rPr>
              <a:t>pay</a:t>
            </a:r>
            <a:r>
              <a:rPr lang="it-IT" sz="2800" b="1" dirty="0">
                <a:latin typeface="+mn-lt"/>
                <a:ea typeface="Calibri" panose="020F0502020204030204" pitchFamily="34" charset="0"/>
              </a:rPr>
              <a:t>.</a:t>
            </a:r>
            <a:br>
              <a:rPr lang="it-IT" sz="3600" dirty="0">
                <a:effectLst/>
                <a:latin typeface="+mn-lt"/>
                <a:ea typeface="Calibri" panose="020F0502020204030204" pitchFamily="34" charset="0"/>
              </a:rPr>
            </a:br>
            <a:br>
              <a:rPr lang="it-IT" sz="3600" dirty="0">
                <a:effectLst/>
                <a:latin typeface="+mn-lt"/>
                <a:ea typeface="Calibri" panose="020F0502020204030204" pitchFamily="34" charset="0"/>
              </a:rPr>
            </a:br>
            <a:r>
              <a:rPr lang="it-IT" sz="2400" dirty="0">
                <a:latin typeface="+mn-lt"/>
                <a:ea typeface="Calibri" panose="020F0502020204030204" pitchFamily="34" charset="0"/>
              </a:rPr>
              <a:t>By Alessandro Casanova</a:t>
            </a:r>
            <a:br>
              <a:rPr lang="en-GB" sz="3600" dirty="0">
                <a:latin typeface="+mn-lt"/>
                <a:ea typeface="Times New Roman"/>
                <a:cs typeface="Times New Roman"/>
                <a:sym typeface="Times New Roman"/>
              </a:rPr>
            </a:br>
            <a:r>
              <a:rPr lang="en-GB" sz="3600" dirty="0">
                <a:latin typeface="+mn-lt"/>
                <a:ea typeface="Times New Roman"/>
                <a:cs typeface="Times New Roman"/>
                <a:sym typeface="Times New Roman"/>
              </a:rPr>
              <a:t> </a:t>
            </a:r>
            <a:br>
              <a:rPr lang="en-GB" sz="3600" dirty="0">
                <a:latin typeface="+mn-lt"/>
                <a:ea typeface="Times New Roman"/>
                <a:cs typeface="Times New Roman"/>
                <a:sym typeface="Times New Roman"/>
              </a:rPr>
            </a:br>
            <a:endParaRPr sz="3600" dirty="0">
              <a:latin typeface="+mn-lt"/>
              <a:ea typeface="Times New Roman"/>
              <a:cs typeface="Times New Roman"/>
              <a:sym typeface="Times New Roman"/>
            </a:endParaRPr>
          </a:p>
        </p:txBody>
      </p:sp>
      <p:sp>
        <p:nvSpPr>
          <p:cNvPr id="96" name="Google Shape;96;p14"/>
          <p:cNvSpPr txBox="1"/>
          <p:nvPr/>
        </p:nvSpPr>
        <p:spPr>
          <a:xfrm>
            <a:off x="2378982" y="4365171"/>
            <a:ext cx="7170964" cy="794657"/>
          </a:xfrm>
          <a:prstGeom prst="rect">
            <a:avLst/>
          </a:prstGeom>
          <a:noFill/>
          <a:ln>
            <a:noFill/>
          </a:ln>
        </p:spPr>
        <p:txBody>
          <a:bodyPr spcFirstLastPara="1" wrap="square" lIns="91425" tIns="45700" rIns="91425" bIns="45700" anchor="ctr" anchorCtr="0">
            <a:normAutofit fontScale="77500" lnSpcReduction="20000"/>
          </a:bodyPr>
          <a:lstStyle/>
          <a:p>
            <a:pPr marL="0" marR="0" lvl="0" indent="0" algn="ctr" rtl="0">
              <a:lnSpc>
                <a:spcPct val="90000"/>
              </a:lnSpc>
              <a:spcBef>
                <a:spcPts val="0"/>
              </a:spcBef>
              <a:spcAft>
                <a:spcPts val="0"/>
              </a:spcAft>
              <a:buClr>
                <a:schemeClr val="dk1"/>
              </a:buClr>
              <a:buSzPts val="2000"/>
              <a:buFont typeface="Times New Roman"/>
              <a:buNone/>
            </a:pPr>
            <a:endParaRPr lang="en-GB" sz="2000" b="0" i="0" u="none" strike="noStrike" cap="none" dirty="0">
              <a:solidFill>
                <a:schemeClr val="dk1"/>
              </a:solidFill>
              <a:latin typeface="+mn-lt"/>
              <a:ea typeface="Times New Roman"/>
              <a:cs typeface="Times New Roman"/>
              <a:sym typeface="Times New Roman"/>
            </a:endParaRPr>
          </a:p>
          <a:p>
            <a:pPr marL="0" marR="0" lvl="0" indent="0" algn="ctr" rtl="0">
              <a:lnSpc>
                <a:spcPct val="90000"/>
              </a:lnSpc>
              <a:spcBef>
                <a:spcPts val="0"/>
              </a:spcBef>
              <a:spcAft>
                <a:spcPts val="0"/>
              </a:spcAft>
              <a:buClr>
                <a:schemeClr val="dk1"/>
              </a:buClr>
              <a:buSzPts val="2000"/>
              <a:buFont typeface="Times New Roman"/>
              <a:buNone/>
            </a:pPr>
            <a:r>
              <a:rPr lang="en-GB" sz="2000" dirty="0">
                <a:solidFill>
                  <a:schemeClr val="dk1"/>
                </a:solidFill>
                <a:latin typeface="+mn-lt"/>
                <a:ea typeface="Times New Roman"/>
                <a:cs typeface="Times New Roman"/>
                <a:sym typeface="Times New Roman"/>
              </a:rPr>
              <a:t>Lyon 15/03/2024</a:t>
            </a:r>
            <a:endParaRPr lang="en-GB" sz="2000" b="0" i="0" u="none" strike="noStrike" cap="none" dirty="0">
              <a:solidFill>
                <a:schemeClr val="dk1"/>
              </a:solidFill>
              <a:latin typeface="+mn-lt"/>
              <a:ea typeface="Times New Roman"/>
              <a:cs typeface="Times New Roman"/>
              <a:sym typeface="Times New Roman"/>
            </a:endParaRPr>
          </a:p>
          <a:p>
            <a:pPr marL="0" marR="0" lvl="0" indent="0" algn="ctr" rtl="0">
              <a:lnSpc>
                <a:spcPct val="90000"/>
              </a:lnSpc>
              <a:spcBef>
                <a:spcPts val="0"/>
              </a:spcBef>
              <a:spcAft>
                <a:spcPts val="0"/>
              </a:spcAft>
              <a:buClr>
                <a:schemeClr val="dk1"/>
              </a:buClr>
              <a:buSzPts val="2000"/>
              <a:buFont typeface="Times New Roman"/>
              <a:buNone/>
            </a:pPr>
            <a:br>
              <a:rPr lang="en-GB" sz="2000" b="0" i="0" u="none" strike="noStrike" cap="none" dirty="0">
                <a:solidFill>
                  <a:schemeClr val="dk1"/>
                </a:solidFill>
                <a:latin typeface="+mn-lt"/>
                <a:ea typeface="Times New Roman"/>
                <a:cs typeface="Times New Roman"/>
                <a:sym typeface="Times New Roman"/>
              </a:rPr>
            </a:br>
            <a:endParaRPr sz="2000" b="0" i="0" u="none" strike="noStrike" cap="none" dirty="0">
              <a:solidFill>
                <a:schemeClr val="dk1"/>
              </a:solidFill>
              <a:latin typeface="+mn-lt"/>
              <a:ea typeface="Times New Roman"/>
              <a:cs typeface="Times New Roman"/>
              <a:sym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1"/>
          <p:cNvSpPr/>
          <p:nvPr/>
        </p:nvSpPr>
        <p:spPr>
          <a:xfrm>
            <a:off x="0" y="6121400"/>
            <a:ext cx="12192000" cy="736600"/>
          </a:xfrm>
          <a:prstGeom prst="rect">
            <a:avLst/>
          </a:prstGeom>
          <a:solidFill>
            <a:srgbClr val="30579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50" name="Google Shape;150;p21"/>
          <p:cNvPicPr preferRelativeResize="0"/>
          <p:nvPr/>
        </p:nvPicPr>
        <p:blipFill rotWithShape="1">
          <a:blip r:embed="rId3">
            <a:alphaModFix/>
          </a:blip>
          <a:srcRect/>
          <a:stretch/>
        </p:blipFill>
        <p:spPr>
          <a:xfrm>
            <a:off x="692150" y="6295456"/>
            <a:ext cx="1661102" cy="406734"/>
          </a:xfrm>
          <a:prstGeom prst="rect">
            <a:avLst/>
          </a:prstGeom>
          <a:noFill/>
          <a:ln>
            <a:noFill/>
          </a:ln>
        </p:spPr>
      </p:pic>
      <p:sp>
        <p:nvSpPr>
          <p:cNvPr id="151" name="Google Shape;151;p21"/>
          <p:cNvSpPr txBox="1">
            <a:spLocks noGrp="1"/>
          </p:cNvSpPr>
          <p:nvPr>
            <p:ph type="body" idx="1"/>
          </p:nvPr>
        </p:nvSpPr>
        <p:spPr>
          <a:xfrm>
            <a:off x="0" y="0"/>
            <a:ext cx="12192000" cy="6121400"/>
          </a:xfrm>
          <a:prstGeom prst="rect">
            <a:avLst/>
          </a:prstGeom>
          <a:noFill/>
          <a:ln>
            <a:noFill/>
          </a:ln>
        </p:spPr>
        <p:txBody>
          <a:bodyPr spcFirstLastPara="1" wrap="square" lIns="91425" tIns="45700" rIns="91425" bIns="45700" anchor="t" anchorCtr="0">
            <a:normAutofit/>
          </a:bodyPr>
          <a:lstStyle/>
          <a:p>
            <a:pPr marL="114300" indent="0">
              <a:buNone/>
            </a:pPr>
            <a:r>
              <a:rPr lang="it-IT" sz="2400" b="1" dirty="0">
                <a:solidFill>
                  <a:srgbClr val="FF0000"/>
                </a:solidFill>
              </a:rPr>
              <a:t>SOME HISTORY</a:t>
            </a:r>
          </a:p>
          <a:p>
            <a:pPr>
              <a:buFont typeface="Arial" panose="020B0604020202020204" pitchFamily="34" charset="0"/>
              <a:buChar char="•"/>
            </a:pPr>
            <a:r>
              <a:rPr lang="it-IT" sz="2000" dirty="0">
                <a:solidFill>
                  <a:schemeClr val="tx1">
                    <a:lumMod val="95000"/>
                    <a:lumOff val="5000"/>
                  </a:schemeClr>
                </a:solidFill>
              </a:rPr>
              <a:t>The </a:t>
            </a:r>
            <a:r>
              <a:rPr lang="it-IT" sz="2000" dirty="0" err="1">
                <a:solidFill>
                  <a:schemeClr val="tx1">
                    <a:lumMod val="95000"/>
                    <a:lumOff val="5000"/>
                  </a:schemeClr>
                </a:solidFill>
              </a:rPr>
              <a:t>inheritance</a:t>
            </a:r>
            <a:r>
              <a:rPr lang="it-IT" sz="2000" dirty="0">
                <a:solidFill>
                  <a:schemeClr val="tx1">
                    <a:lumMod val="95000"/>
                    <a:lumOff val="5000"/>
                  </a:schemeClr>
                </a:solidFill>
              </a:rPr>
              <a:t> tax </a:t>
            </a:r>
            <a:r>
              <a:rPr lang="it-IT" sz="2000" dirty="0" err="1">
                <a:solidFill>
                  <a:schemeClr val="tx1">
                    <a:lumMod val="95000"/>
                    <a:lumOff val="5000"/>
                  </a:schemeClr>
                </a:solidFill>
              </a:rPr>
              <a:t>has</a:t>
            </a:r>
            <a:r>
              <a:rPr lang="it-IT" sz="2000" dirty="0">
                <a:solidFill>
                  <a:schemeClr val="tx1">
                    <a:lumMod val="95000"/>
                    <a:lumOff val="5000"/>
                  </a:schemeClr>
                </a:solidFill>
              </a:rPr>
              <a:t> </a:t>
            </a:r>
            <a:r>
              <a:rPr lang="it-IT" sz="2000" dirty="0" err="1">
                <a:solidFill>
                  <a:schemeClr val="tx1">
                    <a:lumMod val="95000"/>
                    <a:lumOff val="5000"/>
                  </a:schemeClr>
                </a:solidFill>
              </a:rPr>
              <a:t>its</a:t>
            </a:r>
            <a:r>
              <a:rPr lang="it-IT" sz="2000" dirty="0">
                <a:solidFill>
                  <a:schemeClr val="tx1">
                    <a:lumMod val="95000"/>
                    <a:lumOff val="5000"/>
                  </a:schemeClr>
                </a:solidFill>
              </a:rPr>
              <a:t> </a:t>
            </a:r>
            <a:r>
              <a:rPr lang="it-IT" sz="2000" dirty="0" err="1">
                <a:solidFill>
                  <a:schemeClr val="tx1">
                    <a:lumMod val="95000"/>
                    <a:lumOff val="5000"/>
                  </a:schemeClr>
                </a:solidFill>
              </a:rPr>
              <a:t>origins</a:t>
            </a:r>
            <a:r>
              <a:rPr lang="it-IT" sz="2000" dirty="0">
                <a:solidFill>
                  <a:schemeClr val="tx1">
                    <a:lumMod val="95000"/>
                    <a:lumOff val="5000"/>
                  </a:schemeClr>
                </a:solidFill>
              </a:rPr>
              <a:t> in the </a:t>
            </a:r>
            <a:r>
              <a:rPr lang="it-IT" sz="2000" dirty="0" err="1">
                <a:solidFill>
                  <a:schemeClr val="tx1">
                    <a:lumMod val="95000"/>
                    <a:lumOff val="5000"/>
                  </a:schemeClr>
                </a:solidFill>
              </a:rPr>
              <a:t>Hellenistic</a:t>
            </a:r>
            <a:r>
              <a:rPr lang="it-IT" sz="2000" dirty="0">
                <a:solidFill>
                  <a:schemeClr val="tx1">
                    <a:lumMod val="95000"/>
                    <a:lumOff val="5000"/>
                  </a:schemeClr>
                </a:solidFill>
              </a:rPr>
              <a:t> age. </a:t>
            </a:r>
            <a:r>
              <a:rPr lang="it-IT" sz="2000" dirty="0" err="1">
                <a:solidFill>
                  <a:schemeClr val="tx1">
                    <a:lumMod val="95000"/>
                    <a:lumOff val="5000"/>
                  </a:schemeClr>
                </a:solidFill>
              </a:rPr>
              <a:t>it</a:t>
            </a:r>
            <a:r>
              <a:rPr lang="it-IT" sz="2000" dirty="0">
                <a:solidFill>
                  <a:schemeClr val="tx1">
                    <a:lumMod val="95000"/>
                    <a:lumOff val="5000"/>
                  </a:schemeClr>
                </a:solidFill>
              </a:rPr>
              <a:t> </a:t>
            </a:r>
            <a:r>
              <a:rPr lang="it-IT" sz="2000" dirty="0" err="1">
                <a:solidFill>
                  <a:schemeClr val="tx1">
                    <a:lumMod val="95000"/>
                    <a:lumOff val="5000"/>
                  </a:schemeClr>
                </a:solidFill>
              </a:rPr>
              <a:t>was</a:t>
            </a:r>
            <a:r>
              <a:rPr lang="it-IT" sz="2000" dirty="0">
                <a:solidFill>
                  <a:schemeClr val="tx1">
                    <a:lumMod val="95000"/>
                    <a:lumOff val="5000"/>
                  </a:schemeClr>
                </a:solidFill>
              </a:rPr>
              <a:t> </a:t>
            </a:r>
            <a:r>
              <a:rPr lang="it-IT" sz="2000" dirty="0" err="1">
                <a:solidFill>
                  <a:schemeClr val="tx1">
                    <a:lumMod val="95000"/>
                    <a:lumOff val="5000"/>
                  </a:schemeClr>
                </a:solidFill>
              </a:rPr>
              <a:t>called</a:t>
            </a:r>
            <a:r>
              <a:rPr lang="it-IT" sz="2000" dirty="0">
                <a:solidFill>
                  <a:schemeClr val="tx1">
                    <a:lumMod val="95000"/>
                    <a:lumOff val="5000"/>
                  </a:schemeClr>
                </a:solidFill>
              </a:rPr>
              <a:t> </a:t>
            </a:r>
            <a:r>
              <a:rPr lang="it-IT" sz="2000" dirty="0" err="1">
                <a:solidFill>
                  <a:schemeClr val="tx1">
                    <a:lumMod val="95000"/>
                    <a:lumOff val="5000"/>
                  </a:schemeClr>
                </a:solidFill>
              </a:rPr>
              <a:t>ostrakon</a:t>
            </a:r>
            <a:r>
              <a:rPr lang="it-IT" sz="2000" dirty="0">
                <a:solidFill>
                  <a:schemeClr val="tx1">
                    <a:lumMod val="95000"/>
                    <a:lumOff val="5000"/>
                  </a:schemeClr>
                </a:solidFill>
              </a:rPr>
              <a:t>, </a:t>
            </a:r>
            <a:r>
              <a:rPr lang="it-IT" sz="2000" dirty="0" err="1">
                <a:solidFill>
                  <a:schemeClr val="tx1">
                    <a:lumMod val="95000"/>
                    <a:lumOff val="5000"/>
                  </a:schemeClr>
                </a:solidFill>
              </a:rPr>
              <a:t>corresponding</a:t>
            </a:r>
            <a:r>
              <a:rPr lang="it-IT" sz="2000" dirty="0">
                <a:solidFill>
                  <a:schemeClr val="tx1">
                    <a:lumMod val="95000"/>
                    <a:lumOff val="5000"/>
                  </a:schemeClr>
                </a:solidFill>
              </a:rPr>
              <a:t> to a </a:t>
            </a:r>
            <a:r>
              <a:rPr lang="it-IT" sz="2000" dirty="0" err="1">
                <a:solidFill>
                  <a:schemeClr val="tx1">
                    <a:lumMod val="95000"/>
                    <a:lumOff val="5000"/>
                  </a:schemeClr>
                </a:solidFill>
              </a:rPr>
              <a:t>receipt</a:t>
            </a:r>
            <a:r>
              <a:rPr lang="it-IT" sz="2000" dirty="0">
                <a:solidFill>
                  <a:schemeClr val="tx1">
                    <a:lumMod val="95000"/>
                    <a:lumOff val="5000"/>
                  </a:schemeClr>
                </a:solidFill>
              </a:rPr>
              <a:t> for payment of an </a:t>
            </a:r>
            <a:r>
              <a:rPr lang="it-IT" sz="2000" dirty="0" err="1">
                <a:solidFill>
                  <a:schemeClr val="tx1">
                    <a:lumMod val="95000"/>
                    <a:lumOff val="5000"/>
                  </a:schemeClr>
                </a:solidFill>
              </a:rPr>
              <a:t>inheritance</a:t>
            </a:r>
            <a:r>
              <a:rPr lang="it-IT" sz="2000" dirty="0">
                <a:solidFill>
                  <a:schemeClr val="tx1">
                    <a:lumMod val="95000"/>
                    <a:lumOff val="5000"/>
                  </a:schemeClr>
                </a:solidFill>
              </a:rPr>
              <a:t> tax due on some </a:t>
            </a:r>
            <a:r>
              <a:rPr lang="it-IT" sz="2000" dirty="0" err="1">
                <a:solidFill>
                  <a:schemeClr val="tx1">
                    <a:lumMod val="95000"/>
                    <a:lumOff val="5000"/>
                  </a:schemeClr>
                </a:solidFill>
              </a:rPr>
              <a:t>agricultural</a:t>
            </a:r>
            <a:r>
              <a:rPr lang="it-IT" sz="2000" dirty="0">
                <a:solidFill>
                  <a:schemeClr val="tx1">
                    <a:lumMod val="95000"/>
                    <a:lumOff val="5000"/>
                  </a:schemeClr>
                </a:solidFill>
              </a:rPr>
              <a:t> </a:t>
            </a:r>
            <a:r>
              <a:rPr lang="it-IT" sz="2000" dirty="0" err="1">
                <a:solidFill>
                  <a:schemeClr val="tx1">
                    <a:lumMod val="95000"/>
                    <a:lumOff val="5000"/>
                  </a:schemeClr>
                </a:solidFill>
              </a:rPr>
              <a:t>land</a:t>
            </a:r>
            <a:r>
              <a:rPr lang="it-IT" sz="2000" dirty="0">
                <a:solidFill>
                  <a:schemeClr val="tx1">
                    <a:lumMod val="95000"/>
                    <a:lumOff val="5000"/>
                  </a:schemeClr>
                </a:solidFill>
              </a:rPr>
              <a:t>.</a:t>
            </a:r>
          </a:p>
          <a:p>
            <a:pPr>
              <a:buFont typeface="Arial" panose="020B0604020202020204" pitchFamily="34" charset="0"/>
              <a:buChar char="•"/>
            </a:pPr>
            <a:r>
              <a:rPr lang="it-IT" sz="2000" dirty="0">
                <a:solidFill>
                  <a:schemeClr val="tx1">
                    <a:lumMod val="95000"/>
                    <a:lumOff val="5000"/>
                  </a:schemeClr>
                </a:solidFill>
              </a:rPr>
              <a:t>The </a:t>
            </a:r>
            <a:r>
              <a:rPr lang="it-IT" sz="2000" dirty="0" err="1">
                <a:solidFill>
                  <a:schemeClr val="tx1">
                    <a:lumMod val="95000"/>
                    <a:lumOff val="5000"/>
                  </a:schemeClr>
                </a:solidFill>
              </a:rPr>
              <a:t>inheritance</a:t>
            </a:r>
            <a:r>
              <a:rPr lang="it-IT" sz="2000" dirty="0">
                <a:solidFill>
                  <a:schemeClr val="tx1">
                    <a:lumMod val="95000"/>
                    <a:lumOff val="5000"/>
                  </a:schemeClr>
                </a:solidFill>
              </a:rPr>
              <a:t> tax </a:t>
            </a:r>
            <a:r>
              <a:rPr lang="it-IT" sz="2000" dirty="0" err="1">
                <a:solidFill>
                  <a:schemeClr val="tx1">
                    <a:lumMod val="95000"/>
                    <a:lumOff val="5000"/>
                  </a:schemeClr>
                </a:solidFill>
              </a:rPr>
              <a:t>also</a:t>
            </a:r>
            <a:r>
              <a:rPr lang="it-IT" sz="2000" dirty="0">
                <a:solidFill>
                  <a:schemeClr val="tx1">
                    <a:lumMod val="95000"/>
                    <a:lumOff val="5000"/>
                  </a:schemeClr>
                </a:solidFill>
              </a:rPr>
              <a:t> </a:t>
            </a:r>
            <a:r>
              <a:rPr lang="it-IT" sz="2000" dirty="0" err="1">
                <a:solidFill>
                  <a:schemeClr val="tx1">
                    <a:lumMod val="95000"/>
                    <a:lumOff val="5000"/>
                  </a:schemeClr>
                </a:solidFill>
              </a:rPr>
              <a:t>finds</a:t>
            </a:r>
            <a:r>
              <a:rPr lang="it-IT" sz="2000" dirty="0">
                <a:solidFill>
                  <a:schemeClr val="tx1">
                    <a:lumMod val="95000"/>
                    <a:lumOff val="5000"/>
                  </a:schemeClr>
                </a:solidFill>
              </a:rPr>
              <a:t> </a:t>
            </a:r>
            <a:r>
              <a:rPr lang="it-IT" sz="2000" dirty="0" err="1">
                <a:solidFill>
                  <a:schemeClr val="tx1">
                    <a:lumMod val="95000"/>
                    <a:lumOff val="5000"/>
                  </a:schemeClr>
                </a:solidFill>
              </a:rPr>
              <a:t>its</a:t>
            </a:r>
            <a:r>
              <a:rPr lang="it-IT" sz="2000" dirty="0">
                <a:solidFill>
                  <a:schemeClr val="tx1">
                    <a:lumMod val="95000"/>
                    <a:lumOff val="5000"/>
                  </a:schemeClr>
                </a:solidFill>
              </a:rPr>
              <a:t> </a:t>
            </a:r>
            <a:r>
              <a:rPr lang="it-IT" sz="2000" dirty="0" err="1">
                <a:solidFill>
                  <a:schemeClr val="tx1">
                    <a:lumMod val="95000"/>
                    <a:lumOff val="5000"/>
                  </a:schemeClr>
                </a:solidFill>
              </a:rPr>
              <a:t>distant</a:t>
            </a:r>
            <a:r>
              <a:rPr lang="it-IT" sz="2000" dirty="0">
                <a:solidFill>
                  <a:schemeClr val="tx1">
                    <a:lumMod val="95000"/>
                    <a:lumOff val="5000"/>
                  </a:schemeClr>
                </a:solidFill>
              </a:rPr>
              <a:t> </a:t>
            </a:r>
            <a:r>
              <a:rPr lang="it-IT" sz="2000" dirty="0" err="1">
                <a:solidFill>
                  <a:schemeClr val="tx1">
                    <a:lumMod val="95000"/>
                    <a:lumOff val="5000"/>
                  </a:schemeClr>
                </a:solidFill>
              </a:rPr>
              <a:t>ancestor</a:t>
            </a:r>
            <a:r>
              <a:rPr lang="it-IT" sz="2000" dirty="0">
                <a:solidFill>
                  <a:schemeClr val="tx1">
                    <a:lumMod val="95000"/>
                    <a:lumOff val="5000"/>
                  </a:schemeClr>
                </a:solidFill>
              </a:rPr>
              <a:t> in the </a:t>
            </a:r>
            <a:r>
              <a:rPr lang="it-IT" sz="2000" dirty="0" err="1">
                <a:solidFill>
                  <a:schemeClr val="tx1">
                    <a:lumMod val="95000"/>
                    <a:lumOff val="5000"/>
                  </a:schemeClr>
                </a:solidFill>
              </a:rPr>
              <a:t>year</a:t>
            </a:r>
            <a:r>
              <a:rPr lang="it-IT" sz="2000" dirty="0">
                <a:solidFill>
                  <a:schemeClr val="tx1">
                    <a:lumMod val="95000"/>
                    <a:lumOff val="5000"/>
                  </a:schemeClr>
                </a:solidFill>
              </a:rPr>
              <a:t> 6 A.C, </a:t>
            </a:r>
            <a:r>
              <a:rPr lang="it-IT" sz="2000" dirty="0" err="1">
                <a:solidFill>
                  <a:schemeClr val="tx1">
                    <a:lumMod val="95000"/>
                    <a:lumOff val="5000"/>
                  </a:schemeClr>
                </a:solidFill>
              </a:rPr>
              <a:t>Emperor</a:t>
            </a:r>
            <a:r>
              <a:rPr lang="it-IT" sz="2000" dirty="0">
                <a:solidFill>
                  <a:schemeClr val="tx1">
                    <a:lumMod val="95000"/>
                    <a:lumOff val="5000"/>
                  </a:schemeClr>
                </a:solidFill>
              </a:rPr>
              <a:t> Augusto era, </a:t>
            </a:r>
            <a:r>
              <a:rPr lang="it-IT" sz="2000" dirty="0" err="1">
                <a:solidFill>
                  <a:schemeClr val="tx1">
                    <a:lumMod val="95000"/>
                    <a:lumOff val="5000"/>
                  </a:schemeClr>
                </a:solidFill>
              </a:rPr>
              <a:t>who</a:t>
            </a:r>
            <a:r>
              <a:rPr lang="it-IT" sz="2000" dirty="0">
                <a:solidFill>
                  <a:schemeClr val="tx1">
                    <a:lumMod val="95000"/>
                    <a:lumOff val="5000"/>
                  </a:schemeClr>
                </a:solidFill>
              </a:rPr>
              <a:t> </a:t>
            </a:r>
            <a:r>
              <a:rPr lang="it-IT" sz="2000" dirty="0" err="1">
                <a:solidFill>
                  <a:schemeClr val="tx1">
                    <a:lumMod val="95000"/>
                    <a:lumOff val="5000"/>
                  </a:schemeClr>
                </a:solidFill>
              </a:rPr>
              <a:t>established</a:t>
            </a:r>
            <a:r>
              <a:rPr lang="it-IT" sz="2000" dirty="0">
                <a:solidFill>
                  <a:schemeClr val="tx1">
                    <a:lumMod val="95000"/>
                    <a:lumOff val="5000"/>
                  </a:schemeClr>
                </a:solidFill>
              </a:rPr>
              <a:t> a </a:t>
            </a:r>
            <a:r>
              <a:rPr lang="it-IT" sz="2000" dirty="0" err="1">
                <a:solidFill>
                  <a:schemeClr val="tx1">
                    <a:lumMod val="95000"/>
                    <a:lumOff val="5000"/>
                  </a:schemeClr>
                </a:solidFill>
              </a:rPr>
              <a:t>taxation</a:t>
            </a:r>
            <a:r>
              <a:rPr lang="it-IT" sz="2000" dirty="0">
                <a:solidFill>
                  <a:schemeClr val="tx1">
                    <a:lumMod val="95000"/>
                    <a:lumOff val="5000"/>
                  </a:schemeClr>
                </a:solidFill>
              </a:rPr>
              <a:t> of </a:t>
            </a:r>
            <a:r>
              <a:rPr lang="it-IT" sz="2000" dirty="0" err="1">
                <a:solidFill>
                  <a:schemeClr val="tx1">
                    <a:lumMod val="95000"/>
                    <a:lumOff val="5000"/>
                  </a:schemeClr>
                </a:solidFill>
              </a:rPr>
              <a:t>five</a:t>
            </a:r>
            <a:r>
              <a:rPr lang="it-IT" sz="2000" dirty="0">
                <a:solidFill>
                  <a:schemeClr val="tx1">
                    <a:lumMod val="95000"/>
                    <a:lumOff val="5000"/>
                  </a:schemeClr>
                </a:solidFill>
              </a:rPr>
              <a:t> </a:t>
            </a:r>
            <a:r>
              <a:rPr lang="it-IT" sz="2000" dirty="0" err="1">
                <a:solidFill>
                  <a:schemeClr val="tx1">
                    <a:lumMod val="95000"/>
                    <a:lumOff val="5000"/>
                  </a:schemeClr>
                </a:solidFill>
              </a:rPr>
              <a:t>percent</a:t>
            </a:r>
            <a:r>
              <a:rPr lang="it-IT" sz="2000" dirty="0">
                <a:solidFill>
                  <a:schemeClr val="tx1">
                    <a:lumMod val="95000"/>
                    <a:lumOff val="5000"/>
                  </a:schemeClr>
                </a:solidFill>
              </a:rPr>
              <a:t> on the </a:t>
            </a:r>
            <a:r>
              <a:rPr lang="it-IT" sz="2000" dirty="0" err="1">
                <a:solidFill>
                  <a:schemeClr val="tx1">
                    <a:lumMod val="95000"/>
                    <a:lumOff val="5000"/>
                  </a:schemeClr>
                </a:solidFill>
              </a:rPr>
              <a:t>value</a:t>
            </a:r>
            <a:r>
              <a:rPr lang="it-IT" sz="2000" dirty="0">
                <a:solidFill>
                  <a:schemeClr val="tx1">
                    <a:lumMod val="95000"/>
                    <a:lumOff val="5000"/>
                  </a:schemeClr>
                </a:solidFill>
              </a:rPr>
              <a:t> of </a:t>
            </a:r>
            <a:r>
              <a:rPr lang="it-IT" sz="2000" dirty="0" err="1">
                <a:solidFill>
                  <a:schemeClr val="tx1">
                    <a:lumMod val="95000"/>
                    <a:lumOff val="5000"/>
                  </a:schemeClr>
                </a:solidFill>
              </a:rPr>
              <a:t>successions</a:t>
            </a:r>
            <a:r>
              <a:rPr lang="it-IT" sz="2000" dirty="0">
                <a:solidFill>
                  <a:schemeClr val="tx1">
                    <a:lumMod val="95000"/>
                    <a:lumOff val="5000"/>
                  </a:schemeClr>
                </a:solidFill>
              </a:rPr>
              <a:t> and legacies of </a:t>
            </a:r>
            <a:r>
              <a:rPr lang="it-IT" sz="2000" dirty="0" err="1">
                <a:solidFill>
                  <a:schemeClr val="tx1">
                    <a:lumMod val="95000"/>
                    <a:lumOff val="5000"/>
                  </a:schemeClr>
                </a:solidFill>
              </a:rPr>
              <a:t>all</a:t>
            </a:r>
            <a:r>
              <a:rPr lang="it-IT" sz="2000" dirty="0">
                <a:solidFill>
                  <a:schemeClr val="tx1">
                    <a:lumMod val="95000"/>
                    <a:lumOff val="5000"/>
                  </a:schemeClr>
                </a:solidFill>
              </a:rPr>
              <a:t> </a:t>
            </a:r>
            <a:r>
              <a:rPr lang="it-IT" sz="2000" dirty="0" err="1">
                <a:solidFill>
                  <a:schemeClr val="tx1">
                    <a:lumMod val="95000"/>
                    <a:lumOff val="5000"/>
                  </a:schemeClr>
                </a:solidFill>
              </a:rPr>
              <a:t>kinds</a:t>
            </a:r>
            <a:r>
              <a:rPr lang="it-IT" sz="2000" dirty="0">
                <a:solidFill>
                  <a:schemeClr val="tx1">
                    <a:lumMod val="95000"/>
                    <a:lumOff val="5000"/>
                  </a:schemeClr>
                </a:solidFill>
              </a:rPr>
              <a:t> </a:t>
            </a:r>
            <a:r>
              <a:rPr lang="it-IT" sz="2000" dirty="0" err="1">
                <a:solidFill>
                  <a:schemeClr val="tx1">
                    <a:lumMod val="95000"/>
                    <a:lumOff val="5000"/>
                  </a:schemeClr>
                </a:solidFill>
              </a:rPr>
              <a:t>that</a:t>
            </a:r>
            <a:r>
              <a:rPr lang="it-IT" sz="2000" dirty="0">
                <a:solidFill>
                  <a:schemeClr val="tx1">
                    <a:lumMod val="95000"/>
                    <a:lumOff val="5000"/>
                  </a:schemeClr>
                </a:solidFill>
              </a:rPr>
              <a:t> </a:t>
            </a:r>
            <a:r>
              <a:rPr lang="it-IT" sz="2000" dirty="0" err="1">
                <a:solidFill>
                  <a:schemeClr val="tx1">
                    <a:lumMod val="95000"/>
                    <a:lumOff val="5000"/>
                  </a:schemeClr>
                </a:solidFill>
              </a:rPr>
              <a:t>had</a:t>
            </a:r>
            <a:r>
              <a:rPr lang="it-IT" sz="2000" dirty="0">
                <a:solidFill>
                  <a:schemeClr val="tx1">
                    <a:lumMod val="95000"/>
                    <a:lumOff val="5000"/>
                  </a:schemeClr>
                </a:solidFill>
              </a:rPr>
              <a:t> </a:t>
            </a:r>
            <a:r>
              <a:rPr lang="it-IT" sz="2000" dirty="0" err="1">
                <a:solidFill>
                  <a:schemeClr val="tx1">
                    <a:lumMod val="95000"/>
                    <a:lumOff val="5000"/>
                  </a:schemeClr>
                </a:solidFill>
              </a:rPr>
              <a:t>taken</a:t>
            </a:r>
            <a:r>
              <a:rPr lang="it-IT" sz="2000" dirty="0">
                <a:solidFill>
                  <a:schemeClr val="tx1">
                    <a:lumMod val="95000"/>
                    <a:lumOff val="5000"/>
                  </a:schemeClr>
                </a:solidFill>
              </a:rPr>
              <a:t> place </a:t>
            </a:r>
            <a:r>
              <a:rPr lang="it-IT" sz="2000" dirty="0" err="1">
                <a:solidFill>
                  <a:schemeClr val="tx1">
                    <a:lumMod val="95000"/>
                    <a:lumOff val="5000"/>
                  </a:schemeClr>
                </a:solidFill>
              </a:rPr>
              <a:t>between</a:t>
            </a:r>
            <a:r>
              <a:rPr lang="it-IT" sz="2000" dirty="0">
                <a:solidFill>
                  <a:schemeClr val="tx1">
                    <a:lumMod val="95000"/>
                    <a:lumOff val="5000"/>
                  </a:schemeClr>
                </a:solidFill>
              </a:rPr>
              <a:t> "Roman </a:t>
            </a:r>
            <a:r>
              <a:rPr lang="it-IT" sz="2000" dirty="0" err="1">
                <a:solidFill>
                  <a:schemeClr val="tx1">
                    <a:lumMod val="95000"/>
                    <a:lumOff val="5000"/>
                  </a:schemeClr>
                </a:solidFill>
              </a:rPr>
              <a:t>citizens</a:t>
            </a:r>
            <a:r>
              <a:rPr lang="it-IT" sz="2000" dirty="0">
                <a:solidFill>
                  <a:schemeClr val="tx1">
                    <a:lumMod val="95000"/>
                    <a:lumOff val="5000"/>
                  </a:schemeClr>
                </a:solidFill>
              </a:rPr>
              <a:t>". </a:t>
            </a:r>
          </a:p>
          <a:p>
            <a:pPr>
              <a:buFont typeface="Arial" panose="020B0604020202020204" pitchFamily="34" charset="0"/>
              <a:buChar char="•"/>
            </a:pPr>
            <a:r>
              <a:rPr lang="it-IT" sz="2000" dirty="0">
                <a:solidFill>
                  <a:schemeClr val="tx1">
                    <a:lumMod val="95000"/>
                    <a:lumOff val="5000"/>
                  </a:schemeClr>
                </a:solidFill>
              </a:rPr>
              <a:t>In the </a:t>
            </a:r>
            <a:r>
              <a:rPr lang="it-IT" sz="2000" dirty="0" err="1">
                <a:solidFill>
                  <a:schemeClr val="tx1">
                    <a:lumMod val="95000"/>
                    <a:lumOff val="5000"/>
                  </a:schemeClr>
                </a:solidFill>
              </a:rPr>
              <a:t>modern</a:t>
            </a:r>
            <a:r>
              <a:rPr lang="it-IT" sz="2000" dirty="0">
                <a:solidFill>
                  <a:schemeClr val="tx1">
                    <a:lumMod val="95000"/>
                    <a:lumOff val="5000"/>
                  </a:schemeClr>
                </a:solidFill>
              </a:rPr>
              <a:t> Era, with the </a:t>
            </a:r>
            <a:r>
              <a:rPr lang="it-IT" sz="2000" dirty="0" err="1">
                <a:solidFill>
                  <a:schemeClr val="tx1">
                    <a:lumMod val="95000"/>
                    <a:lumOff val="5000"/>
                  </a:schemeClr>
                </a:solidFill>
              </a:rPr>
              <a:t>unification</a:t>
            </a:r>
            <a:r>
              <a:rPr lang="it-IT" sz="2000" dirty="0">
                <a:solidFill>
                  <a:schemeClr val="tx1">
                    <a:lumMod val="95000"/>
                    <a:lumOff val="5000"/>
                  </a:schemeClr>
                </a:solidFill>
              </a:rPr>
              <a:t> of </a:t>
            </a:r>
            <a:r>
              <a:rPr lang="it-IT" sz="2000" dirty="0" err="1">
                <a:solidFill>
                  <a:schemeClr val="tx1">
                    <a:lumMod val="95000"/>
                    <a:lumOff val="5000"/>
                  </a:schemeClr>
                </a:solidFill>
              </a:rPr>
              <a:t>Italy</a:t>
            </a:r>
            <a:r>
              <a:rPr lang="it-IT" sz="2000" dirty="0">
                <a:solidFill>
                  <a:schemeClr val="tx1">
                    <a:lumMod val="95000"/>
                    <a:lumOff val="5000"/>
                  </a:schemeClr>
                </a:solidFill>
              </a:rPr>
              <a:t> </a:t>
            </a:r>
            <a:r>
              <a:rPr lang="it-IT" sz="2000" dirty="0" err="1">
                <a:solidFill>
                  <a:schemeClr val="tx1">
                    <a:lumMod val="95000"/>
                    <a:lumOff val="5000"/>
                  </a:schemeClr>
                </a:solidFill>
              </a:rPr>
              <a:t>it</a:t>
            </a:r>
            <a:r>
              <a:rPr lang="it-IT" sz="2000" dirty="0">
                <a:solidFill>
                  <a:schemeClr val="tx1">
                    <a:lumMod val="95000"/>
                    <a:lumOff val="5000"/>
                  </a:schemeClr>
                </a:solidFill>
              </a:rPr>
              <a:t> </a:t>
            </a:r>
            <a:r>
              <a:rPr lang="it-IT" sz="2000" dirty="0" err="1">
                <a:solidFill>
                  <a:schemeClr val="tx1">
                    <a:lumMod val="95000"/>
                    <a:lumOff val="5000"/>
                  </a:schemeClr>
                </a:solidFill>
              </a:rPr>
              <a:t>was</a:t>
            </a:r>
            <a:r>
              <a:rPr lang="it-IT" sz="2000" dirty="0">
                <a:solidFill>
                  <a:schemeClr val="tx1">
                    <a:lumMod val="95000"/>
                    <a:lumOff val="5000"/>
                  </a:schemeClr>
                </a:solidFill>
              </a:rPr>
              <a:t> </a:t>
            </a:r>
            <a:r>
              <a:rPr lang="it-IT" sz="2000" dirty="0" err="1">
                <a:solidFill>
                  <a:schemeClr val="tx1">
                    <a:lumMod val="95000"/>
                    <a:lumOff val="5000"/>
                  </a:schemeClr>
                </a:solidFill>
              </a:rPr>
              <a:t>extended</a:t>
            </a:r>
            <a:r>
              <a:rPr lang="it-IT" sz="2000" dirty="0">
                <a:solidFill>
                  <a:schemeClr val="tx1">
                    <a:lumMod val="95000"/>
                    <a:lumOff val="5000"/>
                  </a:schemeClr>
                </a:solidFill>
              </a:rPr>
              <a:t> in the </a:t>
            </a:r>
            <a:r>
              <a:rPr lang="it-IT" sz="2000" dirty="0" err="1">
                <a:solidFill>
                  <a:schemeClr val="tx1">
                    <a:lumMod val="95000"/>
                    <a:lumOff val="5000"/>
                  </a:schemeClr>
                </a:solidFill>
              </a:rPr>
              <a:t>whole</a:t>
            </a:r>
            <a:r>
              <a:rPr lang="it-IT" sz="2000" dirty="0">
                <a:solidFill>
                  <a:schemeClr val="tx1">
                    <a:lumMod val="95000"/>
                    <a:lumOff val="5000"/>
                  </a:schemeClr>
                </a:solidFill>
              </a:rPr>
              <a:t> country the </a:t>
            </a:r>
            <a:r>
              <a:rPr lang="it-IT" sz="2000" dirty="0" err="1">
                <a:solidFill>
                  <a:schemeClr val="tx1">
                    <a:lumMod val="95000"/>
                    <a:lumOff val="5000"/>
                  </a:schemeClr>
                </a:solidFill>
              </a:rPr>
              <a:t>inheritance</a:t>
            </a:r>
            <a:r>
              <a:rPr lang="it-IT" sz="2000" dirty="0">
                <a:solidFill>
                  <a:schemeClr val="tx1">
                    <a:lumMod val="95000"/>
                    <a:lumOff val="5000"/>
                  </a:schemeClr>
                </a:solidFill>
              </a:rPr>
              <a:t> tax </a:t>
            </a:r>
            <a:r>
              <a:rPr lang="it-IT" sz="2000" dirty="0" err="1">
                <a:solidFill>
                  <a:schemeClr val="tx1">
                    <a:lumMod val="95000"/>
                    <a:lumOff val="5000"/>
                  </a:schemeClr>
                </a:solidFill>
              </a:rPr>
              <a:t>applied</a:t>
            </a:r>
            <a:r>
              <a:rPr lang="it-IT" sz="2000" dirty="0">
                <a:solidFill>
                  <a:schemeClr val="tx1">
                    <a:lumMod val="95000"/>
                    <a:lumOff val="5000"/>
                  </a:schemeClr>
                </a:solidFill>
              </a:rPr>
              <a:t> in Piemonte, </a:t>
            </a:r>
            <a:r>
              <a:rPr lang="it-IT" sz="2000" dirty="0" err="1">
                <a:solidFill>
                  <a:schemeClr val="tx1">
                    <a:lumMod val="95000"/>
                    <a:lumOff val="5000"/>
                  </a:schemeClr>
                </a:solidFill>
              </a:rPr>
              <a:t>which</a:t>
            </a:r>
            <a:r>
              <a:rPr lang="it-IT" sz="2000" dirty="0">
                <a:solidFill>
                  <a:schemeClr val="tx1">
                    <a:lumMod val="95000"/>
                    <a:lumOff val="5000"/>
                  </a:schemeClr>
                </a:solidFill>
              </a:rPr>
              <a:t> </a:t>
            </a:r>
            <a:r>
              <a:rPr lang="it-IT" sz="2000" dirty="0" err="1">
                <a:solidFill>
                  <a:schemeClr val="tx1">
                    <a:lumMod val="95000"/>
                    <a:lumOff val="5000"/>
                  </a:schemeClr>
                </a:solidFill>
              </a:rPr>
              <a:t>was</a:t>
            </a:r>
            <a:r>
              <a:rPr lang="it-IT" sz="2000" dirty="0">
                <a:solidFill>
                  <a:schemeClr val="tx1">
                    <a:lumMod val="95000"/>
                    <a:lumOff val="5000"/>
                  </a:schemeClr>
                </a:solidFill>
              </a:rPr>
              <a:t> </a:t>
            </a:r>
            <a:r>
              <a:rPr lang="it-IT" sz="2000" dirty="0" err="1">
                <a:solidFill>
                  <a:schemeClr val="tx1">
                    <a:lumMod val="95000"/>
                    <a:lumOff val="5000"/>
                  </a:schemeClr>
                </a:solidFill>
              </a:rPr>
              <a:t>characterized</a:t>
            </a:r>
            <a:r>
              <a:rPr lang="it-IT" sz="2000" dirty="0">
                <a:solidFill>
                  <a:schemeClr val="tx1">
                    <a:lumMod val="95000"/>
                    <a:lumOff val="5000"/>
                  </a:schemeClr>
                </a:solidFill>
              </a:rPr>
              <a:t> by a clear transalpine </a:t>
            </a:r>
            <a:r>
              <a:rPr lang="it-IT" sz="2000" dirty="0" err="1">
                <a:solidFill>
                  <a:schemeClr val="tx1">
                    <a:lumMod val="95000"/>
                    <a:lumOff val="5000"/>
                  </a:schemeClr>
                </a:solidFill>
              </a:rPr>
              <a:t>influence</a:t>
            </a:r>
            <a:r>
              <a:rPr lang="it-IT" sz="2000" dirty="0">
                <a:solidFill>
                  <a:schemeClr val="tx1">
                    <a:lumMod val="95000"/>
                    <a:lumOff val="5000"/>
                  </a:schemeClr>
                </a:solidFill>
              </a:rPr>
              <a:t>.</a:t>
            </a:r>
          </a:p>
          <a:p>
            <a:pPr marL="114300" indent="0">
              <a:buNone/>
            </a:pPr>
            <a:endParaRPr lang="it-IT" sz="2000" dirty="0">
              <a:solidFill>
                <a:schemeClr val="tx1">
                  <a:lumMod val="95000"/>
                  <a:lumOff val="5000"/>
                </a:schemeClr>
              </a:solidFill>
            </a:endParaRPr>
          </a:p>
          <a:p>
            <a:pPr>
              <a:buFont typeface="Arial" panose="020B0604020202020204" pitchFamily="34" charset="0"/>
              <a:buChar char="•"/>
            </a:pPr>
            <a:r>
              <a:rPr lang="it-IT" sz="2000" b="1" dirty="0">
                <a:solidFill>
                  <a:schemeClr val="tx1">
                    <a:lumMod val="95000"/>
                    <a:lumOff val="5000"/>
                  </a:schemeClr>
                </a:solidFill>
              </a:rPr>
              <a:t>Coming to the </a:t>
            </a:r>
            <a:r>
              <a:rPr lang="it-IT" sz="2000" b="1" dirty="0" err="1">
                <a:solidFill>
                  <a:schemeClr val="tx1">
                    <a:lumMod val="95000"/>
                    <a:lumOff val="5000"/>
                  </a:schemeClr>
                </a:solidFill>
              </a:rPr>
              <a:t>current</a:t>
            </a:r>
            <a:r>
              <a:rPr lang="it-IT" sz="2000" b="1" dirty="0">
                <a:solidFill>
                  <a:schemeClr val="tx1">
                    <a:lumMod val="95000"/>
                    <a:lumOff val="5000"/>
                  </a:schemeClr>
                </a:solidFill>
              </a:rPr>
              <a:t> times… in </a:t>
            </a:r>
            <a:r>
              <a:rPr lang="it-IT" sz="2000" b="1" dirty="0" err="1">
                <a:solidFill>
                  <a:schemeClr val="tx1">
                    <a:lumMod val="95000"/>
                    <a:lumOff val="5000"/>
                  </a:schemeClr>
                </a:solidFill>
              </a:rPr>
              <a:t>Italy</a:t>
            </a:r>
            <a:r>
              <a:rPr lang="it-IT" sz="2000" b="1" dirty="0">
                <a:solidFill>
                  <a:schemeClr val="tx1">
                    <a:lumMod val="95000"/>
                    <a:lumOff val="5000"/>
                  </a:schemeClr>
                </a:solidFill>
              </a:rPr>
              <a:t>… </a:t>
            </a:r>
            <a:r>
              <a:rPr lang="it-IT" sz="2000" b="1" dirty="0" err="1">
                <a:solidFill>
                  <a:schemeClr val="tx1">
                    <a:lumMod val="95000"/>
                    <a:lumOff val="5000"/>
                  </a:schemeClr>
                </a:solidFill>
              </a:rPr>
              <a:t>this</a:t>
            </a:r>
            <a:r>
              <a:rPr lang="it-IT" sz="2000" b="1" dirty="0">
                <a:solidFill>
                  <a:schemeClr val="tx1">
                    <a:lumMod val="95000"/>
                    <a:lumOff val="5000"/>
                  </a:schemeClr>
                </a:solidFill>
              </a:rPr>
              <a:t> tax </a:t>
            </a:r>
            <a:r>
              <a:rPr lang="it-IT" sz="2000" b="1" dirty="0" err="1">
                <a:solidFill>
                  <a:schemeClr val="tx1">
                    <a:lumMod val="95000"/>
                    <a:lumOff val="5000"/>
                  </a:schemeClr>
                </a:solidFill>
              </a:rPr>
              <a:t>is</a:t>
            </a:r>
            <a:r>
              <a:rPr lang="it-IT" sz="2000" b="1" dirty="0">
                <a:solidFill>
                  <a:schemeClr val="tx1">
                    <a:lumMod val="95000"/>
                    <a:lumOff val="5000"/>
                  </a:schemeClr>
                </a:solidFill>
              </a:rPr>
              <a:t> </a:t>
            </a:r>
            <a:r>
              <a:rPr lang="it-IT" sz="2000" b="1" dirty="0" err="1">
                <a:solidFill>
                  <a:schemeClr val="tx1">
                    <a:lumMod val="95000"/>
                    <a:lumOff val="5000"/>
                  </a:schemeClr>
                </a:solidFill>
              </a:rPr>
              <a:t>regulated</a:t>
            </a:r>
            <a:r>
              <a:rPr lang="it-IT" sz="2000" b="1" dirty="0">
                <a:solidFill>
                  <a:schemeClr val="tx1">
                    <a:lumMod val="95000"/>
                    <a:lumOff val="5000"/>
                  </a:schemeClr>
                </a:solidFill>
              </a:rPr>
              <a:t>:</a:t>
            </a:r>
          </a:p>
          <a:p>
            <a:pPr marL="114300" indent="0">
              <a:buNone/>
            </a:pPr>
            <a:r>
              <a:rPr lang="it-IT" sz="2000" dirty="0">
                <a:solidFill>
                  <a:schemeClr val="tx1">
                    <a:lumMod val="95000"/>
                    <a:lumOff val="5000"/>
                  </a:schemeClr>
                </a:solidFill>
                <a:sym typeface="Wingdings" pitchFamily="2" charset="2"/>
              </a:rPr>
              <a:t> </a:t>
            </a:r>
            <a:r>
              <a:rPr lang="it-IT" sz="2000" dirty="0">
                <a:solidFill>
                  <a:schemeClr val="tx1">
                    <a:lumMod val="95000"/>
                    <a:lumOff val="5000"/>
                  </a:schemeClr>
                </a:solidFill>
              </a:rPr>
              <a:t> "by </a:t>
            </a:r>
            <a:r>
              <a:rPr lang="it-IT" sz="2000" dirty="0" err="1">
                <a:solidFill>
                  <a:schemeClr val="tx1">
                    <a:lumMod val="95000"/>
                    <a:lumOff val="5000"/>
                  </a:schemeClr>
                </a:solidFill>
              </a:rPr>
              <a:t>paragraphs</a:t>
            </a:r>
            <a:r>
              <a:rPr lang="it-IT" sz="2000" dirty="0">
                <a:solidFill>
                  <a:schemeClr val="tx1">
                    <a:lumMod val="95000"/>
                    <a:lumOff val="5000"/>
                  </a:schemeClr>
                </a:solidFill>
              </a:rPr>
              <a:t> 48 to 54" of </a:t>
            </a:r>
            <a:r>
              <a:rPr lang="it-IT" sz="2000" dirty="0" err="1">
                <a:solidFill>
                  <a:schemeClr val="tx1">
                    <a:lumMod val="95000"/>
                    <a:lumOff val="5000"/>
                  </a:schemeClr>
                </a:solidFill>
              </a:rPr>
              <a:t>Article</a:t>
            </a:r>
            <a:r>
              <a:rPr lang="it-IT" sz="2000" dirty="0">
                <a:solidFill>
                  <a:schemeClr val="tx1">
                    <a:lumMod val="95000"/>
                    <a:lumOff val="5000"/>
                  </a:schemeClr>
                </a:solidFill>
              </a:rPr>
              <a:t> 2, </a:t>
            </a:r>
            <a:r>
              <a:rPr lang="it-IT" sz="2000" dirty="0" err="1">
                <a:solidFill>
                  <a:schemeClr val="tx1">
                    <a:lumMod val="95000"/>
                    <a:lumOff val="5000"/>
                  </a:schemeClr>
                </a:solidFill>
              </a:rPr>
              <a:t>Decree</a:t>
            </a:r>
            <a:r>
              <a:rPr lang="it-IT" sz="2000" dirty="0">
                <a:solidFill>
                  <a:schemeClr val="tx1">
                    <a:lumMod val="95000"/>
                    <a:lumOff val="5000"/>
                  </a:schemeClr>
                </a:solidFill>
              </a:rPr>
              <a:t> </a:t>
            </a:r>
            <a:r>
              <a:rPr lang="it-IT" sz="2000" dirty="0" err="1">
                <a:solidFill>
                  <a:schemeClr val="tx1">
                    <a:lumMod val="95000"/>
                    <a:lumOff val="5000"/>
                  </a:schemeClr>
                </a:solidFill>
              </a:rPr>
              <a:t>Law</a:t>
            </a:r>
            <a:r>
              <a:rPr lang="it-IT" sz="2000" dirty="0">
                <a:solidFill>
                  <a:schemeClr val="tx1">
                    <a:lumMod val="95000"/>
                    <a:lumOff val="5000"/>
                  </a:schemeClr>
                </a:solidFill>
              </a:rPr>
              <a:t> 262/2006 (Art. 2, </a:t>
            </a:r>
            <a:r>
              <a:rPr lang="it-IT" sz="2000" dirty="0" err="1">
                <a:solidFill>
                  <a:schemeClr val="tx1">
                    <a:lumMod val="95000"/>
                    <a:lumOff val="5000"/>
                  </a:schemeClr>
                </a:solidFill>
              </a:rPr>
              <a:t>paragraph</a:t>
            </a:r>
            <a:r>
              <a:rPr lang="it-IT" sz="2000" dirty="0">
                <a:solidFill>
                  <a:schemeClr val="tx1">
                    <a:lumMod val="95000"/>
                    <a:lumOff val="5000"/>
                  </a:schemeClr>
                </a:solidFill>
              </a:rPr>
              <a:t> 47, </a:t>
            </a:r>
            <a:r>
              <a:rPr lang="it-IT" sz="2000" dirty="0" err="1">
                <a:solidFill>
                  <a:schemeClr val="tx1">
                    <a:lumMod val="95000"/>
                    <a:lumOff val="5000"/>
                  </a:schemeClr>
                </a:solidFill>
              </a:rPr>
              <a:t>Decree</a:t>
            </a:r>
            <a:r>
              <a:rPr lang="it-IT" sz="2000" dirty="0">
                <a:solidFill>
                  <a:schemeClr val="tx1">
                    <a:lumMod val="95000"/>
                    <a:lumOff val="5000"/>
                  </a:schemeClr>
                </a:solidFill>
              </a:rPr>
              <a:t> </a:t>
            </a:r>
            <a:r>
              <a:rPr lang="it-IT" sz="2000" dirty="0" err="1">
                <a:solidFill>
                  <a:schemeClr val="tx1">
                    <a:lumMod val="95000"/>
                    <a:lumOff val="5000"/>
                  </a:schemeClr>
                </a:solidFill>
              </a:rPr>
              <a:t>Law</a:t>
            </a:r>
            <a:r>
              <a:rPr lang="it-IT" sz="2000" dirty="0">
                <a:solidFill>
                  <a:schemeClr val="tx1">
                    <a:lumMod val="95000"/>
                    <a:lumOff val="5000"/>
                  </a:schemeClr>
                </a:solidFill>
              </a:rPr>
              <a:t> 262/2006);</a:t>
            </a:r>
          </a:p>
          <a:p>
            <a:pPr marL="114300" indent="0">
              <a:buNone/>
            </a:pPr>
            <a:r>
              <a:rPr lang="it-IT" sz="2000" dirty="0">
                <a:solidFill>
                  <a:schemeClr val="tx1">
                    <a:lumMod val="95000"/>
                    <a:lumOff val="5000"/>
                  </a:schemeClr>
                </a:solidFill>
                <a:sym typeface="Wingdings" pitchFamily="2" charset="2"/>
              </a:rPr>
              <a:t> And by </a:t>
            </a:r>
            <a:r>
              <a:rPr lang="it-IT" sz="2000" dirty="0">
                <a:solidFill>
                  <a:schemeClr val="tx1">
                    <a:lumMod val="95000"/>
                    <a:lumOff val="5000"/>
                  </a:schemeClr>
                </a:solidFill>
              </a:rPr>
              <a:t> Legislative </a:t>
            </a:r>
            <a:r>
              <a:rPr lang="it-IT" sz="2000" dirty="0" err="1">
                <a:solidFill>
                  <a:schemeClr val="tx1">
                    <a:lumMod val="95000"/>
                    <a:lumOff val="5000"/>
                  </a:schemeClr>
                </a:solidFill>
              </a:rPr>
              <a:t>Decree</a:t>
            </a:r>
            <a:r>
              <a:rPr lang="it-IT" sz="2000" dirty="0">
                <a:solidFill>
                  <a:schemeClr val="tx1">
                    <a:lumMod val="95000"/>
                    <a:lumOff val="5000"/>
                  </a:schemeClr>
                </a:solidFill>
              </a:rPr>
              <a:t> 346/1990, "</a:t>
            </a:r>
            <a:r>
              <a:rPr lang="it-IT" sz="2000" dirty="0" err="1">
                <a:solidFill>
                  <a:schemeClr val="tx1">
                    <a:lumMod val="95000"/>
                    <a:lumOff val="5000"/>
                  </a:schemeClr>
                </a:solidFill>
              </a:rPr>
              <a:t>insofar</a:t>
            </a:r>
            <a:r>
              <a:rPr lang="it-IT" sz="2000" dirty="0">
                <a:solidFill>
                  <a:schemeClr val="tx1">
                    <a:lumMod val="95000"/>
                    <a:lumOff val="5000"/>
                  </a:schemeClr>
                </a:solidFill>
              </a:rPr>
              <a:t> </a:t>
            </a:r>
            <a:r>
              <a:rPr lang="it-IT" sz="2000" dirty="0" err="1">
                <a:solidFill>
                  <a:schemeClr val="tx1">
                    <a:lumMod val="95000"/>
                    <a:lumOff val="5000"/>
                  </a:schemeClr>
                </a:solidFill>
              </a:rPr>
              <a:t>as</a:t>
            </a:r>
            <a:r>
              <a:rPr lang="it-IT" sz="2000" dirty="0">
                <a:solidFill>
                  <a:schemeClr val="tx1">
                    <a:lumMod val="95000"/>
                    <a:lumOff val="5000"/>
                  </a:schemeClr>
                </a:solidFill>
              </a:rPr>
              <a:t> </a:t>
            </a:r>
            <a:r>
              <a:rPr lang="it-IT" sz="2000" dirty="0" err="1">
                <a:solidFill>
                  <a:schemeClr val="tx1">
                    <a:lumMod val="95000"/>
                    <a:lumOff val="5000"/>
                  </a:schemeClr>
                </a:solidFill>
              </a:rPr>
              <a:t>consistent</a:t>
            </a:r>
            <a:r>
              <a:rPr lang="it-IT" sz="2000" dirty="0">
                <a:solidFill>
                  <a:schemeClr val="tx1">
                    <a:lumMod val="95000"/>
                    <a:lumOff val="5000"/>
                  </a:schemeClr>
                </a:solidFill>
              </a:rPr>
              <a:t>" with the </a:t>
            </a:r>
            <a:r>
              <a:rPr lang="it-IT" sz="2000" dirty="0" err="1">
                <a:solidFill>
                  <a:schemeClr val="tx1">
                    <a:lumMod val="95000"/>
                    <a:lumOff val="5000"/>
                  </a:schemeClr>
                </a:solidFill>
              </a:rPr>
              <a:t>provisions</a:t>
            </a:r>
            <a:r>
              <a:rPr lang="it-IT" sz="2000" dirty="0">
                <a:solidFill>
                  <a:schemeClr val="tx1">
                    <a:lumMod val="95000"/>
                    <a:lumOff val="5000"/>
                  </a:schemeClr>
                </a:solidFill>
              </a:rPr>
              <a:t> of the </a:t>
            </a:r>
            <a:r>
              <a:rPr lang="it-IT" sz="2000" dirty="0" err="1">
                <a:solidFill>
                  <a:schemeClr val="tx1">
                    <a:lumMod val="95000"/>
                    <a:lumOff val="5000"/>
                  </a:schemeClr>
                </a:solidFill>
              </a:rPr>
              <a:t>aforementioned</a:t>
            </a:r>
            <a:r>
              <a:rPr lang="it-IT" sz="2000" dirty="0">
                <a:solidFill>
                  <a:schemeClr val="tx1">
                    <a:lumMod val="95000"/>
                    <a:lumOff val="5000"/>
                  </a:schemeClr>
                </a:solidFill>
              </a:rPr>
              <a:t> "</a:t>
            </a:r>
            <a:r>
              <a:rPr lang="it-IT" sz="2000" dirty="0" err="1">
                <a:solidFill>
                  <a:schemeClr val="tx1">
                    <a:lumMod val="95000"/>
                    <a:lumOff val="5000"/>
                  </a:schemeClr>
                </a:solidFill>
              </a:rPr>
              <a:t>paragraphs</a:t>
            </a:r>
            <a:r>
              <a:rPr lang="it-IT" sz="2000" dirty="0">
                <a:solidFill>
                  <a:schemeClr val="tx1">
                    <a:lumMod val="95000"/>
                    <a:lumOff val="5000"/>
                  </a:schemeClr>
                </a:solidFill>
              </a:rPr>
              <a:t> 48 to 54" of </a:t>
            </a:r>
            <a:r>
              <a:rPr lang="it-IT" sz="2000" dirty="0" err="1">
                <a:solidFill>
                  <a:schemeClr val="tx1">
                    <a:lumMod val="95000"/>
                    <a:lumOff val="5000"/>
                  </a:schemeClr>
                </a:solidFill>
              </a:rPr>
              <a:t>Article</a:t>
            </a:r>
            <a:r>
              <a:rPr lang="it-IT" sz="2000" dirty="0">
                <a:solidFill>
                  <a:schemeClr val="tx1">
                    <a:lumMod val="95000"/>
                    <a:lumOff val="5000"/>
                  </a:schemeClr>
                </a:solidFill>
              </a:rPr>
              <a:t> 2, </a:t>
            </a:r>
            <a:r>
              <a:rPr lang="it-IT" sz="2000" dirty="0" err="1">
                <a:solidFill>
                  <a:schemeClr val="tx1">
                    <a:lumMod val="95000"/>
                    <a:lumOff val="5000"/>
                  </a:schemeClr>
                </a:solidFill>
              </a:rPr>
              <a:t>d.l.</a:t>
            </a:r>
            <a:r>
              <a:rPr lang="it-IT" sz="2000" dirty="0">
                <a:solidFill>
                  <a:schemeClr val="tx1">
                    <a:lumMod val="95000"/>
                    <a:lumOff val="5000"/>
                  </a:schemeClr>
                </a:solidFill>
              </a:rPr>
              <a:t> 262/2006 (Art. 2, </a:t>
            </a:r>
            <a:r>
              <a:rPr lang="it-IT" sz="2000" dirty="0" err="1">
                <a:solidFill>
                  <a:schemeClr val="tx1">
                    <a:lumMod val="95000"/>
                    <a:lumOff val="5000"/>
                  </a:schemeClr>
                </a:solidFill>
              </a:rPr>
              <a:t>paragraph</a:t>
            </a:r>
            <a:r>
              <a:rPr lang="it-IT" sz="2000" dirty="0">
                <a:solidFill>
                  <a:schemeClr val="tx1">
                    <a:lumMod val="95000"/>
                    <a:lumOff val="5000"/>
                  </a:schemeClr>
                </a:solidFill>
              </a:rPr>
              <a:t> 50, </a:t>
            </a:r>
            <a:r>
              <a:rPr lang="it-IT" sz="2000" dirty="0" err="1">
                <a:solidFill>
                  <a:schemeClr val="tx1">
                    <a:lumMod val="95000"/>
                    <a:lumOff val="5000"/>
                  </a:schemeClr>
                </a:solidFill>
              </a:rPr>
              <a:t>d.l.</a:t>
            </a:r>
            <a:r>
              <a:rPr lang="it-IT" sz="2000" dirty="0">
                <a:solidFill>
                  <a:schemeClr val="tx1">
                    <a:lumMod val="95000"/>
                    <a:lumOff val="5000"/>
                  </a:schemeClr>
                </a:solidFill>
              </a:rPr>
              <a:t> 262/2006).</a:t>
            </a:r>
          </a:p>
          <a:p>
            <a:pPr marL="114300" indent="0">
              <a:buNone/>
            </a:pPr>
            <a:endParaRPr lang="it-IT" sz="2400" b="1"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1"/>
          <p:cNvSpPr/>
          <p:nvPr/>
        </p:nvSpPr>
        <p:spPr>
          <a:xfrm>
            <a:off x="0" y="6121400"/>
            <a:ext cx="12192000" cy="736600"/>
          </a:xfrm>
          <a:prstGeom prst="rect">
            <a:avLst/>
          </a:prstGeom>
          <a:solidFill>
            <a:srgbClr val="30579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50" name="Google Shape;150;p21"/>
          <p:cNvPicPr preferRelativeResize="0"/>
          <p:nvPr/>
        </p:nvPicPr>
        <p:blipFill rotWithShape="1">
          <a:blip r:embed="rId3">
            <a:alphaModFix/>
          </a:blip>
          <a:srcRect/>
          <a:stretch/>
        </p:blipFill>
        <p:spPr>
          <a:xfrm>
            <a:off x="692150" y="6295456"/>
            <a:ext cx="1661102" cy="406734"/>
          </a:xfrm>
          <a:prstGeom prst="rect">
            <a:avLst/>
          </a:prstGeom>
          <a:noFill/>
          <a:ln>
            <a:noFill/>
          </a:ln>
        </p:spPr>
      </p:pic>
      <p:sp>
        <p:nvSpPr>
          <p:cNvPr id="151" name="Google Shape;151;p21"/>
          <p:cNvSpPr txBox="1">
            <a:spLocks noGrp="1"/>
          </p:cNvSpPr>
          <p:nvPr>
            <p:ph type="body" idx="1"/>
          </p:nvPr>
        </p:nvSpPr>
        <p:spPr>
          <a:xfrm>
            <a:off x="0" y="0"/>
            <a:ext cx="12192000" cy="6121400"/>
          </a:xfrm>
          <a:prstGeom prst="rect">
            <a:avLst/>
          </a:prstGeom>
          <a:noFill/>
          <a:ln>
            <a:noFill/>
          </a:ln>
        </p:spPr>
        <p:txBody>
          <a:bodyPr spcFirstLastPara="1" wrap="square" lIns="91425" tIns="45700" rIns="91425" bIns="45700" anchor="t" anchorCtr="0">
            <a:normAutofit/>
          </a:bodyPr>
          <a:lstStyle/>
          <a:p>
            <a:pPr marL="114300" indent="0">
              <a:buNone/>
            </a:pPr>
            <a:r>
              <a:rPr lang="it-IT" sz="2000" b="1" dirty="0">
                <a:solidFill>
                  <a:srgbClr val="FF0000"/>
                </a:solidFill>
                <a:latin typeface="Helvetica Neue" panose="02000503000000020004" pitchFamily="2" charset="0"/>
              </a:rPr>
              <a:t>WHAT IS THE ABILITY TO PAY PRINCIPLE?</a:t>
            </a:r>
            <a:endParaRPr lang="it-IT" sz="2000" b="1" dirty="0">
              <a:solidFill>
                <a:srgbClr val="FF0000"/>
              </a:solidFill>
              <a:effectLst/>
              <a:latin typeface="Helvetica Neue" panose="02000503000000020004" pitchFamily="2" charset="0"/>
            </a:endParaRPr>
          </a:p>
          <a:p>
            <a:endParaRPr lang="it-IT" sz="2000" dirty="0">
              <a:solidFill>
                <a:srgbClr val="000000"/>
              </a:solidFill>
              <a:effectLst/>
              <a:latin typeface="Helvetica Neue" panose="02000503000000020004" pitchFamily="2" charset="0"/>
            </a:endParaRPr>
          </a:p>
          <a:p>
            <a:r>
              <a:rPr lang="it-IT" sz="2000" b="1" dirty="0">
                <a:solidFill>
                  <a:srgbClr val="000000"/>
                </a:solidFill>
                <a:effectLst/>
                <a:latin typeface="Helvetica Neue" panose="02000503000000020004" pitchFamily="2" charset="0"/>
              </a:rPr>
              <a:t>ART. 53 </a:t>
            </a:r>
            <a:r>
              <a:rPr lang="it-IT" sz="2000" b="1" dirty="0" err="1">
                <a:solidFill>
                  <a:srgbClr val="000000"/>
                </a:solidFill>
                <a:effectLst/>
                <a:latin typeface="Helvetica Neue" panose="02000503000000020004" pitchFamily="2" charset="0"/>
              </a:rPr>
              <a:t>Italian</a:t>
            </a:r>
            <a:r>
              <a:rPr lang="it-IT" sz="2000" b="1" dirty="0">
                <a:solidFill>
                  <a:srgbClr val="000000"/>
                </a:solidFill>
                <a:effectLst/>
                <a:latin typeface="Helvetica Neue" panose="02000503000000020004" pitchFamily="2" charset="0"/>
              </a:rPr>
              <a:t> </a:t>
            </a:r>
            <a:r>
              <a:rPr lang="it-IT" sz="2000" b="1" dirty="0" err="1">
                <a:solidFill>
                  <a:srgbClr val="000000"/>
                </a:solidFill>
                <a:effectLst/>
                <a:latin typeface="Helvetica Neue" panose="02000503000000020004" pitchFamily="2" charset="0"/>
              </a:rPr>
              <a:t>Constitution</a:t>
            </a:r>
            <a:r>
              <a:rPr lang="it-IT" sz="2000" b="1" dirty="0">
                <a:solidFill>
                  <a:srgbClr val="000000"/>
                </a:solidFill>
                <a:effectLst/>
                <a:latin typeface="Helvetica Neue" panose="02000503000000020004" pitchFamily="2" charset="0"/>
              </a:rPr>
              <a:t>.</a:t>
            </a:r>
          </a:p>
          <a:p>
            <a:pPr marL="114300" indent="0">
              <a:buNone/>
            </a:pPr>
            <a:r>
              <a:rPr lang="it-IT" sz="2000" i="1" u="sng" dirty="0">
                <a:solidFill>
                  <a:srgbClr val="000000"/>
                </a:solidFill>
                <a:effectLst/>
                <a:latin typeface="Helvetica Neue" panose="02000503000000020004" pitchFamily="2" charset="0"/>
              </a:rPr>
              <a:t>«</a:t>
            </a:r>
            <a:r>
              <a:rPr lang="it-IT" sz="2000" i="1" u="sng" dirty="0" err="1">
                <a:solidFill>
                  <a:srgbClr val="000000"/>
                </a:solidFill>
                <a:effectLst/>
                <a:latin typeface="Helvetica Neue" panose="02000503000000020004" pitchFamily="2" charset="0"/>
              </a:rPr>
              <a:t>Everyone</a:t>
            </a:r>
            <a:r>
              <a:rPr lang="it-IT" sz="2000" i="1" u="sng" dirty="0">
                <a:solidFill>
                  <a:srgbClr val="000000"/>
                </a:solidFill>
                <a:effectLst/>
                <a:latin typeface="Helvetica Neue" panose="02000503000000020004" pitchFamily="2" charset="0"/>
              </a:rPr>
              <a:t> </a:t>
            </a:r>
            <a:r>
              <a:rPr lang="it-IT" sz="2000" i="1" u="sng" dirty="0" err="1">
                <a:solidFill>
                  <a:srgbClr val="000000"/>
                </a:solidFill>
                <a:effectLst/>
                <a:latin typeface="Helvetica Neue" panose="02000503000000020004" pitchFamily="2" charset="0"/>
              </a:rPr>
              <a:t>is</a:t>
            </a:r>
            <a:r>
              <a:rPr lang="it-IT" sz="2000" i="1" u="sng" dirty="0">
                <a:solidFill>
                  <a:srgbClr val="000000"/>
                </a:solidFill>
                <a:effectLst/>
                <a:latin typeface="Helvetica Neue" panose="02000503000000020004" pitchFamily="2" charset="0"/>
              </a:rPr>
              <a:t> </a:t>
            </a:r>
            <a:r>
              <a:rPr lang="it-IT" sz="2000" i="1" u="sng" dirty="0" err="1">
                <a:solidFill>
                  <a:srgbClr val="000000"/>
                </a:solidFill>
                <a:effectLst/>
                <a:latin typeface="Helvetica Neue" panose="02000503000000020004" pitchFamily="2" charset="0"/>
              </a:rPr>
              <a:t>required</a:t>
            </a:r>
            <a:r>
              <a:rPr lang="it-IT" sz="2000" i="1" u="sng" dirty="0">
                <a:solidFill>
                  <a:srgbClr val="000000"/>
                </a:solidFill>
                <a:effectLst/>
                <a:latin typeface="Helvetica Neue" panose="02000503000000020004" pitchFamily="2" charset="0"/>
              </a:rPr>
              <a:t> to </a:t>
            </a:r>
            <a:r>
              <a:rPr lang="it-IT" sz="2000" i="1" u="sng" dirty="0" err="1">
                <a:solidFill>
                  <a:srgbClr val="000000"/>
                </a:solidFill>
                <a:effectLst/>
                <a:latin typeface="Helvetica Neue" panose="02000503000000020004" pitchFamily="2" charset="0"/>
              </a:rPr>
              <a:t>contribute</a:t>
            </a:r>
            <a:r>
              <a:rPr lang="it-IT" sz="2000" i="1" u="sng" dirty="0">
                <a:solidFill>
                  <a:srgbClr val="000000"/>
                </a:solidFill>
                <a:effectLst/>
                <a:latin typeface="Helvetica Neue" panose="02000503000000020004" pitchFamily="2" charset="0"/>
              </a:rPr>
              <a:t> to public </a:t>
            </a:r>
            <a:r>
              <a:rPr lang="it-IT" sz="2000" i="1" u="sng" dirty="0" err="1">
                <a:solidFill>
                  <a:srgbClr val="000000"/>
                </a:solidFill>
                <a:effectLst/>
                <a:latin typeface="Helvetica Neue" panose="02000503000000020004" pitchFamily="2" charset="0"/>
              </a:rPr>
              <a:t>expense</a:t>
            </a:r>
            <a:r>
              <a:rPr lang="it-IT" sz="2000" i="1" u="sng" dirty="0">
                <a:solidFill>
                  <a:srgbClr val="000000"/>
                </a:solidFill>
                <a:effectLst/>
                <a:latin typeface="Helvetica Neue" panose="02000503000000020004" pitchFamily="2" charset="0"/>
              </a:rPr>
              <a:t> </a:t>
            </a:r>
            <a:r>
              <a:rPr lang="it-IT" sz="2000" i="1" u="sng" dirty="0" err="1">
                <a:solidFill>
                  <a:srgbClr val="000000"/>
                </a:solidFill>
                <a:effectLst/>
                <a:latin typeface="Helvetica Neue" panose="02000503000000020004" pitchFamily="2" charset="0"/>
              </a:rPr>
              <a:t>according</a:t>
            </a:r>
            <a:r>
              <a:rPr lang="it-IT" sz="2000" i="1" u="sng" dirty="0">
                <a:solidFill>
                  <a:srgbClr val="000000"/>
                </a:solidFill>
                <a:effectLst/>
                <a:latin typeface="Helvetica Neue" panose="02000503000000020004" pitchFamily="2" charset="0"/>
              </a:rPr>
              <a:t> to </a:t>
            </a:r>
            <a:r>
              <a:rPr lang="it-IT" sz="2000" i="1" u="sng" dirty="0" err="1">
                <a:solidFill>
                  <a:srgbClr val="000000"/>
                </a:solidFill>
                <a:effectLst/>
                <a:latin typeface="Helvetica Neue" panose="02000503000000020004" pitchFamily="2" charset="0"/>
              </a:rPr>
              <a:t>his</a:t>
            </a:r>
            <a:r>
              <a:rPr lang="it-IT" sz="2000" i="1" u="sng" dirty="0">
                <a:solidFill>
                  <a:srgbClr val="000000"/>
                </a:solidFill>
                <a:effectLst/>
                <a:latin typeface="Helvetica Neue" panose="02000503000000020004" pitchFamily="2" charset="0"/>
              </a:rPr>
              <a:t> or </a:t>
            </a:r>
            <a:r>
              <a:rPr lang="it-IT" sz="2000" i="1" u="sng" dirty="0" err="1">
                <a:solidFill>
                  <a:srgbClr val="000000"/>
                </a:solidFill>
                <a:effectLst/>
                <a:latin typeface="Helvetica Neue" panose="02000503000000020004" pitchFamily="2" charset="0"/>
              </a:rPr>
              <a:t>her</a:t>
            </a:r>
            <a:r>
              <a:rPr lang="it-IT" sz="2000" i="1" u="sng" dirty="0">
                <a:solidFill>
                  <a:srgbClr val="000000"/>
                </a:solidFill>
                <a:effectLst/>
                <a:latin typeface="Helvetica Neue" panose="02000503000000020004" pitchFamily="2" charset="0"/>
              </a:rPr>
              <a:t> </a:t>
            </a:r>
            <a:r>
              <a:rPr lang="it-IT" sz="2000" i="1" u="sng" dirty="0" err="1">
                <a:solidFill>
                  <a:srgbClr val="000000"/>
                </a:solidFill>
                <a:effectLst/>
                <a:latin typeface="Helvetica Neue" panose="02000503000000020004" pitchFamily="2" charset="0"/>
              </a:rPr>
              <a:t>ability</a:t>
            </a:r>
            <a:r>
              <a:rPr lang="it-IT" sz="2000" i="1" u="sng" dirty="0">
                <a:solidFill>
                  <a:srgbClr val="000000"/>
                </a:solidFill>
                <a:effectLst/>
                <a:latin typeface="Helvetica Neue" panose="02000503000000020004" pitchFamily="2" charset="0"/>
              </a:rPr>
              <a:t> to </a:t>
            </a:r>
            <a:r>
              <a:rPr lang="it-IT" sz="2000" i="1" u="sng" dirty="0" err="1">
                <a:solidFill>
                  <a:srgbClr val="000000"/>
                </a:solidFill>
                <a:effectLst/>
                <a:latin typeface="Helvetica Neue" panose="02000503000000020004" pitchFamily="2" charset="0"/>
              </a:rPr>
              <a:t>pay</a:t>
            </a:r>
            <a:r>
              <a:rPr lang="it-IT" sz="2000" i="1" u="sng" dirty="0">
                <a:solidFill>
                  <a:srgbClr val="000000"/>
                </a:solidFill>
                <a:effectLst/>
                <a:latin typeface="Helvetica Neue" panose="02000503000000020004" pitchFamily="2" charset="0"/>
              </a:rPr>
              <a:t>.»</a:t>
            </a:r>
          </a:p>
          <a:p>
            <a:endParaRPr lang="it-IT" sz="2000" dirty="0">
              <a:solidFill>
                <a:srgbClr val="000000"/>
              </a:solidFill>
              <a:effectLst/>
              <a:latin typeface="Helvetica Neue" panose="02000503000000020004" pitchFamily="2" charset="0"/>
            </a:endParaRPr>
          </a:p>
          <a:p>
            <a:pPr marL="114300" indent="0">
              <a:buNone/>
            </a:pPr>
            <a:r>
              <a:rPr lang="it-IT" sz="2000" b="1" dirty="0">
                <a:solidFill>
                  <a:srgbClr val="FF0000"/>
                </a:solidFill>
                <a:latin typeface="Helvetica Neue" panose="02000503000000020004" pitchFamily="2" charset="0"/>
              </a:rPr>
              <a:t>DEFINITION OF ABILITY TO PAY</a:t>
            </a:r>
            <a:endParaRPr lang="it-IT" sz="2000" b="1" dirty="0">
              <a:solidFill>
                <a:srgbClr val="FF0000"/>
              </a:solidFill>
              <a:effectLst/>
              <a:latin typeface="Helvetica Neue" panose="02000503000000020004" pitchFamily="2" charset="0"/>
            </a:endParaRPr>
          </a:p>
          <a:p>
            <a:r>
              <a:rPr lang="it-IT" sz="2000" dirty="0">
                <a:solidFill>
                  <a:srgbClr val="000000"/>
                </a:solidFill>
                <a:effectLst/>
                <a:latin typeface="Helvetica Neue" panose="02000503000000020004" pitchFamily="2" charset="0"/>
              </a:rPr>
              <a:t>The </a:t>
            </a:r>
            <a:r>
              <a:rPr lang="it-IT" sz="2000" dirty="0" err="1">
                <a:solidFill>
                  <a:srgbClr val="000000"/>
                </a:solidFill>
                <a:effectLst/>
                <a:latin typeface="Helvetica Neue" panose="02000503000000020004" pitchFamily="2" charset="0"/>
              </a:rPr>
              <a:t>greater</a:t>
            </a:r>
            <a:r>
              <a:rPr lang="it-IT" sz="2000" dirty="0">
                <a:solidFill>
                  <a:srgbClr val="000000"/>
                </a:solidFill>
                <a:effectLst/>
                <a:latin typeface="Helvetica Neue" panose="02000503000000020004" pitchFamily="2" charset="0"/>
              </a:rPr>
              <a:t> the </a:t>
            </a:r>
            <a:r>
              <a:rPr lang="it-IT" sz="2000" dirty="0" err="1">
                <a:solidFill>
                  <a:srgbClr val="000000"/>
                </a:solidFill>
                <a:effectLst/>
                <a:latin typeface="Helvetica Neue" panose="02000503000000020004" pitchFamily="2" charset="0"/>
              </a:rPr>
              <a:t>person's</a:t>
            </a:r>
            <a:r>
              <a:rPr lang="it-IT" sz="2000" dirty="0">
                <a:solidFill>
                  <a:srgbClr val="000000"/>
                </a:solidFill>
                <a:effectLst/>
                <a:latin typeface="Helvetica Neue" panose="02000503000000020004" pitchFamily="2" charset="0"/>
              </a:rPr>
              <a:t> </a:t>
            </a:r>
            <a:r>
              <a:rPr lang="it-IT" sz="2000" dirty="0" err="1">
                <a:solidFill>
                  <a:srgbClr val="000000"/>
                </a:solidFill>
                <a:effectLst/>
                <a:latin typeface="Helvetica Neue" panose="02000503000000020004" pitchFamily="2" charset="0"/>
              </a:rPr>
              <a:t>economic</a:t>
            </a:r>
            <a:r>
              <a:rPr lang="it-IT" sz="2000" dirty="0">
                <a:solidFill>
                  <a:srgbClr val="000000"/>
                </a:solidFill>
                <a:effectLst/>
                <a:latin typeface="Helvetica Neue" panose="02000503000000020004" pitchFamily="2" charset="0"/>
              </a:rPr>
              <a:t> </a:t>
            </a:r>
            <a:r>
              <a:rPr lang="it-IT" sz="2000" dirty="0" err="1">
                <a:solidFill>
                  <a:srgbClr val="000000"/>
                </a:solidFill>
                <a:effectLst/>
                <a:latin typeface="Helvetica Neue" panose="02000503000000020004" pitchFamily="2" charset="0"/>
              </a:rPr>
              <a:t>capacity</a:t>
            </a:r>
            <a:r>
              <a:rPr lang="it-IT" sz="2000" dirty="0">
                <a:solidFill>
                  <a:srgbClr val="000000"/>
                </a:solidFill>
                <a:effectLst/>
                <a:latin typeface="Helvetica Neue" panose="02000503000000020004" pitchFamily="2" charset="0"/>
              </a:rPr>
              <a:t> to </a:t>
            </a:r>
            <a:r>
              <a:rPr lang="it-IT" sz="2000" dirty="0" err="1">
                <a:solidFill>
                  <a:srgbClr val="000000"/>
                </a:solidFill>
                <a:effectLst/>
                <a:latin typeface="Helvetica Neue" panose="02000503000000020004" pitchFamily="2" charset="0"/>
              </a:rPr>
              <a:t>pay</a:t>
            </a:r>
            <a:r>
              <a:rPr lang="it-IT" sz="2000" dirty="0">
                <a:solidFill>
                  <a:srgbClr val="000000"/>
                </a:solidFill>
                <a:effectLst/>
                <a:latin typeface="Helvetica Neue" panose="02000503000000020004" pitchFamily="2" charset="0"/>
              </a:rPr>
              <a:t>, the </a:t>
            </a:r>
            <a:r>
              <a:rPr lang="it-IT" sz="2000" dirty="0" err="1">
                <a:solidFill>
                  <a:srgbClr val="000000"/>
                </a:solidFill>
                <a:effectLst/>
                <a:latin typeface="Helvetica Neue" panose="02000503000000020004" pitchFamily="2" charset="0"/>
              </a:rPr>
              <a:t>greater</a:t>
            </a:r>
            <a:r>
              <a:rPr lang="it-IT" sz="2000" dirty="0">
                <a:solidFill>
                  <a:srgbClr val="000000"/>
                </a:solidFill>
                <a:effectLst/>
                <a:latin typeface="Helvetica Neue" panose="02000503000000020004" pitchFamily="2" charset="0"/>
              </a:rPr>
              <a:t> the </a:t>
            </a:r>
            <a:r>
              <a:rPr lang="it-IT" sz="2000" dirty="0" err="1">
                <a:solidFill>
                  <a:srgbClr val="000000"/>
                </a:solidFill>
                <a:effectLst/>
                <a:latin typeface="Helvetica Neue" panose="02000503000000020004" pitchFamily="2" charset="0"/>
              </a:rPr>
              <a:t>economic</a:t>
            </a:r>
            <a:r>
              <a:rPr lang="it-IT" sz="2000" dirty="0">
                <a:solidFill>
                  <a:srgbClr val="000000"/>
                </a:solidFill>
                <a:effectLst/>
                <a:latin typeface="Helvetica Neue" panose="02000503000000020004" pitchFamily="2" charset="0"/>
              </a:rPr>
              <a:t> </a:t>
            </a:r>
            <a:r>
              <a:rPr lang="it-IT" sz="2000" dirty="0" err="1">
                <a:solidFill>
                  <a:srgbClr val="000000"/>
                </a:solidFill>
                <a:effectLst/>
                <a:latin typeface="Helvetica Neue" panose="02000503000000020004" pitchFamily="2" charset="0"/>
              </a:rPr>
              <a:t>sacrifice</a:t>
            </a:r>
            <a:r>
              <a:rPr lang="it-IT" sz="2000" dirty="0">
                <a:solidFill>
                  <a:srgbClr val="000000"/>
                </a:solidFill>
                <a:effectLst/>
                <a:latin typeface="Helvetica Neue" panose="02000503000000020004" pitchFamily="2" charset="0"/>
              </a:rPr>
              <a:t> the </a:t>
            </a:r>
            <a:r>
              <a:rPr lang="it-IT" sz="2000" dirty="0" err="1">
                <a:solidFill>
                  <a:srgbClr val="000000"/>
                </a:solidFill>
                <a:effectLst/>
                <a:latin typeface="Helvetica Neue" panose="02000503000000020004" pitchFamily="2" charset="0"/>
              </a:rPr>
              <a:t>person</a:t>
            </a:r>
            <a:r>
              <a:rPr lang="it-IT" sz="2000" dirty="0">
                <a:solidFill>
                  <a:srgbClr val="000000"/>
                </a:solidFill>
                <a:effectLst/>
                <a:latin typeface="Helvetica Neue" panose="02000503000000020004" pitchFamily="2" charset="0"/>
              </a:rPr>
              <a:t> bears.</a:t>
            </a:r>
          </a:p>
          <a:p>
            <a:pPr marL="114300" indent="0">
              <a:buNone/>
            </a:pPr>
            <a:endParaRPr lang="it-IT" sz="2000" dirty="0">
              <a:solidFill>
                <a:srgbClr val="000000"/>
              </a:solidFill>
              <a:latin typeface="Helvetica Neue" panose="02000503000000020004" pitchFamily="2" charset="0"/>
              <a:sym typeface="Wingdings" pitchFamily="2" charset="2"/>
            </a:endParaRPr>
          </a:p>
          <a:p>
            <a:r>
              <a:rPr lang="it-IT" sz="2000" dirty="0">
                <a:solidFill>
                  <a:srgbClr val="000000"/>
                </a:solidFill>
                <a:effectLst/>
                <a:latin typeface="Helvetica Neue" panose="02000503000000020004" pitchFamily="2" charset="0"/>
                <a:sym typeface="Wingdings" pitchFamily="2" charset="2"/>
              </a:rPr>
              <a:t> </a:t>
            </a:r>
            <a:r>
              <a:rPr lang="it-IT" sz="2000" dirty="0" err="1">
                <a:solidFill>
                  <a:srgbClr val="000000"/>
                </a:solidFill>
                <a:effectLst/>
                <a:latin typeface="Helvetica Neue" panose="02000503000000020004" pitchFamily="2" charset="0"/>
                <a:sym typeface="Wingdings" pitchFamily="2" charset="2"/>
              </a:rPr>
              <a:t>T</a:t>
            </a:r>
            <a:r>
              <a:rPr lang="it-IT" sz="2000" b="0" dirty="0" err="1"/>
              <a:t>his</a:t>
            </a:r>
            <a:r>
              <a:rPr lang="it-IT" sz="2000" b="0" dirty="0"/>
              <a:t> </a:t>
            </a:r>
            <a:r>
              <a:rPr lang="it-IT" sz="2000" b="0" dirty="0" err="1"/>
              <a:t>principle</a:t>
            </a:r>
            <a:r>
              <a:rPr lang="it-IT" sz="2000" b="0" dirty="0"/>
              <a:t> </a:t>
            </a:r>
            <a:r>
              <a:rPr lang="it-IT" sz="2000" b="0" dirty="0" err="1"/>
              <a:t>is</a:t>
            </a:r>
            <a:r>
              <a:rPr lang="it-IT" sz="2000" b="0" dirty="0"/>
              <a:t> </a:t>
            </a:r>
            <a:r>
              <a:rPr lang="it-IT" sz="2000" b="0" dirty="0" err="1"/>
              <a:t>very</a:t>
            </a:r>
            <a:r>
              <a:rPr lang="it-IT" sz="2000" b="0" dirty="0"/>
              <a:t> </a:t>
            </a:r>
            <a:r>
              <a:rPr lang="it-IT" sz="2000" b="0" dirty="0" err="1"/>
              <a:t>simple</a:t>
            </a:r>
            <a:r>
              <a:rPr lang="it-IT" sz="2000" b="0" dirty="0"/>
              <a:t> ... on paper.</a:t>
            </a:r>
          </a:p>
          <a:p>
            <a:pPr marL="114300" indent="0">
              <a:buNone/>
            </a:pPr>
            <a:endParaRPr lang="it-IT" sz="2000" b="0" dirty="0"/>
          </a:p>
        </p:txBody>
      </p:sp>
    </p:spTree>
    <p:extLst>
      <p:ext uri="{BB962C8B-B14F-4D97-AF65-F5344CB8AC3E}">
        <p14:creationId xmlns:p14="http://schemas.microsoft.com/office/powerpoint/2010/main" val="1250279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1"/>
          <p:cNvSpPr/>
          <p:nvPr/>
        </p:nvSpPr>
        <p:spPr>
          <a:xfrm>
            <a:off x="0" y="6121400"/>
            <a:ext cx="12192000" cy="736600"/>
          </a:xfrm>
          <a:prstGeom prst="rect">
            <a:avLst/>
          </a:prstGeom>
          <a:solidFill>
            <a:srgbClr val="30579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50" name="Google Shape;150;p21"/>
          <p:cNvPicPr preferRelativeResize="0"/>
          <p:nvPr/>
        </p:nvPicPr>
        <p:blipFill rotWithShape="1">
          <a:blip r:embed="rId3">
            <a:alphaModFix/>
          </a:blip>
          <a:srcRect/>
          <a:stretch/>
        </p:blipFill>
        <p:spPr>
          <a:xfrm>
            <a:off x="692150" y="6295456"/>
            <a:ext cx="1661102" cy="406734"/>
          </a:xfrm>
          <a:prstGeom prst="rect">
            <a:avLst/>
          </a:prstGeom>
          <a:noFill/>
          <a:ln>
            <a:noFill/>
          </a:ln>
        </p:spPr>
      </p:pic>
      <p:sp>
        <p:nvSpPr>
          <p:cNvPr id="151" name="Google Shape;151;p21"/>
          <p:cNvSpPr txBox="1">
            <a:spLocks noGrp="1"/>
          </p:cNvSpPr>
          <p:nvPr>
            <p:ph type="body" idx="1"/>
          </p:nvPr>
        </p:nvSpPr>
        <p:spPr>
          <a:xfrm>
            <a:off x="0" y="0"/>
            <a:ext cx="12192000" cy="6121400"/>
          </a:xfrm>
          <a:prstGeom prst="rect">
            <a:avLst/>
          </a:prstGeom>
          <a:noFill/>
          <a:ln>
            <a:noFill/>
          </a:ln>
        </p:spPr>
        <p:txBody>
          <a:bodyPr spcFirstLastPara="1" wrap="square" lIns="91425" tIns="45700" rIns="91425" bIns="45700" anchor="t" anchorCtr="0">
            <a:normAutofit/>
          </a:bodyPr>
          <a:lstStyle/>
          <a:p>
            <a:pPr marL="114300" indent="0">
              <a:buNone/>
            </a:pPr>
            <a:r>
              <a:rPr lang="it-IT" sz="3100" b="0" dirty="0" err="1">
                <a:solidFill>
                  <a:srgbClr val="FF0000"/>
                </a:solidFill>
              </a:rPr>
              <a:t>Ability</a:t>
            </a:r>
            <a:r>
              <a:rPr lang="it-IT" sz="3100" b="0" dirty="0">
                <a:solidFill>
                  <a:srgbClr val="FF0000"/>
                </a:solidFill>
              </a:rPr>
              <a:t> to </a:t>
            </a:r>
            <a:r>
              <a:rPr lang="it-IT" sz="3100" b="0" dirty="0" err="1">
                <a:solidFill>
                  <a:srgbClr val="FF0000"/>
                </a:solidFill>
              </a:rPr>
              <a:t>pay</a:t>
            </a:r>
            <a:r>
              <a:rPr lang="it-IT" sz="3100" b="0" dirty="0">
                <a:solidFill>
                  <a:srgbClr val="FF0000"/>
                </a:solidFill>
              </a:rPr>
              <a:t> </a:t>
            </a:r>
            <a:r>
              <a:rPr lang="it-IT" sz="3100" b="0" dirty="0" err="1">
                <a:solidFill>
                  <a:srgbClr val="FF0000"/>
                </a:solidFill>
              </a:rPr>
              <a:t>criteria</a:t>
            </a:r>
            <a:endParaRPr lang="it-IT" sz="3100" b="0" dirty="0">
              <a:solidFill>
                <a:srgbClr val="FF0000"/>
              </a:solidFill>
            </a:endParaRPr>
          </a:p>
          <a:p>
            <a:pPr marL="114300" indent="0">
              <a:buNone/>
            </a:pPr>
            <a:endParaRPr lang="it-IT" sz="3100" b="0" dirty="0"/>
          </a:p>
          <a:p>
            <a:pPr marL="0" lvl="0" indent="0" algn="l" rtl="0">
              <a:lnSpc>
                <a:spcPct val="90000"/>
              </a:lnSpc>
              <a:spcBef>
                <a:spcPts val="0"/>
              </a:spcBef>
              <a:spcAft>
                <a:spcPts val="0"/>
              </a:spcAft>
              <a:buClr>
                <a:srgbClr val="000000"/>
              </a:buClr>
              <a:buSzPts val="2800"/>
              <a:buNone/>
            </a:pPr>
            <a:r>
              <a:rPr lang="it-IT" sz="2000" b="0" dirty="0" err="1"/>
              <a:t>Historically</a:t>
            </a:r>
            <a:r>
              <a:rPr lang="it-IT" sz="2000" b="0" dirty="0"/>
              <a:t>, the </a:t>
            </a:r>
            <a:r>
              <a:rPr lang="it-IT" sz="2000" b="0" dirty="0" err="1"/>
              <a:t>criteria</a:t>
            </a:r>
            <a:r>
              <a:rPr lang="it-IT" sz="2000" dirty="0" err="1"/>
              <a:t>s</a:t>
            </a:r>
            <a:r>
              <a:rPr lang="it-IT" sz="2000" b="0" dirty="0"/>
              <a:t> </a:t>
            </a:r>
            <a:r>
              <a:rPr lang="it-IT" sz="2000" b="0" dirty="0" err="1"/>
              <a:t>that</a:t>
            </a:r>
            <a:r>
              <a:rPr lang="it-IT" sz="2000" b="0" dirty="0"/>
              <a:t> </a:t>
            </a:r>
            <a:r>
              <a:rPr lang="it-IT" sz="2000" b="0" dirty="0" err="1"/>
              <a:t>determined</a:t>
            </a:r>
            <a:r>
              <a:rPr lang="it-IT" sz="2000" b="0" dirty="0"/>
              <a:t> the </a:t>
            </a:r>
            <a:r>
              <a:rPr lang="it-IT" sz="2000" b="0" dirty="0" err="1"/>
              <a:t>assessment</a:t>
            </a:r>
            <a:r>
              <a:rPr lang="it-IT" sz="2000" b="0" dirty="0"/>
              <a:t> with </a:t>
            </a:r>
            <a:r>
              <a:rPr lang="it-IT" sz="2000" b="0" dirty="0" err="1"/>
              <a:t>respect</a:t>
            </a:r>
            <a:r>
              <a:rPr lang="it-IT" sz="2000" b="0" dirty="0"/>
              <a:t> to </a:t>
            </a:r>
            <a:r>
              <a:rPr lang="it-IT" sz="2000" b="0" dirty="0" err="1"/>
              <a:t>each</a:t>
            </a:r>
            <a:r>
              <a:rPr lang="it-IT" sz="2000" b="0" dirty="0"/>
              <a:t> </a:t>
            </a:r>
            <a:r>
              <a:rPr lang="it-IT" sz="2000" b="0" dirty="0" err="1"/>
              <a:t>individual's</a:t>
            </a:r>
            <a:r>
              <a:rPr lang="it-IT" sz="2000" b="0" dirty="0"/>
              <a:t> </a:t>
            </a:r>
            <a:r>
              <a:rPr lang="it-IT" sz="2000" b="0" dirty="0" err="1"/>
              <a:t>ability</a:t>
            </a:r>
            <a:r>
              <a:rPr lang="it-IT" sz="2000" b="0" dirty="0"/>
              <a:t> to </a:t>
            </a:r>
            <a:r>
              <a:rPr lang="it-IT" sz="2000" b="0" dirty="0" err="1"/>
              <a:t>pay</a:t>
            </a:r>
            <a:r>
              <a:rPr lang="it-IT" sz="2000" b="0" dirty="0"/>
              <a:t> are:</a:t>
            </a:r>
          </a:p>
          <a:p>
            <a:pPr marL="0" lvl="0" indent="0" algn="l" rtl="0">
              <a:lnSpc>
                <a:spcPct val="90000"/>
              </a:lnSpc>
              <a:spcBef>
                <a:spcPts val="0"/>
              </a:spcBef>
              <a:spcAft>
                <a:spcPts val="0"/>
              </a:spcAft>
              <a:buClr>
                <a:srgbClr val="000000"/>
              </a:buClr>
              <a:buSzPts val="2800"/>
              <a:buNone/>
            </a:pPr>
            <a:endParaRPr lang="it-IT" sz="2000" b="0" dirty="0"/>
          </a:p>
          <a:p>
            <a:pPr marL="0" lvl="0" indent="0" algn="l" rtl="0">
              <a:lnSpc>
                <a:spcPct val="90000"/>
              </a:lnSpc>
              <a:spcBef>
                <a:spcPts val="0"/>
              </a:spcBef>
              <a:spcAft>
                <a:spcPts val="0"/>
              </a:spcAft>
              <a:buClr>
                <a:srgbClr val="000000"/>
              </a:buClr>
              <a:buSzPts val="2800"/>
              <a:buNone/>
            </a:pPr>
            <a:r>
              <a:rPr lang="it-IT" sz="2000" b="0" dirty="0"/>
              <a:t>1) </a:t>
            </a:r>
            <a:r>
              <a:rPr lang="it-IT" sz="2000" b="0" dirty="0" err="1"/>
              <a:t>Income</a:t>
            </a:r>
            <a:endParaRPr lang="it-IT" sz="2000" dirty="0"/>
          </a:p>
          <a:p>
            <a:pPr marL="0" lvl="0" indent="0" algn="l" rtl="0">
              <a:lnSpc>
                <a:spcPct val="90000"/>
              </a:lnSpc>
              <a:spcBef>
                <a:spcPts val="0"/>
              </a:spcBef>
              <a:spcAft>
                <a:spcPts val="0"/>
              </a:spcAft>
              <a:buClr>
                <a:srgbClr val="000000"/>
              </a:buClr>
              <a:buSzPts val="2800"/>
              <a:buNone/>
            </a:pPr>
            <a:r>
              <a:rPr lang="it-IT" sz="2000" b="0" dirty="0"/>
              <a:t>2) assets/capital</a:t>
            </a:r>
          </a:p>
          <a:p>
            <a:pPr marL="0" indent="0">
              <a:spcBef>
                <a:spcPts val="0"/>
              </a:spcBef>
              <a:buClr>
                <a:srgbClr val="000000"/>
              </a:buClr>
              <a:buSzPts val="2800"/>
              <a:buNone/>
            </a:pPr>
            <a:r>
              <a:rPr lang="it-IT" sz="2000" dirty="0"/>
              <a:t>3) </a:t>
            </a:r>
            <a:r>
              <a:rPr lang="it-IT" sz="2000" b="0" dirty="0" err="1"/>
              <a:t>Consumption</a:t>
            </a:r>
            <a:endParaRPr lang="it-IT" sz="2000" dirty="0"/>
          </a:p>
          <a:p>
            <a:pPr marL="0" lvl="0" indent="0" algn="l" rtl="0">
              <a:lnSpc>
                <a:spcPct val="90000"/>
              </a:lnSpc>
              <a:spcBef>
                <a:spcPts val="0"/>
              </a:spcBef>
              <a:spcAft>
                <a:spcPts val="0"/>
              </a:spcAft>
              <a:buClr>
                <a:srgbClr val="000000"/>
              </a:buClr>
              <a:buSzPts val="2800"/>
              <a:buNone/>
            </a:pPr>
            <a:r>
              <a:rPr lang="it-IT" sz="2000" b="0" dirty="0"/>
              <a:t>4) general </a:t>
            </a:r>
            <a:r>
              <a:rPr lang="it-IT" sz="2000" b="0" dirty="0" err="1"/>
              <a:t>increases</a:t>
            </a:r>
            <a:r>
              <a:rPr lang="it-IT" sz="2000" b="0" dirty="0"/>
              <a:t> in </a:t>
            </a:r>
            <a:r>
              <a:rPr lang="it-IT" sz="2000" b="0" dirty="0" err="1"/>
              <a:t>wealth</a:t>
            </a:r>
            <a:r>
              <a:rPr lang="it-IT" sz="2000" b="0" dirty="0"/>
              <a:t>. </a:t>
            </a:r>
            <a:r>
              <a:rPr lang="it-IT" sz="2000" b="0" dirty="0">
                <a:sym typeface="Wingdings" pitchFamily="2" charset="2"/>
              </a:rPr>
              <a:t> the </a:t>
            </a:r>
            <a:r>
              <a:rPr lang="it-IT" sz="2000" b="0" dirty="0" err="1">
                <a:sym typeface="Wingdings" pitchFamily="2" charset="2"/>
              </a:rPr>
              <a:t>inheritance</a:t>
            </a:r>
            <a:r>
              <a:rPr lang="it-IT" sz="2000" b="0" dirty="0">
                <a:sym typeface="Wingdings" pitchFamily="2" charset="2"/>
              </a:rPr>
              <a:t> and </a:t>
            </a:r>
            <a:r>
              <a:rPr lang="it-IT" sz="2000" b="0" dirty="0" err="1">
                <a:sym typeface="Wingdings" pitchFamily="2" charset="2"/>
              </a:rPr>
              <a:t>gift</a:t>
            </a:r>
            <a:r>
              <a:rPr lang="it-IT" sz="2000" b="0" dirty="0">
                <a:sym typeface="Wingdings" pitchFamily="2" charset="2"/>
              </a:rPr>
              <a:t> tax </a:t>
            </a:r>
            <a:r>
              <a:rPr lang="it-IT" sz="2000" dirty="0" err="1">
                <a:sym typeface="Wingdings" pitchFamily="2" charset="2"/>
              </a:rPr>
              <a:t>represents</a:t>
            </a:r>
            <a:r>
              <a:rPr lang="it-IT" sz="2000" dirty="0">
                <a:sym typeface="Wingdings" pitchFamily="2" charset="2"/>
              </a:rPr>
              <a:t> for the </a:t>
            </a:r>
            <a:r>
              <a:rPr lang="it-IT" sz="2000" dirty="0" err="1">
                <a:sym typeface="Wingdings" pitchFamily="2" charset="2"/>
              </a:rPr>
              <a:t>recipient</a:t>
            </a:r>
            <a:r>
              <a:rPr lang="it-IT" sz="2000" dirty="0">
                <a:sym typeface="Wingdings" pitchFamily="2" charset="2"/>
              </a:rPr>
              <a:t> </a:t>
            </a:r>
            <a:r>
              <a:rPr lang="it-IT" sz="2000" dirty="0" err="1">
                <a:sym typeface="Wingdings" pitchFamily="2" charset="2"/>
              </a:rPr>
              <a:t>exactly</a:t>
            </a:r>
            <a:r>
              <a:rPr lang="it-IT" sz="2000" dirty="0">
                <a:sym typeface="Wingdings" pitchFamily="2" charset="2"/>
              </a:rPr>
              <a:t> an </a:t>
            </a:r>
            <a:r>
              <a:rPr lang="it-IT" sz="2000" dirty="0" err="1">
                <a:sym typeface="Wingdings" pitchFamily="2" charset="2"/>
              </a:rPr>
              <a:t>increase</a:t>
            </a:r>
            <a:r>
              <a:rPr lang="it-IT" sz="2000" dirty="0">
                <a:sym typeface="Wingdings" pitchFamily="2" charset="2"/>
              </a:rPr>
              <a:t> in </a:t>
            </a:r>
            <a:r>
              <a:rPr lang="it-IT" sz="2000" dirty="0" err="1">
                <a:sym typeface="Wingdings" pitchFamily="2" charset="2"/>
              </a:rPr>
              <a:t>wealth</a:t>
            </a:r>
            <a:r>
              <a:rPr lang="it-IT" sz="2000" dirty="0">
                <a:sym typeface="Wingdings" pitchFamily="2" charset="2"/>
              </a:rPr>
              <a:t>.</a:t>
            </a:r>
            <a:endParaRPr sz="2000" b="0" dirty="0"/>
          </a:p>
        </p:txBody>
      </p:sp>
    </p:spTree>
    <p:extLst>
      <p:ext uri="{BB962C8B-B14F-4D97-AF65-F5344CB8AC3E}">
        <p14:creationId xmlns:p14="http://schemas.microsoft.com/office/powerpoint/2010/main" val="1138761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1"/>
          <p:cNvSpPr/>
          <p:nvPr/>
        </p:nvSpPr>
        <p:spPr>
          <a:xfrm>
            <a:off x="0" y="6121400"/>
            <a:ext cx="12192000" cy="736600"/>
          </a:xfrm>
          <a:prstGeom prst="rect">
            <a:avLst/>
          </a:prstGeom>
          <a:solidFill>
            <a:srgbClr val="30579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50" name="Google Shape;150;p21"/>
          <p:cNvPicPr preferRelativeResize="0"/>
          <p:nvPr/>
        </p:nvPicPr>
        <p:blipFill rotWithShape="1">
          <a:blip r:embed="rId3">
            <a:alphaModFix/>
          </a:blip>
          <a:srcRect/>
          <a:stretch/>
        </p:blipFill>
        <p:spPr>
          <a:xfrm>
            <a:off x="692150" y="6295456"/>
            <a:ext cx="1661102" cy="406734"/>
          </a:xfrm>
          <a:prstGeom prst="rect">
            <a:avLst/>
          </a:prstGeom>
          <a:noFill/>
          <a:ln>
            <a:noFill/>
          </a:ln>
        </p:spPr>
      </p:pic>
      <p:sp>
        <p:nvSpPr>
          <p:cNvPr id="151" name="Google Shape;151;p21"/>
          <p:cNvSpPr txBox="1">
            <a:spLocks noGrp="1"/>
          </p:cNvSpPr>
          <p:nvPr>
            <p:ph type="body" idx="1"/>
          </p:nvPr>
        </p:nvSpPr>
        <p:spPr>
          <a:xfrm>
            <a:off x="0" y="0"/>
            <a:ext cx="12192000" cy="6121400"/>
          </a:xfrm>
          <a:prstGeom prst="rect">
            <a:avLst/>
          </a:prstGeom>
          <a:noFill/>
          <a:ln>
            <a:noFill/>
          </a:ln>
        </p:spPr>
        <p:txBody>
          <a:bodyPr spcFirstLastPara="1" wrap="square" lIns="91425" tIns="45700" rIns="91425" bIns="45700" anchor="t" anchorCtr="0">
            <a:normAutofit/>
          </a:bodyPr>
          <a:lstStyle/>
          <a:p>
            <a:pPr marL="114300" indent="0">
              <a:buNone/>
            </a:pPr>
            <a:r>
              <a:rPr lang="it-IT" sz="2000" b="1" dirty="0">
                <a:solidFill>
                  <a:srgbClr val="FF0000"/>
                </a:solidFill>
                <a:latin typeface="Helvetica Neue" panose="02000503000000020004" pitchFamily="2" charset="0"/>
              </a:rPr>
              <a:t>ABILITY TO PAY PRINCIPLE FUNCTION</a:t>
            </a:r>
          </a:p>
          <a:p>
            <a:pPr marL="114300" indent="0">
              <a:buNone/>
            </a:pPr>
            <a:endParaRPr lang="it-IT" sz="2000" b="1" dirty="0">
              <a:solidFill>
                <a:srgbClr val="FF0000"/>
              </a:solidFill>
              <a:effectLst/>
              <a:latin typeface="Helvetica Neue" panose="02000503000000020004" pitchFamily="2" charset="0"/>
            </a:endParaRPr>
          </a:p>
          <a:p>
            <a:pPr marL="114300" indent="0">
              <a:buNone/>
            </a:pPr>
            <a:endParaRPr lang="it-IT" sz="2000" dirty="0">
              <a:solidFill>
                <a:srgbClr val="FF0000"/>
              </a:solidFill>
              <a:effectLst/>
              <a:latin typeface="Helvetica Neue" panose="02000503000000020004" pitchFamily="2" charset="0"/>
            </a:endParaRPr>
          </a:p>
          <a:p>
            <a:pPr marL="228600" lvl="0" indent="-283083" algn="l" rtl="0">
              <a:lnSpc>
                <a:spcPct val="90000"/>
              </a:lnSpc>
              <a:spcBef>
                <a:spcPts val="0"/>
              </a:spcBef>
              <a:spcAft>
                <a:spcPts val="0"/>
              </a:spcAft>
              <a:buClr>
                <a:srgbClr val="000000"/>
              </a:buClr>
              <a:buSzPts val="2800"/>
              <a:buChar char="•"/>
            </a:pPr>
            <a:r>
              <a:rPr lang="it-IT" sz="2000" b="0" dirty="0"/>
              <a:t>The concept of </a:t>
            </a:r>
            <a:r>
              <a:rPr lang="it-IT" sz="2000" b="0" dirty="0" err="1"/>
              <a:t>ability</a:t>
            </a:r>
            <a:r>
              <a:rPr lang="it-IT" sz="2000" b="0" dirty="0"/>
              <a:t> to </a:t>
            </a:r>
            <a:r>
              <a:rPr lang="it-IT" sz="2000" b="0" dirty="0" err="1"/>
              <a:t>pay</a:t>
            </a:r>
            <a:r>
              <a:rPr lang="it-IT" sz="2000" b="0" dirty="0"/>
              <a:t> </a:t>
            </a:r>
            <a:r>
              <a:rPr lang="it-IT" sz="2000" b="0" dirty="0" err="1"/>
              <a:t>is</a:t>
            </a:r>
            <a:r>
              <a:rPr lang="it-IT" sz="2000" b="0" dirty="0"/>
              <a:t> </a:t>
            </a:r>
            <a:r>
              <a:rPr lang="it-IT" sz="2000" b="0" dirty="0" err="1"/>
              <a:t>not</a:t>
            </a:r>
            <a:r>
              <a:rPr lang="it-IT" sz="2000" b="0" dirty="0"/>
              <a:t> </a:t>
            </a:r>
            <a:r>
              <a:rPr lang="it-IT" sz="2000" b="0" dirty="0" err="1"/>
              <a:t>only</a:t>
            </a:r>
            <a:r>
              <a:rPr lang="it-IT" sz="2000" b="0" dirty="0"/>
              <a:t> </a:t>
            </a:r>
            <a:r>
              <a:rPr lang="it-IT" sz="2000" b="0" dirty="0" err="1"/>
              <a:t>fundamental</a:t>
            </a:r>
            <a:r>
              <a:rPr lang="it-IT" sz="2000" b="0" dirty="0"/>
              <a:t> from a </a:t>
            </a:r>
            <a:r>
              <a:rPr lang="it-IT" sz="2000" b="0" dirty="0" err="1"/>
              <a:t>systemic</a:t>
            </a:r>
            <a:r>
              <a:rPr lang="it-IT" sz="2000" b="0" dirty="0"/>
              <a:t> and </a:t>
            </a:r>
            <a:r>
              <a:rPr lang="it-IT" sz="2000" b="0" dirty="0" err="1"/>
              <a:t>ideological</a:t>
            </a:r>
            <a:r>
              <a:rPr lang="it-IT" sz="2000" b="0" dirty="0"/>
              <a:t> point of </a:t>
            </a:r>
            <a:r>
              <a:rPr lang="it-IT" sz="2000" b="0" dirty="0" err="1"/>
              <a:t>view</a:t>
            </a:r>
            <a:r>
              <a:rPr lang="it-IT" sz="2000" b="0" dirty="0"/>
              <a:t> </a:t>
            </a:r>
            <a:r>
              <a:rPr lang="it-IT" sz="2000" b="0" dirty="0" err="1"/>
              <a:t>but</a:t>
            </a:r>
            <a:r>
              <a:rPr lang="it-IT" sz="2000" b="0" dirty="0"/>
              <a:t> </a:t>
            </a:r>
            <a:r>
              <a:rPr lang="it-IT" sz="2000" b="0" dirty="0" err="1"/>
              <a:t>also</a:t>
            </a:r>
            <a:r>
              <a:rPr lang="it-IT" sz="2000" b="0" dirty="0"/>
              <a:t> from a </a:t>
            </a:r>
            <a:r>
              <a:rPr lang="it-IT" sz="2000" b="0" dirty="0" err="1"/>
              <a:t>taxpayer</a:t>
            </a:r>
            <a:r>
              <a:rPr lang="it-IT" sz="2000" b="0" dirty="0"/>
              <a:t> </a:t>
            </a:r>
            <a:r>
              <a:rPr lang="it-IT" sz="2000" b="0" dirty="0" err="1"/>
              <a:t>protection</a:t>
            </a:r>
            <a:r>
              <a:rPr lang="it-IT" sz="2000" b="0" dirty="0"/>
              <a:t> </a:t>
            </a:r>
            <a:r>
              <a:rPr lang="it-IT" sz="2000" b="0" dirty="0" err="1"/>
              <a:t>perspective</a:t>
            </a:r>
            <a:r>
              <a:rPr lang="it-IT" sz="2000" b="0" dirty="0"/>
              <a:t>.</a:t>
            </a:r>
          </a:p>
          <a:p>
            <a:pPr marL="0" lvl="0" indent="0" algn="l" rtl="0">
              <a:lnSpc>
                <a:spcPct val="90000"/>
              </a:lnSpc>
              <a:spcBef>
                <a:spcPts val="0"/>
              </a:spcBef>
              <a:spcAft>
                <a:spcPts val="0"/>
              </a:spcAft>
              <a:buClr>
                <a:srgbClr val="000000"/>
              </a:buClr>
              <a:buSzPts val="2800"/>
              <a:buNone/>
            </a:pPr>
            <a:endParaRPr lang="it-IT" sz="2000" b="0" dirty="0"/>
          </a:p>
          <a:p>
            <a:pPr marL="228600" lvl="0" indent="-283083" algn="l" rtl="0">
              <a:lnSpc>
                <a:spcPct val="90000"/>
              </a:lnSpc>
              <a:spcBef>
                <a:spcPts val="0"/>
              </a:spcBef>
              <a:spcAft>
                <a:spcPts val="0"/>
              </a:spcAft>
              <a:buClr>
                <a:srgbClr val="000000"/>
              </a:buClr>
              <a:buSzPts val="2800"/>
              <a:buChar char="•"/>
            </a:pPr>
            <a:r>
              <a:rPr lang="it-IT" sz="2000" b="0" dirty="0"/>
              <a:t>The risk for the </a:t>
            </a:r>
            <a:r>
              <a:rPr lang="it-IT" sz="2000" b="0" dirty="0" err="1"/>
              <a:t>taxpayer</a:t>
            </a:r>
            <a:r>
              <a:rPr lang="it-IT" sz="2000" b="0" dirty="0"/>
              <a:t> </a:t>
            </a:r>
            <a:r>
              <a:rPr lang="it-IT" sz="2000" b="0" dirty="0" err="1"/>
              <a:t>comes</a:t>
            </a:r>
            <a:r>
              <a:rPr lang="it-IT" sz="2000" b="0" dirty="0"/>
              <a:t> from the </a:t>
            </a:r>
            <a:r>
              <a:rPr lang="it-IT" sz="2000" b="0" dirty="0" err="1"/>
              <a:t>Constitutional</a:t>
            </a:r>
            <a:r>
              <a:rPr lang="it-IT" sz="2000" b="0" dirty="0"/>
              <a:t> </a:t>
            </a:r>
            <a:r>
              <a:rPr lang="it-IT" sz="2000" b="0" dirty="0" err="1"/>
              <a:t>choice</a:t>
            </a:r>
            <a:r>
              <a:rPr lang="it-IT" sz="2000" b="0" dirty="0"/>
              <a:t> to </a:t>
            </a:r>
            <a:r>
              <a:rPr lang="it-IT" sz="2000" b="0" dirty="0" err="1"/>
              <a:t>leave</a:t>
            </a:r>
            <a:r>
              <a:rPr lang="it-IT" sz="2000" b="0" dirty="0"/>
              <a:t> to the Legislator the power to determine </a:t>
            </a:r>
            <a:r>
              <a:rPr lang="it-IT" sz="2000" b="0" dirty="0" err="1"/>
              <a:t>those</a:t>
            </a:r>
            <a:r>
              <a:rPr lang="it-IT" sz="2000" b="0" dirty="0"/>
              <a:t> </a:t>
            </a:r>
            <a:r>
              <a:rPr lang="it-IT" sz="2000" b="0" dirty="0" err="1"/>
              <a:t>facts</a:t>
            </a:r>
            <a:r>
              <a:rPr lang="it-IT" sz="2000" b="0" dirty="0"/>
              <a:t> </a:t>
            </a:r>
            <a:r>
              <a:rPr lang="it-IT" sz="2000" b="0" dirty="0" err="1"/>
              <a:t>that</a:t>
            </a:r>
            <a:r>
              <a:rPr lang="it-IT" sz="2000" b="0" dirty="0"/>
              <a:t> are </a:t>
            </a:r>
            <a:r>
              <a:rPr lang="it-IT" sz="2000" b="0" dirty="0" err="1"/>
              <a:t>expressive</a:t>
            </a:r>
            <a:r>
              <a:rPr lang="it-IT" sz="2000" b="0" dirty="0"/>
              <a:t> of </a:t>
            </a:r>
            <a:r>
              <a:rPr lang="it-IT" sz="2000" b="0" dirty="0" err="1"/>
              <a:t>contributory</a:t>
            </a:r>
            <a:r>
              <a:rPr lang="it-IT" sz="2000" b="0" dirty="0"/>
              <a:t> </a:t>
            </a:r>
            <a:r>
              <a:rPr lang="it-IT" sz="2000" b="0" dirty="0" err="1"/>
              <a:t>capacity</a:t>
            </a:r>
            <a:r>
              <a:rPr lang="it-IT" sz="2000" b="0" dirty="0"/>
              <a:t>.</a:t>
            </a:r>
          </a:p>
          <a:p>
            <a:pPr marL="0" lvl="0" indent="0" algn="l" rtl="0">
              <a:lnSpc>
                <a:spcPct val="90000"/>
              </a:lnSpc>
              <a:spcBef>
                <a:spcPts val="0"/>
              </a:spcBef>
              <a:spcAft>
                <a:spcPts val="0"/>
              </a:spcAft>
              <a:buClr>
                <a:srgbClr val="000000"/>
              </a:buClr>
              <a:buSzPts val="2800"/>
              <a:buNone/>
            </a:pPr>
            <a:endParaRPr lang="it-IT" sz="2000" b="0" dirty="0"/>
          </a:p>
          <a:p>
            <a:pPr marL="228600" lvl="0" indent="-283083" algn="l" rtl="0">
              <a:lnSpc>
                <a:spcPct val="90000"/>
              </a:lnSpc>
              <a:spcBef>
                <a:spcPts val="0"/>
              </a:spcBef>
              <a:spcAft>
                <a:spcPts val="0"/>
              </a:spcAft>
              <a:buClr>
                <a:srgbClr val="000000"/>
              </a:buClr>
              <a:buSzPts val="2800"/>
              <a:buChar char="•"/>
            </a:pPr>
            <a:r>
              <a:rPr lang="it-IT" sz="2000" b="0" dirty="0" err="1"/>
              <a:t>it</a:t>
            </a:r>
            <a:r>
              <a:rPr lang="it-IT" sz="2000" b="0" dirty="0"/>
              <a:t> </a:t>
            </a:r>
            <a:r>
              <a:rPr lang="it-IT" sz="2000" b="0" dirty="0" err="1"/>
              <a:t>is</a:t>
            </a:r>
            <a:r>
              <a:rPr lang="it-IT" sz="2000" b="0" dirty="0"/>
              <a:t> the Legislator </a:t>
            </a:r>
            <a:r>
              <a:rPr lang="it-IT" sz="2000" b="0" dirty="0" err="1"/>
              <a:t>who</a:t>
            </a:r>
            <a:r>
              <a:rPr lang="it-IT" sz="2000" b="0" dirty="0"/>
              <a:t> </a:t>
            </a:r>
            <a:r>
              <a:rPr lang="it-IT" sz="2000" b="0" dirty="0" err="1"/>
              <a:t>identifies</a:t>
            </a:r>
            <a:r>
              <a:rPr lang="it-IT" sz="2000" b="0" dirty="0"/>
              <a:t> </a:t>
            </a:r>
            <a:r>
              <a:rPr lang="it-IT" sz="2000" b="0" dirty="0" err="1"/>
              <a:t>them</a:t>
            </a:r>
            <a:r>
              <a:rPr lang="it-IT" sz="2000" b="0" dirty="0"/>
              <a:t>  out in a </a:t>
            </a:r>
            <a:r>
              <a:rPr lang="it-IT" sz="2000" b="0" dirty="0" err="1"/>
              <a:t>discretionary</a:t>
            </a:r>
            <a:r>
              <a:rPr lang="it-IT" sz="2000" b="0" dirty="0"/>
              <a:t> </a:t>
            </a:r>
            <a:r>
              <a:rPr lang="it-IT" sz="2000" b="0" dirty="0" err="1"/>
              <a:t>manner</a:t>
            </a:r>
            <a:r>
              <a:rPr lang="it-IT" sz="2000" b="0" dirty="0"/>
              <a:t>.</a:t>
            </a:r>
          </a:p>
          <a:p>
            <a:pPr marL="0" lvl="0" indent="0" algn="l" rtl="0">
              <a:lnSpc>
                <a:spcPct val="90000"/>
              </a:lnSpc>
              <a:spcBef>
                <a:spcPts val="0"/>
              </a:spcBef>
              <a:spcAft>
                <a:spcPts val="0"/>
              </a:spcAft>
              <a:buClr>
                <a:srgbClr val="000000"/>
              </a:buClr>
              <a:buSzPts val="2800"/>
              <a:buNone/>
            </a:pPr>
            <a:endParaRPr lang="it-IT" sz="2000" b="0" dirty="0"/>
          </a:p>
          <a:p>
            <a:pPr marL="228600" lvl="0" indent="-283083" algn="l" rtl="0">
              <a:lnSpc>
                <a:spcPct val="90000"/>
              </a:lnSpc>
              <a:spcBef>
                <a:spcPts val="0"/>
              </a:spcBef>
              <a:spcAft>
                <a:spcPts val="0"/>
              </a:spcAft>
              <a:buClr>
                <a:srgbClr val="000000"/>
              </a:buClr>
              <a:buSzPts val="2800"/>
              <a:buChar char="•"/>
            </a:pPr>
            <a:r>
              <a:rPr lang="it-IT" sz="2000" b="0" dirty="0"/>
              <a:t>In </a:t>
            </a:r>
            <a:r>
              <a:rPr lang="it-IT" sz="2000" b="0" dirty="0" err="1"/>
              <a:t>this</a:t>
            </a:r>
            <a:r>
              <a:rPr lang="it-IT" sz="2000" b="0" dirty="0"/>
              <a:t> </a:t>
            </a:r>
            <a:r>
              <a:rPr lang="it-IT" sz="2000" b="0" dirty="0" err="1"/>
              <a:t>regard</a:t>
            </a:r>
            <a:r>
              <a:rPr lang="it-IT" sz="2000" b="0" dirty="0"/>
              <a:t>, the ruling of the </a:t>
            </a:r>
            <a:r>
              <a:rPr lang="it-IT" sz="2000" b="0" dirty="0" err="1"/>
              <a:t>Constitutional</a:t>
            </a:r>
            <a:r>
              <a:rPr lang="it-IT" sz="2000" b="0" dirty="0"/>
              <a:t> Court must </a:t>
            </a:r>
            <a:r>
              <a:rPr lang="it-IT" sz="2000" b="0" dirty="0" err="1"/>
              <a:t>necessarily</a:t>
            </a:r>
            <a:r>
              <a:rPr lang="it-IT" sz="2000" b="0" dirty="0"/>
              <a:t> be </a:t>
            </a:r>
            <a:r>
              <a:rPr lang="it-IT" sz="2000" b="0" dirty="0" err="1"/>
              <a:t>recalled</a:t>
            </a:r>
            <a:r>
              <a:rPr lang="it-IT" sz="2000" b="0" dirty="0"/>
              <a:t>.</a:t>
            </a:r>
          </a:p>
          <a:p>
            <a:pPr marL="228600" lvl="0" indent="-283083" algn="l" rtl="0">
              <a:lnSpc>
                <a:spcPct val="90000"/>
              </a:lnSpc>
              <a:spcBef>
                <a:spcPts val="0"/>
              </a:spcBef>
              <a:spcAft>
                <a:spcPts val="0"/>
              </a:spcAft>
              <a:buClr>
                <a:srgbClr val="000000"/>
              </a:buClr>
              <a:buSzPts val="2800"/>
              <a:buChar char="•"/>
            </a:pPr>
            <a:endParaRPr lang="it-IT" sz="2000" dirty="0"/>
          </a:p>
          <a:p>
            <a:pPr marL="0" lvl="0" indent="0" algn="l" rtl="0">
              <a:lnSpc>
                <a:spcPct val="90000"/>
              </a:lnSpc>
              <a:spcBef>
                <a:spcPts val="0"/>
              </a:spcBef>
              <a:spcAft>
                <a:spcPts val="0"/>
              </a:spcAft>
              <a:buClr>
                <a:srgbClr val="000000"/>
              </a:buClr>
              <a:buSzPts val="2800"/>
              <a:buNone/>
            </a:pPr>
            <a:r>
              <a:rPr lang="it-IT" sz="2000" dirty="0">
                <a:sym typeface="Wingdings" pitchFamily="2" charset="2"/>
              </a:rPr>
              <a:t> </a:t>
            </a:r>
            <a:r>
              <a:rPr lang="it-IT" sz="2000" dirty="0" err="1">
                <a:sym typeface="Wingdings" pitchFamily="2" charset="2"/>
              </a:rPr>
              <a:t>Judgment</a:t>
            </a:r>
            <a:r>
              <a:rPr lang="it-IT" sz="2000" dirty="0">
                <a:sym typeface="Wingdings" pitchFamily="2" charset="2"/>
              </a:rPr>
              <a:t> 156/2001, the </a:t>
            </a:r>
            <a:r>
              <a:rPr lang="it-IT" sz="2000" dirty="0" err="1">
                <a:sym typeface="Wingdings" pitchFamily="2" charset="2"/>
              </a:rPr>
              <a:t>Constitutional</a:t>
            </a:r>
            <a:r>
              <a:rPr lang="it-IT" sz="2000" dirty="0">
                <a:sym typeface="Wingdings" pitchFamily="2" charset="2"/>
              </a:rPr>
              <a:t> Court</a:t>
            </a:r>
            <a:endParaRPr sz="2000" b="0" dirty="0"/>
          </a:p>
        </p:txBody>
      </p:sp>
    </p:spTree>
    <p:extLst>
      <p:ext uri="{BB962C8B-B14F-4D97-AF65-F5344CB8AC3E}">
        <p14:creationId xmlns:p14="http://schemas.microsoft.com/office/powerpoint/2010/main" val="3675894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1"/>
          <p:cNvSpPr/>
          <p:nvPr/>
        </p:nvSpPr>
        <p:spPr>
          <a:xfrm>
            <a:off x="0" y="6121400"/>
            <a:ext cx="12192000" cy="736600"/>
          </a:xfrm>
          <a:prstGeom prst="rect">
            <a:avLst/>
          </a:prstGeom>
          <a:solidFill>
            <a:srgbClr val="30579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50" name="Google Shape;150;p21"/>
          <p:cNvPicPr preferRelativeResize="0"/>
          <p:nvPr/>
        </p:nvPicPr>
        <p:blipFill rotWithShape="1">
          <a:blip r:embed="rId3">
            <a:alphaModFix/>
          </a:blip>
          <a:srcRect/>
          <a:stretch/>
        </p:blipFill>
        <p:spPr>
          <a:xfrm>
            <a:off x="692150" y="6295456"/>
            <a:ext cx="1661102" cy="406734"/>
          </a:xfrm>
          <a:prstGeom prst="rect">
            <a:avLst/>
          </a:prstGeom>
          <a:noFill/>
          <a:ln>
            <a:noFill/>
          </a:ln>
        </p:spPr>
      </p:pic>
      <p:sp>
        <p:nvSpPr>
          <p:cNvPr id="151" name="Google Shape;151;p21"/>
          <p:cNvSpPr txBox="1">
            <a:spLocks noGrp="1"/>
          </p:cNvSpPr>
          <p:nvPr>
            <p:ph type="body" idx="1"/>
          </p:nvPr>
        </p:nvSpPr>
        <p:spPr>
          <a:xfrm>
            <a:off x="0" y="0"/>
            <a:ext cx="12192000" cy="6121400"/>
          </a:xfrm>
          <a:prstGeom prst="rect">
            <a:avLst/>
          </a:prstGeom>
          <a:noFill/>
          <a:ln>
            <a:noFill/>
          </a:ln>
        </p:spPr>
        <p:txBody>
          <a:bodyPr spcFirstLastPara="1" wrap="square" lIns="91425" tIns="45700" rIns="91425" bIns="45700" anchor="t" anchorCtr="0">
            <a:normAutofit/>
          </a:bodyPr>
          <a:lstStyle/>
          <a:p>
            <a:pPr marL="114300" indent="0">
              <a:buNone/>
            </a:pPr>
            <a:endParaRPr lang="it-IT" sz="2000" dirty="0">
              <a:solidFill>
                <a:srgbClr val="000000"/>
              </a:solidFill>
              <a:effectLst/>
              <a:latin typeface="Helvetica Neue" panose="02000503000000020004" pitchFamily="2" charset="0"/>
            </a:endParaRPr>
          </a:p>
          <a:p>
            <a:r>
              <a:rPr lang="it-IT" sz="2000" b="1" dirty="0">
                <a:solidFill>
                  <a:srgbClr val="FF0000"/>
                </a:solidFill>
                <a:sym typeface="Wingdings" pitchFamily="2" charset="2"/>
              </a:rPr>
              <a:t> </a:t>
            </a:r>
            <a:r>
              <a:rPr lang="it-IT" sz="2000" b="1" dirty="0" err="1">
                <a:solidFill>
                  <a:srgbClr val="FF0000"/>
                </a:solidFill>
                <a:sym typeface="Wingdings" pitchFamily="2" charset="2"/>
              </a:rPr>
              <a:t>Judgment</a:t>
            </a:r>
            <a:r>
              <a:rPr lang="it-IT" sz="2000" b="1" dirty="0">
                <a:solidFill>
                  <a:srgbClr val="FF0000"/>
                </a:solidFill>
                <a:sym typeface="Wingdings" pitchFamily="2" charset="2"/>
              </a:rPr>
              <a:t> 156/2001, the </a:t>
            </a:r>
            <a:r>
              <a:rPr lang="it-IT" sz="2000" b="1" dirty="0" err="1">
                <a:solidFill>
                  <a:srgbClr val="FF0000"/>
                </a:solidFill>
                <a:sym typeface="Wingdings" pitchFamily="2" charset="2"/>
              </a:rPr>
              <a:t>Constitutional</a:t>
            </a:r>
            <a:r>
              <a:rPr lang="it-IT" sz="2000" b="1" dirty="0">
                <a:solidFill>
                  <a:srgbClr val="FF0000"/>
                </a:solidFill>
                <a:sym typeface="Wingdings" pitchFamily="2" charset="2"/>
              </a:rPr>
              <a:t> Court</a:t>
            </a:r>
          </a:p>
          <a:p>
            <a:pPr marL="114300" indent="0">
              <a:buNone/>
            </a:pPr>
            <a:endParaRPr lang="it-IT" sz="2000" b="1" dirty="0">
              <a:solidFill>
                <a:srgbClr val="FF0000"/>
              </a:solidFill>
            </a:endParaRPr>
          </a:p>
          <a:p>
            <a:r>
              <a:rPr lang="it-IT" sz="2000" dirty="0">
                <a:solidFill>
                  <a:srgbClr val="000000"/>
                </a:solidFill>
                <a:latin typeface="Helvetica Neue" panose="02000503000000020004" pitchFamily="2" charset="0"/>
              </a:rPr>
              <a:t>First </a:t>
            </a:r>
            <a:r>
              <a:rPr lang="it-IT" sz="2000" dirty="0" err="1">
                <a:solidFill>
                  <a:srgbClr val="000000"/>
                </a:solidFill>
                <a:latin typeface="Helvetica Neue" panose="02000503000000020004" pitchFamily="2" charset="0"/>
              </a:rPr>
              <a:t>limit</a:t>
            </a:r>
            <a:r>
              <a:rPr lang="it-IT" sz="2000" dirty="0">
                <a:solidFill>
                  <a:srgbClr val="000000"/>
                </a:solidFill>
                <a:latin typeface="Helvetica Neue" panose="02000503000000020004" pitchFamily="2" charset="0"/>
              </a:rPr>
              <a:t> to the tax legislator</a:t>
            </a:r>
          </a:p>
          <a:p>
            <a:r>
              <a:rPr lang="it-IT" sz="2000" dirty="0">
                <a:solidFill>
                  <a:srgbClr val="000000"/>
                </a:solidFill>
                <a:effectLst/>
                <a:latin typeface="Helvetica Neue" panose="02000503000000020004" pitchFamily="2" charset="0"/>
              </a:rPr>
              <a:t>"</a:t>
            </a:r>
            <a:r>
              <a:rPr lang="it-IT" sz="2000" dirty="0" err="1">
                <a:solidFill>
                  <a:srgbClr val="000000"/>
                </a:solidFill>
                <a:effectLst/>
                <a:latin typeface="Helvetica Neue" panose="02000503000000020004" pitchFamily="2" charset="0"/>
              </a:rPr>
              <a:t>It</a:t>
            </a:r>
            <a:r>
              <a:rPr lang="it-IT" sz="2000" dirty="0">
                <a:solidFill>
                  <a:srgbClr val="000000"/>
                </a:solidFill>
                <a:effectLst/>
                <a:latin typeface="Helvetica Neue" panose="02000503000000020004" pitchFamily="2" charset="0"/>
              </a:rPr>
              <a:t> </a:t>
            </a:r>
            <a:r>
              <a:rPr lang="it-IT" sz="2000" dirty="0" err="1">
                <a:solidFill>
                  <a:srgbClr val="000000"/>
                </a:solidFill>
                <a:effectLst/>
                <a:latin typeface="Helvetica Neue" panose="02000503000000020004" pitchFamily="2" charset="0"/>
              </a:rPr>
              <a:t>falls</a:t>
            </a:r>
            <a:r>
              <a:rPr lang="it-IT" sz="2000" dirty="0">
                <a:solidFill>
                  <a:srgbClr val="000000"/>
                </a:solidFill>
                <a:effectLst/>
                <a:latin typeface="Helvetica Neue" panose="02000503000000020004" pitchFamily="2" charset="0"/>
              </a:rPr>
              <a:t> </a:t>
            </a:r>
            <a:r>
              <a:rPr lang="it-IT" sz="2000" dirty="0" err="1">
                <a:solidFill>
                  <a:srgbClr val="000000"/>
                </a:solidFill>
                <a:effectLst/>
                <a:latin typeface="Helvetica Neue" panose="02000503000000020004" pitchFamily="2" charset="0"/>
              </a:rPr>
              <a:t>within</a:t>
            </a:r>
            <a:r>
              <a:rPr lang="it-IT" sz="2000" dirty="0">
                <a:solidFill>
                  <a:srgbClr val="000000"/>
                </a:solidFill>
                <a:effectLst/>
                <a:latin typeface="Helvetica Neue" panose="02000503000000020004" pitchFamily="2" charset="0"/>
              </a:rPr>
              <a:t> the </a:t>
            </a:r>
            <a:r>
              <a:rPr lang="it-IT" sz="2000" dirty="0" err="1">
                <a:solidFill>
                  <a:srgbClr val="000000"/>
                </a:solidFill>
                <a:effectLst/>
                <a:latin typeface="Helvetica Neue" panose="02000503000000020004" pitchFamily="2" charset="0"/>
              </a:rPr>
              <a:t>discretion</a:t>
            </a:r>
            <a:r>
              <a:rPr lang="it-IT" sz="2000" dirty="0">
                <a:solidFill>
                  <a:srgbClr val="000000"/>
                </a:solidFill>
                <a:effectLst/>
                <a:latin typeface="Helvetica Neue" panose="02000503000000020004" pitchFamily="2" charset="0"/>
              </a:rPr>
              <a:t> of the legislator, with the </a:t>
            </a:r>
            <a:r>
              <a:rPr lang="it-IT" sz="2000" dirty="0" err="1">
                <a:solidFill>
                  <a:srgbClr val="000000"/>
                </a:solidFill>
                <a:effectLst/>
                <a:latin typeface="Helvetica Neue" panose="02000503000000020004" pitchFamily="2" charset="0"/>
              </a:rPr>
              <a:t>only</a:t>
            </a:r>
            <a:r>
              <a:rPr lang="it-IT" sz="2000" dirty="0">
                <a:solidFill>
                  <a:srgbClr val="000000"/>
                </a:solidFill>
                <a:effectLst/>
                <a:latin typeface="Helvetica Neue" panose="02000503000000020004" pitchFamily="2" charset="0"/>
              </a:rPr>
              <a:t> </a:t>
            </a:r>
            <a:r>
              <a:rPr lang="it-IT" sz="2000" dirty="0" err="1">
                <a:solidFill>
                  <a:srgbClr val="000000"/>
                </a:solidFill>
                <a:effectLst/>
                <a:latin typeface="Helvetica Neue" panose="02000503000000020004" pitchFamily="2" charset="0"/>
              </a:rPr>
              <a:t>limit</a:t>
            </a:r>
            <a:r>
              <a:rPr lang="it-IT" sz="2000" dirty="0">
                <a:solidFill>
                  <a:srgbClr val="000000"/>
                </a:solidFill>
                <a:effectLst/>
                <a:latin typeface="Helvetica Neue" panose="02000503000000020004" pitchFamily="2" charset="0"/>
              </a:rPr>
              <a:t> of the </a:t>
            </a:r>
            <a:r>
              <a:rPr lang="it-IT" sz="2000" dirty="0" err="1">
                <a:solidFill>
                  <a:srgbClr val="000000"/>
                </a:solidFill>
                <a:effectLst/>
                <a:latin typeface="Helvetica Neue" panose="02000503000000020004" pitchFamily="2" charset="0"/>
              </a:rPr>
              <a:t>arbitrary</a:t>
            </a:r>
            <a:r>
              <a:rPr lang="it-IT" sz="2000" dirty="0">
                <a:solidFill>
                  <a:srgbClr val="000000"/>
                </a:solidFill>
                <a:effectLst/>
                <a:latin typeface="Helvetica Neue" panose="02000503000000020004" pitchFamily="2" charset="0"/>
              </a:rPr>
              <a:t> nature, to determine the </a:t>
            </a:r>
            <a:r>
              <a:rPr lang="it-IT" sz="2000" dirty="0" err="1">
                <a:solidFill>
                  <a:srgbClr val="000000"/>
                </a:solidFill>
                <a:effectLst/>
                <a:latin typeface="Helvetica Neue" panose="02000503000000020004" pitchFamily="2" charset="0"/>
              </a:rPr>
              <a:t>individual</a:t>
            </a:r>
            <a:r>
              <a:rPr lang="it-IT" sz="2000" dirty="0">
                <a:solidFill>
                  <a:srgbClr val="000000"/>
                </a:solidFill>
                <a:effectLst/>
                <a:latin typeface="Helvetica Neue" panose="02000503000000020004" pitchFamily="2" charset="0"/>
              </a:rPr>
              <a:t> </a:t>
            </a:r>
            <a:r>
              <a:rPr lang="it-IT" sz="2000" dirty="0" err="1">
                <a:solidFill>
                  <a:srgbClr val="000000"/>
                </a:solidFill>
                <a:effectLst/>
                <a:latin typeface="Helvetica Neue" panose="02000503000000020004" pitchFamily="2" charset="0"/>
              </a:rPr>
              <a:t>facts</a:t>
            </a:r>
            <a:r>
              <a:rPr lang="it-IT" sz="2000" dirty="0">
                <a:solidFill>
                  <a:srgbClr val="000000"/>
                </a:solidFill>
                <a:effectLst/>
                <a:latin typeface="Helvetica Neue" panose="02000503000000020004" pitchFamily="2" charset="0"/>
              </a:rPr>
              <a:t> </a:t>
            </a:r>
            <a:r>
              <a:rPr lang="it-IT" sz="2000" dirty="0" err="1">
                <a:solidFill>
                  <a:srgbClr val="000000"/>
                </a:solidFill>
                <a:effectLst/>
                <a:latin typeface="Helvetica Neue" panose="02000503000000020004" pitchFamily="2" charset="0"/>
              </a:rPr>
              <a:t>expressive</a:t>
            </a:r>
            <a:r>
              <a:rPr lang="it-IT" sz="2000" dirty="0">
                <a:solidFill>
                  <a:srgbClr val="000000"/>
                </a:solidFill>
                <a:effectLst/>
                <a:latin typeface="Helvetica Neue" panose="02000503000000020004" pitchFamily="2" charset="0"/>
              </a:rPr>
              <a:t> of the </a:t>
            </a:r>
            <a:r>
              <a:rPr lang="it-IT" sz="2000" dirty="0" err="1">
                <a:solidFill>
                  <a:srgbClr val="000000"/>
                </a:solidFill>
                <a:effectLst/>
                <a:latin typeface="Helvetica Neue" panose="02000503000000020004" pitchFamily="2" charset="0"/>
              </a:rPr>
              <a:t>ability</a:t>
            </a:r>
            <a:r>
              <a:rPr lang="it-IT" sz="2000" dirty="0">
                <a:solidFill>
                  <a:srgbClr val="000000"/>
                </a:solidFill>
                <a:effectLst/>
                <a:latin typeface="Helvetica Neue" panose="02000503000000020004" pitchFamily="2" charset="0"/>
              </a:rPr>
              <a:t> to </a:t>
            </a:r>
            <a:r>
              <a:rPr lang="it-IT" sz="2000" dirty="0" err="1">
                <a:solidFill>
                  <a:srgbClr val="000000"/>
                </a:solidFill>
                <a:effectLst/>
                <a:latin typeface="Helvetica Neue" panose="02000503000000020004" pitchFamily="2" charset="0"/>
              </a:rPr>
              <a:t>pay</a:t>
            </a:r>
            <a:r>
              <a:rPr lang="it-IT" sz="2000" dirty="0">
                <a:solidFill>
                  <a:srgbClr val="000000"/>
                </a:solidFill>
                <a:effectLst/>
                <a:latin typeface="Helvetica Neue" panose="02000503000000020004" pitchFamily="2" charset="0"/>
              </a:rPr>
              <a:t>, </a:t>
            </a:r>
            <a:r>
              <a:rPr lang="it-IT" sz="2000" dirty="0" err="1">
                <a:solidFill>
                  <a:srgbClr val="000000"/>
                </a:solidFill>
                <a:effectLst/>
                <a:latin typeface="Helvetica Neue" panose="02000503000000020004" pitchFamily="2" charset="0"/>
              </a:rPr>
              <a:t>which</a:t>
            </a:r>
            <a:r>
              <a:rPr lang="it-IT" sz="2000" dirty="0">
                <a:solidFill>
                  <a:srgbClr val="000000"/>
                </a:solidFill>
                <a:effectLst/>
                <a:latin typeface="Helvetica Neue" panose="02000503000000020004" pitchFamily="2" charset="0"/>
              </a:rPr>
              <a:t>, </a:t>
            </a:r>
            <a:r>
              <a:rPr lang="it-IT" sz="2000" dirty="0" err="1">
                <a:solidFill>
                  <a:srgbClr val="000000"/>
                </a:solidFill>
                <a:effectLst/>
                <a:latin typeface="Helvetica Neue" panose="02000503000000020004" pitchFamily="2" charset="0"/>
              </a:rPr>
              <a:t>as</a:t>
            </a:r>
            <a:r>
              <a:rPr lang="it-IT" sz="2000" dirty="0">
                <a:solidFill>
                  <a:srgbClr val="000000"/>
                </a:solidFill>
                <a:effectLst/>
                <a:latin typeface="Helvetica Neue" panose="02000503000000020004" pitchFamily="2" charset="0"/>
              </a:rPr>
              <a:t> the </a:t>
            </a:r>
            <a:r>
              <a:rPr lang="it-IT" sz="2000" dirty="0" err="1">
                <a:solidFill>
                  <a:srgbClr val="000000"/>
                </a:solidFill>
                <a:effectLst/>
                <a:latin typeface="Helvetica Neue" panose="02000503000000020004" pitchFamily="2" charset="0"/>
              </a:rPr>
              <a:t>subject's</a:t>
            </a:r>
            <a:r>
              <a:rPr lang="it-IT" sz="2000" dirty="0">
                <a:solidFill>
                  <a:srgbClr val="000000"/>
                </a:solidFill>
                <a:effectLst/>
                <a:latin typeface="Helvetica Neue" panose="02000503000000020004" pitchFamily="2" charset="0"/>
              </a:rPr>
              <a:t> </a:t>
            </a:r>
            <a:r>
              <a:rPr lang="it-IT" sz="2000" dirty="0" err="1">
                <a:solidFill>
                  <a:srgbClr val="000000"/>
                </a:solidFill>
                <a:effectLst/>
                <a:latin typeface="Helvetica Neue" panose="02000503000000020004" pitchFamily="2" charset="0"/>
              </a:rPr>
              <a:t>suitability</a:t>
            </a:r>
            <a:r>
              <a:rPr lang="it-IT" sz="2000" dirty="0">
                <a:solidFill>
                  <a:srgbClr val="000000"/>
                </a:solidFill>
                <a:effectLst/>
                <a:latin typeface="Helvetica Neue" panose="02000503000000020004" pitchFamily="2" charset="0"/>
              </a:rPr>
              <a:t> for tax liability, can be </a:t>
            </a:r>
            <a:r>
              <a:rPr lang="it-IT" sz="2000" dirty="0" err="1">
                <a:solidFill>
                  <a:srgbClr val="000000"/>
                </a:solidFill>
                <a:effectLst/>
                <a:latin typeface="Helvetica Neue" panose="02000503000000020004" pitchFamily="2" charset="0"/>
              </a:rPr>
              <a:t>presumed</a:t>
            </a:r>
            <a:r>
              <a:rPr lang="it-IT" sz="2000" dirty="0">
                <a:solidFill>
                  <a:srgbClr val="000000"/>
                </a:solidFill>
                <a:effectLst/>
                <a:latin typeface="Helvetica Neue" panose="02000503000000020004" pitchFamily="2" charset="0"/>
              </a:rPr>
              <a:t> from </a:t>
            </a:r>
            <a:r>
              <a:rPr lang="it-IT" sz="2000" dirty="0" err="1">
                <a:solidFill>
                  <a:srgbClr val="000000"/>
                </a:solidFill>
                <a:effectLst/>
                <a:latin typeface="Helvetica Neue" panose="02000503000000020004" pitchFamily="2" charset="0"/>
              </a:rPr>
              <a:t>any</a:t>
            </a:r>
            <a:r>
              <a:rPr lang="it-IT" sz="2000" dirty="0">
                <a:solidFill>
                  <a:srgbClr val="000000"/>
                </a:solidFill>
                <a:effectLst/>
                <a:latin typeface="Helvetica Neue" panose="02000503000000020004" pitchFamily="2" charset="0"/>
              </a:rPr>
              <a:t> index </a:t>
            </a:r>
            <a:r>
              <a:rPr lang="it-IT" sz="2000" dirty="0" err="1">
                <a:solidFill>
                  <a:srgbClr val="000000"/>
                </a:solidFill>
                <a:effectLst/>
                <a:latin typeface="Helvetica Neue" panose="02000503000000020004" pitchFamily="2" charset="0"/>
              </a:rPr>
              <a:t>that</a:t>
            </a:r>
            <a:r>
              <a:rPr lang="it-IT" sz="2000" dirty="0">
                <a:solidFill>
                  <a:srgbClr val="000000"/>
                </a:solidFill>
                <a:effectLst/>
                <a:latin typeface="Helvetica Neue" panose="02000503000000020004" pitchFamily="2" charset="0"/>
              </a:rPr>
              <a:t> </a:t>
            </a:r>
            <a:r>
              <a:rPr lang="it-IT" sz="2000" dirty="0" err="1">
                <a:solidFill>
                  <a:srgbClr val="000000"/>
                </a:solidFill>
                <a:effectLst/>
                <a:latin typeface="Helvetica Neue" panose="02000503000000020004" pitchFamily="2" charset="0"/>
              </a:rPr>
              <a:t>is</a:t>
            </a:r>
            <a:r>
              <a:rPr lang="it-IT" sz="2000" dirty="0">
                <a:solidFill>
                  <a:srgbClr val="000000"/>
                </a:solidFill>
                <a:effectLst/>
                <a:latin typeface="Helvetica Neue" panose="02000503000000020004" pitchFamily="2" charset="0"/>
              </a:rPr>
              <a:t> </a:t>
            </a:r>
            <a:r>
              <a:rPr lang="it-IT" sz="2000" dirty="0" err="1">
                <a:solidFill>
                  <a:srgbClr val="000000"/>
                </a:solidFill>
                <a:effectLst/>
                <a:latin typeface="Helvetica Neue" panose="02000503000000020004" pitchFamily="2" charset="0"/>
              </a:rPr>
              <a:t>revealing</a:t>
            </a:r>
            <a:r>
              <a:rPr lang="it-IT" sz="2000" dirty="0">
                <a:solidFill>
                  <a:srgbClr val="000000"/>
                </a:solidFill>
                <a:effectLst/>
                <a:latin typeface="Helvetica Neue" panose="02000503000000020004" pitchFamily="2" charset="0"/>
              </a:rPr>
              <a:t> of </a:t>
            </a:r>
            <a:r>
              <a:rPr lang="it-IT" sz="2000" dirty="0" err="1">
                <a:solidFill>
                  <a:srgbClr val="000000"/>
                </a:solidFill>
                <a:effectLst/>
                <a:latin typeface="Helvetica Neue" panose="02000503000000020004" pitchFamily="2" charset="0"/>
              </a:rPr>
              <a:t>wealth</a:t>
            </a:r>
            <a:r>
              <a:rPr lang="it-IT" sz="2000" dirty="0">
                <a:solidFill>
                  <a:srgbClr val="000000"/>
                </a:solidFill>
                <a:effectLst/>
                <a:latin typeface="Helvetica Neue" panose="02000503000000020004" pitchFamily="2" charset="0"/>
              </a:rPr>
              <a:t> and </a:t>
            </a:r>
            <a:r>
              <a:rPr lang="it-IT" sz="2000" dirty="0" err="1">
                <a:solidFill>
                  <a:srgbClr val="000000"/>
                </a:solidFill>
                <a:effectLst/>
                <a:latin typeface="Helvetica Neue" panose="02000503000000020004" pitchFamily="2" charset="0"/>
              </a:rPr>
              <a:t>not</a:t>
            </a:r>
            <a:r>
              <a:rPr lang="it-IT" sz="2000" dirty="0">
                <a:solidFill>
                  <a:srgbClr val="000000"/>
                </a:solidFill>
                <a:effectLst/>
                <a:latin typeface="Helvetica Neue" panose="02000503000000020004" pitchFamily="2" charset="0"/>
              </a:rPr>
              <a:t> </a:t>
            </a:r>
            <a:r>
              <a:rPr lang="it-IT" sz="2000" dirty="0" err="1">
                <a:solidFill>
                  <a:srgbClr val="000000"/>
                </a:solidFill>
                <a:effectLst/>
                <a:latin typeface="Helvetica Neue" panose="02000503000000020004" pitchFamily="2" charset="0"/>
              </a:rPr>
              <a:t>only</a:t>
            </a:r>
            <a:r>
              <a:rPr lang="it-IT" sz="2000" dirty="0">
                <a:solidFill>
                  <a:srgbClr val="000000"/>
                </a:solidFill>
                <a:effectLst/>
                <a:latin typeface="Helvetica Neue" panose="02000503000000020004" pitchFamily="2" charset="0"/>
              </a:rPr>
              <a:t> from </a:t>
            </a:r>
            <a:r>
              <a:rPr lang="it-IT" sz="2000" dirty="0" err="1">
                <a:solidFill>
                  <a:srgbClr val="000000"/>
                </a:solidFill>
                <a:effectLst/>
                <a:latin typeface="Helvetica Neue" panose="02000503000000020004" pitchFamily="2" charset="0"/>
              </a:rPr>
              <a:t>individual</a:t>
            </a:r>
            <a:r>
              <a:rPr lang="it-IT" sz="2000" dirty="0">
                <a:solidFill>
                  <a:srgbClr val="000000"/>
                </a:solidFill>
                <a:effectLst/>
                <a:latin typeface="Helvetica Neue" panose="02000503000000020004" pitchFamily="2" charset="0"/>
              </a:rPr>
              <a:t> </a:t>
            </a:r>
            <a:r>
              <a:rPr lang="it-IT" sz="2000" dirty="0" err="1">
                <a:solidFill>
                  <a:srgbClr val="000000"/>
                </a:solidFill>
                <a:effectLst/>
                <a:latin typeface="Helvetica Neue" panose="02000503000000020004" pitchFamily="2" charset="0"/>
              </a:rPr>
              <a:t>income</a:t>
            </a:r>
            <a:r>
              <a:rPr lang="it-IT" sz="2000" dirty="0">
                <a:solidFill>
                  <a:srgbClr val="000000"/>
                </a:solidFill>
                <a:effectLst/>
                <a:latin typeface="Helvetica Neue" panose="02000503000000020004" pitchFamily="2" charset="0"/>
              </a:rPr>
              <a:t>.»</a:t>
            </a:r>
          </a:p>
          <a:p>
            <a:r>
              <a:rPr lang="it-IT" sz="2000" dirty="0">
                <a:solidFill>
                  <a:srgbClr val="000000"/>
                </a:solidFill>
                <a:latin typeface="Helvetica Neue" panose="02000503000000020004" pitchFamily="2" charset="0"/>
              </a:rPr>
              <a:t>So…. </a:t>
            </a:r>
            <a:r>
              <a:rPr lang="it-IT" sz="2000" dirty="0" err="1">
                <a:solidFill>
                  <a:srgbClr val="000000"/>
                </a:solidFill>
                <a:latin typeface="Helvetica Neue" panose="02000503000000020004" pitchFamily="2" charset="0"/>
              </a:rPr>
              <a:t>D</a:t>
            </a:r>
            <a:r>
              <a:rPr lang="it-IT" sz="2000" dirty="0" err="1">
                <a:solidFill>
                  <a:srgbClr val="000000"/>
                </a:solidFill>
                <a:effectLst/>
                <a:latin typeface="Helvetica Neue" panose="02000503000000020004" pitchFamily="2" charset="0"/>
              </a:rPr>
              <a:t>iscretion</a:t>
            </a:r>
            <a:r>
              <a:rPr lang="it-IT" sz="2000" dirty="0">
                <a:solidFill>
                  <a:srgbClr val="000000"/>
                </a:solidFill>
                <a:effectLst/>
                <a:latin typeface="Helvetica Neue" panose="02000503000000020004" pitchFamily="2" charset="0"/>
              </a:rPr>
              <a:t> </a:t>
            </a:r>
            <a:r>
              <a:rPr lang="it-IT" sz="2000" dirty="0" err="1">
                <a:solidFill>
                  <a:srgbClr val="000000"/>
                </a:solidFill>
                <a:effectLst/>
                <a:latin typeface="Helvetica Neue" panose="02000503000000020004" pitchFamily="2" charset="0"/>
              </a:rPr>
              <a:t>does</a:t>
            </a:r>
            <a:r>
              <a:rPr lang="it-IT" sz="2000" dirty="0">
                <a:solidFill>
                  <a:srgbClr val="000000"/>
                </a:solidFill>
                <a:effectLst/>
                <a:latin typeface="Helvetica Neue" panose="02000503000000020004" pitchFamily="2" charset="0"/>
              </a:rPr>
              <a:t> </a:t>
            </a:r>
            <a:r>
              <a:rPr lang="it-IT" sz="2000" dirty="0" err="1">
                <a:solidFill>
                  <a:srgbClr val="000000"/>
                </a:solidFill>
                <a:effectLst/>
                <a:latin typeface="Helvetica Neue" panose="02000503000000020004" pitchFamily="2" charset="0"/>
              </a:rPr>
              <a:t>not</a:t>
            </a:r>
            <a:r>
              <a:rPr lang="it-IT" sz="2000" dirty="0">
                <a:solidFill>
                  <a:srgbClr val="000000"/>
                </a:solidFill>
                <a:effectLst/>
                <a:latin typeface="Helvetica Neue" panose="02000503000000020004" pitchFamily="2" charset="0"/>
              </a:rPr>
              <a:t> </a:t>
            </a:r>
            <a:r>
              <a:rPr lang="it-IT" sz="2000" dirty="0" err="1">
                <a:solidFill>
                  <a:srgbClr val="000000"/>
                </a:solidFill>
                <a:effectLst/>
                <a:latin typeface="Helvetica Neue" panose="02000503000000020004" pitchFamily="2" charset="0"/>
              </a:rPr>
              <a:t>mean</a:t>
            </a:r>
            <a:r>
              <a:rPr lang="it-IT" sz="2000" dirty="0">
                <a:solidFill>
                  <a:srgbClr val="000000"/>
                </a:solidFill>
                <a:effectLst/>
                <a:latin typeface="Helvetica Neue" panose="02000503000000020004" pitchFamily="2" charset="0"/>
              </a:rPr>
              <a:t> </a:t>
            </a:r>
            <a:r>
              <a:rPr lang="it-IT" sz="2000" dirty="0" err="1">
                <a:solidFill>
                  <a:srgbClr val="000000"/>
                </a:solidFill>
                <a:effectLst/>
                <a:latin typeface="Helvetica Neue" panose="02000503000000020004" pitchFamily="2" charset="0"/>
              </a:rPr>
              <a:t>arbitrariness</a:t>
            </a:r>
            <a:r>
              <a:rPr lang="it-IT" sz="2000" dirty="0">
                <a:solidFill>
                  <a:srgbClr val="000000"/>
                </a:solidFill>
                <a:effectLst/>
                <a:latin typeface="Helvetica Neue" panose="02000503000000020004" pitchFamily="2" charset="0"/>
              </a:rPr>
              <a:t>.</a:t>
            </a:r>
          </a:p>
          <a:p>
            <a:pPr marL="114300" indent="0">
              <a:buNone/>
            </a:pPr>
            <a:r>
              <a:rPr lang="it-IT" sz="2000" dirty="0">
                <a:solidFill>
                  <a:srgbClr val="000000"/>
                </a:solidFill>
                <a:latin typeface="Helvetica Neue" panose="02000503000000020004" pitchFamily="2" charset="0"/>
                <a:sym typeface="Wingdings" pitchFamily="2" charset="2"/>
              </a:rPr>
              <a:t> The </a:t>
            </a:r>
            <a:r>
              <a:rPr lang="it-IT" sz="2000" dirty="0" err="1">
                <a:solidFill>
                  <a:srgbClr val="000000"/>
                </a:solidFill>
                <a:latin typeface="Helvetica Neue" panose="02000503000000020004" pitchFamily="2" charset="0"/>
                <a:sym typeface="Wingdings" pitchFamily="2" charset="2"/>
              </a:rPr>
              <a:t>Constitutional</a:t>
            </a:r>
            <a:r>
              <a:rPr lang="it-IT" sz="2000" dirty="0">
                <a:solidFill>
                  <a:srgbClr val="000000"/>
                </a:solidFill>
                <a:latin typeface="Helvetica Neue" panose="02000503000000020004" pitchFamily="2" charset="0"/>
                <a:sym typeface="Wingdings" pitchFamily="2" charset="2"/>
              </a:rPr>
              <a:t> Court </a:t>
            </a:r>
            <a:r>
              <a:rPr lang="it-IT" sz="2000" dirty="0" err="1">
                <a:solidFill>
                  <a:srgbClr val="000000"/>
                </a:solidFill>
                <a:latin typeface="Helvetica Neue" panose="02000503000000020004" pitchFamily="2" charset="0"/>
                <a:sym typeface="Wingdings" pitchFamily="2" charset="2"/>
              </a:rPr>
              <a:t>has</a:t>
            </a:r>
            <a:r>
              <a:rPr lang="it-IT" sz="2000" dirty="0">
                <a:solidFill>
                  <a:srgbClr val="000000"/>
                </a:solidFill>
                <a:latin typeface="Helvetica Neue" panose="02000503000000020004" pitchFamily="2" charset="0"/>
                <a:sym typeface="Wingdings" pitchFamily="2" charset="2"/>
              </a:rPr>
              <a:t> </a:t>
            </a:r>
            <a:r>
              <a:rPr lang="it-IT" sz="2000" dirty="0" err="1">
                <a:solidFill>
                  <a:srgbClr val="000000"/>
                </a:solidFill>
                <a:latin typeface="Helvetica Neue" panose="02000503000000020004" pitchFamily="2" charset="0"/>
                <a:sym typeface="Wingdings" pitchFamily="2" charset="2"/>
              </a:rPr>
              <a:t>never</a:t>
            </a:r>
            <a:r>
              <a:rPr lang="it-IT" sz="2000" dirty="0">
                <a:solidFill>
                  <a:srgbClr val="000000"/>
                </a:solidFill>
                <a:latin typeface="Helvetica Neue" panose="02000503000000020004" pitchFamily="2" charset="0"/>
                <a:sym typeface="Wingdings" pitchFamily="2" charset="2"/>
              </a:rPr>
              <a:t> </a:t>
            </a:r>
            <a:r>
              <a:rPr lang="it-IT" sz="2000" dirty="0" err="1">
                <a:solidFill>
                  <a:srgbClr val="000000"/>
                </a:solidFill>
                <a:latin typeface="Helvetica Neue" panose="02000503000000020004" pitchFamily="2" charset="0"/>
                <a:sym typeface="Wingdings" pitchFamily="2" charset="2"/>
              </a:rPr>
              <a:t>definied</a:t>
            </a:r>
            <a:r>
              <a:rPr lang="it-IT" sz="2000" dirty="0">
                <a:solidFill>
                  <a:srgbClr val="000000"/>
                </a:solidFill>
                <a:latin typeface="Helvetica Neue" panose="02000503000000020004" pitchFamily="2" charset="0"/>
                <a:sym typeface="Wingdings" pitchFamily="2" charset="2"/>
              </a:rPr>
              <a:t> the concept of «</a:t>
            </a:r>
            <a:r>
              <a:rPr lang="it-IT" sz="2000" dirty="0" err="1">
                <a:solidFill>
                  <a:srgbClr val="000000"/>
                </a:solidFill>
                <a:latin typeface="Helvetica Neue" panose="02000503000000020004" pitchFamily="2" charset="0"/>
                <a:sym typeface="Wingdings" pitchFamily="2" charset="2"/>
              </a:rPr>
              <a:t>Aribtrariness</a:t>
            </a:r>
            <a:r>
              <a:rPr lang="it-IT" sz="2000" dirty="0">
                <a:solidFill>
                  <a:srgbClr val="000000"/>
                </a:solidFill>
                <a:latin typeface="Helvetica Neue" panose="02000503000000020004" pitchFamily="2" charset="0"/>
                <a:sym typeface="Wingdings" pitchFamily="2" charset="2"/>
              </a:rPr>
              <a:t>» by </a:t>
            </a:r>
            <a:r>
              <a:rPr lang="it-IT" sz="2000" dirty="0" err="1">
                <a:solidFill>
                  <a:srgbClr val="000000"/>
                </a:solidFill>
                <a:latin typeface="Helvetica Neue" panose="02000503000000020004" pitchFamily="2" charset="0"/>
                <a:sym typeface="Wingdings" pitchFamily="2" charset="2"/>
              </a:rPr>
              <a:t>recalling</a:t>
            </a:r>
            <a:r>
              <a:rPr lang="it-IT" sz="2000" dirty="0">
                <a:solidFill>
                  <a:srgbClr val="000000"/>
                </a:solidFill>
                <a:latin typeface="Helvetica Neue" panose="02000503000000020004" pitchFamily="2" charset="0"/>
                <a:sym typeface="Wingdings" pitchFamily="2" charset="2"/>
              </a:rPr>
              <a:t> and linking </a:t>
            </a:r>
            <a:r>
              <a:rPr lang="it-IT" sz="2000" dirty="0" err="1">
                <a:solidFill>
                  <a:srgbClr val="000000"/>
                </a:solidFill>
                <a:latin typeface="Helvetica Neue" panose="02000503000000020004" pitchFamily="2" charset="0"/>
                <a:sym typeface="Wingdings" pitchFamily="2" charset="2"/>
              </a:rPr>
              <a:t>it</a:t>
            </a:r>
            <a:r>
              <a:rPr lang="it-IT" sz="2000" dirty="0">
                <a:solidFill>
                  <a:srgbClr val="000000"/>
                </a:solidFill>
                <a:latin typeface="Helvetica Neue" panose="02000503000000020004" pitchFamily="2" charset="0"/>
                <a:sym typeface="Wingdings" pitchFamily="2" charset="2"/>
              </a:rPr>
              <a:t> with the general </a:t>
            </a:r>
            <a:r>
              <a:rPr lang="it-IT" sz="2000" dirty="0" err="1">
                <a:solidFill>
                  <a:srgbClr val="000000"/>
                </a:solidFill>
                <a:latin typeface="Helvetica Neue" panose="02000503000000020004" pitchFamily="2" charset="0"/>
                <a:sym typeface="Wingdings" pitchFamily="2" charset="2"/>
              </a:rPr>
              <a:t>principles</a:t>
            </a:r>
            <a:r>
              <a:rPr lang="it-IT" sz="2000" dirty="0">
                <a:solidFill>
                  <a:srgbClr val="000000"/>
                </a:solidFill>
                <a:latin typeface="Helvetica Neue" panose="02000503000000020004" pitchFamily="2" charset="0"/>
                <a:sym typeface="Wingdings" pitchFamily="2" charset="2"/>
              </a:rPr>
              <a:t> of </a:t>
            </a:r>
            <a:r>
              <a:rPr lang="it-IT" sz="2000" dirty="0" err="1">
                <a:solidFill>
                  <a:srgbClr val="000000"/>
                </a:solidFill>
                <a:effectLst/>
                <a:latin typeface="Helvetica Neue" panose="02000503000000020004" pitchFamily="2" charset="0"/>
              </a:rPr>
              <a:t>reasonableness</a:t>
            </a:r>
            <a:r>
              <a:rPr lang="it-IT" sz="2000" dirty="0">
                <a:solidFill>
                  <a:srgbClr val="000000"/>
                </a:solidFill>
                <a:effectLst/>
                <a:latin typeface="Helvetica Neue" panose="02000503000000020004" pitchFamily="2" charset="0"/>
              </a:rPr>
              <a:t>, </a:t>
            </a:r>
            <a:r>
              <a:rPr lang="it-IT" sz="2000" dirty="0" err="1">
                <a:solidFill>
                  <a:srgbClr val="000000"/>
                </a:solidFill>
                <a:effectLst/>
                <a:latin typeface="Helvetica Neue" panose="02000503000000020004" pitchFamily="2" charset="0"/>
              </a:rPr>
              <a:t>consistency</a:t>
            </a:r>
            <a:r>
              <a:rPr lang="it-IT" sz="2000" dirty="0">
                <a:solidFill>
                  <a:srgbClr val="000000"/>
                </a:solidFill>
                <a:effectLst/>
                <a:latin typeface="Helvetica Neue" panose="02000503000000020004" pitchFamily="2" charset="0"/>
              </a:rPr>
              <a:t> and equality.</a:t>
            </a:r>
          </a:p>
          <a:p>
            <a:pPr marL="0" lvl="0" indent="0" algn="l" rtl="0">
              <a:lnSpc>
                <a:spcPct val="90000"/>
              </a:lnSpc>
              <a:spcBef>
                <a:spcPts val="0"/>
              </a:spcBef>
              <a:spcAft>
                <a:spcPts val="0"/>
              </a:spcAft>
              <a:buClr>
                <a:srgbClr val="000000"/>
              </a:buClr>
              <a:buSzPts val="2800"/>
              <a:buNone/>
            </a:pPr>
            <a:endParaRPr lang="it-IT" sz="3100" b="0" dirty="0"/>
          </a:p>
          <a:p>
            <a:pPr marL="0" lvl="0" indent="0" algn="l" rtl="0">
              <a:lnSpc>
                <a:spcPct val="90000"/>
              </a:lnSpc>
              <a:spcBef>
                <a:spcPts val="0"/>
              </a:spcBef>
              <a:spcAft>
                <a:spcPts val="0"/>
              </a:spcAft>
              <a:buClr>
                <a:srgbClr val="000000"/>
              </a:buClr>
              <a:buSzPts val="2800"/>
              <a:buNone/>
            </a:pPr>
            <a:endParaRPr sz="3100" b="0" dirty="0"/>
          </a:p>
        </p:txBody>
      </p:sp>
    </p:spTree>
    <p:extLst>
      <p:ext uri="{BB962C8B-B14F-4D97-AF65-F5344CB8AC3E}">
        <p14:creationId xmlns:p14="http://schemas.microsoft.com/office/powerpoint/2010/main" val="610807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1"/>
          <p:cNvSpPr/>
          <p:nvPr/>
        </p:nvSpPr>
        <p:spPr>
          <a:xfrm>
            <a:off x="0" y="6121400"/>
            <a:ext cx="12192000" cy="736600"/>
          </a:xfrm>
          <a:prstGeom prst="rect">
            <a:avLst/>
          </a:prstGeom>
          <a:solidFill>
            <a:srgbClr val="30579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50" name="Google Shape;150;p21"/>
          <p:cNvPicPr preferRelativeResize="0"/>
          <p:nvPr/>
        </p:nvPicPr>
        <p:blipFill rotWithShape="1">
          <a:blip r:embed="rId3">
            <a:alphaModFix/>
          </a:blip>
          <a:srcRect/>
          <a:stretch/>
        </p:blipFill>
        <p:spPr>
          <a:xfrm>
            <a:off x="692150" y="6295456"/>
            <a:ext cx="1661102" cy="406734"/>
          </a:xfrm>
          <a:prstGeom prst="rect">
            <a:avLst/>
          </a:prstGeom>
          <a:noFill/>
          <a:ln>
            <a:noFill/>
          </a:ln>
        </p:spPr>
      </p:pic>
      <p:sp>
        <p:nvSpPr>
          <p:cNvPr id="151" name="Google Shape;151;p21"/>
          <p:cNvSpPr txBox="1">
            <a:spLocks noGrp="1"/>
          </p:cNvSpPr>
          <p:nvPr>
            <p:ph type="body" idx="1"/>
          </p:nvPr>
        </p:nvSpPr>
        <p:spPr>
          <a:xfrm>
            <a:off x="0" y="0"/>
            <a:ext cx="12192000" cy="6121400"/>
          </a:xfrm>
          <a:prstGeom prst="rect">
            <a:avLst/>
          </a:prstGeom>
          <a:noFill/>
          <a:ln>
            <a:noFill/>
          </a:ln>
        </p:spPr>
        <p:txBody>
          <a:bodyPr spcFirstLastPara="1" wrap="square" lIns="91425" tIns="45700" rIns="91425" bIns="45700" anchor="t" anchorCtr="0">
            <a:normAutofit/>
          </a:bodyPr>
          <a:lstStyle/>
          <a:p>
            <a:pPr marL="114300" indent="0">
              <a:buNone/>
            </a:pPr>
            <a:endParaRPr lang="it-IT" sz="1400" dirty="0">
              <a:solidFill>
                <a:srgbClr val="000000"/>
              </a:solidFill>
              <a:effectLst/>
              <a:latin typeface="Helvetica Neue" panose="02000503000000020004" pitchFamily="2" charset="0"/>
            </a:endParaRPr>
          </a:p>
          <a:p>
            <a:pPr marL="0" lvl="0" indent="0" algn="l" rtl="0">
              <a:lnSpc>
                <a:spcPct val="90000"/>
              </a:lnSpc>
              <a:spcBef>
                <a:spcPts val="0"/>
              </a:spcBef>
              <a:spcAft>
                <a:spcPts val="0"/>
              </a:spcAft>
              <a:buClr>
                <a:srgbClr val="000000"/>
              </a:buClr>
              <a:buSzPts val="2800"/>
              <a:buNone/>
            </a:pPr>
            <a:r>
              <a:rPr lang="it-IT" sz="1400" b="1" dirty="0" err="1">
                <a:solidFill>
                  <a:srgbClr val="FF0000"/>
                </a:solidFill>
                <a:latin typeface="Helvetica Neue" panose="02000503000000020004" pitchFamily="2" charset="0"/>
                <a:ea typeface="Helvetica Neue" panose="02000503000000020004" pitchFamily="2" charset="0"/>
                <a:cs typeface="Helvetica Neue" panose="02000503000000020004" pitchFamily="2" charset="0"/>
              </a:rPr>
              <a:t>Applicability</a:t>
            </a:r>
            <a:r>
              <a:rPr lang="it-IT" sz="1400" b="1" dirty="0">
                <a:solidFill>
                  <a:srgbClr val="FF0000"/>
                </a:solidFill>
                <a:latin typeface="Helvetica Neue" panose="02000503000000020004" pitchFamily="2" charset="0"/>
                <a:ea typeface="Helvetica Neue" panose="02000503000000020004" pitchFamily="2" charset="0"/>
                <a:cs typeface="Helvetica Neue" panose="02000503000000020004" pitchFamily="2" charset="0"/>
              </a:rPr>
              <a:t> of the </a:t>
            </a:r>
            <a:r>
              <a:rPr lang="it-IT" sz="1400" b="1" dirty="0" err="1">
                <a:solidFill>
                  <a:srgbClr val="FF0000"/>
                </a:solidFill>
                <a:latin typeface="Helvetica Neue" panose="02000503000000020004" pitchFamily="2" charset="0"/>
                <a:ea typeface="Helvetica Neue" panose="02000503000000020004" pitchFamily="2" charset="0"/>
                <a:cs typeface="Helvetica Neue" panose="02000503000000020004" pitchFamily="2" charset="0"/>
              </a:rPr>
              <a:t>ability</a:t>
            </a:r>
            <a:r>
              <a:rPr lang="it-IT" sz="1400" b="1" dirty="0">
                <a:solidFill>
                  <a:srgbClr val="FF0000"/>
                </a:solidFill>
                <a:latin typeface="Helvetica Neue" panose="02000503000000020004" pitchFamily="2" charset="0"/>
                <a:ea typeface="Helvetica Neue" panose="02000503000000020004" pitchFamily="2" charset="0"/>
                <a:cs typeface="Helvetica Neue" panose="02000503000000020004" pitchFamily="2" charset="0"/>
              </a:rPr>
              <a:t> to </a:t>
            </a:r>
            <a:r>
              <a:rPr lang="it-IT" sz="1400" b="1" dirty="0" err="1">
                <a:solidFill>
                  <a:srgbClr val="FF0000"/>
                </a:solidFill>
                <a:latin typeface="Helvetica Neue" panose="02000503000000020004" pitchFamily="2" charset="0"/>
                <a:ea typeface="Helvetica Neue" panose="02000503000000020004" pitchFamily="2" charset="0"/>
                <a:cs typeface="Helvetica Neue" panose="02000503000000020004" pitchFamily="2" charset="0"/>
              </a:rPr>
              <a:t>pay</a:t>
            </a:r>
            <a:r>
              <a:rPr lang="it-IT" sz="1400" b="1" dirty="0">
                <a:solidFill>
                  <a:srgbClr val="FF0000"/>
                </a:solidFill>
                <a:latin typeface="Helvetica Neue" panose="02000503000000020004" pitchFamily="2" charset="0"/>
                <a:ea typeface="Helvetica Neue" panose="02000503000000020004" pitchFamily="2" charset="0"/>
                <a:cs typeface="Helvetica Neue" panose="02000503000000020004" pitchFamily="2" charset="0"/>
              </a:rPr>
              <a:t> </a:t>
            </a:r>
            <a:r>
              <a:rPr lang="it-IT" sz="1400" b="1" dirty="0" err="1">
                <a:solidFill>
                  <a:srgbClr val="FF0000"/>
                </a:solidFill>
                <a:latin typeface="Helvetica Neue" panose="02000503000000020004" pitchFamily="2" charset="0"/>
                <a:ea typeface="Helvetica Neue" panose="02000503000000020004" pitchFamily="2" charset="0"/>
                <a:cs typeface="Helvetica Neue" panose="02000503000000020004" pitchFamily="2" charset="0"/>
              </a:rPr>
              <a:t>principle</a:t>
            </a:r>
            <a:r>
              <a:rPr lang="it-IT" sz="1400" b="1" dirty="0">
                <a:solidFill>
                  <a:srgbClr val="FF0000"/>
                </a:solidFill>
                <a:latin typeface="Helvetica Neue" panose="02000503000000020004" pitchFamily="2" charset="0"/>
                <a:ea typeface="Helvetica Neue" panose="02000503000000020004" pitchFamily="2" charset="0"/>
                <a:cs typeface="Helvetica Neue" panose="02000503000000020004" pitchFamily="2" charset="0"/>
              </a:rPr>
              <a:t> to the </a:t>
            </a:r>
            <a:r>
              <a:rPr lang="it-IT" sz="1400" b="1" dirty="0" err="1">
                <a:solidFill>
                  <a:srgbClr val="FF0000"/>
                </a:solidFill>
                <a:latin typeface="Helvetica Neue" panose="02000503000000020004" pitchFamily="2" charset="0"/>
                <a:ea typeface="Helvetica Neue" panose="02000503000000020004" pitchFamily="2" charset="0"/>
                <a:cs typeface="Helvetica Neue" panose="02000503000000020004" pitchFamily="2" charset="0"/>
              </a:rPr>
              <a:t>inheritance</a:t>
            </a:r>
            <a:r>
              <a:rPr lang="it-IT" sz="1400" b="1" dirty="0">
                <a:solidFill>
                  <a:srgbClr val="FF0000"/>
                </a:solidFill>
                <a:latin typeface="Helvetica Neue" panose="02000503000000020004" pitchFamily="2" charset="0"/>
                <a:ea typeface="Helvetica Neue" panose="02000503000000020004" pitchFamily="2" charset="0"/>
                <a:cs typeface="Helvetica Neue" panose="02000503000000020004" pitchFamily="2" charset="0"/>
              </a:rPr>
              <a:t> and </a:t>
            </a:r>
            <a:r>
              <a:rPr lang="it-IT" sz="1400" b="1" dirty="0" err="1">
                <a:solidFill>
                  <a:srgbClr val="FF0000"/>
                </a:solidFill>
                <a:latin typeface="Helvetica Neue" panose="02000503000000020004" pitchFamily="2" charset="0"/>
                <a:ea typeface="Helvetica Neue" panose="02000503000000020004" pitchFamily="2" charset="0"/>
                <a:cs typeface="Helvetica Neue" panose="02000503000000020004" pitchFamily="2" charset="0"/>
              </a:rPr>
              <a:t>gift</a:t>
            </a:r>
            <a:r>
              <a:rPr lang="it-IT" sz="1400" b="1" dirty="0">
                <a:solidFill>
                  <a:srgbClr val="FF0000"/>
                </a:solidFill>
                <a:latin typeface="Helvetica Neue" panose="02000503000000020004" pitchFamily="2" charset="0"/>
                <a:ea typeface="Helvetica Neue" panose="02000503000000020004" pitchFamily="2" charset="0"/>
                <a:cs typeface="Helvetica Neue" panose="02000503000000020004" pitchFamily="2" charset="0"/>
              </a:rPr>
              <a:t> tax </a:t>
            </a:r>
            <a:r>
              <a:rPr lang="it-IT" sz="1400" b="1" dirty="0">
                <a:solidFill>
                  <a:srgbClr val="FF0000"/>
                </a:solidFill>
                <a:latin typeface="Helvetica Neue" panose="02000503000000020004" pitchFamily="2" charset="0"/>
                <a:ea typeface="Helvetica Neue" panose="02000503000000020004" pitchFamily="2" charset="0"/>
                <a:cs typeface="Helvetica Neue" panose="02000503000000020004" pitchFamily="2" charset="0"/>
                <a:sym typeface="Wingdings" pitchFamily="2" charset="2"/>
              </a:rPr>
              <a:t> D.L 1990/346</a:t>
            </a:r>
            <a:endParaRPr lang="it-IT" sz="1400" b="1" dirty="0">
              <a:solidFill>
                <a:srgbClr val="FF0000"/>
              </a:solidFill>
              <a:latin typeface="Helvetica Neue" panose="02000503000000020004" pitchFamily="2" charset="0"/>
              <a:ea typeface="Helvetica Neue" panose="02000503000000020004" pitchFamily="2" charset="0"/>
              <a:cs typeface="Helvetica Neue" panose="02000503000000020004" pitchFamily="2" charset="0"/>
            </a:endParaRPr>
          </a:p>
          <a:p>
            <a:pPr marL="228600" lvl="0" indent="-283083" algn="l" rtl="0">
              <a:lnSpc>
                <a:spcPct val="90000"/>
              </a:lnSpc>
              <a:spcBef>
                <a:spcPts val="0"/>
              </a:spcBef>
              <a:spcAft>
                <a:spcPts val="0"/>
              </a:spcAft>
              <a:buClr>
                <a:srgbClr val="000000"/>
              </a:buClr>
              <a:buSzPts val="2800"/>
              <a:buChar char="•"/>
            </a:pPr>
            <a:endParaRPr lang="it-IT" sz="1400" dirty="0">
              <a:latin typeface="Helvetica Neue" panose="02000503000000020004" pitchFamily="2" charset="0"/>
              <a:ea typeface="Helvetica Neue" panose="02000503000000020004" pitchFamily="2" charset="0"/>
              <a:cs typeface="Helvetica Neue" panose="02000503000000020004" pitchFamily="2" charset="0"/>
            </a:endParaRPr>
          </a:p>
          <a:p>
            <a:pPr marL="228600" lvl="0" indent="-283083" algn="l" rtl="0">
              <a:lnSpc>
                <a:spcPct val="90000"/>
              </a:lnSpc>
              <a:spcBef>
                <a:spcPts val="0"/>
              </a:spcBef>
              <a:spcAft>
                <a:spcPts val="0"/>
              </a:spcAft>
              <a:buClr>
                <a:srgbClr val="000000"/>
              </a:buClr>
              <a:buSzPts val="2800"/>
              <a:buChar char="•"/>
            </a:pPr>
            <a:r>
              <a:rPr lang="it-IT" sz="1400" b="0" dirty="0" err="1">
                <a:latin typeface="Helvetica Neue" panose="02000503000000020004" pitchFamily="2" charset="0"/>
                <a:ea typeface="Helvetica Neue" panose="02000503000000020004" pitchFamily="2" charset="0"/>
                <a:cs typeface="Helvetica Neue" panose="02000503000000020004" pitchFamily="2" charset="0"/>
              </a:rPr>
              <a:t>What</a:t>
            </a:r>
            <a:r>
              <a:rPr lang="it-IT" sz="1400" b="0" dirty="0">
                <a:latin typeface="Helvetica Neue" panose="02000503000000020004" pitchFamily="2" charset="0"/>
                <a:ea typeface="Helvetica Neue" panose="02000503000000020004" pitchFamily="2" charset="0"/>
                <a:cs typeface="Helvetica Neue" panose="02000503000000020004" pitchFamily="2" charset="0"/>
              </a:rPr>
              <a:t> index </a:t>
            </a:r>
            <a:r>
              <a:rPr lang="it-IT" sz="1400" b="0" dirty="0" err="1">
                <a:latin typeface="Helvetica Neue" panose="02000503000000020004" pitchFamily="2" charset="0"/>
                <a:ea typeface="Helvetica Neue" panose="02000503000000020004" pitchFamily="2" charset="0"/>
                <a:cs typeface="Helvetica Neue" panose="02000503000000020004" pitchFamily="2" charset="0"/>
              </a:rPr>
              <a:t>is</a:t>
            </a:r>
            <a:r>
              <a:rPr lang="it-IT" sz="1400" b="0" dirty="0">
                <a:latin typeface="Helvetica Neue" panose="02000503000000020004" pitchFamily="2" charset="0"/>
                <a:ea typeface="Helvetica Neue" panose="02000503000000020004" pitchFamily="2" charset="0"/>
                <a:cs typeface="Helvetica Neue" panose="02000503000000020004" pitchFamily="2" charset="0"/>
              </a:rPr>
              <a:t> hit by by the </a:t>
            </a:r>
            <a:r>
              <a:rPr lang="it-IT" sz="1400" b="0" dirty="0" err="1">
                <a:latin typeface="Helvetica Neue" panose="02000503000000020004" pitchFamily="2" charset="0"/>
                <a:ea typeface="Helvetica Neue" panose="02000503000000020004" pitchFamily="2" charset="0"/>
                <a:cs typeface="Helvetica Neue" panose="02000503000000020004" pitchFamily="2" charset="0"/>
              </a:rPr>
              <a:t>inheritance</a:t>
            </a:r>
            <a:r>
              <a:rPr lang="it-IT" sz="1400" b="0" dirty="0">
                <a:latin typeface="Helvetica Neue" panose="02000503000000020004" pitchFamily="2" charset="0"/>
                <a:ea typeface="Helvetica Neue" panose="02000503000000020004" pitchFamily="2" charset="0"/>
                <a:cs typeface="Helvetica Neue" panose="02000503000000020004" pitchFamily="2" charset="0"/>
              </a:rPr>
              <a:t> and </a:t>
            </a:r>
            <a:r>
              <a:rPr lang="it-IT" sz="1400" b="0" dirty="0" err="1">
                <a:latin typeface="Helvetica Neue" panose="02000503000000020004" pitchFamily="2" charset="0"/>
                <a:ea typeface="Helvetica Neue" panose="02000503000000020004" pitchFamily="2" charset="0"/>
                <a:cs typeface="Helvetica Neue" panose="02000503000000020004" pitchFamily="2" charset="0"/>
              </a:rPr>
              <a:t>gift</a:t>
            </a:r>
            <a:r>
              <a:rPr lang="it-IT" sz="1400" b="0" dirty="0">
                <a:latin typeface="Helvetica Neue" panose="02000503000000020004" pitchFamily="2" charset="0"/>
                <a:ea typeface="Helvetica Neue" panose="02000503000000020004" pitchFamily="2" charset="0"/>
                <a:cs typeface="Helvetica Neue" panose="02000503000000020004" pitchFamily="2" charset="0"/>
              </a:rPr>
              <a:t> tax?</a:t>
            </a:r>
          </a:p>
          <a:p>
            <a:pPr marL="228600" lvl="0" indent="-283083" algn="l" rtl="0">
              <a:lnSpc>
                <a:spcPct val="90000"/>
              </a:lnSpc>
              <a:spcBef>
                <a:spcPts val="0"/>
              </a:spcBef>
              <a:spcAft>
                <a:spcPts val="0"/>
              </a:spcAft>
              <a:buClr>
                <a:srgbClr val="000000"/>
              </a:buClr>
              <a:buSzPts val="2800"/>
              <a:buChar char="•"/>
            </a:pPr>
            <a:endParaRPr lang="it-IT" sz="1400" b="0" dirty="0">
              <a:latin typeface="Helvetica Neue" panose="02000503000000020004" pitchFamily="2" charset="0"/>
              <a:ea typeface="Helvetica Neue" panose="02000503000000020004" pitchFamily="2" charset="0"/>
              <a:cs typeface="Helvetica Neue" panose="02000503000000020004" pitchFamily="2" charset="0"/>
            </a:endParaRPr>
          </a:p>
          <a:p>
            <a:pPr marL="228600" lvl="0" indent="-283083" algn="l" rtl="0">
              <a:lnSpc>
                <a:spcPct val="90000"/>
              </a:lnSpc>
              <a:spcBef>
                <a:spcPts val="0"/>
              </a:spcBef>
              <a:spcAft>
                <a:spcPts val="0"/>
              </a:spcAft>
              <a:buClr>
                <a:srgbClr val="000000"/>
              </a:buClr>
              <a:buSzPts val="2800"/>
              <a:buChar char="•"/>
            </a:pPr>
            <a:r>
              <a:rPr lang="it-IT" sz="1400" b="0" i="1" u="sng" dirty="0">
                <a:latin typeface="Helvetica Neue" panose="02000503000000020004" pitchFamily="2" charset="0"/>
                <a:ea typeface="Helvetica Neue" panose="02000503000000020004" pitchFamily="2" charset="0"/>
                <a:cs typeface="Helvetica Neue" panose="02000503000000020004" pitchFamily="2" charset="0"/>
              </a:rPr>
              <a:t>"Transfers of </a:t>
            </a:r>
            <a:r>
              <a:rPr lang="it-IT" sz="1400" b="0" i="1" u="sng" dirty="0" err="1">
                <a:latin typeface="Helvetica Neue" panose="02000503000000020004" pitchFamily="2" charset="0"/>
                <a:ea typeface="Helvetica Neue" panose="02000503000000020004" pitchFamily="2" charset="0"/>
                <a:cs typeface="Helvetica Neue" panose="02000503000000020004" pitchFamily="2" charset="0"/>
              </a:rPr>
              <a:t>property</a:t>
            </a:r>
            <a:r>
              <a:rPr lang="it-IT" sz="1400" b="0" i="1" u="sng" dirty="0">
                <a:latin typeface="Helvetica Neue" panose="02000503000000020004" pitchFamily="2" charset="0"/>
                <a:ea typeface="Helvetica Neue" panose="02000503000000020004" pitchFamily="2" charset="0"/>
                <a:cs typeface="Helvetica Neue" panose="02000503000000020004" pitchFamily="2" charset="0"/>
              </a:rPr>
              <a:t> and </a:t>
            </a:r>
            <a:r>
              <a:rPr lang="it-IT" sz="1400" b="0" i="1" u="sng" dirty="0" err="1">
                <a:latin typeface="Helvetica Neue" panose="02000503000000020004" pitchFamily="2" charset="0"/>
                <a:ea typeface="Helvetica Neue" panose="02000503000000020004" pitchFamily="2" charset="0"/>
                <a:cs typeface="Helvetica Neue" panose="02000503000000020004" pitchFamily="2" charset="0"/>
              </a:rPr>
              <a:t>rights</a:t>
            </a:r>
            <a:r>
              <a:rPr lang="it-IT" sz="1400" b="0" i="1" u="sng" dirty="0">
                <a:latin typeface="Helvetica Neue" panose="02000503000000020004" pitchFamily="2" charset="0"/>
                <a:ea typeface="Helvetica Neue" panose="02000503000000020004" pitchFamily="2" charset="0"/>
                <a:cs typeface="Helvetica Neue" panose="02000503000000020004" pitchFamily="2" charset="0"/>
              </a:rPr>
              <a:t> by </a:t>
            </a:r>
            <a:r>
              <a:rPr lang="it-IT" sz="1400" b="0" i="1" u="sng" dirty="0" err="1">
                <a:latin typeface="Helvetica Neue" panose="02000503000000020004" pitchFamily="2" charset="0"/>
                <a:ea typeface="Helvetica Neue" panose="02000503000000020004" pitchFamily="2" charset="0"/>
                <a:cs typeface="Helvetica Neue" panose="02000503000000020004" pitchFamily="2" charset="0"/>
              </a:rPr>
              <a:t>succession</a:t>
            </a:r>
            <a:r>
              <a:rPr lang="it-IT" sz="1400" b="0" i="1" u="sng" dirty="0">
                <a:latin typeface="Helvetica Neue" panose="02000503000000020004" pitchFamily="2" charset="0"/>
                <a:ea typeface="Helvetica Neue" panose="02000503000000020004" pitchFamily="2" charset="0"/>
                <a:cs typeface="Helvetica Neue" panose="02000503000000020004" pitchFamily="2" charset="0"/>
              </a:rPr>
              <a:t> or by cause of </a:t>
            </a:r>
            <a:r>
              <a:rPr lang="it-IT" sz="1400" b="0" i="1" u="sng" dirty="0" err="1">
                <a:latin typeface="Helvetica Neue" panose="02000503000000020004" pitchFamily="2" charset="0"/>
                <a:ea typeface="Helvetica Neue" panose="02000503000000020004" pitchFamily="2" charset="0"/>
                <a:cs typeface="Helvetica Neue" panose="02000503000000020004" pitchFamily="2" charset="0"/>
              </a:rPr>
              <a:t>death</a:t>
            </a:r>
            <a:r>
              <a:rPr lang="it-IT" sz="1400" b="0" i="1" u="sng" dirty="0">
                <a:latin typeface="Helvetica Neue" panose="02000503000000020004" pitchFamily="2" charset="0"/>
                <a:ea typeface="Helvetica Neue" panose="02000503000000020004" pitchFamily="2" charset="0"/>
                <a:cs typeface="Helvetica Neue" panose="02000503000000020004" pitchFamily="2" charset="0"/>
              </a:rPr>
              <a:t> or by </a:t>
            </a:r>
            <a:r>
              <a:rPr lang="it-IT" sz="1400" b="0" i="1" u="sng" dirty="0" err="1">
                <a:latin typeface="Helvetica Neue" panose="02000503000000020004" pitchFamily="2" charset="0"/>
                <a:ea typeface="Helvetica Neue" panose="02000503000000020004" pitchFamily="2" charset="0"/>
                <a:cs typeface="Helvetica Neue" panose="02000503000000020004" pitchFamily="2" charset="0"/>
              </a:rPr>
              <a:t>gift</a:t>
            </a:r>
            <a:r>
              <a:rPr lang="it-IT" sz="1400" b="0" i="1" u="sng" dirty="0">
                <a:latin typeface="Helvetica Neue" panose="02000503000000020004" pitchFamily="2" charset="0"/>
                <a:ea typeface="Helvetica Neue" panose="02000503000000020004" pitchFamily="2" charset="0"/>
                <a:cs typeface="Helvetica Neue" panose="02000503000000020004" pitchFamily="2" charset="0"/>
              </a:rPr>
              <a:t> or </a:t>
            </a:r>
            <a:r>
              <a:rPr lang="it-IT" sz="1400" b="0" i="1" u="sng" dirty="0" err="1">
                <a:latin typeface="Helvetica Neue" panose="02000503000000020004" pitchFamily="2" charset="0"/>
                <a:ea typeface="Helvetica Neue" panose="02000503000000020004" pitchFamily="2" charset="0"/>
                <a:cs typeface="Helvetica Neue" panose="02000503000000020004" pitchFamily="2" charset="0"/>
              </a:rPr>
              <a:t>other</a:t>
            </a:r>
            <a:r>
              <a:rPr lang="it-IT" sz="1400" b="0" i="1" u="sng" dirty="0">
                <a:latin typeface="Helvetica Neue" panose="02000503000000020004" pitchFamily="2" charset="0"/>
                <a:ea typeface="Helvetica Neue" panose="02000503000000020004" pitchFamily="2" charset="0"/>
                <a:cs typeface="Helvetica Neue" panose="02000503000000020004" pitchFamily="2" charset="0"/>
              </a:rPr>
              <a:t> </a:t>
            </a:r>
            <a:r>
              <a:rPr lang="it-IT" sz="1400" b="0" i="1" u="sng" dirty="0" err="1">
                <a:latin typeface="Helvetica Neue" panose="02000503000000020004" pitchFamily="2" charset="0"/>
                <a:ea typeface="Helvetica Neue" panose="02000503000000020004" pitchFamily="2" charset="0"/>
                <a:cs typeface="Helvetica Neue" panose="02000503000000020004" pitchFamily="2" charset="0"/>
              </a:rPr>
              <a:t>liberality</a:t>
            </a:r>
            <a:r>
              <a:rPr lang="it-IT" sz="1400" b="0" i="1" u="sng" dirty="0">
                <a:latin typeface="Helvetica Neue" panose="02000503000000020004" pitchFamily="2" charset="0"/>
                <a:ea typeface="Helvetica Neue" panose="02000503000000020004" pitchFamily="2" charset="0"/>
                <a:cs typeface="Helvetica Neue" panose="02000503000000020004" pitchFamily="2" charset="0"/>
              </a:rPr>
              <a:t> </a:t>
            </a:r>
            <a:r>
              <a:rPr lang="it-IT" sz="1400" b="0" i="1" u="sng" dirty="0" err="1">
                <a:latin typeface="Helvetica Neue" panose="02000503000000020004" pitchFamily="2" charset="0"/>
                <a:ea typeface="Helvetica Neue" panose="02000503000000020004" pitchFamily="2" charset="0"/>
                <a:cs typeface="Helvetica Neue" panose="02000503000000020004" pitchFamily="2" charset="0"/>
              </a:rPr>
              <a:t>between</a:t>
            </a:r>
            <a:r>
              <a:rPr lang="it-IT" sz="1400" b="0" i="1" u="sng" dirty="0">
                <a:latin typeface="Helvetica Neue" panose="02000503000000020004" pitchFamily="2" charset="0"/>
                <a:ea typeface="Helvetica Neue" panose="02000503000000020004" pitchFamily="2" charset="0"/>
                <a:cs typeface="Helvetica Neue" panose="02000503000000020004" pitchFamily="2" charset="0"/>
              </a:rPr>
              <a:t> living </a:t>
            </a:r>
            <a:r>
              <a:rPr lang="it-IT" sz="1400" b="0" i="1" u="sng" dirty="0" err="1">
                <a:latin typeface="Helvetica Neue" panose="02000503000000020004" pitchFamily="2" charset="0"/>
                <a:ea typeface="Helvetica Neue" panose="02000503000000020004" pitchFamily="2" charset="0"/>
                <a:cs typeface="Helvetica Neue" panose="02000503000000020004" pitchFamily="2" charset="0"/>
              </a:rPr>
              <a:t>persons</a:t>
            </a:r>
            <a:r>
              <a:rPr lang="it-IT" sz="1400" b="0" i="1" u="sng" dirty="0">
                <a:latin typeface="Helvetica Neue" panose="02000503000000020004" pitchFamily="2" charset="0"/>
                <a:ea typeface="Helvetica Neue" panose="02000503000000020004" pitchFamily="2" charset="0"/>
                <a:cs typeface="Helvetica Neue" panose="02000503000000020004" pitchFamily="2" charset="0"/>
              </a:rPr>
              <a:t>.»</a:t>
            </a:r>
          </a:p>
          <a:p>
            <a:pPr marL="0" lvl="0" indent="0" algn="l" rtl="0">
              <a:lnSpc>
                <a:spcPct val="90000"/>
              </a:lnSpc>
              <a:spcBef>
                <a:spcPts val="0"/>
              </a:spcBef>
              <a:spcAft>
                <a:spcPts val="0"/>
              </a:spcAft>
              <a:buClr>
                <a:srgbClr val="000000"/>
              </a:buClr>
              <a:buSzPts val="2800"/>
              <a:buNone/>
            </a:pPr>
            <a:endParaRPr lang="it-IT" sz="1400" b="0" i="1" u="sng" dirty="0">
              <a:latin typeface="Helvetica Neue" panose="02000503000000020004" pitchFamily="2" charset="0"/>
              <a:ea typeface="Helvetica Neue" panose="02000503000000020004" pitchFamily="2" charset="0"/>
              <a:cs typeface="Helvetica Neue" panose="02000503000000020004" pitchFamily="2" charset="0"/>
            </a:endParaRPr>
          </a:p>
          <a:p>
            <a:pPr marL="228600" lvl="0" indent="-283083" algn="l" rtl="0">
              <a:lnSpc>
                <a:spcPct val="90000"/>
              </a:lnSpc>
              <a:spcBef>
                <a:spcPts val="0"/>
              </a:spcBef>
              <a:spcAft>
                <a:spcPts val="0"/>
              </a:spcAft>
              <a:buClr>
                <a:srgbClr val="000000"/>
              </a:buClr>
              <a:buSzPts val="2800"/>
              <a:buChar char="•"/>
            </a:pPr>
            <a:r>
              <a:rPr lang="it-IT" sz="1400" b="0" dirty="0" err="1">
                <a:latin typeface="Helvetica Neue" panose="02000503000000020004" pitchFamily="2" charset="0"/>
                <a:ea typeface="Helvetica Neue" panose="02000503000000020004" pitchFamily="2" charset="0"/>
                <a:cs typeface="Helvetica Neue" panose="02000503000000020004" pitchFamily="2" charset="0"/>
              </a:rPr>
              <a:t>Prerequisite</a:t>
            </a:r>
            <a:r>
              <a:rPr lang="it-IT" sz="1400" b="0" dirty="0">
                <a:latin typeface="Helvetica Neue" panose="02000503000000020004" pitchFamily="2" charset="0"/>
                <a:ea typeface="Helvetica Neue" panose="02000503000000020004" pitchFamily="2" charset="0"/>
                <a:cs typeface="Helvetica Neue" panose="02000503000000020004" pitchFamily="2" charset="0"/>
              </a:rPr>
              <a:t> -&gt; index of </a:t>
            </a:r>
            <a:r>
              <a:rPr lang="it-IT" sz="1400" b="0" dirty="0" err="1">
                <a:latin typeface="Helvetica Neue" panose="02000503000000020004" pitchFamily="2" charset="0"/>
                <a:ea typeface="Helvetica Neue" panose="02000503000000020004" pitchFamily="2" charset="0"/>
                <a:cs typeface="Helvetica Neue" panose="02000503000000020004" pitchFamily="2" charset="0"/>
              </a:rPr>
              <a:t>ability</a:t>
            </a:r>
            <a:r>
              <a:rPr lang="it-IT" sz="1400" b="0" dirty="0">
                <a:latin typeface="Helvetica Neue" panose="02000503000000020004" pitchFamily="2" charset="0"/>
                <a:ea typeface="Helvetica Neue" panose="02000503000000020004" pitchFamily="2" charset="0"/>
                <a:cs typeface="Helvetica Neue" panose="02000503000000020004" pitchFamily="2" charset="0"/>
              </a:rPr>
              <a:t> to </a:t>
            </a:r>
            <a:r>
              <a:rPr lang="it-IT" sz="1400" b="0" dirty="0" err="1">
                <a:latin typeface="Helvetica Neue" panose="02000503000000020004" pitchFamily="2" charset="0"/>
                <a:ea typeface="Helvetica Neue" panose="02000503000000020004" pitchFamily="2" charset="0"/>
                <a:cs typeface="Helvetica Neue" panose="02000503000000020004" pitchFamily="2" charset="0"/>
              </a:rPr>
              <a:t>pay</a:t>
            </a:r>
            <a:r>
              <a:rPr lang="it-IT" sz="1400" b="0" dirty="0">
                <a:latin typeface="Helvetica Neue" panose="02000503000000020004" pitchFamily="2" charset="0"/>
                <a:ea typeface="Helvetica Neue" panose="02000503000000020004" pitchFamily="2" charset="0"/>
                <a:cs typeface="Helvetica Neue" panose="02000503000000020004" pitchFamily="2" charset="0"/>
              </a:rPr>
              <a:t>, </a:t>
            </a:r>
            <a:r>
              <a:rPr lang="it-IT" sz="1400" b="0" dirty="0" err="1">
                <a:latin typeface="Helvetica Neue" panose="02000503000000020004" pitchFamily="2" charset="0"/>
                <a:ea typeface="Helvetica Neue" panose="02000503000000020004" pitchFamily="2" charset="0"/>
                <a:cs typeface="Helvetica Neue" panose="02000503000000020004" pitchFamily="2" charset="0"/>
              </a:rPr>
              <a:t>these</a:t>
            </a:r>
            <a:r>
              <a:rPr lang="it-IT" sz="1400" b="0" dirty="0">
                <a:latin typeface="Helvetica Neue" panose="02000503000000020004" pitchFamily="2" charset="0"/>
                <a:ea typeface="Helvetica Neue" panose="02000503000000020004" pitchFamily="2" charset="0"/>
                <a:cs typeface="Helvetica Neue" panose="02000503000000020004" pitchFamily="2" charset="0"/>
              </a:rPr>
              <a:t> are the 2 </a:t>
            </a:r>
            <a:r>
              <a:rPr lang="it-IT" sz="1400" b="0" dirty="0" err="1">
                <a:latin typeface="Helvetica Neue" panose="02000503000000020004" pitchFamily="2" charset="0"/>
                <a:ea typeface="Helvetica Neue" panose="02000503000000020004" pitchFamily="2" charset="0"/>
                <a:cs typeface="Helvetica Neue" panose="02000503000000020004" pitchFamily="2" charset="0"/>
              </a:rPr>
              <a:t>facts</a:t>
            </a:r>
            <a:r>
              <a:rPr lang="it-IT" sz="1400" b="0" dirty="0">
                <a:latin typeface="Helvetica Neue" panose="02000503000000020004" pitchFamily="2" charset="0"/>
                <a:ea typeface="Helvetica Neue" panose="02000503000000020004" pitchFamily="2" charset="0"/>
                <a:cs typeface="Helvetica Neue" panose="02000503000000020004" pitchFamily="2" charset="0"/>
              </a:rPr>
              <a:t> </a:t>
            </a:r>
            <a:r>
              <a:rPr lang="it-IT" sz="1400" b="0" dirty="0" err="1">
                <a:latin typeface="Helvetica Neue" panose="02000503000000020004" pitchFamily="2" charset="0"/>
                <a:ea typeface="Helvetica Neue" panose="02000503000000020004" pitchFamily="2" charset="0"/>
                <a:cs typeface="Helvetica Neue" panose="02000503000000020004" pitchFamily="2" charset="0"/>
              </a:rPr>
              <a:t>that</a:t>
            </a:r>
            <a:r>
              <a:rPr lang="it-IT" sz="1400" b="0" dirty="0">
                <a:latin typeface="Helvetica Neue" panose="02000503000000020004" pitchFamily="2" charset="0"/>
                <a:ea typeface="Helvetica Neue" panose="02000503000000020004" pitchFamily="2" charset="0"/>
                <a:cs typeface="Helvetica Neue" panose="02000503000000020004" pitchFamily="2" charset="0"/>
              </a:rPr>
              <a:t> trigger the </a:t>
            </a:r>
            <a:r>
              <a:rPr lang="it-IT" sz="1400" b="0" dirty="0" err="1">
                <a:latin typeface="Helvetica Neue" panose="02000503000000020004" pitchFamily="2" charset="0"/>
                <a:ea typeface="Helvetica Neue" panose="02000503000000020004" pitchFamily="2" charset="0"/>
                <a:cs typeface="Helvetica Neue" panose="02000503000000020004" pitchFamily="2" charset="0"/>
              </a:rPr>
              <a:t>application</a:t>
            </a:r>
            <a:r>
              <a:rPr lang="it-IT" sz="1400" b="0" dirty="0">
                <a:latin typeface="Helvetica Neue" panose="02000503000000020004" pitchFamily="2" charset="0"/>
                <a:ea typeface="Helvetica Neue" panose="02000503000000020004" pitchFamily="2" charset="0"/>
                <a:cs typeface="Helvetica Neue" panose="02000503000000020004" pitchFamily="2" charset="0"/>
              </a:rPr>
              <a:t> of the tax by </a:t>
            </a:r>
            <a:r>
              <a:rPr lang="it-IT" sz="1400" b="0" dirty="0" err="1">
                <a:latin typeface="Helvetica Neue" panose="02000503000000020004" pitchFamily="2" charset="0"/>
                <a:ea typeface="Helvetica Neue" panose="02000503000000020004" pitchFamily="2" charset="0"/>
                <a:cs typeface="Helvetica Neue" panose="02000503000000020004" pitchFamily="2" charset="0"/>
              </a:rPr>
              <a:t>reason</a:t>
            </a:r>
            <a:r>
              <a:rPr lang="it-IT" sz="1400" b="0" dirty="0">
                <a:latin typeface="Helvetica Neue" panose="02000503000000020004" pitchFamily="2" charset="0"/>
                <a:ea typeface="Helvetica Neue" panose="02000503000000020004" pitchFamily="2" charset="0"/>
                <a:cs typeface="Helvetica Neue" panose="02000503000000020004" pitchFamily="2" charset="0"/>
              </a:rPr>
              <a:t> of the </a:t>
            </a:r>
            <a:r>
              <a:rPr lang="it-IT" sz="1400" b="0" dirty="0" err="1">
                <a:latin typeface="Helvetica Neue" panose="02000503000000020004" pitchFamily="2" charset="0"/>
                <a:ea typeface="Helvetica Neue" panose="02000503000000020004" pitchFamily="2" charset="0"/>
                <a:cs typeface="Helvetica Neue" panose="02000503000000020004" pitchFamily="2" charset="0"/>
              </a:rPr>
              <a:t>ability</a:t>
            </a:r>
            <a:r>
              <a:rPr lang="it-IT" sz="1400" b="0" dirty="0">
                <a:latin typeface="Helvetica Neue" panose="02000503000000020004" pitchFamily="2" charset="0"/>
                <a:ea typeface="Helvetica Neue" panose="02000503000000020004" pitchFamily="2" charset="0"/>
                <a:cs typeface="Helvetica Neue" panose="02000503000000020004" pitchFamily="2" charset="0"/>
              </a:rPr>
              <a:t> to </a:t>
            </a:r>
            <a:r>
              <a:rPr lang="it-IT" sz="1400" b="0" dirty="0" err="1">
                <a:latin typeface="Helvetica Neue" panose="02000503000000020004" pitchFamily="2" charset="0"/>
                <a:ea typeface="Helvetica Neue" panose="02000503000000020004" pitchFamily="2" charset="0"/>
                <a:cs typeface="Helvetica Neue" panose="02000503000000020004" pitchFamily="2" charset="0"/>
              </a:rPr>
              <a:t>pay</a:t>
            </a:r>
            <a:r>
              <a:rPr lang="it-IT" sz="1400" b="0" dirty="0">
                <a:latin typeface="Helvetica Neue" panose="02000503000000020004" pitchFamily="2" charset="0"/>
                <a:ea typeface="Helvetica Neue" panose="02000503000000020004" pitchFamily="2" charset="0"/>
                <a:cs typeface="Helvetica Neue" panose="02000503000000020004" pitchFamily="2" charset="0"/>
              </a:rPr>
              <a:t> of the de </a:t>
            </a:r>
            <a:r>
              <a:rPr lang="it-IT" sz="1400" b="0" dirty="0" err="1">
                <a:latin typeface="Helvetica Neue" panose="02000503000000020004" pitchFamily="2" charset="0"/>
                <a:ea typeface="Helvetica Neue" panose="02000503000000020004" pitchFamily="2" charset="0"/>
                <a:cs typeface="Helvetica Neue" panose="02000503000000020004" pitchFamily="2" charset="0"/>
              </a:rPr>
              <a:t>cuius</a:t>
            </a:r>
            <a:r>
              <a:rPr lang="it-IT" sz="1400" b="0" dirty="0">
                <a:latin typeface="Helvetica Neue" panose="02000503000000020004" pitchFamily="2" charset="0"/>
                <a:ea typeface="Helvetica Neue" panose="02000503000000020004" pitchFamily="2" charset="0"/>
                <a:cs typeface="Helvetica Neue" panose="02000503000000020004" pitchFamily="2" charset="0"/>
              </a:rPr>
              <a:t> or donator in the </a:t>
            </a:r>
            <a:r>
              <a:rPr lang="it-IT" sz="1400" b="0" dirty="0" err="1">
                <a:latin typeface="Helvetica Neue" panose="02000503000000020004" pitchFamily="2" charset="0"/>
                <a:ea typeface="Helvetica Neue" panose="02000503000000020004" pitchFamily="2" charset="0"/>
                <a:cs typeface="Helvetica Neue" panose="02000503000000020004" pitchFamily="2" charset="0"/>
              </a:rPr>
              <a:t>present</a:t>
            </a:r>
            <a:r>
              <a:rPr lang="it-IT" sz="1400" b="0" dirty="0">
                <a:latin typeface="Helvetica Neue" panose="02000503000000020004" pitchFamily="2" charset="0"/>
                <a:ea typeface="Helvetica Neue" panose="02000503000000020004" pitchFamily="2" charset="0"/>
                <a:cs typeface="Helvetica Neue" panose="02000503000000020004" pitchFamily="2" charset="0"/>
              </a:rPr>
              <a:t> case.</a:t>
            </a:r>
          </a:p>
          <a:p>
            <a:pPr marL="228600" lvl="0" indent="-283083" algn="l" rtl="0">
              <a:lnSpc>
                <a:spcPct val="90000"/>
              </a:lnSpc>
              <a:spcBef>
                <a:spcPts val="0"/>
              </a:spcBef>
              <a:spcAft>
                <a:spcPts val="0"/>
              </a:spcAft>
              <a:buClr>
                <a:srgbClr val="000000"/>
              </a:buClr>
              <a:buSzPts val="2800"/>
              <a:buChar char="•"/>
            </a:pPr>
            <a:endParaRPr lang="it-IT" sz="1400" dirty="0">
              <a:latin typeface="Helvetica Neue" panose="02000503000000020004" pitchFamily="2" charset="0"/>
              <a:ea typeface="Helvetica Neue" panose="02000503000000020004" pitchFamily="2" charset="0"/>
              <a:cs typeface="Helvetica Neue" panose="02000503000000020004" pitchFamily="2" charset="0"/>
            </a:endParaRPr>
          </a:p>
          <a:p>
            <a:pPr marL="0" indent="0">
              <a:spcBef>
                <a:spcPts val="0"/>
              </a:spcBef>
              <a:buClr>
                <a:srgbClr val="000000"/>
              </a:buClr>
              <a:buSzPts val="2800"/>
              <a:buNone/>
            </a:pPr>
            <a:r>
              <a:rPr lang="en-GB" sz="1400" b="1" dirty="0">
                <a:solidFill>
                  <a:srgbClr val="FF0000"/>
                </a:solidFill>
                <a:latin typeface="Helvetica Neue" panose="02000503000000020004" pitchFamily="2" charset="0"/>
                <a:ea typeface="Helvetica Neue" panose="02000503000000020004" pitchFamily="2" charset="0"/>
                <a:cs typeface="Helvetica Neue" panose="02000503000000020004" pitchFamily="2" charset="0"/>
              </a:rPr>
              <a:t>Who are the tax payers?</a:t>
            </a:r>
          </a:p>
          <a:p>
            <a:pPr marL="0" indent="0">
              <a:spcBef>
                <a:spcPts val="0"/>
              </a:spcBef>
              <a:buClr>
                <a:srgbClr val="000000"/>
              </a:buClr>
              <a:buSzPts val="2800"/>
              <a:buNone/>
            </a:pPr>
            <a:endParaRPr lang="en-GB" sz="1400" b="1" dirty="0">
              <a:solidFill>
                <a:srgbClr val="FF0000"/>
              </a:solidFill>
              <a:latin typeface="Helvetica Neue" panose="02000503000000020004" pitchFamily="2" charset="0"/>
              <a:ea typeface="Helvetica Neue" panose="02000503000000020004" pitchFamily="2" charset="0"/>
              <a:cs typeface="Helvetica Neue" panose="02000503000000020004" pitchFamily="2" charset="0"/>
            </a:endParaRPr>
          </a:p>
          <a:p>
            <a:pPr marL="114300" marR="0" lvl="0" indent="0" algn="just" defTabSz="914400" rtl="0" eaLnBrk="1" fontAlgn="auto" latinLnBrk="0" hangingPunct="1">
              <a:lnSpc>
                <a:spcPct val="90000"/>
              </a:lnSpc>
              <a:spcBef>
                <a:spcPts val="1200"/>
              </a:spcBef>
              <a:spcAft>
                <a:spcPts val="0"/>
              </a:spcAft>
              <a:buClr>
                <a:srgbClr val="000000"/>
              </a:buClr>
              <a:buSzPts val="1800"/>
              <a:buFont typeface="Arial"/>
              <a:buNone/>
              <a:tabLst/>
              <a:defRPr/>
            </a:pPr>
            <a:r>
              <a:rPr kumimoji="0" lang="en-GB" sz="1400" b="0" i="0" u="none" strike="noStrike" kern="0" cap="none" spc="0" normalizeH="0" baseline="0" noProof="0" dirty="0">
                <a:ln>
                  <a:noFill/>
                </a:ln>
                <a:solidFill>
                  <a:srgbClr val="000000">
                    <a:lumMod val="95000"/>
                    <a:lumOff val="5000"/>
                  </a:srgbClr>
                </a:solidFill>
                <a:effectLst/>
                <a:uLnTx/>
                <a:uFillTx/>
                <a:latin typeface="Helvetica Neue" panose="02000503000000020004" pitchFamily="2" charset="0"/>
                <a:ea typeface="Helvetica Neue" panose="02000503000000020004" pitchFamily="2" charset="0"/>
                <a:cs typeface="Helvetica Neue" panose="02000503000000020004" pitchFamily="2" charset="0"/>
                <a:sym typeface="Calibri"/>
              </a:rPr>
              <a:t>Article 5 D.L 1990/346</a:t>
            </a:r>
          </a:p>
          <a:p>
            <a:pPr marL="114300" marR="0" lvl="0" indent="0" algn="just" defTabSz="914400" rtl="0" eaLnBrk="1" fontAlgn="auto" latinLnBrk="0" hangingPunct="1">
              <a:lnSpc>
                <a:spcPct val="90000"/>
              </a:lnSpc>
              <a:spcBef>
                <a:spcPts val="1200"/>
              </a:spcBef>
              <a:spcAft>
                <a:spcPts val="0"/>
              </a:spcAft>
              <a:buClr>
                <a:srgbClr val="000000"/>
              </a:buClr>
              <a:buSzPts val="1800"/>
              <a:buFont typeface="Arial"/>
              <a:buNone/>
              <a:tabLst/>
              <a:defRPr/>
            </a:pPr>
            <a:r>
              <a:rPr kumimoji="0" lang="en-GB" sz="1400" b="0" i="0" u="none" strike="noStrike" kern="0" cap="none" spc="0" normalizeH="0" baseline="0" noProof="0" dirty="0">
                <a:ln>
                  <a:noFill/>
                </a:ln>
                <a:solidFill>
                  <a:srgbClr val="000000">
                    <a:lumMod val="95000"/>
                    <a:lumOff val="5000"/>
                  </a:srgbClr>
                </a:solidFill>
                <a:effectLst/>
                <a:uLnTx/>
                <a:uFillTx/>
                <a:latin typeface="Helvetica Neue" panose="02000503000000020004" pitchFamily="2" charset="0"/>
                <a:ea typeface="Helvetica Neue" panose="02000503000000020004" pitchFamily="2" charset="0"/>
                <a:cs typeface="Helvetica Neue" panose="02000503000000020004" pitchFamily="2" charset="0"/>
                <a:sym typeface="Calibri"/>
              </a:rPr>
              <a:t> The tax is payable by heirs and legatees for inheritances, donors for gifts, and beneficiaries for other gifts between living persons.</a:t>
            </a:r>
          </a:p>
          <a:p>
            <a:pPr marL="0" indent="0">
              <a:spcBef>
                <a:spcPts val="0"/>
              </a:spcBef>
              <a:buClr>
                <a:srgbClr val="000000"/>
              </a:buClr>
              <a:buSzPts val="2800"/>
              <a:buNone/>
            </a:pPr>
            <a:endParaRPr lang="en-GB" sz="1400" b="1" dirty="0">
              <a:solidFill>
                <a:srgbClr val="FF0000"/>
              </a:solidFill>
              <a:latin typeface="Helvetica Neue" panose="02000503000000020004" pitchFamily="2" charset="0"/>
              <a:ea typeface="Helvetica Neue" panose="02000503000000020004" pitchFamily="2" charset="0"/>
              <a:cs typeface="Helvetica Neue" panose="02000503000000020004" pitchFamily="2" charset="0"/>
            </a:endParaRPr>
          </a:p>
          <a:p>
            <a:pPr marL="0" lvl="0" indent="0" algn="l" rtl="0">
              <a:lnSpc>
                <a:spcPct val="90000"/>
              </a:lnSpc>
              <a:spcBef>
                <a:spcPts val="0"/>
              </a:spcBef>
              <a:spcAft>
                <a:spcPts val="0"/>
              </a:spcAft>
              <a:buClr>
                <a:srgbClr val="000000"/>
              </a:buClr>
              <a:buSzPts val="2800"/>
              <a:buNone/>
            </a:pPr>
            <a:endParaRPr lang="it-IT" sz="1400" dirty="0">
              <a:latin typeface="Helvetica Neue" panose="02000503000000020004" pitchFamily="2" charset="0"/>
              <a:ea typeface="Helvetica Neue" panose="02000503000000020004" pitchFamily="2" charset="0"/>
              <a:cs typeface="Helvetica Neue" panose="02000503000000020004" pitchFamily="2" charset="0"/>
            </a:endParaRPr>
          </a:p>
          <a:p>
            <a:pPr marL="0" lvl="0" indent="0" algn="l" rtl="0">
              <a:lnSpc>
                <a:spcPct val="90000"/>
              </a:lnSpc>
              <a:spcBef>
                <a:spcPts val="0"/>
              </a:spcBef>
              <a:spcAft>
                <a:spcPts val="0"/>
              </a:spcAft>
              <a:buClr>
                <a:srgbClr val="000000"/>
              </a:buClr>
              <a:buSzPts val="2800"/>
              <a:buNone/>
            </a:pPr>
            <a:r>
              <a:rPr lang="it-IT" sz="1400" b="1" dirty="0">
                <a:solidFill>
                  <a:srgbClr val="FF0000"/>
                </a:solidFill>
                <a:latin typeface="Helvetica Neue" panose="02000503000000020004" pitchFamily="2" charset="0"/>
                <a:ea typeface="Helvetica Neue" panose="02000503000000020004" pitchFamily="2" charset="0"/>
                <a:cs typeface="Helvetica Neue" panose="02000503000000020004" pitchFamily="2" charset="0"/>
              </a:rPr>
              <a:t>2 </a:t>
            </a:r>
            <a:r>
              <a:rPr lang="it-IT" sz="1400" b="1" dirty="0" err="1">
                <a:solidFill>
                  <a:srgbClr val="FF0000"/>
                </a:solidFill>
                <a:latin typeface="Helvetica Neue" panose="02000503000000020004" pitchFamily="2" charset="0"/>
                <a:ea typeface="Helvetica Neue" panose="02000503000000020004" pitchFamily="2" charset="0"/>
                <a:cs typeface="Helvetica Neue" panose="02000503000000020004" pitchFamily="2" charset="0"/>
              </a:rPr>
              <a:t>Clarifications</a:t>
            </a:r>
            <a:endParaRPr lang="it-IT" sz="1400" b="1" dirty="0">
              <a:solidFill>
                <a:srgbClr val="FF0000"/>
              </a:solidFill>
              <a:latin typeface="Helvetica Neue" panose="02000503000000020004" pitchFamily="2" charset="0"/>
              <a:ea typeface="Helvetica Neue" panose="02000503000000020004" pitchFamily="2" charset="0"/>
              <a:cs typeface="Helvetica Neue" panose="02000503000000020004" pitchFamily="2" charset="0"/>
            </a:endParaRPr>
          </a:p>
          <a:p>
            <a:pPr marL="0" lvl="0" indent="0" algn="l" rtl="0">
              <a:lnSpc>
                <a:spcPct val="90000"/>
              </a:lnSpc>
              <a:spcBef>
                <a:spcPts val="0"/>
              </a:spcBef>
              <a:spcAft>
                <a:spcPts val="0"/>
              </a:spcAft>
              <a:buClr>
                <a:srgbClr val="000000"/>
              </a:buClr>
              <a:buSzPts val="2800"/>
              <a:buNone/>
            </a:pPr>
            <a:endParaRPr lang="it-IT" sz="1400" b="0" dirty="0">
              <a:solidFill>
                <a:srgbClr val="FF0000"/>
              </a:solidFill>
              <a:latin typeface="Helvetica Neue" panose="02000503000000020004" pitchFamily="2" charset="0"/>
              <a:ea typeface="Helvetica Neue" panose="02000503000000020004" pitchFamily="2" charset="0"/>
              <a:cs typeface="Helvetica Neue" panose="02000503000000020004" pitchFamily="2" charset="0"/>
            </a:endParaRPr>
          </a:p>
          <a:p>
            <a:pPr marL="228600" lvl="0" indent="-283083" algn="l" rtl="0">
              <a:lnSpc>
                <a:spcPct val="90000"/>
              </a:lnSpc>
              <a:spcBef>
                <a:spcPts val="0"/>
              </a:spcBef>
              <a:spcAft>
                <a:spcPts val="0"/>
              </a:spcAft>
              <a:buClr>
                <a:srgbClr val="000000"/>
              </a:buClr>
              <a:buSzPts val="2800"/>
              <a:buChar char="•"/>
            </a:pPr>
            <a:r>
              <a:rPr lang="it-IT" sz="1400" b="0" dirty="0" err="1">
                <a:latin typeface="Helvetica Neue" panose="02000503000000020004" pitchFamily="2" charset="0"/>
                <a:ea typeface="Helvetica Neue" panose="02000503000000020004" pitchFamily="2" charset="0"/>
                <a:cs typeface="Helvetica Neue" panose="02000503000000020004" pitchFamily="2" charset="0"/>
              </a:rPr>
              <a:t>There</a:t>
            </a:r>
            <a:r>
              <a:rPr lang="it-IT" sz="1400" b="0" dirty="0">
                <a:latin typeface="Helvetica Neue" panose="02000503000000020004" pitchFamily="2" charset="0"/>
                <a:ea typeface="Helvetica Neue" panose="02000503000000020004" pitchFamily="2" charset="0"/>
                <a:cs typeface="Helvetica Neue" panose="02000503000000020004" pitchFamily="2" charset="0"/>
              </a:rPr>
              <a:t> </a:t>
            </a:r>
            <a:r>
              <a:rPr lang="it-IT" sz="1400" b="0" dirty="0" err="1">
                <a:latin typeface="Helvetica Neue" panose="02000503000000020004" pitchFamily="2" charset="0"/>
                <a:ea typeface="Helvetica Neue" panose="02000503000000020004" pitchFamily="2" charset="0"/>
                <a:cs typeface="Helvetica Neue" panose="02000503000000020004" pitchFamily="2" charset="0"/>
              </a:rPr>
              <a:t>is</a:t>
            </a:r>
            <a:r>
              <a:rPr lang="it-IT" sz="1400" b="0" dirty="0">
                <a:latin typeface="Helvetica Neue" panose="02000503000000020004" pitchFamily="2" charset="0"/>
                <a:ea typeface="Helvetica Neue" panose="02000503000000020004" pitchFamily="2" charset="0"/>
                <a:cs typeface="Helvetica Neue" panose="02000503000000020004" pitchFamily="2" charset="0"/>
              </a:rPr>
              <a:t> (no </a:t>
            </a:r>
            <a:r>
              <a:rPr lang="it-IT" sz="1400" b="0" dirty="0" err="1">
                <a:latin typeface="Helvetica Neue" panose="02000503000000020004" pitchFamily="2" charset="0"/>
                <a:ea typeface="Helvetica Neue" panose="02000503000000020004" pitchFamily="2" charset="0"/>
                <a:cs typeface="Helvetica Neue" panose="02000503000000020004" pitchFamily="2" charset="0"/>
              </a:rPr>
              <a:t>longer</a:t>
            </a:r>
            <a:r>
              <a:rPr lang="it-IT" sz="1400" b="0" dirty="0">
                <a:latin typeface="Helvetica Neue" panose="02000503000000020004" pitchFamily="2" charset="0"/>
                <a:ea typeface="Helvetica Neue" panose="02000503000000020004" pitchFamily="2" charset="0"/>
                <a:cs typeface="Helvetica Neue" panose="02000503000000020004" pitchFamily="2" charset="0"/>
              </a:rPr>
              <a:t>) a general tax on the </a:t>
            </a:r>
            <a:r>
              <a:rPr lang="it-IT" sz="1400" b="0" dirty="0" err="1">
                <a:latin typeface="Helvetica Neue" panose="02000503000000020004" pitchFamily="2" charset="0"/>
                <a:ea typeface="Helvetica Neue" panose="02000503000000020004" pitchFamily="2" charset="0"/>
                <a:cs typeface="Helvetica Neue" panose="02000503000000020004" pitchFamily="2" charset="0"/>
              </a:rPr>
              <a:t>entire</a:t>
            </a:r>
            <a:r>
              <a:rPr lang="it-IT" sz="1400" b="0" dirty="0">
                <a:latin typeface="Helvetica Neue" panose="02000503000000020004" pitchFamily="2" charset="0"/>
                <a:ea typeface="Helvetica Neue" panose="02000503000000020004" pitchFamily="2" charset="0"/>
                <a:cs typeface="Helvetica Neue" panose="02000503000000020004" pitchFamily="2" charset="0"/>
              </a:rPr>
              <a:t> </a:t>
            </a:r>
            <a:r>
              <a:rPr lang="it-IT" sz="1400" b="0" dirty="0" err="1">
                <a:latin typeface="Helvetica Neue" panose="02000503000000020004" pitchFamily="2" charset="0"/>
                <a:ea typeface="Helvetica Neue" panose="02000503000000020004" pitchFamily="2" charset="0"/>
                <a:cs typeface="Helvetica Neue" panose="02000503000000020004" pitchFamily="2" charset="0"/>
              </a:rPr>
              <a:t>inheritance</a:t>
            </a:r>
            <a:r>
              <a:rPr lang="it-IT" sz="1400" b="0" dirty="0">
                <a:latin typeface="Helvetica Neue" panose="02000503000000020004" pitchFamily="2" charset="0"/>
                <a:ea typeface="Helvetica Neue" panose="02000503000000020004" pitchFamily="2" charset="0"/>
                <a:cs typeface="Helvetica Neue" panose="02000503000000020004" pitchFamily="2" charset="0"/>
              </a:rPr>
              <a:t>, </a:t>
            </a:r>
            <a:r>
              <a:rPr lang="it-IT" sz="1400" b="0" dirty="0" err="1">
                <a:latin typeface="Helvetica Neue" panose="02000503000000020004" pitchFamily="2" charset="0"/>
                <a:ea typeface="Helvetica Neue" panose="02000503000000020004" pitchFamily="2" charset="0"/>
                <a:cs typeface="Helvetica Neue" panose="02000503000000020004" pitchFamily="2" charset="0"/>
              </a:rPr>
              <a:t>individual</a:t>
            </a:r>
            <a:r>
              <a:rPr lang="it-IT" sz="1400" b="0" dirty="0">
                <a:latin typeface="Helvetica Neue" panose="02000503000000020004" pitchFamily="2" charset="0"/>
                <a:ea typeface="Helvetica Neue" panose="02000503000000020004" pitchFamily="2" charset="0"/>
                <a:cs typeface="Helvetica Neue" panose="02000503000000020004" pitchFamily="2" charset="0"/>
              </a:rPr>
              <a:t> assets </a:t>
            </a:r>
            <a:r>
              <a:rPr lang="it-IT" sz="1400" b="0" dirty="0" err="1">
                <a:latin typeface="Helvetica Neue" panose="02000503000000020004" pitchFamily="2" charset="0"/>
                <a:ea typeface="Helvetica Neue" panose="02000503000000020004" pitchFamily="2" charset="0"/>
                <a:cs typeface="Helvetica Neue" panose="02000503000000020004" pitchFamily="2" charset="0"/>
              </a:rPr>
              <a:t>bequeathed</a:t>
            </a:r>
            <a:r>
              <a:rPr lang="it-IT" sz="1400" b="0" dirty="0">
                <a:latin typeface="Helvetica Neue" panose="02000503000000020004" pitchFamily="2" charset="0"/>
                <a:ea typeface="Helvetica Neue" panose="02000503000000020004" pitchFamily="2" charset="0"/>
                <a:cs typeface="Helvetica Neue" panose="02000503000000020004" pitchFamily="2" charset="0"/>
              </a:rPr>
              <a:t> or the </a:t>
            </a:r>
            <a:r>
              <a:rPr lang="it-IT" sz="1400" b="0" dirty="0" err="1">
                <a:latin typeface="Helvetica Neue" panose="02000503000000020004" pitchFamily="2" charset="0"/>
                <a:ea typeface="Helvetica Neue" panose="02000503000000020004" pitchFamily="2" charset="0"/>
                <a:cs typeface="Helvetica Neue" panose="02000503000000020004" pitchFamily="2" charset="0"/>
              </a:rPr>
              <a:t>subject</a:t>
            </a:r>
            <a:r>
              <a:rPr lang="it-IT" sz="1400" b="0" dirty="0">
                <a:latin typeface="Helvetica Neue" panose="02000503000000020004" pitchFamily="2" charset="0"/>
                <a:ea typeface="Helvetica Neue" panose="02000503000000020004" pitchFamily="2" charset="0"/>
                <a:cs typeface="Helvetica Neue" panose="02000503000000020004" pitchFamily="2" charset="0"/>
              </a:rPr>
              <a:t> of a </a:t>
            </a:r>
            <a:r>
              <a:rPr lang="it-IT" sz="1400" b="0" dirty="0" err="1">
                <a:latin typeface="Helvetica Neue" panose="02000503000000020004" pitchFamily="2" charset="0"/>
                <a:ea typeface="Helvetica Neue" panose="02000503000000020004" pitchFamily="2" charset="0"/>
                <a:cs typeface="Helvetica Neue" panose="02000503000000020004" pitchFamily="2" charset="0"/>
              </a:rPr>
              <a:t>specific</a:t>
            </a:r>
            <a:r>
              <a:rPr lang="it-IT" sz="1400" b="0" dirty="0">
                <a:latin typeface="Helvetica Neue" panose="02000503000000020004" pitchFamily="2" charset="0"/>
                <a:ea typeface="Helvetica Neue" panose="02000503000000020004" pitchFamily="2" charset="0"/>
                <a:cs typeface="Helvetica Neue" panose="02000503000000020004" pitchFamily="2" charset="0"/>
              </a:rPr>
              <a:t> legacy are </a:t>
            </a:r>
            <a:r>
              <a:rPr lang="it-IT" sz="1400" b="0" dirty="0" err="1">
                <a:latin typeface="Helvetica Neue" panose="02000503000000020004" pitchFamily="2" charset="0"/>
                <a:ea typeface="Helvetica Neue" panose="02000503000000020004" pitchFamily="2" charset="0"/>
                <a:cs typeface="Helvetica Neue" panose="02000503000000020004" pitchFamily="2" charset="0"/>
              </a:rPr>
              <a:t>taxed</a:t>
            </a:r>
            <a:r>
              <a:rPr lang="it-IT" sz="1400" b="0" dirty="0">
                <a:latin typeface="Helvetica Neue" panose="02000503000000020004" pitchFamily="2" charset="0"/>
                <a:ea typeface="Helvetica Neue" panose="02000503000000020004" pitchFamily="2" charset="0"/>
                <a:cs typeface="Helvetica Neue" panose="02000503000000020004" pitchFamily="2" charset="0"/>
              </a:rPr>
              <a:t>.</a:t>
            </a:r>
          </a:p>
          <a:p>
            <a:pPr marL="0" lvl="0" indent="0" algn="l" rtl="0">
              <a:lnSpc>
                <a:spcPct val="90000"/>
              </a:lnSpc>
              <a:spcBef>
                <a:spcPts val="0"/>
              </a:spcBef>
              <a:spcAft>
                <a:spcPts val="0"/>
              </a:spcAft>
              <a:buClr>
                <a:srgbClr val="000000"/>
              </a:buClr>
              <a:buSzPts val="2800"/>
              <a:buNone/>
            </a:pPr>
            <a:endParaRPr lang="it-IT" sz="1400" b="0" dirty="0">
              <a:latin typeface="Helvetica Neue" panose="02000503000000020004" pitchFamily="2" charset="0"/>
              <a:ea typeface="Helvetica Neue" panose="02000503000000020004" pitchFamily="2" charset="0"/>
              <a:cs typeface="Helvetica Neue" panose="02000503000000020004" pitchFamily="2" charset="0"/>
            </a:endParaRPr>
          </a:p>
          <a:p>
            <a:pPr marL="228600" lvl="0" indent="-283083" algn="l" rtl="0">
              <a:lnSpc>
                <a:spcPct val="90000"/>
              </a:lnSpc>
              <a:spcBef>
                <a:spcPts val="0"/>
              </a:spcBef>
              <a:spcAft>
                <a:spcPts val="0"/>
              </a:spcAft>
              <a:buClr>
                <a:srgbClr val="000000"/>
              </a:buClr>
              <a:buSzPts val="2800"/>
              <a:buChar char="•"/>
            </a:pPr>
            <a:r>
              <a:rPr lang="it-IT" sz="1400" b="0" dirty="0" err="1">
                <a:latin typeface="Helvetica Neue" panose="02000503000000020004" pitchFamily="2" charset="0"/>
                <a:ea typeface="Helvetica Neue" panose="02000503000000020004" pitchFamily="2" charset="0"/>
                <a:cs typeface="Helvetica Neue" panose="02000503000000020004" pitchFamily="2" charset="0"/>
              </a:rPr>
              <a:t>Actual</a:t>
            </a:r>
            <a:r>
              <a:rPr lang="it-IT" sz="1400" b="0" dirty="0">
                <a:latin typeface="Helvetica Neue" panose="02000503000000020004" pitchFamily="2" charset="0"/>
                <a:ea typeface="Helvetica Neue" panose="02000503000000020004" pitchFamily="2" charset="0"/>
                <a:cs typeface="Helvetica Neue" panose="02000503000000020004" pitchFamily="2" charset="0"/>
              </a:rPr>
              <a:t> payment of the tax </a:t>
            </a:r>
            <a:r>
              <a:rPr lang="it-IT" sz="1400" b="0" dirty="0" err="1">
                <a:latin typeface="Helvetica Neue" panose="02000503000000020004" pitchFamily="2" charset="0"/>
                <a:ea typeface="Helvetica Neue" panose="02000503000000020004" pitchFamily="2" charset="0"/>
                <a:cs typeface="Helvetica Neue" panose="02000503000000020004" pitchFamily="2" charset="0"/>
              </a:rPr>
              <a:t>is</a:t>
            </a:r>
            <a:r>
              <a:rPr lang="it-IT" sz="1400" b="0" dirty="0">
                <a:latin typeface="Helvetica Neue" panose="02000503000000020004" pitchFamily="2" charset="0"/>
                <a:ea typeface="Helvetica Neue" panose="02000503000000020004" pitchFamily="2" charset="0"/>
                <a:cs typeface="Helvetica Neue" panose="02000503000000020004" pitchFamily="2" charset="0"/>
              </a:rPr>
              <a:t> </a:t>
            </a:r>
            <a:r>
              <a:rPr lang="it-IT" sz="1400" b="0" dirty="0" err="1">
                <a:latin typeface="Helvetica Neue" panose="02000503000000020004" pitchFamily="2" charset="0"/>
                <a:ea typeface="Helvetica Neue" panose="02000503000000020004" pitchFamily="2" charset="0"/>
                <a:cs typeface="Helvetica Neue" panose="02000503000000020004" pitchFamily="2" charset="0"/>
              </a:rPr>
              <a:t>always</a:t>
            </a:r>
            <a:r>
              <a:rPr lang="it-IT" sz="1400" b="0" dirty="0">
                <a:latin typeface="Helvetica Neue" panose="02000503000000020004" pitchFamily="2" charset="0"/>
                <a:ea typeface="Helvetica Neue" panose="02000503000000020004" pitchFamily="2" charset="0"/>
                <a:cs typeface="Helvetica Neue" panose="02000503000000020004" pitchFamily="2" charset="0"/>
              </a:rPr>
              <a:t> </a:t>
            </a:r>
            <a:r>
              <a:rPr lang="it-IT" sz="1400" b="0" dirty="0" err="1">
                <a:latin typeface="Helvetica Neue" panose="02000503000000020004" pitchFamily="2" charset="0"/>
                <a:ea typeface="Helvetica Neue" panose="02000503000000020004" pitchFamily="2" charset="0"/>
                <a:cs typeface="Helvetica Neue" panose="02000503000000020004" pitchFamily="2" charset="0"/>
              </a:rPr>
              <a:t>contingent</a:t>
            </a:r>
            <a:r>
              <a:rPr lang="it-IT" sz="1400" b="0" dirty="0">
                <a:latin typeface="Helvetica Neue" panose="02000503000000020004" pitchFamily="2" charset="0"/>
                <a:ea typeface="Helvetica Neue" panose="02000503000000020004" pitchFamily="2" charset="0"/>
                <a:cs typeface="Helvetica Neue" panose="02000503000000020004" pitchFamily="2" charset="0"/>
              </a:rPr>
              <a:t> on the concept of transfer of the </a:t>
            </a:r>
            <a:r>
              <a:rPr lang="it-IT" sz="1400" b="0" dirty="0" err="1">
                <a:latin typeface="Helvetica Neue" panose="02000503000000020004" pitchFamily="2" charset="0"/>
                <a:ea typeface="Helvetica Neue" panose="02000503000000020004" pitchFamily="2" charset="0"/>
                <a:cs typeface="Helvetica Neue" panose="02000503000000020004" pitchFamily="2" charset="0"/>
              </a:rPr>
              <a:t>right</a:t>
            </a:r>
            <a:r>
              <a:rPr lang="it-IT" sz="1400" b="0" dirty="0">
                <a:latin typeface="Helvetica Neue" panose="02000503000000020004" pitchFamily="2" charset="0"/>
                <a:ea typeface="Helvetica Neue" panose="02000503000000020004" pitchFamily="2" charset="0"/>
                <a:cs typeface="Helvetica Neue" panose="02000503000000020004" pitchFamily="2" charset="0"/>
              </a:rPr>
              <a:t>, </a:t>
            </a:r>
            <a:r>
              <a:rPr lang="it-IT" sz="1400" b="0" dirty="0" err="1">
                <a:latin typeface="Helvetica Neue" panose="02000503000000020004" pitchFamily="2" charset="0"/>
                <a:ea typeface="Helvetica Neue" panose="02000503000000020004" pitchFamily="2" charset="0"/>
                <a:cs typeface="Helvetica Neue" panose="02000503000000020004" pitchFamily="2" charset="0"/>
              </a:rPr>
              <a:t>it</a:t>
            </a:r>
            <a:r>
              <a:rPr lang="it-IT" sz="1400" b="0" dirty="0">
                <a:latin typeface="Helvetica Neue" panose="02000503000000020004" pitchFamily="2" charset="0"/>
                <a:ea typeface="Helvetica Neue" panose="02000503000000020004" pitchFamily="2" charset="0"/>
                <a:cs typeface="Helvetica Neue" panose="02000503000000020004" pitchFamily="2" charset="0"/>
              </a:rPr>
              <a:t> </a:t>
            </a:r>
            <a:r>
              <a:rPr lang="it-IT" sz="1400" b="0" dirty="0" err="1">
                <a:latin typeface="Helvetica Neue" panose="02000503000000020004" pitchFamily="2" charset="0"/>
                <a:ea typeface="Helvetica Neue" panose="02000503000000020004" pitchFamily="2" charset="0"/>
                <a:cs typeface="Helvetica Neue" panose="02000503000000020004" pitchFamily="2" charset="0"/>
              </a:rPr>
              <a:t>is</a:t>
            </a:r>
            <a:r>
              <a:rPr lang="it-IT" sz="1400" b="0" dirty="0">
                <a:latin typeface="Helvetica Neue" panose="02000503000000020004" pitchFamily="2" charset="0"/>
                <a:ea typeface="Helvetica Neue" panose="02000503000000020004" pitchFamily="2" charset="0"/>
                <a:cs typeface="Helvetica Neue" panose="02000503000000020004" pitchFamily="2" charset="0"/>
              </a:rPr>
              <a:t> </a:t>
            </a:r>
            <a:r>
              <a:rPr lang="it-IT" sz="1400" b="0" dirty="0" err="1">
                <a:latin typeface="Helvetica Neue" panose="02000503000000020004" pitchFamily="2" charset="0"/>
                <a:ea typeface="Helvetica Neue" panose="02000503000000020004" pitchFamily="2" charset="0"/>
                <a:cs typeface="Helvetica Neue" panose="02000503000000020004" pitchFamily="2" charset="0"/>
              </a:rPr>
              <a:t>never</a:t>
            </a:r>
            <a:r>
              <a:rPr lang="it-IT" sz="1400" b="0" dirty="0">
                <a:latin typeface="Helvetica Neue" panose="02000503000000020004" pitchFamily="2" charset="0"/>
                <a:ea typeface="Helvetica Neue" panose="02000503000000020004" pitchFamily="2" charset="0"/>
                <a:cs typeface="Helvetica Neue" panose="02000503000000020004" pitchFamily="2" charset="0"/>
              </a:rPr>
              <a:t> </a:t>
            </a:r>
            <a:r>
              <a:rPr lang="it-IT" sz="1400" b="0" dirty="0" err="1">
                <a:latin typeface="Helvetica Neue" panose="02000503000000020004" pitchFamily="2" charset="0"/>
                <a:ea typeface="Helvetica Neue" panose="02000503000000020004" pitchFamily="2" charset="0"/>
                <a:cs typeface="Helvetica Neue" panose="02000503000000020004" pitchFamily="2" charset="0"/>
              </a:rPr>
              <a:t>possible</a:t>
            </a:r>
            <a:r>
              <a:rPr lang="it-IT" sz="1400" b="0" dirty="0">
                <a:latin typeface="Helvetica Neue" panose="02000503000000020004" pitchFamily="2" charset="0"/>
                <a:ea typeface="Helvetica Neue" panose="02000503000000020004" pitchFamily="2" charset="0"/>
                <a:cs typeface="Helvetica Neue" panose="02000503000000020004" pitchFamily="2" charset="0"/>
              </a:rPr>
              <a:t> to </a:t>
            </a:r>
            <a:r>
              <a:rPr lang="it-IT" sz="1400" b="0" dirty="0" err="1">
                <a:latin typeface="Helvetica Neue" panose="02000503000000020004" pitchFamily="2" charset="0"/>
                <a:ea typeface="Helvetica Neue" panose="02000503000000020004" pitchFamily="2" charset="0"/>
                <a:cs typeface="Helvetica Neue" panose="02000503000000020004" pitchFamily="2" charset="0"/>
              </a:rPr>
              <a:t>subject</a:t>
            </a:r>
            <a:r>
              <a:rPr lang="it-IT" sz="1400" b="0" dirty="0">
                <a:latin typeface="Helvetica Neue" panose="02000503000000020004" pitchFamily="2" charset="0"/>
                <a:ea typeface="Helvetica Neue" panose="02000503000000020004" pitchFamily="2" charset="0"/>
                <a:cs typeface="Helvetica Neue" panose="02000503000000020004" pitchFamily="2" charset="0"/>
              </a:rPr>
              <a:t> a </a:t>
            </a:r>
            <a:r>
              <a:rPr lang="it-IT" sz="1400" b="0" dirty="0" err="1">
                <a:latin typeface="Helvetica Neue" panose="02000503000000020004" pitchFamily="2" charset="0"/>
                <a:ea typeface="Helvetica Neue" panose="02000503000000020004" pitchFamily="2" charset="0"/>
                <a:cs typeface="Helvetica Neue" panose="02000503000000020004" pitchFamily="2" charset="0"/>
              </a:rPr>
              <a:t>person</a:t>
            </a:r>
            <a:r>
              <a:rPr lang="it-IT" sz="1400" b="0" dirty="0">
                <a:latin typeface="Helvetica Neue" panose="02000503000000020004" pitchFamily="2" charset="0"/>
                <a:ea typeface="Helvetica Neue" panose="02000503000000020004" pitchFamily="2" charset="0"/>
                <a:cs typeface="Helvetica Neue" panose="02000503000000020004" pitchFamily="2" charset="0"/>
              </a:rPr>
              <a:t> to tax </a:t>
            </a:r>
            <a:r>
              <a:rPr lang="it-IT" sz="1400" b="0" dirty="0" err="1">
                <a:latin typeface="Helvetica Neue" panose="02000503000000020004" pitchFamily="2" charset="0"/>
                <a:ea typeface="Helvetica Neue" panose="02000503000000020004" pitchFamily="2" charset="0"/>
                <a:cs typeface="Helvetica Neue" panose="02000503000000020004" pitchFamily="2" charset="0"/>
              </a:rPr>
              <a:t>if</a:t>
            </a:r>
            <a:r>
              <a:rPr lang="it-IT" sz="1400" b="0" dirty="0">
                <a:latin typeface="Helvetica Neue" panose="02000503000000020004" pitchFamily="2" charset="0"/>
                <a:ea typeface="Helvetica Neue" panose="02000503000000020004" pitchFamily="2" charset="0"/>
                <a:cs typeface="Helvetica Neue" panose="02000503000000020004" pitchFamily="2" charset="0"/>
              </a:rPr>
              <a:t> the transfer of the </a:t>
            </a:r>
            <a:r>
              <a:rPr lang="it-IT" sz="1400" b="0" dirty="0" err="1">
                <a:latin typeface="Helvetica Neue" panose="02000503000000020004" pitchFamily="2" charset="0"/>
                <a:ea typeface="Helvetica Neue" panose="02000503000000020004" pitchFamily="2" charset="0"/>
                <a:cs typeface="Helvetica Neue" panose="02000503000000020004" pitchFamily="2" charset="0"/>
              </a:rPr>
              <a:t>right</a:t>
            </a:r>
            <a:r>
              <a:rPr lang="it-IT" sz="1400" b="0" dirty="0">
                <a:latin typeface="Helvetica Neue" panose="02000503000000020004" pitchFamily="2" charset="0"/>
                <a:ea typeface="Helvetica Neue" panose="02000503000000020004" pitchFamily="2" charset="0"/>
                <a:cs typeface="Helvetica Neue" panose="02000503000000020004" pitchFamily="2" charset="0"/>
              </a:rPr>
              <a:t> or of the </a:t>
            </a:r>
            <a:r>
              <a:rPr lang="it-IT" sz="1400" b="0" dirty="0" err="1">
                <a:latin typeface="Helvetica Neue" panose="02000503000000020004" pitchFamily="2" charset="0"/>
                <a:ea typeface="Helvetica Neue" panose="02000503000000020004" pitchFamily="2" charset="0"/>
                <a:cs typeface="Helvetica Neue" panose="02000503000000020004" pitchFamily="2" charset="0"/>
              </a:rPr>
              <a:t>property</a:t>
            </a:r>
            <a:r>
              <a:rPr lang="it-IT" sz="1400" b="0" dirty="0">
                <a:latin typeface="Helvetica Neue" panose="02000503000000020004" pitchFamily="2" charset="0"/>
                <a:ea typeface="Helvetica Neue" panose="02000503000000020004" pitchFamily="2" charset="0"/>
                <a:cs typeface="Helvetica Neue" panose="02000503000000020004" pitchFamily="2" charset="0"/>
              </a:rPr>
              <a:t> </a:t>
            </a:r>
            <a:r>
              <a:rPr lang="it-IT" sz="1400" b="0" dirty="0" err="1">
                <a:latin typeface="Helvetica Neue" panose="02000503000000020004" pitchFamily="2" charset="0"/>
                <a:ea typeface="Helvetica Neue" panose="02000503000000020004" pitchFamily="2" charset="0"/>
                <a:cs typeface="Helvetica Neue" panose="02000503000000020004" pitchFamily="2" charset="0"/>
              </a:rPr>
              <a:t>does</a:t>
            </a:r>
            <a:r>
              <a:rPr lang="it-IT" sz="1400" b="0" dirty="0">
                <a:latin typeface="Helvetica Neue" panose="02000503000000020004" pitchFamily="2" charset="0"/>
                <a:ea typeface="Helvetica Neue" panose="02000503000000020004" pitchFamily="2" charset="0"/>
                <a:cs typeface="Helvetica Neue" panose="02000503000000020004" pitchFamily="2" charset="0"/>
              </a:rPr>
              <a:t> </a:t>
            </a:r>
            <a:r>
              <a:rPr lang="it-IT" sz="1400" b="0" dirty="0" err="1">
                <a:latin typeface="Helvetica Neue" panose="02000503000000020004" pitchFamily="2" charset="0"/>
                <a:ea typeface="Helvetica Neue" panose="02000503000000020004" pitchFamily="2" charset="0"/>
                <a:cs typeface="Helvetica Neue" panose="02000503000000020004" pitchFamily="2" charset="0"/>
              </a:rPr>
              <a:t>not</a:t>
            </a:r>
            <a:r>
              <a:rPr lang="it-IT" sz="1400" b="0" dirty="0">
                <a:latin typeface="Helvetica Neue" panose="02000503000000020004" pitchFamily="2" charset="0"/>
                <a:ea typeface="Helvetica Neue" panose="02000503000000020004" pitchFamily="2" charset="0"/>
                <a:cs typeface="Helvetica Neue" panose="02000503000000020004" pitchFamily="2" charset="0"/>
              </a:rPr>
              <a:t> </a:t>
            </a:r>
            <a:r>
              <a:rPr lang="it-IT" sz="1400" b="0" dirty="0" err="1">
                <a:latin typeface="Helvetica Neue" panose="02000503000000020004" pitchFamily="2" charset="0"/>
                <a:ea typeface="Helvetica Neue" panose="02000503000000020004" pitchFamily="2" charset="0"/>
                <a:cs typeface="Helvetica Neue" panose="02000503000000020004" pitchFamily="2" charset="0"/>
              </a:rPr>
              <a:t>occur</a:t>
            </a:r>
            <a:r>
              <a:rPr lang="it-IT" sz="1400" b="0" dirty="0">
                <a:latin typeface="Helvetica Neue" panose="02000503000000020004" pitchFamily="2" charset="0"/>
                <a:ea typeface="Helvetica Neue" panose="02000503000000020004" pitchFamily="2" charset="0"/>
                <a:cs typeface="Helvetica Neue" panose="02000503000000020004" pitchFamily="2" charset="0"/>
              </a:rPr>
              <a:t> ( the </a:t>
            </a:r>
            <a:r>
              <a:rPr lang="it-IT" sz="1400" b="0" dirty="0" err="1">
                <a:latin typeface="Helvetica Neue" panose="02000503000000020004" pitchFamily="2" charset="0"/>
                <a:ea typeface="Helvetica Neue" panose="02000503000000020004" pitchFamily="2" charset="0"/>
                <a:cs typeface="Helvetica Neue" panose="02000503000000020004" pitchFamily="2" charset="0"/>
              </a:rPr>
              <a:t>prerequisite</a:t>
            </a:r>
            <a:r>
              <a:rPr lang="it-IT" sz="1400" b="0" dirty="0">
                <a:latin typeface="Helvetica Neue" panose="02000503000000020004" pitchFamily="2" charset="0"/>
                <a:ea typeface="Helvetica Neue" panose="02000503000000020004" pitchFamily="2" charset="0"/>
                <a:cs typeface="Helvetica Neue" panose="02000503000000020004" pitchFamily="2" charset="0"/>
              </a:rPr>
              <a:t>/</a:t>
            </a:r>
            <a:r>
              <a:rPr lang="it-IT" sz="1400" b="0" dirty="0" err="1">
                <a:latin typeface="Helvetica Neue" panose="02000503000000020004" pitchFamily="2" charset="0"/>
                <a:ea typeface="Helvetica Neue" panose="02000503000000020004" pitchFamily="2" charset="0"/>
                <a:cs typeface="Helvetica Neue" panose="02000503000000020004" pitchFamily="2" charset="0"/>
              </a:rPr>
              <a:t>criteria</a:t>
            </a:r>
            <a:r>
              <a:rPr lang="it-IT" sz="1400" b="0" dirty="0">
                <a:latin typeface="Helvetica Neue" panose="02000503000000020004" pitchFamily="2" charset="0"/>
                <a:ea typeface="Helvetica Neue" panose="02000503000000020004" pitchFamily="2" charset="0"/>
                <a:cs typeface="Helvetica Neue" panose="02000503000000020004" pitchFamily="2" charset="0"/>
              </a:rPr>
              <a:t> of the tax </a:t>
            </a:r>
            <a:r>
              <a:rPr lang="it-IT" sz="1400" b="0" dirty="0" err="1">
                <a:latin typeface="Helvetica Neue" panose="02000503000000020004" pitchFamily="2" charset="0"/>
                <a:ea typeface="Helvetica Neue" panose="02000503000000020004" pitchFamily="2" charset="0"/>
                <a:cs typeface="Helvetica Neue" panose="02000503000000020004" pitchFamily="2" charset="0"/>
              </a:rPr>
              <a:t>would</a:t>
            </a:r>
            <a:r>
              <a:rPr lang="it-IT" sz="1400" b="0" dirty="0">
                <a:latin typeface="Helvetica Neue" panose="02000503000000020004" pitchFamily="2" charset="0"/>
                <a:ea typeface="Helvetica Neue" panose="02000503000000020004" pitchFamily="2" charset="0"/>
                <a:cs typeface="Helvetica Neue" panose="02000503000000020004" pitchFamily="2" charset="0"/>
              </a:rPr>
              <a:t> be </a:t>
            </a:r>
            <a:r>
              <a:rPr lang="it-IT" sz="1400" b="0" dirty="0" err="1">
                <a:latin typeface="Helvetica Neue" panose="02000503000000020004" pitchFamily="2" charset="0"/>
                <a:ea typeface="Helvetica Neue" panose="02000503000000020004" pitchFamily="2" charset="0"/>
                <a:cs typeface="Helvetica Neue" panose="02000503000000020004" pitchFamily="2" charset="0"/>
              </a:rPr>
              <a:t>lost</a:t>
            </a:r>
            <a:r>
              <a:rPr lang="it-IT" sz="1400" b="0" dirty="0">
                <a:latin typeface="Helvetica Neue" panose="02000503000000020004" pitchFamily="2" charset="0"/>
                <a:ea typeface="Helvetica Neue" panose="02000503000000020004" pitchFamily="2" charset="0"/>
                <a:cs typeface="Helvetica Neue" panose="02000503000000020004" pitchFamily="2" charset="0"/>
              </a:rPr>
              <a:t> )</a:t>
            </a:r>
          </a:p>
          <a:p>
            <a:pPr marL="0" lvl="0" indent="0" algn="l" rtl="0">
              <a:lnSpc>
                <a:spcPct val="90000"/>
              </a:lnSpc>
              <a:spcBef>
                <a:spcPts val="0"/>
              </a:spcBef>
              <a:spcAft>
                <a:spcPts val="0"/>
              </a:spcAft>
              <a:buClr>
                <a:srgbClr val="000000"/>
              </a:buClr>
              <a:buSzPts val="2800"/>
              <a:buNone/>
            </a:pPr>
            <a:endParaRPr sz="2000" b="0" dirty="0"/>
          </a:p>
        </p:txBody>
      </p:sp>
    </p:spTree>
    <p:extLst>
      <p:ext uri="{BB962C8B-B14F-4D97-AF65-F5344CB8AC3E}">
        <p14:creationId xmlns:p14="http://schemas.microsoft.com/office/powerpoint/2010/main" val="40747301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1"/>
          <p:cNvSpPr/>
          <p:nvPr/>
        </p:nvSpPr>
        <p:spPr>
          <a:xfrm>
            <a:off x="0" y="6121400"/>
            <a:ext cx="12192000" cy="736600"/>
          </a:xfrm>
          <a:prstGeom prst="rect">
            <a:avLst/>
          </a:prstGeom>
          <a:solidFill>
            <a:srgbClr val="30579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50" name="Google Shape;150;p21"/>
          <p:cNvPicPr preferRelativeResize="0"/>
          <p:nvPr/>
        </p:nvPicPr>
        <p:blipFill rotWithShape="1">
          <a:blip r:embed="rId3">
            <a:alphaModFix/>
          </a:blip>
          <a:srcRect/>
          <a:stretch/>
        </p:blipFill>
        <p:spPr>
          <a:xfrm>
            <a:off x="692150" y="6295456"/>
            <a:ext cx="1661102" cy="406734"/>
          </a:xfrm>
          <a:prstGeom prst="rect">
            <a:avLst/>
          </a:prstGeom>
          <a:noFill/>
          <a:ln>
            <a:noFill/>
          </a:ln>
        </p:spPr>
      </p:pic>
      <p:sp>
        <p:nvSpPr>
          <p:cNvPr id="151" name="Google Shape;151;p21"/>
          <p:cNvSpPr txBox="1">
            <a:spLocks noGrp="1"/>
          </p:cNvSpPr>
          <p:nvPr>
            <p:ph type="body" idx="1"/>
          </p:nvPr>
        </p:nvSpPr>
        <p:spPr>
          <a:xfrm>
            <a:off x="0" y="0"/>
            <a:ext cx="12192000" cy="6121400"/>
          </a:xfrm>
          <a:prstGeom prst="rect">
            <a:avLst/>
          </a:prstGeom>
          <a:noFill/>
          <a:ln>
            <a:noFill/>
          </a:ln>
        </p:spPr>
        <p:txBody>
          <a:bodyPr spcFirstLastPara="1" wrap="square" lIns="91425" tIns="45700" rIns="91425" bIns="45700" anchor="t" anchorCtr="0">
            <a:normAutofit/>
          </a:bodyPr>
          <a:lstStyle/>
          <a:p>
            <a:pPr marL="114300" indent="0">
              <a:buNone/>
            </a:pPr>
            <a:endParaRPr lang="it-IT" sz="2000" dirty="0">
              <a:solidFill>
                <a:srgbClr val="000000"/>
              </a:solidFill>
              <a:effectLst/>
              <a:latin typeface="Helvetica Neue" panose="02000503000000020004" pitchFamily="2" charset="0"/>
            </a:endParaRPr>
          </a:p>
          <a:p>
            <a:r>
              <a:rPr lang="it-IT" sz="2000" dirty="0" err="1">
                <a:solidFill>
                  <a:srgbClr val="000000"/>
                </a:solidFill>
                <a:effectLst/>
                <a:latin typeface="Helvetica Neue" panose="02000503000000020004" pitchFamily="2" charset="0"/>
              </a:rPr>
              <a:t>Lets’see</a:t>
            </a:r>
            <a:r>
              <a:rPr lang="it-IT" sz="2000" b="1" dirty="0">
                <a:solidFill>
                  <a:srgbClr val="FF0000"/>
                </a:solidFill>
                <a:effectLst/>
                <a:latin typeface="Helvetica Neue" panose="02000503000000020004" pitchFamily="2" charset="0"/>
              </a:rPr>
              <a:t>…. THE TAX BASE</a:t>
            </a:r>
          </a:p>
          <a:p>
            <a:pPr marL="228600" lvl="0" indent="-283083" algn="l" rtl="0">
              <a:lnSpc>
                <a:spcPct val="90000"/>
              </a:lnSpc>
              <a:spcBef>
                <a:spcPts val="0"/>
              </a:spcBef>
              <a:spcAft>
                <a:spcPts val="0"/>
              </a:spcAft>
              <a:buClr>
                <a:srgbClr val="000000"/>
              </a:buClr>
              <a:buSzPts val="2800"/>
              <a:buChar char="•"/>
            </a:pPr>
            <a:endParaRPr lang="it-IT" sz="3100" b="0" dirty="0"/>
          </a:p>
          <a:p>
            <a:pPr marL="228600" lvl="0" indent="-283083" algn="l" rtl="0">
              <a:lnSpc>
                <a:spcPct val="90000"/>
              </a:lnSpc>
              <a:spcBef>
                <a:spcPts val="0"/>
              </a:spcBef>
              <a:spcAft>
                <a:spcPts val="0"/>
              </a:spcAft>
              <a:buClr>
                <a:srgbClr val="000000"/>
              </a:buClr>
              <a:buSzPts val="2800"/>
              <a:buChar char="•"/>
            </a:pPr>
            <a:r>
              <a:rPr lang="it-IT" sz="2000" b="0" dirty="0"/>
              <a:t>Once the </a:t>
            </a:r>
            <a:r>
              <a:rPr lang="it-IT" sz="2000" b="0" dirty="0" err="1"/>
              <a:t>fact</a:t>
            </a:r>
            <a:r>
              <a:rPr lang="it-IT" sz="2000" b="0" dirty="0"/>
              <a:t> on </a:t>
            </a:r>
            <a:r>
              <a:rPr lang="it-IT" sz="2000" b="0" dirty="0" err="1"/>
              <a:t>which</a:t>
            </a:r>
            <a:r>
              <a:rPr lang="it-IT" sz="2000" b="0" dirty="0"/>
              <a:t> the tax </a:t>
            </a:r>
            <a:r>
              <a:rPr lang="it-IT" sz="2000" b="0" dirty="0" err="1"/>
              <a:t>depends</a:t>
            </a:r>
            <a:r>
              <a:rPr lang="it-IT" sz="2000" b="0" dirty="0"/>
              <a:t> </a:t>
            </a:r>
            <a:r>
              <a:rPr lang="it-IT" sz="2000" b="0" dirty="0" err="1"/>
              <a:t>is</a:t>
            </a:r>
            <a:r>
              <a:rPr lang="it-IT" sz="2000" b="0" dirty="0"/>
              <a:t> </a:t>
            </a:r>
            <a:r>
              <a:rPr lang="it-IT" sz="2000" b="0" dirty="0" err="1"/>
              <a:t>determined</a:t>
            </a:r>
            <a:r>
              <a:rPr lang="it-IT" sz="2000" dirty="0"/>
              <a:t>…</a:t>
            </a:r>
          </a:p>
          <a:p>
            <a:pPr marL="342900" lvl="0" algn="l" rtl="0">
              <a:lnSpc>
                <a:spcPct val="90000"/>
              </a:lnSpc>
              <a:spcBef>
                <a:spcPts val="0"/>
              </a:spcBef>
              <a:spcAft>
                <a:spcPts val="0"/>
              </a:spcAft>
              <a:buClr>
                <a:srgbClr val="000000"/>
              </a:buClr>
              <a:buSzPts val="2800"/>
              <a:buFont typeface="Wingdings" pitchFamily="2" charset="2"/>
              <a:buChar char="à"/>
            </a:pPr>
            <a:r>
              <a:rPr lang="it-IT" sz="2000" b="0" dirty="0" err="1"/>
              <a:t>need</a:t>
            </a:r>
            <a:r>
              <a:rPr lang="it-IT" sz="2000" b="0" dirty="0"/>
              <a:t> to </a:t>
            </a:r>
            <a:r>
              <a:rPr lang="it-IT" sz="2000" b="0" dirty="0" err="1"/>
              <a:t>understand</a:t>
            </a:r>
            <a:r>
              <a:rPr lang="it-IT" sz="2000" b="0" dirty="0"/>
              <a:t> the tax base ( </a:t>
            </a:r>
            <a:r>
              <a:rPr lang="it-IT" sz="2000" b="0" dirty="0" err="1"/>
              <a:t>actual</a:t>
            </a:r>
            <a:r>
              <a:rPr lang="it-IT" sz="2000" b="0" dirty="0"/>
              <a:t> </a:t>
            </a:r>
            <a:r>
              <a:rPr lang="it-IT" sz="2000" b="0" dirty="0" err="1"/>
              <a:t>amount</a:t>
            </a:r>
            <a:r>
              <a:rPr lang="it-IT" sz="2000" b="0" dirty="0"/>
              <a:t> hit by the tax )</a:t>
            </a:r>
          </a:p>
          <a:p>
            <a:pPr marL="342900" lvl="0" algn="l" rtl="0">
              <a:lnSpc>
                <a:spcPct val="90000"/>
              </a:lnSpc>
              <a:spcBef>
                <a:spcPts val="0"/>
              </a:spcBef>
              <a:spcAft>
                <a:spcPts val="0"/>
              </a:spcAft>
              <a:buClr>
                <a:srgbClr val="000000"/>
              </a:buClr>
              <a:buSzPts val="2800"/>
              <a:buFont typeface="Wingdings" pitchFamily="2" charset="2"/>
              <a:buChar char="à"/>
            </a:pPr>
            <a:endParaRPr lang="it-IT" sz="2000" dirty="0"/>
          </a:p>
          <a:p>
            <a:pPr marL="0" lvl="0" indent="0" algn="l" rtl="0">
              <a:lnSpc>
                <a:spcPct val="90000"/>
              </a:lnSpc>
              <a:spcBef>
                <a:spcPts val="0"/>
              </a:spcBef>
              <a:spcAft>
                <a:spcPts val="0"/>
              </a:spcAft>
              <a:buClr>
                <a:srgbClr val="000000"/>
              </a:buClr>
              <a:buSzPts val="2800"/>
              <a:buNone/>
            </a:pPr>
            <a:endParaRPr lang="it-IT" sz="2000" b="0" dirty="0"/>
          </a:p>
          <a:p>
            <a:pPr marL="228600" lvl="0" indent="-283083" algn="l" rtl="0">
              <a:lnSpc>
                <a:spcPct val="90000"/>
              </a:lnSpc>
              <a:spcBef>
                <a:spcPts val="0"/>
              </a:spcBef>
              <a:spcAft>
                <a:spcPts val="0"/>
              </a:spcAft>
              <a:buClr>
                <a:srgbClr val="000000"/>
              </a:buClr>
              <a:buSzPts val="2800"/>
              <a:buChar char="•"/>
            </a:pPr>
            <a:r>
              <a:rPr lang="it-IT" sz="2000" b="0" i="1" u="sng" dirty="0" err="1"/>
              <a:t>Article</a:t>
            </a:r>
            <a:r>
              <a:rPr lang="it-IT" sz="2000" b="0" i="1" u="sng" dirty="0"/>
              <a:t> 8 </a:t>
            </a:r>
            <a:r>
              <a:rPr lang="it-IT" sz="2000" b="0" i="1" u="sng" dirty="0" err="1"/>
              <a:t>Consolidated</a:t>
            </a:r>
            <a:r>
              <a:rPr lang="it-IT" sz="2000" b="0" i="1" u="sng" dirty="0"/>
              <a:t> Text of 31/10/1990 No. 346:</a:t>
            </a:r>
          </a:p>
          <a:p>
            <a:pPr marL="0" lvl="0" indent="0" algn="l" rtl="0">
              <a:lnSpc>
                <a:spcPct val="90000"/>
              </a:lnSpc>
              <a:spcBef>
                <a:spcPts val="0"/>
              </a:spcBef>
              <a:spcAft>
                <a:spcPts val="0"/>
              </a:spcAft>
              <a:buClr>
                <a:srgbClr val="000000"/>
              </a:buClr>
              <a:buSzPts val="2800"/>
              <a:buNone/>
            </a:pPr>
            <a:endParaRPr lang="it-IT" sz="2000" b="0" i="1" u="sng" dirty="0"/>
          </a:p>
          <a:p>
            <a:pPr marL="228600" lvl="0" indent="-283083" algn="l" rtl="0">
              <a:lnSpc>
                <a:spcPct val="90000"/>
              </a:lnSpc>
              <a:spcBef>
                <a:spcPts val="0"/>
              </a:spcBef>
              <a:spcAft>
                <a:spcPts val="0"/>
              </a:spcAft>
              <a:buClr>
                <a:srgbClr val="000000"/>
              </a:buClr>
              <a:buSzPts val="2800"/>
              <a:buChar char="•"/>
            </a:pPr>
            <a:r>
              <a:rPr lang="it-IT" sz="2000" b="0" i="1" u="sng" dirty="0"/>
              <a:t>"The overall net </a:t>
            </a:r>
            <a:r>
              <a:rPr lang="it-IT" sz="2000" b="0" i="1" u="sng" dirty="0" err="1"/>
              <a:t>value</a:t>
            </a:r>
            <a:r>
              <a:rPr lang="it-IT" sz="2000" b="0" i="1" u="sng" dirty="0"/>
              <a:t> of the estate </a:t>
            </a:r>
            <a:r>
              <a:rPr lang="it-IT" sz="2000" b="0" i="1" u="sng" dirty="0" err="1"/>
              <a:t>consists</a:t>
            </a:r>
            <a:r>
              <a:rPr lang="it-IT" sz="2000" b="0" i="1" u="sng" dirty="0"/>
              <a:t> of the </a:t>
            </a:r>
            <a:r>
              <a:rPr lang="it-IT" sz="2000" b="0" i="1" u="sng" dirty="0" err="1"/>
              <a:t>difference</a:t>
            </a:r>
            <a:r>
              <a:rPr lang="it-IT" sz="2000" b="0" i="1" u="sng" dirty="0"/>
              <a:t> </a:t>
            </a:r>
            <a:r>
              <a:rPr lang="it-IT" sz="2000" b="0" i="1" u="sng" dirty="0" err="1"/>
              <a:t>between</a:t>
            </a:r>
            <a:r>
              <a:rPr lang="it-IT" sz="2000" b="0" i="1" u="sng" dirty="0"/>
              <a:t> the </a:t>
            </a:r>
            <a:r>
              <a:rPr lang="it-IT" sz="2000" b="0" i="1" u="sng" dirty="0" err="1"/>
              <a:t>total</a:t>
            </a:r>
            <a:r>
              <a:rPr lang="it-IT" sz="2000" b="0" i="1" u="sng" dirty="0"/>
              <a:t> </a:t>
            </a:r>
            <a:r>
              <a:rPr lang="it-IT" sz="2000" b="0" i="1" u="sng" dirty="0" err="1"/>
              <a:t>value</a:t>
            </a:r>
            <a:r>
              <a:rPr lang="it-IT" sz="2000" b="0" i="1" u="sng" dirty="0"/>
              <a:t>, on the date of the opening of the </a:t>
            </a:r>
            <a:r>
              <a:rPr lang="it-IT" sz="2000" b="0" i="1" u="sng" dirty="0" err="1"/>
              <a:t>succession</a:t>
            </a:r>
            <a:r>
              <a:rPr lang="it-IT" sz="2000" b="0" i="1" u="sng" dirty="0"/>
              <a:t>, of the assets and </a:t>
            </a:r>
            <a:r>
              <a:rPr lang="it-IT" sz="2000" b="0" i="1" u="sng" dirty="0" err="1"/>
              <a:t>rights</a:t>
            </a:r>
            <a:r>
              <a:rPr lang="it-IT" sz="2000" b="0" i="1" u="sng" dirty="0"/>
              <a:t> </a:t>
            </a:r>
            <a:r>
              <a:rPr lang="it-IT" sz="2000" b="0" i="1" u="sng" dirty="0" err="1"/>
              <a:t>that</a:t>
            </a:r>
            <a:r>
              <a:rPr lang="it-IT" sz="2000" b="0" i="1" u="sng" dirty="0"/>
              <a:t> make up the estate, </a:t>
            </a:r>
            <a:r>
              <a:rPr lang="it-IT" sz="2000" b="0" i="1" u="sng" dirty="0" err="1"/>
              <a:t>determined</a:t>
            </a:r>
            <a:r>
              <a:rPr lang="it-IT" sz="2000" b="0" i="1" u="sng" dirty="0"/>
              <a:t> in </a:t>
            </a:r>
            <a:r>
              <a:rPr lang="it-IT" sz="2000" b="0" i="1" u="sng" dirty="0" err="1"/>
              <a:t>accordance</a:t>
            </a:r>
            <a:r>
              <a:rPr lang="it-IT" sz="2000" b="0" i="1" u="sng" dirty="0"/>
              <a:t> with the </a:t>
            </a:r>
            <a:r>
              <a:rPr lang="it-IT" sz="2000" b="0" i="1" u="sng" dirty="0" err="1"/>
              <a:t>provisions</a:t>
            </a:r>
            <a:r>
              <a:rPr lang="it-IT" sz="2000" b="0" i="1" u="sng" dirty="0"/>
              <a:t> of </a:t>
            </a:r>
            <a:r>
              <a:rPr lang="it-IT" sz="2000" b="0" i="1" u="sng" dirty="0" err="1"/>
              <a:t>Articles</a:t>
            </a:r>
            <a:r>
              <a:rPr lang="it-IT" sz="2000" b="0" i="1" u="sng" dirty="0"/>
              <a:t> 14 to 19, and the </a:t>
            </a:r>
            <a:r>
              <a:rPr lang="it-IT" sz="2000" b="0" i="1" u="sng" dirty="0" err="1"/>
              <a:t>total</a:t>
            </a:r>
            <a:r>
              <a:rPr lang="it-IT" sz="2000" b="0" i="1" u="sng" dirty="0"/>
              <a:t> </a:t>
            </a:r>
            <a:r>
              <a:rPr lang="it-IT" sz="2000" b="0" i="1" u="sng" dirty="0" err="1"/>
              <a:t>amount</a:t>
            </a:r>
            <a:r>
              <a:rPr lang="it-IT" sz="2000" b="0" i="1" u="sng" dirty="0"/>
              <a:t> of </a:t>
            </a:r>
            <a:r>
              <a:rPr lang="it-IT" sz="2000" b="0" i="1" u="sng" dirty="0" err="1"/>
              <a:t>deductible</a:t>
            </a:r>
            <a:r>
              <a:rPr lang="it-IT" sz="2000" b="0" i="1" u="sng" dirty="0"/>
              <a:t> liabilities and </a:t>
            </a:r>
            <a:r>
              <a:rPr lang="it-IT" sz="2000" b="0" i="1" u="sng" dirty="0" err="1"/>
              <a:t>charges</a:t>
            </a:r>
            <a:r>
              <a:rPr lang="it-IT" sz="2000" b="0" i="1" u="sng" dirty="0"/>
              <a:t> </a:t>
            </a:r>
            <a:r>
              <a:rPr lang="it-IT" sz="2000" b="0" i="1" u="sng" dirty="0" err="1"/>
              <a:t>other</a:t>
            </a:r>
            <a:r>
              <a:rPr lang="it-IT" sz="2000" b="0" i="1" u="sng" dirty="0"/>
              <a:t> </a:t>
            </a:r>
            <a:r>
              <a:rPr lang="it-IT" sz="2000" b="0" i="1" u="sng" dirty="0" err="1"/>
              <a:t>than</a:t>
            </a:r>
            <a:r>
              <a:rPr lang="it-IT" sz="2000" b="0" i="1" u="sng" dirty="0"/>
              <a:t> </a:t>
            </a:r>
            <a:r>
              <a:rPr lang="it-IT" sz="2000" b="0" i="1" u="sng" dirty="0" err="1"/>
              <a:t>those</a:t>
            </a:r>
            <a:r>
              <a:rPr lang="it-IT" sz="2000" b="0" i="1" u="sng" dirty="0"/>
              <a:t> </a:t>
            </a:r>
            <a:r>
              <a:rPr lang="it-IT" sz="2000" b="0" i="1" u="sng" dirty="0" err="1"/>
              <a:t>indicated</a:t>
            </a:r>
            <a:r>
              <a:rPr lang="it-IT" sz="2000" b="0" i="1" u="sng" dirty="0"/>
              <a:t> in </a:t>
            </a:r>
            <a:r>
              <a:rPr lang="it-IT" sz="2000" b="0" i="1" u="sng" dirty="0" err="1"/>
              <a:t>Article</a:t>
            </a:r>
            <a:r>
              <a:rPr lang="it-IT" sz="2000" b="0" i="1" u="sng" dirty="0"/>
              <a:t> 46, </a:t>
            </a:r>
            <a:r>
              <a:rPr lang="it-IT" sz="2000" b="0" i="1" u="sng" dirty="0" err="1"/>
              <a:t>paragraph</a:t>
            </a:r>
            <a:r>
              <a:rPr lang="it-IT" sz="2000" b="0" i="1" u="sng" dirty="0"/>
              <a:t> 3.»</a:t>
            </a:r>
          </a:p>
          <a:p>
            <a:pPr marL="0" lvl="0" indent="0" algn="l" rtl="0">
              <a:lnSpc>
                <a:spcPct val="90000"/>
              </a:lnSpc>
              <a:spcBef>
                <a:spcPts val="0"/>
              </a:spcBef>
              <a:spcAft>
                <a:spcPts val="0"/>
              </a:spcAft>
              <a:buClr>
                <a:srgbClr val="000000"/>
              </a:buClr>
              <a:buSzPts val="2800"/>
              <a:buNone/>
            </a:pPr>
            <a:endParaRPr lang="it-IT" sz="2000" b="0" dirty="0"/>
          </a:p>
          <a:p>
            <a:pPr marL="228600" lvl="0" indent="-283083" algn="l" rtl="0">
              <a:lnSpc>
                <a:spcPct val="90000"/>
              </a:lnSpc>
              <a:spcBef>
                <a:spcPts val="0"/>
              </a:spcBef>
              <a:spcAft>
                <a:spcPts val="0"/>
              </a:spcAft>
              <a:buClr>
                <a:srgbClr val="000000"/>
              </a:buClr>
              <a:buSzPts val="2800"/>
              <a:buChar char="•"/>
            </a:pPr>
            <a:r>
              <a:rPr lang="it-IT" sz="2000" b="0" dirty="0"/>
              <a:t>-&gt; </a:t>
            </a:r>
            <a:r>
              <a:rPr lang="it-IT" sz="2000" b="0" dirty="0" err="1"/>
              <a:t>very</a:t>
            </a:r>
            <a:r>
              <a:rPr lang="it-IT" sz="2000" b="0" dirty="0"/>
              <a:t> long </a:t>
            </a:r>
            <a:r>
              <a:rPr lang="it-IT" sz="2000" b="0" dirty="0" err="1"/>
              <a:t>definition</a:t>
            </a:r>
            <a:r>
              <a:rPr lang="it-IT" sz="2000" dirty="0"/>
              <a:t>… </a:t>
            </a:r>
            <a:r>
              <a:rPr lang="it-IT" sz="2000" dirty="0" err="1"/>
              <a:t>very</a:t>
            </a:r>
            <a:r>
              <a:rPr lang="it-IT" sz="2000" dirty="0"/>
              <a:t> short story… </a:t>
            </a:r>
            <a:r>
              <a:rPr lang="it-IT" sz="2000" dirty="0">
                <a:sym typeface="Wingdings" pitchFamily="2" charset="2"/>
              </a:rPr>
              <a:t> </a:t>
            </a:r>
            <a:r>
              <a:rPr lang="it-IT" sz="2000" b="0" dirty="0"/>
              <a:t>The tax base </a:t>
            </a:r>
            <a:r>
              <a:rPr lang="it-IT" sz="2000" b="0" dirty="0" err="1"/>
              <a:t>is</a:t>
            </a:r>
            <a:r>
              <a:rPr lang="it-IT" sz="2000" b="0" dirty="0"/>
              <a:t> the </a:t>
            </a:r>
            <a:r>
              <a:rPr lang="it-IT" sz="2000" b="0" dirty="0" err="1"/>
              <a:t>difference</a:t>
            </a:r>
            <a:r>
              <a:rPr lang="it-IT" sz="2000" b="0" dirty="0"/>
              <a:t> </a:t>
            </a:r>
            <a:r>
              <a:rPr lang="it-IT" sz="2000" b="0" dirty="0" err="1"/>
              <a:t>between</a:t>
            </a:r>
            <a:r>
              <a:rPr lang="it-IT" sz="2000" b="0" dirty="0"/>
              <a:t> the </a:t>
            </a:r>
            <a:r>
              <a:rPr lang="it-IT" sz="2000" b="0" dirty="0" err="1"/>
              <a:t>inherited</a:t>
            </a:r>
            <a:r>
              <a:rPr lang="it-IT" sz="2000" b="0" dirty="0"/>
              <a:t> assets </a:t>
            </a:r>
            <a:r>
              <a:rPr lang="it-IT" sz="2000" b="0" dirty="0" err="1"/>
              <a:t>value</a:t>
            </a:r>
            <a:r>
              <a:rPr lang="it-IT" sz="2000" b="0" dirty="0"/>
              <a:t>  and </a:t>
            </a:r>
            <a:r>
              <a:rPr lang="it-IT" sz="2000" b="0" dirty="0" err="1"/>
              <a:t>deductible</a:t>
            </a:r>
            <a:r>
              <a:rPr lang="it-IT" sz="2000" b="0" dirty="0"/>
              <a:t> liabilities… with some </a:t>
            </a:r>
            <a:r>
              <a:rPr lang="it-IT" sz="2000" b="0" dirty="0" err="1"/>
              <a:t>derogations</a:t>
            </a:r>
            <a:r>
              <a:rPr lang="it-IT" sz="2000" dirty="0"/>
              <a:t>... [ </a:t>
            </a:r>
            <a:r>
              <a:rPr lang="it-IT" sz="2000" dirty="0" err="1"/>
              <a:t>limitations</a:t>
            </a:r>
            <a:r>
              <a:rPr lang="it-IT" sz="2000" dirty="0"/>
              <a:t> and </a:t>
            </a:r>
            <a:r>
              <a:rPr lang="it-IT" sz="2000" dirty="0" err="1"/>
              <a:t>exemption</a:t>
            </a:r>
            <a:r>
              <a:rPr lang="it-IT" sz="2000" dirty="0"/>
              <a:t> </a:t>
            </a:r>
            <a:r>
              <a:rPr lang="it-IT" sz="2000" dirty="0" err="1"/>
              <a:t>matter</a:t>
            </a:r>
            <a:r>
              <a:rPr lang="it-IT" sz="2000" dirty="0"/>
              <a:t> ].</a:t>
            </a:r>
            <a:endParaRPr lang="it-IT" sz="2000" b="0" dirty="0"/>
          </a:p>
        </p:txBody>
      </p:sp>
    </p:spTree>
    <p:extLst>
      <p:ext uri="{BB962C8B-B14F-4D97-AF65-F5344CB8AC3E}">
        <p14:creationId xmlns:p14="http://schemas.microsoft.com/office/powerpoint/2010/main" val="2204098982"/>
      </p:ext>
    </p:extLst>
  </p:cSld>
  <p:clrMapOvr>
    <a:masterClrMapping/>
  </p:clrMapOvr>
</p:sld>
</file>

<file path=ppt/theme/theme1.xml><?xml version="1.0" encoding="utf-8"?>
<a:theme xmlns:a="http://schemas.openxmlformats.org/drawingml/2006/main" name="Tema di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410</TotalTime>
  <Words>1497</Words>
  <Application>Microsoft Macintosh PowerPoint</Application>
  <PresentationFormat>Widescreen</PresentationFormat>
  <Paragraphs>127</Paragraphs>
  <Slides>14</Slides>
  <Notes>13</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14</vt:i4>
      </vt:variant>
    </vt:vector>
  </HeadingPairs>
  <TitlesOfParts>
    <vt:vector size="20" baseType="lpstr">
      <vt:lpstr>Arial</vt:lpstr>
      <vt:lpstr>Calibri</vt:lpstr>
      <vt:lpstr>Helvetica Neue</vt:lpstr>
      <vt:lpstr>Times New Roman</vt:lpstr>
      <vt:lpstr>Wingdings</vt:lpstr>
      <vt:lpstr>Tema di Office</vt:lpstr>
      <vt:lpstr>Presentazione standard di PowerPoint</vt:lpstr>
      <vt:lpstr>The connection between the inheritance and gift tax and the principle of ability to pay.  By Alessandro Casanova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Valentina Passadore</dc:creator>
  <cp:lastModifiedBy>Alessandro Casanova</cp:lastModifiedBy>
  <cp:revision>23</cp:revision>
  <dcterms:modified xsi:type="dcterms:W3CDTF">2024-03-13T14:48:27Z</dcterms:modified>
</cp:coreProperties>
</file>