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18288000" cy="10287000"/>
  <p:notesSz cx="6858000" cy="9144000"/>
  <p:embeddedFontLst>
    <p:embeddedFont>
      <p:font typeface="Canva Sans Bold" panose="020B0604020202020204" charset="0"/>
      <p:regular r:id="rId11"/>
    </p:embeddedFont>
    <p:embeddedFont>
      <p:font typeface="DM Sans" panose="020B0604020202020204" charset="0"/>
      <p:regular r:id="rId12"/>
    </p:embeddedFont>
    <p:embeddedFont>
      <p:font typeface="Aileron Bold" panose="020B0604020202020204" charset="0"/>
      <p:regular r:id="rId13"/>
    </p:embeddedFont>
    <p:embeddedFont>
      <p:font typeface="Calibri" panose="020F0502020204030204" pitchFamily="34" charset="0"/>
      <p:regular r:id="rId14"/>
      <p:bold r:id="rId15"/>
      <p:italic r:id="rId16"/>
      <p:boldItalic r:id="rId17"/>
    </p:embeddedFont>
    <p:embeddedFont>
      <p:font typeface="Arimo" panose="020B0604020202020204" charset="0"/>
      <p:regular r:id="rId18"/>
    </p:embeddedFont>
    <p:embeddedFont>
      <p:font typeface="Open Sans Bold" panose="020B0604020202020204" charset="0"/>
      <p:regular r:id="rId19"/>
    </p:embeddedFont>
    <p:embeddedFont>
      <p:font typeface="DM Sans Bold" panose="020B0604020202020204" charset="0"/>
      <p:regular r:id="rId20"/>
    </p:embeddedFont>
    <p:embeddedFont>
      <p:font typeface="Canva San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1.svg"/><Relationship Id="rId18" Type="http://schemas.openxmlformats.org/officeDocument/2006/relationships/image" Target="../media/image19.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16.png"/><Relationship Id="rId17" Type="http://schemas.openxmlformats.org/officeDocument/2006/relationships/image" Target="../media/image35.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15.png"/><Relationship Id="rId19" Type="http://schemas.openxmlformats.org/officeDocument/2006/relationships/image" Target="../media/image37.svg"/><Relationship Id="rId4" Type="http://schemas.openxmlformats.org/officeDocument/2006/relationships/image" Target="../media/image12.png"/><Relationship Id="rId9" Type="http://schemas.openxmlformats.org/officeDocument/2006/relationships/image" Target="../media/image27.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4561" y="7917522"/>
            <a:ext cx="7333439" cy="2369478"/>
            <a:chOff x="0" y="0"/>
            <a:chExt cx="4929539" cy="1592763"/>
          </a:xfrm>
        </p:grpSpPr>
        <p:sp>
          <p:nvSpPr>
            <p:cNvPr id="3" name="Freeform 3"/>
            <p:cNvSpPr/>
            <p:nvPr/>
          </p:nvSpPr>
          <p:spPr>
            <a:xfrm>
              <a:off x="0" y="0"/>
              <a:ext cx="4929539" cy="1592763"/>
            </a:xfrm>
            <a:custGeom>
              <a:avLst/>
              <a:gdLst/>
              <a:ahLst/>
              <a:cxnLst/>
              <a:rect l="l" t="t" r="r" b="b"/>
              <a:pathLst>
                <a:path w="4929539" h="1592763">
                  <a:moveTo>
                    <a:pt x="0" y="0"/>
                  </a:moveTo>
                  <a:lnTo>
                    <a:pt x="4929539" y="0"/>
                  </a:lnTo>
                  <a:lnTo>
                    <a:pt x="4929539" y="1592763"/>
                  </a:lnTo>
                  <a:lnTo>
                    <a:pt x="0" y="1592763"/>
                  </a:lnTo>
                  <a:close/>
                </a:path>
              </a:pathLst>
            </a:custGeom>
            <a:solidFill>
              <a:srgbClr val="00B0DB"/>
            </a:solidFill>
          </p:spPr>
        </p:sp>
        <p:sp>
          <p:nvSpPr>
            <p:cNvPr id="4" name="TextBox 4"/>
            <p:cNvSpPr txBox="1"/>
            <p:nvPr/>
          </p:nvSpPr>
          <p:spPr>
            <a:xfrm>
              <a:off x="0" y="-57150"/>
              <a:ext cx="4929539" cy="1649913"/>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0" y="7888947"/>
            <a:ext cx="18288000" cy="0"/>
          </a:xfrm>
          <a:prstGeom prst="line">
            <a:avLst/>
          </a:prstGeom>
          <a:ln w="28575" cap="flat">
            <a:solidFill>
              <a:srgbClr val="D9D9D9"/>
            </a:solidFill>
            <a:prstDash val="solid"/>
            <a:headEnd type="none" w="sm" len="sm"/>
            <a:tailEnd type="none" w="sm" len="sm"/>
          </a:ln>
        </p:spPr>
      </p:sp>
      <p:sp>
        <p:nvSpPr>
          <p:cNvPr id="6" name="TextBox 6"/>
          <p:cNvSpPr txBox="1"/>
          <p:nvPr/>
        </p:nvSpPr>
        <p:spPr>
          <a:xfrm>
            <a:off x="1433628" y="8108022"/>
            <a:ext cx="4380289" cy="523240"/>
          </a:xfrm>
          <a:prstGeom prst="rect">
            <a:avLst/>
          </a:prstGeom>
        </p:spPr>
        <p:txBody>
          <a:bodyPr lIns="0" tIns="0" rIns="0" bIns="0" rtlCol="0" anchor="t">
            <a:spAutoFit/>
          </a:bodyPr>
          <a:lstStyle/>
          <a:p>
            <a:pPr>
              <a:lnSpc>
                <a:spcPts val="4070"/>
              </a:lnSpc>
            </a:pPr>
            <a:r>
              <a:rPr lang="en-US" sz="3700">
                <a:solidFill>
                  <a:srgbClr val="414042"/>
                </a:solidFill>
                <a:latin typeface="DM Sans Bold"/>
              </a:rPr>
              <a:t>Madina Albekova</a:t>
            </a:r>
          </a:p>
        </p:txBody>
      </p:sp>
      <p:sp>
        <p:nvSpPr>
          <p:cNvPr id="7" name="TextBox 7"/>
          <p:cNvSpPr txBox="1"/>
          <p:nvPr/>
        </p:nvSpPr>
        <p:spPr>
          <a:xfrm>
            <a:off x="1028700" y="2721159"/>
            <a:ext cx="13516812" cy="5011421"/>
          </a:xfrm>
          <a:prstGeom prst="rect">
            <a:avLst/>
          </a:prstGeom>
        </p:spPr>
        <p:txBody>
          <a:bodyPr lIns="0" tIns="0" rIns="0" bIns="0" rtlCol="0" anchor="t">
            <a:spAutoFit/>
          </a:bodyPr>
          <a:lstStyle/>
          <a:p>
            <a:pPr>
              <a:lnSpc>
                <a:spcPts val="9800"/>
              </a:lnSpc>
            </a:pPr>
            <a:r>
              <a:rPr lang="en-US" sz="9800">
                <a:solidFill>
                  <a:srgbClr val="414042"/>
                </a:solidFill>
                <a:latin typeface="DM Sans Bold"/>
              </a:rPr>
              <a:t>CHALLENGES IN AML REGULATION IN TAXATION</a:t>
            </a:r>
          </a:p>
          <a:p>
            <a:pPr>
              <a:lnSpc>
                <a:spcPts val="9800"/>
              </a:lnSpc>
            </a:pPr>
            <a:endParaRPr lang="en-US" sz="9800">
              <a:solidFill>
                <a:srgbClr val="414042"/>
              </a:solidFill>
              <a:latin typeface="DM Sans Bold"/>
            </a:endParaRPr>
          </a:p>
        </p:txBody>
      </p:sp>
      <p:sp>
        <p:nvSpPr>
          <p:cNvPr id="8" name="TextBox 8"/>
          <p:cNvSpPr txBox="1"/>
          <p:nvPr/>
        </p:nvSpPr>
        <p:spPr>
          <a:xfrm>
            <a:off x="1433628" y="8908269"/>
            <a:ext cx="2861619" cy="448945"/>
          </a:xfrm>
          <a:prstGeom prst="rect">
            <a:avLst/>
          </a:prstGeom>
        </p:spPr>
        <p:txBody>
          <a:bodyPr lIns="0" tIns="0" rIns="0" bIns="0" rtlCol="0" anchor="t">
            <a:spAutoFit/>
          </a:bodyPr>
          <a:lstStyle/>
          <a:p>
            <a:pPr>
              <a:lnSpc>
                <a:spcPts val="3409"/>
              </a:lnSpc>
            </a:pPr>
            <a:r>
              <a:rPr lang="en-US" sz="3099">
                <a:solidFill>
                  <a:srgbClr val="414042"/>
                </a:solidFill>
                <a:latin typeface="DM Sans"/>
              </a:rPr>
              <a:t>PhD Candidate</a:t>
            </a:r>
          </a:p>
        </p:txBody>
      </p:sp>
      <p:sp>
        <p:nvSpPr>
          <p:cNvPr id="9" name="AutoShape 9"/>
          <p:cNvSpPr/>
          <p:nvPr/>
        </p:nvSpPr>
        <p:spPr>
          <a:xfrm>
            <a:off x="0" y="2345717"/>
            <a:ext cx="18288000" cy="0"/>
          </a:xfrm>
          <a:prstGeom prst="line">
            <a:avLst/>
          </a:prstGeom>
          <a:ln w="28575" cap="flat">
            <a:solidFill>
              <a:srgbClr val="D9D9D9"/>
            </a:solidFill>
            <a:prstDash val="solid"/>
            <a:headEnd type="none" w="sm" len="sm"/>
            <a:tailEnd type="none" w="sm" len="sm"/>
          </a:ln>
        </p:spPr>
      </p:sp>
      <p:sp>
        <p:nvSpPr>
          <p:cNvPr id="10" name="AutoShape 10"/>
          <p:cNvSpPr/>
          <p:nvPr/>
        </p:nvSpPr>
        <p:spPr>
          <a:xfrm>
            <a:off x="15746089" y="9073686"/>
            <a:ext cx="1132211" cy="0"/>
          </a:xfrm>
          <a:prstGeom prst="line">
            <a:avLst/>
          </a:prstGeom>
          <a:ln w="95250" cap="rnd">
            <a:solidFill>
              <a:srgbClr val="FFFFFF"/>
            </a:solidFill>
            <a:prstDash val="solid"/>
            <a:headEnd type="none" w="sm" len="sm"/>
            <a:tailEnd type="arrow" w="med" len="sm"/>
          </a:ln>
        </p:spPr>
      </p:sp>
      <p:sp>
        <p:nvSpPr>
          <p:cNvPr id="11" name="Freeform 11"/>
          <p:cNvSpPr/>
          <p:nvPr/>
        </p:nvSpPr>
        <p:spPr>
          <a:xfrm>
            <a:off x="1433628" y="1000125"/>
            <a:ext cx="725048" cy="593221"/>
          </a:xfrm>
          <a:custGeom>
            <a:avLst/>
            <a:gdLst/>
            <a:ahLst/>
            <a:cxnLst/>
            <a:rect l="l" t="t" r="r" b="b"/>
            <a:pathLst>
              <a:path w="725048" h="593221">
                <a:moveTo>
                  <a:pt x="0" y="0"/>
                </a:moveTo>
                <a:lnTo>
                  <a:pt x="725048" y="0"/>
                </a:lnTo>
                <a:lnTo>
                  <a:pt x="725048" y="593221"/>
                </a:lnTo>
                <a:lnTo>
                  <a:pt x="0" y="59322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TextBox 12"/>
          <p:cNvSpPr txBox="1"/>
          <p:nvPr/>
        </p:nvSpPr>
        <p:spPr>
          <a:xfrm>
            <a:off x="2449704" y="1140843"/>
            <a:ext cx="5830797" cy="397510"/>
          </a:xfrm>
          <a:prstGeom prst="rect">
            <a:avLst/>
          </a:prstGeom>
        </p:spPr>
        <p:txBody>
          <a:bodyPr lIns="0" tIns="0" rIns="0" bIns="0" rtlCol="0" anchor="t">
            <a:spAutoFit/>
          </a:bodyPr>
          <a:lstStyle/>
          <a:p>
            <a:pPr>
              <a:lnSpc>
                <a:spcPts val="3080"/>
              </a:lnSpc>
            </a:pPr>
            <a:r>
              <a:rPr lang="en-US" sz="2800">
                <a:solidFill>
                  <a:srgbClr val="414042"/>
                </a:solidFill>
                <a:latin typeface="DM Sans Bold"/>
              </a:rPr>
              <a:t>Karaganda Buketov University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804569"/>
            <a:ext cx="18288000" cy="0"/>
          </a:xfrm>
          <a:prstGeom prst="line">
            <a:avLst/>
          </a:prstGeom>
          <a:ln w="28575" cap="flat">
            <a:solidFill>
              <a:srgbClr val="D9D9D9"/>
            </a:solidFill>
            <a:prstDash val="solid"/>
            <a:headEnd type="none" w="sm" len="sm"/>
            <a:tailEnd type="none" w="sm" len="sm"/>
          </a:ln>
        </p:spPr>
      </p:sp>
      <p:grpSp>
        <p:nvGrpSpPr>
          <p:cNvPr id="3" name="Group 3"/>
          <p:cNvGrpSpPr/>
          <p:nvPr/>
        </p:nvGrpSpPr>
        <p:grpSpPr>
          <a:xfrm>
            <a:off x="0" y="1028700"/>
            <a:ext cx="9448523" cy="1631876"/>
            <a:chOff x="0" y="0"/>
            <a:chExt cx="6351299" cy="1096947"/>
          </a:xfrm>
        </p:grpSpPr>
        <p:sp>
          <p:nvSpPr>
            <p:cNvPr id="4" name="Freeform 4"/>
            <p:cNvSpPr/>
            <p:nvPr/>
          </p:nvSpPr>
          <p:spPr>
            <a:xfrm>
              <a:off x="0" y="0"/>
              <a:ext cx="6351299" cy="1096947"/>
            </a:xfrm>
            <a:custGeom>
              <a:avLst/>
              <a:gdLst/>
              <a:ahLst/>
              <a:cxnLst/>
              <a:rect l="l" t="t" r="r" b="b"/>
              <a:pathLst>
                <a:path w="6351299" h="1096947">
                  <a:moveTo>
                    <a:pt x="0" y="0"/>
                  </a:moveTo>
                  <a:lnTo>
                    <a:pt x="6351299" y="0"/>
                  </a:lnTo>
                  <a:lnTo>
                    <a:pt x="6351299" y="1096947"/>
                  </a:lnTo>
                  <a:lnTo>
                    <a:pt x="0" y="1096947"/>
                  </a:lnTo>
                  <a:close/>
                </a:path>
              </a:pathLst>
            </a:custGeom>
            <a:solidFill>
              <a:srgbClr val="00B0DB"/>
            </a:solidFill>
          </p:spPr>
        </p:sp>
        <p:sp>
          <p:nvSpPr>
            <p:cNvPr id="5" name="TextBox 5"/>
            <p:cNvSpPr txBox="1"/>
            <p:nvPr/>
          </p:nvSpPr>
          <p:spPr>
            <a:xfrm>
              <a:off x="0" y="-57150"/>
              <a:ext cx="6351299" cy="1154097"/>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781677" y="3284898"/>
            <a:ext cx="5935529" cy="476250"/>
          </a:xfrm>
          <a:prstGeom prst="rect">
            <a:avLst/>
          </a:prstGeom>
        </p:spPr>
        <p:txBody>
          <a:bodyPr lIns="0" tIns="0" rIns="0" bIns="0" rtlCol="0" anchor="t">
            <a:spAutoFit/>
          </a:bodyPr>
          <a:lstStyle/>
          <a:p>
            <a:pPr>
              <a:lnSpc>
                <a:spcPts val="3899"/>
              </a:lnSpc>
            </a:pPr>
            <a:r>
              <a:rPr lang="en-US" sz="2999">
                <a:solidFill>
                  <a:srgbClr val="006EA4"/>
                </a:solidFill>
                <a:latin typeface="DM Sans"/>
              </a:rPr>
              <a:t> money laundering and tax crime </a:t>
            </a:r>
          </a:p>
        </p:txBody>
      </p:sp>
      <p:sp>
        <p:nvSpPr>
          <p:cNvPr id="7" name="TextBox 7"/>
          <p:cNvSpPr txBox="1"/>
          <p:nvPr/>
        </p:nvSpPr>
        <p:spPr>
          <a:xfrm>
            <a:off x="1239347" y="1303300"/>
            <a:ext cx="7178583" cy="1149350"/>
          </a:xfrm>
          <a:prstGeom prst="rect">
            <a:avLst/>
          </a:prstGeom>
        </p:spPr>
        <p:txBody>
          <a:bodyPr lIns="0" tIns="0" rIns="0" bIns="0" rtlCol="0" anchor="t">
            <a:spAutoFit/>
          </a:bodyPr>
          <a:lstStyle/>
          <a:p>
            <a:pPr>
              <a:lnSpc>
                <a:spcPts val="8800"/>
              </a:lnSpc>
            </a:pPr>
            <a:r>
              <a:rPr lang="en-US" sz="8000">
                <a:solidFill>
                  <a:srgbClr val="414042"/>
                </a:solidFill>
                <a:latin typeface="DM Sans Bold"/>
              </a:rPr>
              <a:t>Introduction</a:t>
            </a:r>
          </a:p>
        </p:txBody>
      </p:sp>
      <p:sp>
        <p:nvSpPr>
          <p:cNvPr id="8" name="TextBox 8"/>
          <p:cNvSpPr txBox="1"/>
          <p:nvPr/>
        </p:nvSpPr>
        <p:spPr>
          <a:xfrm>
            <a:off x="253642" y="4733132"/>
            <a:ext cx="16991371" cy="4955011"/>
          </a:xfrm>
          <a:prstGeom prst="rect">
            <a:avLst/>
          </a:prstGeom>
        </p:spPr>
        <p:txBody>
          <a:bodyPr lIns="0" tIns="0" rIns="0" bIns="0" rtlCol="0" anchor="t">
            <a:spAutoFit/>
          </a:bodyPr>
          <a:lstStyle/>
          <a:p>
            <a:pPr algn="just">
              <a:lnSpc>
                <a:spcPts val="4795"/>
              </a:lnSpc>
            </a:pPr>
            <a:endParaRPr dirty="0"/>
          </a:p>
          <a:p>
            <a:pPr algn="just">
              <a:lnSpc>
                <a:spcPts val="4795"/>
              </a:lnSpc>
            </a:pPr>
            <a:endParaRPr dirty="0"/>
          </a:p>
          <a:p>
            <a:pPr algn="just">
              <a:lnSpc>
                <a:spcPts val="5887"/>
              </a:lnSpc>
            </a:pPr>
            <a:r>
              <a:rPr lang="en-US" sz="3925" spc="31" dirty="0">
                <a:solidFill>
                  <a:srgbClr val="191919"/>
                </a:solidFill>
                <a:latin typeface="Canva Sans"/>
              </a:rPr>
              <a:t>Money laundering and related tax crimes are global problems that affect the economies of all countries. Systems designed to prevent tax crimes and related money laundering have weaknesses </a:t>
            </a:r>
            <a:r>
              <a:rPr lang="en-US" sz="3925" spc="31" dirty="0" smtClean="0">
                <a:solidFill>
                  <a:srgbClr val="191919"/>
                </a:solidFill>
                <a:latin typeface="Canva Sans"/>
              </a:rPr>
              <a:t>that </a:t>
            </a:r>
            <a:r>
              <a:rPr lang="en-US" sz="3925" spc="31" dirty="0">
                <a:solidFill>
                  <a:srgbClr val="191919"/>
                </a:solidFill>
                <a:latin typeface="Canva Sans"/>
              </a:rPr>
              <a:t>allow them to persist and deprive jurisdictions of important tax revenue. </a:t>
            </a:r>
          </a:p>
          <a:p>
            <a:pPr algn="just">
              <a:lnSpc>
                <a:spcPts val="5887"/>
              </a:lnSpc>
            </a:pPr>
            <a:endParaRPr lang="en-US" sz="3925" spc="31" dirty="0">
              <a:solidFill>
                <a:srgbClr val="191919"/>
              </a:solidFill>
              <a:latin typeface="Canva Sans"/>
            </a:endParaRPr>
          </a:p>
        </p:txBody>
      </p:sp>
      <p:sp>
        <p:nvSpPr>
          <p:cNvPr id="9" name="AutoShape 9"/>
          <p:cNvSpPr/>
          <p:nvPr/>
        </p:nvSpPr>
        <p:spPr>
          <a:xfrm rot="-5400000">
            <a:off x="12101513" y="5129213"/>
            <a:ext cx="10287000" cy="0"/>
          </a:xfrm>
          <a:prstGeom prst="line">
            <a:avLst/>
          </a:prstGeom>
          <a:ln w="28575" cap="flat">
            <a:solidFill>
              <a:srgbClr val="D9D9D9"/>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6150" y="635431"/>
            <a:ext cx="10615700" cy="1797558"/>
          </a:xfrm>
          <a:prstGeom prst="rect">
            <a:avLst/>
          </a:prstGeom>
        </p:spPr>
        <p:txBody>
          <a:bodyPr lIns="0" tIns="0" rIns="0" bIns="0" rtlCol="0" anchor="t">
            <a:spAutoFit/>
          </a:bodyPr>
          <a:lstStyle/>
          <a:p>
            <a:pPr marL="0" lvl="0" indent="0" algn="ctr">
              <a:lnSpc>
                <a:spcPts val="4716"/>
              </a:lnSpc>
              <a:spcBef>
                <a:spcPct val="0"/>
              </a:spcBef>
            </a:pPr>
            <a:r>
              <a:rPr lang="en-US" sz="3600" spc="107">
                <a:solidFill>
                  <a:srgbClr val="191919"/>
                </a:solidFill>
                <a:latin typeface="Canva Sans Bold"/>
              </a:rPr>
              <a:t>THE MAIN SOURCES OF ILLICIT PROCEEDS THAT CRIMINALS SEEK TO LAUNDER IN THE REPUBLIC OF KAZAKHSTAN</a:t>
            </a:r>
          </a:p>
        </p:txBody>
      </p:sp>
      <p:sp>
        <p:nvSpPr>
          <p:cNvPr id="3" name="AutoShape 3"/>
          <p:cNvSpPr/>
          <p:nvPr/>
        </p:nvSpPr>
        <p:spPr>
          <a:xfrm>
            <a:off x="996035" y="6505575"/>
            <a:ext cx="16230600" cy="438150"/>
          </a:xfrm>
          <a:prstGeom prst="rect">
            <a:avLst/>
          </a:prstGeom>
          <a:solidFill>
            <a:srgbClr val="191919">
              <a:alpha val="4706"/>
            </a:srgbClr>
          </a:solidFill>
        </p:spPr>
      </p:sp>
      <p:sp>
        <p:nvSpPr>
          <p:cNvPr id="4" name="Freeform 4"/>
          <p:cNvSpPr/>
          <p:nvPr/>
        </p:nvSpPr>
        <p:spPr>
          <a:xfrm rot="5400000">
            <a:off x="1615160" y="603885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996035" y="4981194"/>
            <a:ext cx="2544519" cy="551688"/>
          </a:xfrm>
          <a:prstGeom prst="rect">
            <a:avLst/>
          </a:prstGeom>
        </p:spPr>
        <p:txBody>
          <a:bodyPr lIns="0" tIns="0" rIns="0" bIns="0" rtlCol="0" anchor="t">
            <a:spAutoFit/>
          </a:bodyPr>
          <a:lstStyle/>
          <a:p>
            <a:pPr marL="0" lvl="0" indent="0" algn="ctr">
              <a:lnSpc>
                <a:spcPts val="4385"/>
              </a:lnSpc>
              <a:spcBef>
                <a:spcPct val="0"/>
              </a:spcBef>
            </a:pPr>
            <a:r>
              <a:rPr lang="en-US" sz="3399" spc="132">
                <a:solidFill>
                  <a:srgbClr val="191919"/>
                </a:solidFill>
                <a:latin typeface="Aileron Bold"/>
              </a:rPr>
              <a:t>tax evasion</a:t>
            </a:r>
          </a:p>
        </p:txBody>
      </p:sp>
      <p:sp>
        <p:nvSpPr>
          <p:cNvPr id="6" name="Freeform 6"/>
          <p:cNvSpPr/>
          <p:nvPr/>
        </p:nvSpPr>
        <p:spPr>
          <a:xfrm rot="5400000">
            <a:off x="5053012" y="603885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425535" y="603885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5400000">
            <a:off x="11797385" y="603885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5400000">
            <a:off x="15268575" y="603885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4466553" y="4585144"/>
            <a:ext cx="2544519" cy="1104138"/>
          </a:xfrm>
          <a:prstGeom prst="rect">
            <a:avLst/>
          </a:prstGeom>
        </p:spPr>
        <p:txBody>
          <a:bodyPr lIns="0" tIns="0" rIns="0" bIns="0" rtlCol="0" anchor="t">
            <a:spAutoFit/>
          </a:bodyPr>
          <a:lstStyle/>
          <a:p>
            <a:pPr marL="0" lvl="0" indent="0" algn="ctr">
              <a:lnSpc>
                <a:spcPts val="4385"/>
              </a:lnSpc>
              <a:spcBef>
                <a:spcPct val="0"/>
              </a:spcBef>
            </a:pPr>
            <a:r>
              <a:rPr lang="en-US" sz="3399" spc="132">
                <a:solidFill>
                  <a:srgbClr val="191919"/>
                </a:solidFill>
                <a:latin typeface="Aileron Bold"/>
              </a:rPr>
              <a:t>shadow economy</a:t>
            </a:r>
          </a:p>
        </p:txBody>
      </p:sp>
      <p:sp>
        <p:nvSpPr>
          <p:cNvPr id="11" name="TextBox 11"/>
          <p:cNvSpPr txBox="1"/>
          <p:nvPr/>
        </p:nvSpPr>
        <p:spPr>
          <a:xfrm>
            <a:off x="7934997" y="5137594"/>
            <a:ext cx="2544519" cy="551688"/>
          </a:xfrm>
          <a:prstGeom prst="rect">
            <a:avLst/>
          </a:prstGeom>
        </p:spPr>
        <p:txBody>
          <a:bodyPr lIns="0" tIns="0" rIns="0" bIns="0" rtlCol="0" anchor="t">
            <a:spAutoFit/>
          </a:bodyPr>
          <a:lstStyle/>
          <a:p>
            <a:pPr marL="0" lvl="0" indent="0" algn="ctr">
              <a:lnSpc>
                <a:spcPts val="4385"/>
              </a:lnSpc>
              <a:spcBef>
                <a:spcPct val="0"/>
              </a:spcBef>
            </a:pPr>
            <a:r>
              <a:rPr lang="en-US" sz="3399" spc="132">
                <a:solidFill>
                  <a:srgbClr val="191919"/>
                </a:solidFill>
                <a:latin typeface="Aileron Bold"/>
              </a:rPr>
              <a:t>corruption</a:t>
            </a:r>
          </a:p>
        </p:txBody>
      </p:sp>
      <p:sp>
        <p:nvSpPr>
          <p:cNvPr id="12" name="TextBox 12"/>
          <p:cNvSpPr txBox="1"/>
          <p:nvPr/>
        </p:nvSpPr>
        <p:spPr>
          <a:xfrm>
            <a:off x="11210925" y="5012436"/>
            <a:ext cx="2544519" cy="551688"/>
          </a:xfrm>
          <a:prstGeom prst="rect">
            <a:avLst/>
          </a:prstGeom>
        </p:spPr>
        <p:txBody>
          <a:bodyPr lIns="0" tIns="0" rIns="0" bIns="0" rtlCol="0" anchor="t">
            <a:spAutoFit/>
          </a:bodyPr>
          <a:lstStyle/>
          <a:p>
            <a:pPr marL="0" lvl="0" indent="0" algn="ctr">
              <a:lnSpc>
                <a:spcPts val="4385"/>
              </a:lnSpc>
              <a:spcBef>
                <a:spcPct val="0"/>
              </a:spcBef>
            </a:pPr>
            <a:r>
              <a:rPr lang="en-US" sz="3399" spc="132">
                <a:solidFill>
                  <a:srgbClr val="191919"/>
                </a:solidFill>
                <a:latin typeface="Aileron Bold"/>
              </a:rPr>
              <a:t>cybercrime</a:t>
            </a:r>
          </a:p>
        </p:txBody>
      </p:sp>
      <p:sp>
        <p:nvSpPr>
          <p:cNvPr id="13" name="TextBox 13"/>
          <p:cNvSpPr txBox="1"/>
          <p:nvPr/>
        </p:nvSpPr>
        <p:spPr>
          <a:xfrm>
            <a:off x="14714781" y="4364545"/>
            <a:ext cx="2544519" cy="1104138"/>
          </a:xfrm>
          <a:prstGeom prst="rect">
            <a:avLst/>
          </a:prstGeom>
        </p:spPr>
        <p:txBody>
          <a:bodyPr lIns="0" tIns="0" rIns="0" bIns="0" rtlCol="0" anchor="t">
            <a:spAutoFit/>
          </a:bodyPr>
          <a:lstStyle/>
          <a:p>
            <a:pPr marL="0" lvl="0" indent="0" algn="ctr">
              <a:lnSpc>
                <a:spcPts val="4385"/>
              </a:lnSpc>
              <a:spcBef>
                <a:spcPct val="0"/>
              </a:spcBef>
            </a:pPr>
            <a:r>
              <a:rPr lang="en-US" sz="3399" spc="132">
                <a:solidFill>
                  <a:srgbClr val="191919"/>
                </a:solidFill>
                <a:latin typeface="Aileron Bold"/>
              </a:rPr>
              <a:t>drug trafficking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29725"/>
            <a:ext cx="18288000" cy="0"/>
          </a:xfrm>
          <a:prstGeom prst="line">
            <a:avLst/>
          </a:prstGeom>
          <a:ln w="28575" cap="flat">
            <a:solidFill>
              <a:srgbClr val="D9D9D9"/>
            </a:solidFill>
            <a:prstDash val="solid"/>
            <a:headEnd type="none" w="sm" len="sm"/>
            <a:tailEnd type="none" w="sm" len="sm"/>
          </a:ln>
        </p:spPr>
      </p:sp>
      <p:sp>
        <p:nvSpPr>
          <p:cNvPr id="3" name="AutoShape 3"/>
          <p:cNvSpPr/>
          <p:nvPr/>
        </p:nvSpPr>
        <p:spPr>
          <a:xfrm>
            <a:off x="0" y="1000125"/>
            <a:ext cx="18288000" cy="0"/>
          </a:xfrm>
          <a:prstGeom prst="line">
            <a:avLst/>
          </a:prstGeom>
          <a:ln w="28575" cap="flat">
            <a:solidFill>
              <a:srgbClr val="D9D9D9"/>
            </a:solidFill>
            <a:prstDash val="solid"/>
            <a:headEnd type="none" w="sm" len="sm"/>
            <a:tailEnd type="none" w="sm" len="sm"/>
          </a:ln>
        </p:spPr>
      </p:sp>
      <p:grpSp>
        <p:nvGrpSpPr>
          <p:cNvPr id="4" name="Group 4"/>
          <p:cNvGrpSpPr/>
          <p:nvPr/>
        </p:nvGrpSpPr>
        <p:grpSpPr>
          <a:xfrm>
            <a:off x="0" y="4333875"/>
            <a:ext cx="1028700" cy="4910138"/>
            <a:chOff x="0" y="0"/>
            <a:chExt cx="1431218" cy="6831415"/>
          </a:xfrm>
        </p:grpSpPr>
        <p:sp>
          <p:nvSpPr>
            <p:cNvPr id="5" name="Freeform 5"/>
            <p:cNvSpPr/>
            <p:nvPr/>
          </p:nvSpPr>
          <p:spPr>
            <a:xfrm>
              <a:off x="0" y="0"/>
              <a:ext cx="1431218" cy="6831416"/>
            </a:xfrm>
            <a:custGeom>
              <a:avLst/>
              <a:gdLst/>
              <a:ahLst/>
              <a:cxnLst/>
              <a:rect l="l" t="t" r="r" b="b"/>
              <a:pathLst>
                <a:path w="1431218" h="6831416">
                  <a:moveTo>
                    <a:pt x="0" y="0"/>
                  </a:moveTo>
                  <a:lnTo>
                    <a:pt x="1431218" y="0"/>
                  </a:lnTo>
                  <a:lnTo>
                    <a:pt x="1431218" y="6831416"/>
                  </a:lnTo>
                  <a:lnTo>
                    <a:pt x="0" y="6831416"/>
                  </a:lnTo>
                  <a:close/>
                </a:path>
              </a:pathLst>
            </a:custGeom>
            <a:solidFill>
              <a:srgbClr val="00B0DB"/>
            </a:solidFill>
          </p:spPr>
        </p:sp>
        <p:sp>
          <p:nvSpPr>
            <p:cNvPr id="6" name="TextBox 6"/>
            <p:cNvSpPr txBox="1"/>
            <p:nvPr/>
          </p:nvSpPr>
          <p:spPr>
            <a:xfrm>
              <a:off x="0" y="-57150"/>
              <a:ext cx="1431218" cy="6888565"/>
            </a:xfrm>
            <a:prstGeom prst="rect">
              <a:avLst/>
            </a:prstGeom>
          </p:spPr>
          <p:txBody>
            <a:bodyPr lIns="50800" tIns="50800" rIns="50800" bIns="50800" rtlCol="0" anchor="ctr"/>
            <a:lstStyle/>
            <a:p>
              <a:pPr algn="ctr">
                <a:lnSpc>
                  <a:spcPts val="2659"/>
                </a:lnSpc>
              </a:pPr>
              <a:endParaRPr/>
            </a:p>
          </p:txBody>
        </p:sp>
      </p:grpSp>
      <p:sp>
        <p:nvSpPr>
          <p:cNvPr id="7" name="AutoShape 7"/>
          <p:cNvSpPr/>
          <p:nvPr/>
        </p:nvSpPr>
        <p:spPr>
          <a:xfrm>
            <a:off x="10167938" y="5143500"/>
            <a:ext cx="7091362" cy="0"/>
          </a:xfrm>
          <a:prstGeom prst="line">
            <a:avLst/>
          </a:prstGeom>
          <a:ln w="28575" cap="flat">
            <a:solidFill>
              <a:srgbClr val="D9D9D9"/>
            </a:solidFill>
            <a:prstDash val="solid"/>
            <a:headEnd type="none" w="sm" len="sm"/>
            <a:tailEnd type="none" w="sm" len="sm"/>
          </a:ln>
        </p:spPr>
      </p:sp>
      <p:sp>
        <p:nvSpPr>
          <p:cNvPr id="8" name="AutoShape 8"/>
          <p:cNvSpPr/>
          <p:nvPr/>
        </p:nvSpPr>
        <p:spPr>
          <a:xfrm rot="-5400000">
            <a:off x="-623887" y="2667000"/>
            <a:ext cx="3305175" cy="0"/>
          </a:xfrm>
          <a:prstGeom prst="line">
            <a:avLst/>
          </a:prstGeom>
          <a:ln w="28575" cap="flat">
            <a:solidFill>
              <a:srgbClr val="D9D9D9"/>
            </a:solidFill>
            <a:prstDash val="solid"/>
            <a:headEnd type="none" w="sm" len="sm"/>
            <a:tailEnd type="none" w="sm" len="sm"/>
          </a:ln>
        </p:spPr>
      </p:sp>
      <p:sp>
        <p:nvSpPr>
          <p:cNvPr id="9" name="AutoShape 9"/>
          <p:cNvSpPr/>
          <p:nvPr/>
        </p:nvSpPr>
        <p:spPr>
          <a:xfrm rot="-5400000">
            <a:off x="5029200" y="5114925"/>
            <a:ext cx="8229600" cy="0"/>
          </a:xfrm>
          <a:prstGeom prst="line">
            <a:avLst/>
          </a:prstGeom>
          <a:ln w="28575" cap="flat">
            <a:solidFill>
              <a:srgbClr val="D9D9D9"/>
            </a:solidFill>
            <a:prstDash val="solid"/>
            <a:headEnd type="none" w="sm" len="sm"/>
            <a:tailEnd type="none" w="sm" len="sm"/>
          </a:ln>
        </p:spPr>
      </p:sp>
      <p:sp>
        <p:nvSpPr>
          <p:cNvPr id="10" name="Freeform 10"/>
          <p:cNvSpPr/>
          <p:nvPr/>
        </p:nvSpPr>
        <p:spPr>
          <a:xfrm>
            <a:off x="1028700" y="4333875"/>
            <a:ext cx="7314887" cy="4873544"/>
          </a:xfrm>
          <a:custGeom>
            <a:avLst/>
            <a:gdLst/>
            <a:ahLst/>
            <a:cxnLst/>
            <a:rect l="l" t="t" r="r" b="b"/>
            <a:pathLst>
              <a:path w="7314887" h="4873544">
                <a:moveTo>
                  <a:pt x="0" y="0"/>
                </a:moveTo>
                <a:lnTo>
                  <a:pt x="7314887" y="0"/>
                </a:lnTo>
                <a:lnTo>
                  <a:pt x="7314887" y="4873544"/>
                </a:lnTo>
                <a:lnTo>
                  <a:pt x="0" y="4873544"/>
                </a:lnTo>
                <a:lnTo>
                  <a:pt x="0" y="0"/>
                </a:lnTo>
                <a:close/>
              </a:path>
            </a:pathLst>
          </a:custGeom>
          <a:blipFill>
            <a:blip r:embed="rId2"/>
            <a:stretch>
              <a:fillRect/>
            </a:stretch>
          </a:blipFill>
        </p:spPr>
      </p:sp>
      <p:sp>
        <p:nvSpPr>
          <p:cNvPr id="11" name="TextBox 11"/>
          <p:cNvSpPr txBox="1"/>
          <p:nvPr/>
        </p:nvSpPr>
        <p:spPr>
          <a:xfrm>
            <a:off x="1915808" y="2139950"/>
            <a:ext cx="6089365" cy="1149350"/>
          </a:xfrm>
          <a:prstGeom prst="rect">
            <a:avLst/>
          </a:prstGeom>
        </p:spPr>
        <p:txBody>
          <a:bodyPr lIns="0" tIns="0" rIns="0" bIns="0" rtlCol="0" anchor="t">
            <a:spAutoFit/>
          </a:bodyPr>
          <a:lstStyle/>
          <a:p>
            <a:pPr algn="ctr">
              <a:lnSpc>
                <a:spcPts val="8800"/>
              </a:lnSpc>
            </a:pPr>
            <a:r>
              <a:rPr lang="en-US" sz="8000">
                <a:solidFill>
                  <a:srgbClr val="414042"/>
                </a:solidFill>
                <a:latin typeface="DM Sans Bold"/>
              </a:rPr>
              <a:t>Problems</a:t>
            </a:r>
          </a:p>
        </p:txBody>
      </p:sp>
      <p:sp>
        <p:nvSpPr>
          <p:cNvPr id="12" name="TextBox 12"/>
          <p:cNvSpPr txBox="1"/>
          <p:nvPr/>
        </p:nvSpPr>
        <p:spPr>
          <a:xfrm>
            <a:off x="9562016" y="2194389"/>
            <a:ext cx="8303206" cy="2800692"/>
          </a:xfrm>
          <a:prstGeom prst="rect">
            <a:avLst/>
          </a:prstGeom>
        </p:spPr>
        <p:txBody>
          <a:bodyPr lIns="0" tIns="0" rIns="0" bIns="0" rtlCol="0" anchor="t">
            <a:spAutoFit/>
          </a:bodyPr>
          <a:lstStyle/>
          <a:p>
            <a:pPr algn="just">
              <a:lnSpc>
                <a:spcPts val="4410"/>
              </a:lnSpc>
            </a:pPr>
            <a:r>
              <a:rPr lang="en-US" sz="3615" dirty="0">
                <a:solidFill>
                  <a:srgbClr val="414042"/>
                </a:solidFill>
                <a:latin typeface="Canva Sans"/>
              </a:rPr>
              <a:t>Due to the large domestic shadow economy and the prevalence of cash-based financial transactions, domestic tax crimes occur in the form of tax evasion</a:t>
            </a:r>
          </a:p>
        </p:txBody>
      </p:sp>
      <p:sp>
        <p:nvSpPr>
          <p:cNvPr id="13" name="TextBox 13"/>
          <p:cNvSpPr txBox="1"/>
          <p:nvPr/>
        </p:nvSpPr>
        <p:spPr>
          <a:xfrm>
            <a:off x="9555003" y="6769697"/>
            <a:ext cx="8303206" cy="1642617"/>
          </a:xfrm>
          <a:prstGeom prst="rect">
            <a:avLst/>
          </a:prstGeom>
        </p:spPr>
        <p:txBody>
          <a:bodyPr lIns="0" tIns="0" rIns="0" bIns="0" rtlCol="0" anchor="t">
            <a:spAutoFit/>
          </a:bodyPr>
          <a:lstStyle/>
          <a:p>
            <a:pPr algn="just">
              <a:lnSpc>
                <a:spcPts val="4250"/>
              </a:lnSpc>
            </a:pPr>
            <a:r>
              <a:rPr lang="en-US" sz="3633" dirty="0">
                <a:solidFill>
                  <a:srgbClr val="414042"/>
                </a:solidFill>
                <a:latin typeface="Canva Sans"/>
              </a:rPr>
              <a:t>Internationally there is an increase in corporate and offshore income from private individuals' financial assets</a:t>
            </a:r>
          </a:p>
        </p:txBody>
      </p:sp>
      <p:sp>
        <p:nvSpPr>
          <p:cNvPr id="14" name="TextBox 14"/>
          <p:cNvSpPr txBox="1"/>
          <p:nvPr/>
        </p:nvSpPr>
        <p:spPr>
          <a:xfrm>
            <a:off x="10167938" y="1498600"/>
            <a:ext cx="3545681" cy="594995"/>
          </a:xfrm>
          <a:prstGeom prst="rect">
            <a:avLst/>
          </a:prstGeom>
        </p:spPr>
        <p:txBody>
          <a:bodyPr lIns="0" tIns="0" rIns="0" bIns="0" rtlCol="0" anchor="t">
            <a:spAutoFit/>
          </a:bodyPr>
          <a:lstStyle/>
          <a:p>
            <a:pPr>
              <a:lnSpc>
                <a:spcPts val="4509"/>
              </a:lnSpc>
            </a:pPr>
            <a:r>
              <a:rPr lang="en-US" sz="4099">
                <a:solidFill>
                  <a:srgbClr val="006EA4"/>
                </a:solidFill>
                <a:latin typeface="DM Sans Bold"/>
              </a:rPr>
              <a:t>domestically</a:t>
            </a:r>
          </a:p>
        </p:txBody>
      </p:sp>
      <p:sp>
        <p:nvSpPr>
          <p:cNvPr id="15" name="TextBox 15"/>
          <p:cNvSpPr txBox="1"/>
          <p:nvPr/>
        </p:nvSpPr>
        <p:spPr>
          <a:xfrm>
            <a:off x="10167938" y="5701964"/>
            <a:ext cx="3863191" cy="594995"/>
          </a:xfrm>
          <a:prstGeom prst="rect">
            <a:avLst/>
          </a:prstGeom>
        </p:spPr>
        <p:txBody>
          <a:bodyPr lIns="0" tIns="0" rIns="0" bIns="0" rtlCol="0" anchor="t">
            <a:spAutoFit/>
          </a:bodyPr>
          <a:lstStyle/>
          <a:p>
            <a:pPr>
              <a:lnSpc>
                <a:spcPts val="4509"/>
              </a:lnSpc>
            </a:pPr>
            <a:r>
              <a:rPr lang="en-US" sz="4099">
                <a:solidFill>
                  <a:srgbClr val="006EA4"/>
                </a:solidFill>
                <a:latin typeface="DM Sans Bold"/>
              </a:rPr>
              <a:t>internationally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50526"/>
            <a:chOff x="0" y="0"/>
            <a:chExt cx="6186311" cy="152400"/>
          </a:xfrm>
        </p:grpSpPr>
        <p:sp>
          <p:nvSpPr>
            <p:cNvPr id="3" name="Freeform 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B0DB"/>
            </a:solidFill>
          </p:spPr>
        </p:sp>
      </p:grpSp>
      <p:sp>
        <p:nvSpPr>
          <p:cNvPr id="4" name="Freeform 4"/>
          <p:cNvSpPr/>
          <p:nvPr/>
        </p:nvSpPr>
        <p:spPr>
          <a:xfrm>
            <a:off x="11563005" y="1922203"/>
            <a:ext cx="4310447" cy="4326178"/>
          </a:xfrm>
          <a:custGeom>
            <a:avLst/>
            <a:gdLst/>
            <a:ahLst/>
            <a:cxnLst/>
            <a:rect l="l" t="t" r="r" b="b"/>
            <a:pathLst>
              <a:path w="4310447" h="4326178">
                <a:moveTo>
                  <a:pt x="0" y="0"/>
                </a:moveTo>
                <a:lnTo>
                  <a:pt x="4310447" y="0"/>
                </a:lnTo>
                <a:lnTo>
                  <a:pt x="4310447" y="4326178"/>
                </a:lnTo>
                <a:lnTo>
                  <a:pt x="0" y="43261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5"/>
          <p:cNvGrpSpPr/>
          <p:nvPr/>
        </p:nvGrpSpPr>
        <p:grpSpPr>
          <a:xfrm>
            <a:off x="11094468" y="6867506"/>
            <a:ext cx="1113224" cy="690465"/>
            <a:chOff x="0" y="0"/>
            <a:chExt cx="293195" cy="181851"/>
          </a:xfrm>
        </p:grpSpPr>
        <p:sp>
          <p:nvSpPr>
            <p:cNvPr id="6" name="Freeform 6"/>
            <p:cNvSpPr/>
            <p:nvPr/>
          </p:nvSpPr>
          <p:spPr>
            <a:xfrm>
              <a:off x="0" y="0"/>
              <a:ext cx="293195" cy="181851"/>
            </a:xfrm>
            <a:custGeom>
              <a:avLst/>
              <a:gdLst/>
              <a:ahLst/>
              <a:cxnLst/>
              <a:rect l="l" t="t" r="r" b="b"/>
              <a:pathLst>
                <a:path w="293195" h="181851">
                  <a:moveTo>
                    <a:pt x="0" y="0"/>
                  </a:moveTo>
                  <a:lnTo>
                    <a:pt x="293195" y="0"/>
                  </a:lnTo>
                  <a:lnTo>
                    <a:pt x="293195" y="181851"/>
                  </a:lnTo>
                  <a:lnTo>
                    <a:pt x="0" y="181851"/>
                  </a:lnTo>
                  <a:close/>
                </a:path>
              </a:pathLst>
            </a:custGeom>
            <a:solidFill>
              <a:srgbClr val="00B0DB"/>
            </a:solidFill>
          </p:spPr>
        </p:sp>
        <p:sp>
          <p:nvSpPr>
            <p:cNvPr id="7" name="TextBox 7"/>
            <p:cNvSpPr txBox="1"/>
            <p:nvPr/>
          </p:nvSpPr>
          <p:spPr>
            <a:xfrm>
              <a:off x="0" y="-66675"/>
              <a:ext cx="293195" cy="248526"/>
            </a:xfrm>
            <a:prstGeom prst="rect">
              <a:avLst/>
            </a:prstGeom>
          </p:spPr>
          <p:txBody>
            <a:bodyPr lIns="50800" tIns="50800" rIns="50800" bIns="50800" rtlCol="0" anchor="ctr"/>
            <a:lstStyle/>
            <a:p>
              <a:pPr algn="ctr">
                <a:lnSpc>
                  <a:spcPts val="3150"/>
                </a:lnSpc>
              </a:pPr>
              <a:endParaRPr/>
            </a:p>
          </p:txBody>
        </p:sp>
      </p:grpSp>
      <p:grpSp>
        <p:nvGrpSpPr>
          <p:cNvPr id="8" name="Group 8"/>
          <p:cNvGrpSpPr/>
          <p:nvPr/>
        </p:nvGrpSpPr>
        <p:grpSpPr>
          <a:xfrm>
            <a:off x="11094468" y="8721090"/>
            <a:ext cx="1113224" cy="708660"/>
            <a:chOff x="0" y="0"/>
            <a:chExt cx="293195" cy="186643"/>
          </a:xfrm>
        </p:grpSpPr>
        <p:sp>
          <p:nvSpPr>
            <p:cNvPr id="9" name="Freeform 9"/>
            <p:cNvSpPr/>
            <p:nvPr/>
          </p:nvSpPr>
          <p:spPr>
            <a:xfrm>
              <a:off x="0" y="0"/>
              <a:ext cx="293195" cy="186643"/>
            </a:xfrm>
            <a:custGeom>
              <a:avLst/>
              <a:gdLst/>
              <a:ahLst/>
              <a:cxnLst/>
              <a:rect l="l" t="t" r="r" b="b"/>
              <a:pathLst>
                <a:path w="293195" h="186643">
                  <a:moveTo>
                    <a:pt x="0" y="0"/>
                  </a:moveTo>
                  <a:lnTo>
                    <a:pt x="293195" y="0"/>
                  </a:lnTo>
                  <a:lnTo>
                    <a:pt x="293195" y="186643"/>
                  </a:lnTo>
                  <a:lnTo>
                    <a:pt x="0" y="186643"/>
                  </a:lnTo>
                  <a:close/>
                </a:path>
              </a:pathLst>
            </a:custGeom>
            <a:solidFill>
              <a:srgbClr val="13538A"/>
            </a:solidFill>
          </p:spPr>
        </p:sp>
        <p:sp>
          <p:nvSpPr>
            <p:cNvPr id="10" name="TextBox 10"/>
            <p:cNvSpPr txBox="1"/>
            <p:nvPr/>
          </p:nvSpPr>
          <p:spPr>
            <a:xfrm>
              <a:off x="0" y="-66675"/>
              <a:ext cx="293195" cy="253318"/>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1028700" y="1718329"/>
            <a:ext cx="5764292" cy="4733925"/>
          </a:xfrm>
          <a:custGeom>
            <a:avLst/>
            <a:gdLst/>
            <a:ahLst/>
            <a:cxnLst/>
            <a:rect l="l" t="t" r="r" b="b"/>
            <a:pathLst>
              <a:path w="5764292" h="4733925">
                <a:moveTo>
                  <a:pt x="0" y="0"/>
                </a:moveTo>
                <a:lnTo>
                  <a:pt x="5764292" y="0"/>
                </a:lnTo>
                <a:lnTo>
                  <a:pt x="5764292" y="4733925"/>
                </a:lnTo>
                <a:lnTo>
                  <a:pt x="0" y="47339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TextBox 12"/>
          <p:cNvSpPr txBox="1"/>
          <p:nvPr/>
        </p:nvSpPr>
        <p:spPr>
          <a:xfrm>
            <a:off x="12841147" y="6686249"/>
            <a:ext cx="5122752" cy="1197460"/>
          </a:xfrm>
          <a:prstGeom prst="rect">
            <a:avLst/>
          </a:prstGeom>
        </p:spPr>
        <p:txBody>
          <a:bodyPr lIns="0" tIns="0" rIns="0" bIns="0" rtlCol="0" anchor="t">
            <a:spAutoFit/>
          </a:bodyPr>
          <a:lstStyle/>
          <a:p>
            <a:pPr>
              <a:lnSpc>
                <a:spcPts val="4884"/>
              </a:lnSpc>
            </a:pPr>
            <a:r>
              <a:rPr lang="en-US" sz="3052">
                <a:solidFill>
                  <a:srgbClr val="414042"/>
                </a:solidFill>
                <a:latin typeface="DM Sans Bold"/>
              </a:rPr>
              <a:t>226.3 billion tenge</a:t>
            </a:r>
          </a:p>
          <a:p>
            <a:pPr>
              <a:lnSpc>
                <a:spcPts val="4884"/>
              </a:lnSpc>
            </a:pPr>
            <a:r>
              <a:rPr lang="en-US" sz="3052">
                <a:solidFill>
                  <a:srgbClr val="414042"/>
                </a:solidFill>
                <a:latin typeface="DM Sans Bold"/>
              </a:rPr>
              <a:t> (around 300 million euros)</a:t>
            </a:r>
          </a:p>
        </p:txBody>
      </p:sp>
      <p:sp>
        <p:nvSpPr>
          <p:cNvPr id="13" name="TextBox 13"/>
          <p:cNvSpPr txBox="1"/>
          <p:nvPr/>
        </p:nvSpPr>
        <p:spPr>
          <a:xfrm>
            <a:off x="11094468" y="638810"/>
            <a:ext cx="5366747" cy="646431"/>
          </a:xfrm>
          <a:prstGeom prst="rect">
            <a:avLst/>
          </a:prstGeom>
        </p:spPr>
        <p:txBody>
          <a:bodyPr lIns="0" tIns="0" rIns="0" bIns="0" rtlCol="0" anchor="t">
            <a:spAutoFit/>
          </a:bodyPr>
          <a:lstStyle/>
          <a:p>
            <a:pPr>
              <a:lnSpc>
                <a:spcPts val="5439"/>
              </a:lnSpc>
            </a:pPr>
            <a:r>
              <a:rPr lang="en-US" sz="3399">
                <a:solidFill>
                  <a:srgbClr val="414042"/>
                </a:solidFill>
                <a:latin typeface="DM Sans Bold"/>
              </a:rPr>
              <a:t>the loss from tax evasion</a:t>
            </a:r>
          </a:p>
        </p:txBody>
      </p:sp>
      <p:sp>
        <p:nvSpPr>
          <p:cNvPr id="14" name="TextBox 14"/>
          <p:cNvSpPr txBox="1"/>
          <p:nvPr/>
        </p:nvSpPr>
        <p:spPr>
          <a:xfrm>
            <a:off x="855829" y="8704020"/>
            <a:ext cx="7989018" cy="1333627"/>
          </a:xfrm>
          <a:prstGeom prst="rect">
            <a:avLst/>
          </a:prstGeom>
        </p:spPr>
        <p:txBody>
          <a:bodyPr lIns="0" tIns="0" rIns="0" bIns="0" rtlCol="0" anchor="t">
            <a:spAutoFit/>
          </a:bodyPr>
          <a:lstStyle/>
          <a:p>
            <a:pPr>
              <a:lnSpc>
                <a:spcPts val="3583"/>
              </a:lnSpc>
            </a:pPr>
            <a:r>
              <a:rPr lang="en-US" sz="2799">
                <a:solidFill>
                  <a:srgbClr val="414042"/>
                </a:solidFill>
                <a:latin typeface="DM Sans Bold"/>
              </a:rPr>
              <a:t>Number of registered offences under the article "evasion of taxes and other obligatory payments to the budget from organisations"</a:t>
            </a:r>
          </a:p>
        </p:txBody>
      </p:sp>
      <p:sp>
        <p:nvSpPr>
          <p:cNvPr id="15" name="TextBox 15"/>
          <p:cNvSpPr txBox="1"/>
          <p:nvPr/>
        </p:nvSpPr>
        <p:spPr>
          <a:xfrm>
            <a:off x="12841147" y="8417109"/>
            <a:ext cx="5087287" cy="1622274"/>
          </a:xfrm>
          <a:prstGeom prst="rect">
            <a:avLst/>
          </a:prstGeom>
        </p:spPr>
        <p:txBody>
          <a:bodyPr lIns="0" tIns="0" rIns="0" bIns="0" rtlCol="0" anchor="t">
            <a:spAutoFit/>
          </a:bodyPr>
          <a:lstStyle/>
          <a:p>
            <a:pPr>
              <a:lnSpc>
                <a:spcPts val="4404"/>
              </a:lnSpc>
            </a:pPr>
            <a:r>
              <a:rPr lang="en-US" sz="2752">
                <a:solidFill>
                  <a:srgbClr val="414042"/>
                </a:solidFill>
                <a:latin typeface="DM Sans Bold"/>
              </a:rPr>
              <a:t>with an average of 424.6 million tenge (around 900,000 euros) per crime</a:t>
            </a:r>
          </a:p>
        </p:txBody>
      </p:sp>
      <p:sp>
        <p:nvSpPr>
          <p:cNvPr id="16" name="TextBox 16"/>
          <p:cNvSpPr txBox="1"/>
          <p:nvPr/>
        </p:nvSpPr>
        <p:spPr>
          <a:xfrm>
            <a:off x="1393076" y="672997"/>
            <a:ext cx="857317" cy="930379"/>
          </a:xfrm>
          <a:prstGeom prst="rect">
            <a:avLst/>
          </a:prstGeom>
        </p:spPr>
        <p:txBody>
          <a:bodyPr lIns="0" tIns="0" rIns="0" bIns="0" rtlCol="0" anchor="t">
            <a:spAutoFit/>
          </a:bodyPr>
          <a:lstStyle/>
          <a:p>
            <a:pPr>
              <a:lnSpc>
                <a:spcPts val="7861"/>
              </a:lnSpc>
            </a:pPr>
            <a:r>
              <a:rPr lang="en-US" sz="4913">
                <a:solidFill>
                  <a:srgbClr val="414042"/>
                </a:solidFill>
                <a:latin typeface="DM Sans Bold"/>
              </a:rPr>
              <a:t>97</a:t>
            </a:r>
          </a:p>
        </p:txBody>
      </p:sp>
      <p:sp>
        <p:nvSpPr>
          <p:cNvPr id="17" name="TextBox 17"/>
          <p:cNvSpPr txBox="1"/>
          <p:nvPr/>
        </p:nvSpPr>
        <p:spPr>
          <a:xfrm>
            <a:off x="3482188" y="1361763"/>
            <a:ext cx="857317" cy="930379"/>
          </a:xfrm>
          <a:prstGeom prst="rect">
            <a:avLst/>
          </a:prstGeom>
        </p:spPr>
        <p:txBody>
          <a:bodyPr lIns="0" tIns="0" rIns="0" bIns="0" rtlCol="0" anchor="t">
            <a:spAutoFit/>
          </a:bodyPr>
          <a:lstStyle/>
          <a:p>
            <a:pPr>
              <a:lnSpc>
                <a:spcPts val="7861"/>
              </a:lnSpc>
            </a:pPr>
            <a:r>
              <a:rPr lang="en-US" sz="4913">
                <a:solidFill>
                  <a:srgbClr val="414042"/>
                </a:solidFill>
                <a:latin typeface="DM Sans Bold"/>
              </a:rPr>
              <a:t>93</a:t>
            </a:r>
          </a:p>
        </p:txBody>
      </p:sp>
      <p:sp>
        <p:nvSpPr>
          <p:cNvPr id="18" name="TextBox 18"/>
          <p:cNvSpPr txBox="1"/>
          <p:nvPr/>
        </p:nvSpPr>
        <p:spPr>
          <a:xfrm>
            <a:off x="5431314" y="2101642"/>
            <a:ext cx="857317" cy="930379"/>
          </a:xfrm>
          <a:prstGeom prst="rect">
            <a:avLst/>
          </a:prstGeom>
        </p:spPr>
        <p:txBody>
          <a:bodyPr lIns="0" tIns="0" rIns="0" bIns="0" rtlCol="0" anchor="t">
            <a:spAutoFit/>
          </a:bodyPr>
          <a:lstStyle/>
          <a:p>
            <a:pPr>
              <a:lnSpc>
                <a:spcPts val="7861"/>
              </a:lnSpc>
            </a:pPr>
            <a:r>
              <a:rPr lang="en-US" sz="4913">
                <a:solidFill>
                  <a:srgbClr val="414042"/>
                </a:solidFill>
                <a:latin typeface="DM Sans Bold"/>
              </a:rPr>
              <a:t>32</a:t>
            </a:r>
          </a:p>
        </p:txBody>
      </p:sp>
      <p:sp>
        <p:nvSpPr>
          <p:cNvPr id="19" name="TextBox 19"/>
          <p:cNvSpPr txBox="1"/>
          <p:nvPr/>
        </p:nvSpPr>
        <p:spPr>
          <a:xfrm>
            <a:off x="1128852" y="6610049"/>
            <a:ext cx="1385766" cy="930379"/>
          </a:xfrm>
          <a:prstGeom prst="rect">
            <a:avLst/>
          </a:prstGeom>
        </p:spPr>
        <p:txBody>
          <a:bodyPr lIns="0" tIns="0" rIns="0" bIns="0" rtlCol="0" anchor="t">
            <a:spAutoFit/>
          </a:bodyPr>
          <a:lstStyle/>
          <a:p>
            <a:pPr>
              <a:lnSpc>
                <a:spcPts val="7861"/>
              </a:lnSpc>
            </a:pPr>
            <a:r>
              <a:rPr lang="en-US" sz="4913">
                <a:solidFill>
                  <a:srgbClr val="414042"/>
                </a:solidFill>
                <a:latin typeface="DM Sans Bold"/>
              </a:rPr>
              <a:t>2021</a:t>
            </a:r>
          </a:p>
        </p:txBody>
      </p:sp>
      <p:sp>
        <p:nvSpPr>
          <p:cNvPr id="20" name="TextBox 20"/>
          <p:cNvSpPr txBox="1"/>
          <p:nvPr/>
        </p:nvSpPr>
        <p:spPr>
          <a:xfrm>
            <a:off x="3191531" y="6627592"/>
            <a:ext cx="1597145" cy="930379"/>
          </a:xfrm>
          <a:prstGeom prst="rect">
            <a:avLst/>
          </a:prstGeom>
        </p:spPr>
        <p:txBody>
          <a:bodyPr lIns="0" tIns="0" rIns="0" bIns="0" rtlCol="0" anchor="t">
            <a:spAutoFit/>
          </a:bodyPr>
          <a:lstStyle/>
          <a:p>
            <a:pPr>
              <a:lnSpc>
                <a:spcPts val="7861"/>
              </a:lnSpc>
            </a:pPr>
            <a:r>
              <a:rPr lang="en-US" sz="4913">
                <a:solidFill>
                  <a:srgbClr val="414042"/>
                </a:solidFill>
                <a:latin typeface="DM Sans Bold"/>
              </a:rPr>
              <a:t>2022</a:t>
            </a:r>
          </a:p>
        </p:txBody>
      </p:sp>
      <p:sp>
        <p:nvSpPr>
          <p:cNvPr id="21" name="TextBox 21"/>
          <p:cNvSpPr txBox="1"/>
          <p:nvPr/>
        </p:nvSpPr>
        <p:spPr>
          <a:xfrm>
            <a:off x="4850020" y="6591489"/>
            <a:ext cx="2019904" cy="1658552"/>
          </a:xfrm>
          <a:prstGeom prst="rect">
            <a:avLst/>
          </a:prstGeom>
        </p:spPr>
        <p:txBody>
          <a:bodyPr lIns="0" tIns="0" rIns="0" bIns="0" rtlCol="0" anchor="t">
            <a:spAutoFit/>
          </a:bodyPr>
          <a:lstStyle/>
          <a:p>
            <a:pPr algn="ctr">
              <a:lnSpc>
                <a:spcPts val="4356"/>
              </a:lnSpc>
            </a:pPr>
            <a:r>
              <a:rPr lang="en-US" sz="3513">
                <a:solidFill>
                  <a:srgbClr val="414042"/>
                </a:solidFill>
                <a:latin typeface="DM Sans Bold"/>
              </a:rPr>
              <a:t>11 months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10244" y="3098594"/>
            <a:ext cx="5541612" cy="5541612"/>
          </a:xfrm>
          <a:custGeom>
            <a:avLst/>
            <a:gdLst/>
            <a:ahLst/>
            <a:cxnLst/>
            <a:rect l="l" t="t" r="r" b="b"/>
            <a:pathLst>
              <a:path w="5541612" h="5541612">
                <a:moveTo>
                  <a:pt x="0" y="0"/>
                </a:moveTo>
                <a:lnTo>
                  <a:pt x="5541612" y="0"/>
                </a:lnTo>
                <a:lnTo>
                  <a:pt x="5541612" y="5541612"/>
                </a:lnTo>
                <a:lnTo>
                  <a:pt x="0" y="55416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7141395" y="8893492"/>
            <a:ext cx="3479310" cy="634366"/>
          </a:xfrm>
          <a:prstGeom prst="rect">
            <a:avLst/>
          </a:prstGeom>
        </p:spPr>
        <p:txBody>
          <a:bodyPr lIns="0" tIns="0" rIns="0" bIns="0" rtlCol="0" anchor="t">
            <a:spAutoFit/>
          </a:bodyPr>
          <a:lstStyle/>
          <a:p>
            <a:pPr>
              <a:lnSpc>
                <a:spcPts val="5399"/>
              </a:lnSpc>
            </a:pPr>
            <a:r>
              <a:rPr lang="en-US" sz="3599">
                <a:solidFill>
                  <a:srgbClr val="414042"/>
                </a:solidFill>
                <a:latin typeface="DM Sans"/>
              </a:rPr>
              <a:t>$637.5 million </a:t>
            </a:r>
          </a:p>
        </p:txBody>
      </p:sp>
      <p:sp>
        <p:nvSpPr>
          <p:cNvPr id="4" name="TextBox 4"/>
          <p:cNvSpPr txBox="1"/>
          <p:nvPr/>
        </p:nvSpPr>
        <p:spPr>
          <a:xfrm>
            <a:off x="11651856" y="3869105"/>
            <a:ext cx="3390037" cy="689612"/>
          </a:xfrm>
          <a:prstGeom prst="rect">
            <a:avLst/>
          </a:prstGeom>
        </p:spPr>
        <p:txBody>
          <a:bodyPr lIns="0" tIns="0" rIns="0" bIns="0" rtlCol="0" anchor="t">
            <a:spAutoFit/>
          </a:bodyPr>
          <a:lstStyle/>
          <a:p>
            <a:pPr>
              <a:lnSpc>
                <a:spcPts val="5849"/>
              </a:lnSpc>
            </a:pPr>
            <a:r>
              <a:rPr lang="en-US" sz="3899">
                <a:solidFill>
                  <a:srgbClr val="414042"/>
                </a:solidFill>
                <a:latin typeface="DM Sans"/>
              </a:rPr>
              <a:t>$176.6 million</a:t>
            </a:r>
          </a:p>
        </p:txBody>
      </p:sp>
      <p:sp>
        <p:nvSpPr>
          <p:cNvPr id="5" name="TextBox 5"/>
          <p:cNvSpPr txBox="1"/>
          <p:nvPr/>
        </p:nvSpPr>
        <p:spPr>
          <a:xfrm>
            <a:off x="7382504" y="6640353"/>
            <a:ext cx="2544519" cy="1057656"/>
          </a:xfrm>
          <a:prstGeom prst="rect">
            <a:avLst/>
          </a:prstGeom>
        </p:spPr>
        <p:txBody>
          <a:bodyPr lIns="0" tIns="0" rIns="0" bIns="0" rtlCol="0" anchor="t">
            <a:spAutoFit/>
          </a:bodyPr>
          <a:lstStyle/>
          <a:p>
            <a:pPr marL="0" lvl="0" indent="0" algn="ctr">
              <a:lnSpc>
                <a:spcPts val="4256"/>
              </a:lnSpc>
              <a:spcBef>
                <a:spcPct val="0"/>
              </a:spcBef>
            </a:pPr>
            <a:r>
              <a:rPr lang="en-US" sz="3299">
                <a:solidFill>
                  <a:srgbClr val="FFFFFF"/>
                </a:solidFill>
                <a:latin typeface="DM Sans"/>
              </a:rPr>
              <a:t>Cayman Islands</a:t>
            </a:r>
          </a:p>
        </p:txBody>
      </p:sp>
      <p:sp>
        <p:nvSpPr>
          <p:cNvPr id="6" name="TextBox 6"/>
          <p:cNvSpPr txBox="1"/>
          <p:nvPr/>
        </p:nvSpPr>
        <p:spPr>
          <a:xfrm>
            <a:off x="9107337" y="4880229"/>
            <a:ext cx="2544519" cy="497967"/>
          </a:xfrm>
          <a:prstGeom prst="rect">
            <a:avLst/>
          </a:prstGeom>
        </p:spPr>
        <p:txBody>
          <a:bodyPr lIns="0" tIns="0" rIns="0" bIns="0" rtlCol="0" anchor="t">
            <a:spAutoFit/>
          </a:bodyPr>
          <a:lstStyle/>
          <a:p>
            <a:pPr marL="0" lvl="0" indent="0">
              <a:lnSpc>
                <a:spcPts val="3998"/>
              </a:lnSpc>
              <a:spcBef>
                <a:spcPct val="0"/>
              </a:spcBef>
            </a:pPr>
            <a:r>
              <a:rPr lang="en-US" sz="3099">
                <a:solidFill>
                  <a:srgbClr val="FFFFFF"/>
                </a:solidFill>
                <a:latin typeface="DM Sans"/>
              </a:rPr>
              <a:t>Seychelles</a:t>
            </a:r>
          </a:p>
        </p:txBody>
      </p:sp>
      <p:sp>
        <p:nvSpPr>
          <p:cNvPr id="7" name="TextBox 7"/>
          <p:cNvSpPr txBox="1"/>
          <p:nvPr/>
        </p:nvSpPr>
        <p:spPr>
          <a:xfrm>
            <a:off x="4849438" y="497381"/>
            <a:ext cx="7610651" cy="1926717"/>
          </a:xfrm>
          <a:prstGeom prst="rect">
            <a:avLst/>
          </a:prstGeom>
        </p:spPr>
        <p:txBody>
          <a:bodyPr lIns="0" tIns="0" rIns="0" bIns="0" rtlCol="0" anchor="t">
            <a:spAutoFit/>
          </a:bodyPr>
          <a:lstStyle/>
          <a:p>
            <a:pPr marL="0" lvl="0" indent="0" algn="ctr">
              <a:lnSpc>
                <a:spcPts val="5108"/>
              </a:lnSpc>
              <a:spcBef>
                <a:spcPct val="0"/>
              </a:spcBef>
            </a:pPr>
            <a:r>
              <a:rPr lang="en-US" sz="3899">
                <a:solidFill>
                  <a:srgbClr val="414042"/>
                </a:solidFill>
                <a:latin typeface="DM Sans Bold"/>
              </a:rPr>
              <a:t>Kazakhstan withdraws $3-6 billion dollars annually due to offshore</a:t>
            </a:r>
          </a:p>
        </p:txBody>
      </p:sp>
      <p:sp>
        <p:nvSpPr>
          <p:cNvPr id="8" name="TextBox 8"/>
          <p:cNvSpPr txBox="1"/>
          <p:nvPr/>
        </p:nvSpPr>
        <p:spPr>
          <a:xfrm>
            <a:off x="14258962" y="8976552"/>
            <a:ext cx="3794915" cy="677671"/>
          </a:xfrm>
          <a:prstGeom prst="rect">
            <a:avLst/>
          </a:prstGeom>
        </p:spPr>
        <p:txBody>
          <a:bodyPr lIns="0" tIns="0" rIns="0" bIns="0" rtlCol="0" anchor="t">
            <a:spAutoFit/>
          </a:bodyPr>
          <a:lstStyle/>
          <a:p>
            <a:pPr algn="ctr">
              <a:lnSpc>
                <a:spcPts val="5529"/>
              </a:lnSpc>
            </a:pPr>
            <a:r>
              <a:rPr lang="en-US" sz="3949">
                <a:solidFill>
                  <a:srgbClr val="000000"/>
                </a:solidFill>
                <a:latin typeface="Open Sans Bold"/>
              </a:rPr>
              <a:t>2021 indicators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76897" y="5162054"/>
            <a:ext cx="2295141" cy="2295141"/>
          </a:xfrm>
          <a:custGeom>
            <a:avLst/>
            <a:gdLst/>
            <a:ahLst/>
            <a:cxnLst/>
            <a:rect l="l" t="t" r="r" b="b"/>
            <a:pathLst>
              <a:path w="2295141" h="2295141">
                <a:moveTo>
                  <a:pt x="0" y="0"/>
                </a:moveTo>
                <a:lnTo>
                  <a:pt x="2295141" y="0"/>
                </a:lnTo>
                <a:lnTo>
                  <a:pt x="2295141" y="2295141"/>
                </a:lnTo>
                <a:lnTo>
                  <a:pt x="0" y="22951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15493" y="5162054"/>
            <a:ext cx="2295141" cy="2295141"/>
          </a:xfrm>
          <a:custGeom>
            <a:avLst/>
            <a:gdLst/>
            <a:ahLst/>
            <a:cxnLst/>
            <a:rect l="l" t="t" r="r" b="b"/>
            <a:pathLst>
              <a:path w="2295141" h="2295141">
                <a:moveTo>
                  <a:pt x="0" y="0"/>
                </a:moveTo>
                <a:lnTo>
                  <a:pt x="2295140" y="0"/>
                </a:lnTo>
                <a:lnTo>
                  <a:pt x="2295140" y="2295141"/>
                </a:lnTo>
                <a:lnTo>
                  <a:pt x="0" y="22951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838302" y="5162054"/>
            <a:ext cx="2295141" cy="2295141"/>
          </a:xfrm>
          <a:custGeom>
            <a:avLst/>
            <a:gdLst/>
            <a:ahLst/>
            <a:cxnLst/>
            <a:rect l="l" t="t" r="r" b="b"/>
            <a:pathLst>
              <a:path w="2295141" h="2295141">
                <a:moveTo>
                  <a:pt x="0" y="0"/>
                </a:moveTo>
                <a:lnTo>
                  <a:pt x="2295141" y="0"/>
                </a:lnTo>
                <a:lnTo>
                  <a:pt x="2295141" y="2295141"/>
                </a:lnTo>
                <a:lnTo>
                  <a:pt x="0" y="22951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5400000">
            <a:off x="8173914" y="3157963"/>
            <a:ext cx="2101108" cy="4202215"/>
          </a:xfrm>
          <a:custGeom>
            <a:avLst/>
            <a:gdLst/>
            <a:ahLst/>
            <a:cxnLst/>
            <a:rect l="l" t="t" r="r" b="b"/>
            <a:pathLst>
              <a:path w="2101108" h="4202215">
                <a:moveTo>
                  <a:pt x="0" y="0"/>
                </a:moveTo>
                <a:lnTo>
                  <a:pt x="2101108" y="0"/>
                </a:lnTo>
                <a:lnTo>
                  <a:pt x="2101108" y="4202216"/>
                </a:lnTo>
                <a:lnTo>
                  <a:pt x="0" y="4202216"/>
                </a:lnTo>
                <a:lnTo>
                  <a:pt x="0" y="0"/>
                </a:lnTo>
                <a:close/>
              </a:path>
            </a:pathLst>
          </a:custGeom>
          <a:blipFill>
            <a:blip r:embed="rId8">
              <a:extLst>
                <a:ext uri="{96DAC541-7B7A-43D3-8B79-37D633B846F1}">
                  <asvg:svgBlip xmlns="" xmlns:asvg="http://schemas.microsoft.com/office/drawing/2016/SVG/main" r:embed="rId9"/>
                </a:ext>
              </a:extLst>
            </a:blip>
            <a:stretch>
              <a:fillRect r="-100000"/>
            </a:stretch>
          </a:blipFill>
        </p:spPr>
      </p:sp>
      <p:sp>
        <p:nvSpPr>
          <p:cNvPr id="6" name="Freeform 6"/>
          <p:cNvSpPr/>
          <p:nvPr/>
        </p:nvSpPr>
        <p:spPr>
          <a:xfrm rot="-5400000">
            <a:off x="4412509" y="5232675"/>
            <a:ext cx="2101108" cy="4202215"/>
          </a:xfrm>
          <a:custGeom>
            <a:avLst/>
            <a:gdLst/>
            <a:ahLst/>
            <a:cxnLst/>
            <a:rect l="l" t="t" r="r" b="b"/>
            <a:pathLst>
              <a:path w="2101108" h="4202215">
                <a:moveTo>
                  <a:pt x="0" y="0"/>
                </a:moveTo>
                <a:lnTo>
                  <a:pt x="2101108" y="0"/>
                </a:lnTo>
                <a:lnTo>
                  <a:pt x="2101108" y="4202215"/>
                </a:lnTo>
                <a:lnTo>
                  <a:pt x="0" y="4202215"/>
                </a:lnTo>
                <a:lnTo>
                  <a:pt x="0" y="0"/>
                </a:lnTo>
                <a:close/>
              </a:path>
            </a:pathLst>
          </a:custGeom>
          <a:blipFill>
            <a:blip r:embed="rId10">
              <a:extLst>
                <a:ext uri="{96DAC541-7B7A-43D3-8B79-37D633B846F1}">
                  <asvg:svgBlip xmlns="" xmlns:asvg="http://schemas.microsoft.com/office/drawing/2016/SVG/main" r:embed="rId11"/>
                </a:ext>
              </a:extLst>
            </a:blip>
            <a:stretch>
              <a:fillRect r="-100000"/>
            </a:stretch>
          </a:blipFill>
        </p:spPr>
      </p:sp>
      <p:sp>
        <p:nvSpPr>
          <p:cNvPr id="7" name="Freeform 7"/>
          <p:cNvSpPr/>
          <p:nvPr/>
        </p:nvSpPr>
        <p:spPr>
          <a:xfrm rot="-5400000">
            <a:off x="11935319" y="5232675"/>
            <a:ext cx="2101108" cy="4202215"/>
          </a:xfrm>
          <a:custGeom>
            <a:avLst/>
            <a:gdLst/>
            <a:ahLst/>
            <a:cxnLst/>
            <a:rect l="l" t="t" r="r" b="b"/>
            <a:pathLst>
              <a:path w="2101108" h="4202215">
                <a:moveTo>
                  <a:pt x="0" y="0"/>
                </a:moveTo>
                <a:lnTo>
                  <a:pt x="2101108" y="0"/>
                </a:lnTo>
                <a:lnTo>
                  <a:pt x="2101108" y="4202215"/>
                </a:lnTo>
                <a:lnTo>
                  <a:pt x="0" y="4202215"/>
                </a:lnTo>
                <a:lnTo>
                  <a:pt x="0" y="0"/>
                </a:lnTo>
                <a:close/>
              </a:path>
            </a:pathLst>
          </a:custGeom>
          <a:blipFill>
            <a:blip r:embed="rId12">
              <a:extLst>
                <a:ext uri="{96DAC541-7B7A-43D3-8B79-37D633B846F1}">
                  <asvg:svgBlip xmlns="" xmlns:asvg="http://schemas.microsoft.com/office/drawing/2016/SVG/main" r:embed="rId13"/>
                </a:ext>
              </a:extLst>
            </a:blip>
            <a:stretch>
              <a:fillRect r="-100000"/>
            </a:stretch>
          </a:blipFill>
        </p:spPr>
      </p:sp>
      <p:grpSp>
        <p:nvGrpSpPr>
          <p:cNvPr id="8" name="Group 8"/>
          <p:cNvGrpSpPr/>
          <p:nvPr/>
        </p:nvGrpSpPr>
        <p:grpSpPr>
          <a:xfrm rot="-2700000">
            <a:off x="10722479" y="5887626"/>
            <a:ext cx="792474" cy="791206"/>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7C9EF"/>
            </a:solidFill>
          </p:spPr>
        </p:sp>
      </p:grpSp>
      <p:grpSp>
        <p:nvGrpSpPr>
          <p:cNvPr id="10" name="Group 10"/>
          <p:cNvGrpSpPr/>
          <p:nvPr/>
        </p:nvGrpSpPr>
        <p:grpSpPr>
          <a:xfrm rot="8100000">
            <a:off x="6940930" y="5914022"/>
            <a:ext cx="792474" cy="791206"/>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3EDAD8"/>
            </a:solidFill>
          </p:spPr>
        </p:sp>
      </p:grpSp>
      <p:grpSp>
        <p:nvGrpSpPr>
          <p:cNvPr id="12" name="Group 12"/>
          <p:cNvGrpSpPr/>
          <p:nvPr/>
        </p:nvGrpSpPr>
        <p:grpSpPr>
          <a:xfrm rot="8100000">
            <a:off x="14463739" y="5914022"/>
            <a:ext cx="792474" cy="791206"/>
            <a:chOff x="0" y="0"/>
            <a:chExt cx="6350000" cy="6339840"/>
          </a:xfrm>
        </p:grpSpPr>
        <p:sp>
          <p:nvSpPr>
            <p:cNvPr id="13" name="Freeform 1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2C92D5"/>
            </a:solidFill>
          </p:spPr>
        </p:sp>
      </p:grpSp>
      <p:sp>
        <p:nvSpPr>
          <p:cNvPr id="14" name="TextBox 14"/>
          <p:cNvSpPr txBox="1"/>
          <p:nvPr/>
        </p:nvSpPr>
        <p:spPr>
          <a:xfrm>
            <a:off x="5338675" y="971550"/>
            <a:ext cx="7610651" cy="616900"/>
          </a:xfrm>
          <a:prstGeom prst="rect">
            <a:avLst/>
          </a:prstGeom>
        </p:spPr>
        <p:txBody>
          <a:bodyPr lIns="0" tIns="0" rIns="0" bIns="0" rtlCol="0" anchor="t">
            <a:spAutoFit/>
          </a:bodyPr>
          <a:lstStyle/>
          <a:p>
            <a:pPr marL="0" lvl="0" indent="0" algn="ctr">
              <a:lnSpc>
                <a:spcPts val="5239"/>
              </a:lnSpc>
              <a:spcBef>
                <a:spcPct val="0"/>
              </a:spcBef>
            </a:pPr>
            <a:r>
              <a:rPr lang="en-US" sz="3999" b="1" spc="119" dirty="0">
                <a:solidFill>
                  <a:schemeClr val="tx2">
                    <a:lumMod val="75000"/>
                  </a:schemeClr>
                </a:solidFill>
                <a:latin typeface="Intro"/>
              </a:rPr>
              <a:t> Beneficial owners</a:t>
            </a:r>
          </a:p>
        </p:txBody>
      </p:sp>
      <p:sp>
        <p:nvSpPr>
          <p:cNvPr id="15" name="TextBox 15"/>
          <p:cNvSpPr txBox="1"/>
          <p:nvPr/>
        </p:nvSpPr>
        <p:spPr>
          <a:xfrm>
            <a:off x="3535733" y="3243024"/>
            <a:ext cx="3605883" cy="1287670"/>
          </a:xfrm>
          <a:prstGeom prst="rect">
            <a:avLst/>
          </a:prstGeom>
        </p:spPr>
        <p:txBody>
          <a:bodyPr lIns="0" tIns="0" rIns="0" bIns="0" rtlCol="0" anchor="t">
            <a:spAutoFit/>
          </a:bodyPr>
          <a:lstStyle/>
          <a:p>
            <a:pPr marL="0" lvl="0" indent="0" algn="ctr">
              <a:lnSpc>
                <a:spcPts val="5172"/>
              </a:lnSpc>
              <a:spcBef>
                <a:spcPct val="0"/>
              </a:spcBef>
            </a:pPr>
            <a:r>
              <a:rPr lang="en-US" sz="4009" spc="156" dirty="0">
                <a:solidFill>
                  <a:srgbClr val="191919"/>
                </a:solidFill>
                <a:latin typeface="Aileron Bold"/>
              </a:rPr>
              <a:t>legal entity transparency </a:t>
            </a:r>
          </a:p>
        </p:txBody>
      </p:sp>
      <p:sp>
        <p:nvSpPr>
          <p:cNvPr id="16" name="TextBox 16"/>
          <p:cNvSpPr txBox="1"/>
          <p:nvPr/>
        </p:nvSpPr>
        <p:spPr>
          <a:xfrm>
            <a:off x="7421526" y="8095079"/>
            <a:ext cx="3605883" cy="1935370"/>
          </a:xfrm>
          <a:prstGeom prst="rect">
            <a:avLst/>
          </a:prstGeom>
        </p:spPr>
        <p:txBody>
          <a:bodyPr lIns="0" tIns="0" rIns="0" bIns="0" rtlCol="0" anchor="t">
            <a:spAutoFit/>
          </a:bodyPr>
          <a:lstStyle/>
          <a:p>
            <a:pPr marL="0" lvl="0" indent="0" algn="ctr">
              <a:lnSpc>
                <a:spcPts val="5172"/>
              </a:lnSpc>
              <a:spcBef>
                <a:spcPct val="0"/>
              </a:spcBef>
            </a:pPr>
            <a:r>
              <a:rPr lang="en-US" sz="4009" spc="156">
                <a:solidFill>
                  <a:srgbClr val="191919"/>
                </a:solidFill>
                <a:latin typeface="Aileron Bold"/>
              </a:rPr>
              <a:t>register of beneficial owners</a:t>
            </a:r>
          </a:p>
        </p:txBody>
      </p:sp>
      <p:sp>
        <p:nvSpPr>
          <p:cNvPr id="17" name="TextBox 17"/>
          <p:cNvSpPr txBox="1"/>
          <p:nvPr/>
        </p:nvSpPr>
        <p:spPr>
          <a:xfrm>
            <a:off x="11254093" y="3246889"/>
            <a:ext cx="3605883" cy="639970"/>
          </a:xfrm>
          <a:prstGeom prst="rect">
            <a:avLst/>
          </a:prstGeom>
        </p:spPr>
        <p:txBody>
          <a:bodyPr lIns="0" tIns="0" rIns="0" bIns="0" rtlCol="0" anchor="t">
            <a:spAutoFit/>
          </a:bodyPr>
          <a:lstStyle/>
          <a:p>
            <a:pPr marL="0" lvl="0" indent="0" algn="ctr">
              <a:lnSpc>
                <a:spcPts val="5172"/>
              </a:lnSpc>
              <a:spcBef>
                <a:spcPct val="0"/>
              </a:spcBef>
            </a:pPr>
            <a:r>
              <a:rPr lang="en-US" sz="4009" spc="156">
                <a:solidFill>
                  <a:srgbClr val="191919"/>
                </a:solidFill>
                <a:latin typeface="Aileron Bold"/>
              </a:rPr>
              <a:t>public access</a:t>
            </a:r>
          </a:p>
        </p:txBody>
      </p:sp>
      <p:sp>
        <p:nvSpPr>
          <p:cNvPr id="18" name="Freeform 18"/>
          <p:cNvSpPr/>
          <p:nvPr/>
        </p:nvSpPr>
        <p:spPr>
          <a:xfrm>
            <a:off x="4971834" y="5818395"/>
            <a:ext cx="982459" cy="982459"/>
          </a:xfrm>
          <a:custGeom>
            <a:avLst/>
            <a:gdLst/>
            <a:ahLst/>
            <a:cxnLst/>
            <a:rect l="l" t="t" r="r" b="b"/>
            <a:pathLst>
              <a:path w="982459" h="982459">
                <a:moveTo>
                  <a:pt x="0" y="0"/>
                </a:moveTo>
                <a:lnTo>
                  <a:pt x="982459" y="0"/>
                </a:lnTo>
                <a:lnTo>
                  <a:pt x="982459" y="982459"/>
                </a:lnTo>
                <a:lnTo>
                  <a:pt x="0" y="98245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9" name="Freeform 19"/>
          <p:cNvSpPr/>
          <p:nvPr/>
        </p:nvSpPr>
        <p:spPr>
          <a:xfrm>
            <a:off x="8695012" y="5810627"/>
            <a:ext cx="1058913" cy="1058913"/>
          </a:xfrm>
          <a:custGeom>
            <a:avLst/>
            <a:gdLst/>
            <a:ahLst/>
            <a:cxnLst/>
            <a:rect l="l" t="t" r="r" b="b"/>
            <a:pathLst>
              <a:path w="1058913" h="1058913">
                <a:moveTo>
                  <a:pt x="0" y="0"/>
                </a:moveTo>
                <a:lnTo>
                  <a:pt x="1058912" y="0"/>
                </a:lnTo>
                <a:lnTo>
                  <a:pt x="1058912" y="1058913"/>
                </a:lnTo>
                <a:lnTo>
                  <a:pt x="0" y="105891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0" name="Freeform 20"/>
          <p:cNvSpPr/>
          <p:nvPr/>
        </p:nvSpPr>
        <p:spPr>
          <a:xfrm>
            <a:off x="12494643" y="5751629"/>
            <a:ext cx="982459" cy="982459"/>
          </a:xfrm>
          <a:custGeom>
            <a:avLst/>
            <a:gdLst/>
            <a:ahLst/>
            <a:cxnLst/>
            <a:rect l="l" t="t" r="r" b="b"/>
            <a:pathLst>
              <a:path w="982459" h="982459">
                <a:moveTo>
                  <a:pt x="0" y="0"/>
                </a:moveTo>
                <a:lnTo>
                  <a:pt x="982459" y="0"/>
                </a:lnTo>
                <a:lnTo>
                  <a:pt x="982459" y="982459"/>
                </a:lnTo>
                <a:lnTo>
                  <a:pt x="0" y="982459"/>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002290" y="1851229"/>
            <a:ext cx="4625974" cy="7960616"/>
          </a:xfrm>
          <a:prstGeom prst="rect">
            <a:avLst/>
          </a:prstGeom>
          <a:solidFill>
            <a:srgbClr val="13538A">
              <a:alpha val="19608"/>
            </a:srgbClr>
          </a:solidFill>
        </p:spPr>
      </p:sp>
      <p:sp>
        <p:nvSpPr>
          <p:cNvPr id="3" name="AutoShape 3"/>
          <p:cNvSpPr/>
          <p:nvPr/>
        </p:nvSpPr>
        <p:spPr>
          <a:xfrm>
            <a:off x="6785766" y="1902796"/>
            <a:ext cx="4625974" cy="7960616"/>
          </a:xfrm>
          <a:prstGeom prst="rect">
            <a:avLst/>
          </a:prstGeom>
          <a:solidFill>
            <a:srgbClr val="2C92D5">
              <a:alpha val="19608"/>
            </a:srgbClr>
          </a:solidFill>
        </p:spPr>
      </p:sp>
      <p:sp>
        <p:nvSpPr>
          <p:cNvPr id="4" name="AutoShape 4"/>
          <p:cNvSpPr/>
          <p:nvPr/>
        </p:nvSpPr>
        <p:spPr>
          <a:xfrm>
            <a:off x="11999647" y="1851229"/>
            <a:ext cx="4628617" cy="1288422"/>
          </a:xfrm>
          <a:prstGeom prst="rect">
            <a:avLst/>
          </a:prstGeom>
          <a:solidFill>
            <a:srgbClr val="13538A"/>
          </a:solidFill>
        </p:spPr>
      </p:sp>
      <p:sp>
        <p:nvSpPr>
          <p:cNvPr id="5" name="AutoShape 5"/>
          <p:cNvSpPr/>
          <p:nvPr/>
        </p:nvSpPr>
        <p:spPr>
          <a:xfrm>
            <a:off x="1566528" y="1851229"/>
            <a:ext cx="4625974" cy="7960616"/>
          </a:xfrm>
          <a:prstGeom prst="rect">
            <a:avLst/>
          </a:prstGeom>
          <a:solidFill>
            <a:srgbClr val="37C9EF">
              <a:alpha val="19608"/>
            </a:srgbClr>
          </a:solidFill>
        </p:spPr>
      </p:sp>
      <p:sp>
        <p:nvSpPr>
          <p:cNvPr id="6" name="AutoShape 6"/>
          <p:cNvSpPr/>
          <p:nvPr/>
        </p:nvSpPr>
        <p:spPr>
          <a:xfrm>
            <a:off x="6785766" y="1902796"/>
            <a:ext cx="4625974" cy="1236855"/>
          </a:xfrm>
          <a:prstGeom prst="rect">
            <a:avLst/>
          </a:prstGeom>
          <a:solidFill>
            <a:srgbClr val="2C92D5"/>
          </a:solidFill>
        </p:spPr>
      </p:sp>
      <p:sp>
        <p:nvSpPr>
          <p:cNvPr id="7" name="AutoShape 7"/>
          <p:cNvSpPr/>
          <p:nvPr/>
        </p:nvSpPr>
        <p:spPr>
          <a:xfrm>
            <a:off x="1566528" y="1902796"/>
            <a:ext cx="4625974" cy="1236855"/>
          </a:xfrm>
          <a:prstGeom prst="rect">
            <a:avLst/>
          </a:prstGeom>
          <a:solidFill>
            <a:srgbClr val="37C9EF"/>
          </a:solidFill>
        </p:spPr>
      </p:sp>
      <p:sp>
        <p:nvSpPr>
          <p:cNvPr id="8" name="TextBox 8"/>
          <p:cNvSpPr txBox="1"/>
          <p:nvPr/>
        </p:nvSpPr>
        <p:spPr>
          <a:xfrm>
            <a:off x="1965565" y="3599491"/>
            <a:ext cx="3827900" cy="5391296"/>
          </a:xfrm>
          <a:prstGeom prst="rect">
            <a:avLst/>
          </a:prstGeom>
        </p:spPr>
        <p:txBody>
          <a:bodyPr lIns="0" tIns="0" rIns="0" bIns="0" rtlCol="0" anchor="t">
            <a:spAutoFit/>
          </a:bodyPr>
          <a:lstStyle/>
          <a:p>
            <a:pPr>
              <a:lnSpc>
                <a:spcPts val="4738"/>
              </a:lnSpc>
            </a:pPr>
            <a:r>
              <a:rPr lang="en-US" sz="3159" spc="63" dirty="0">
                <a:solidFill>
                  <a:srgbClr val="191919"/>
                </a:solidFill>
                <a:latin typeface="Aileron"/>
              </a:rPr>
              <a:t>involved in the processes of identifying deficiencies and violations of the requirements of the legislation of the Republic of Kazakhstan</a:t>
            </a:r>
          </a:p>
        </p:txBody>
      </p:sp>
      <p:sp>
        <p:nvSpPr>
          <p:cNvPr id="9" name="TextBox 9"/>
          <p:cNvSpPr txBox="1"/>
          <p:nvPr/>
        </p:nvSpPr>
        <p:spPr>
          <a:xfrm>
            <a:off x="7184803" y="3599491"/>
            <a:ext cx="3827900" cy="1178532"/>
          </a:xfrm>
          <a:prstGeom prst="rect">
            <a:avLst/>
          </a:prstGeom>
        </p:spPr>
        <p:txBody>
          <a:bodyPr lIns="0" tIns="0" rIns="0" bIns="0" rtlCol="0" anchor="t">
            <a:spAutoFit/>
          </a:bodyPr>
          <a:lstStyle/>
          <a:p>
            <a:pPr>
              <a:lnSpc>
                <a:spcPts val="4738"/>
              </a:lnSpc>
            </a:pPr>
            <a:r>
              <a:rPr lang="en-US" sz="3159" spc="63">
                <a:solidFill>
                  <a:srgbClr val="191919"/>
                </a:solidFill>
                <a:latin typeface="Aileron"/>
              </a:rPr>
              <a:t>involved in AML/CFT processes</a:t>
            </a:r>
          </a:p>
        </p:txBody>
      </p:sp>
      <p:sp>
        <p:nvSpPr>
          <p:cNvPr id="10" name="TextBox 10"/>
          <p:cNvSpPr txBox="1"/>
          <p:nvPr/>
        </p:nvSpPr>
        <p:spPr>
          <a:xfrm>
            <a:off x="12400006" y="3599491"/>
            <a:ext cx="3827900" cy="4789473"/>
          </a:xfrm>
          <a:prstGeom prst="rect">
            <a:avLst/>
          </a:prstGeom>
        </p:spPr>
        <p:txBody>
          <a:bodyPr lIns="0" tIns="0" rIns="0" bIns="0" rtlCol="0" anchor="t">
            <a:spAutoFit/>
          </a:bodyPr>
          <a:lstStyle/>
          <a:p>
            <a:pPr>
              <a:lnSpc>
                <a:spcPts val="4738"/>
              </a:lnSpc>
            </a:pPr>
            <a:r>
              <a:rPr lang="en-US" sz="3159" spc="63">
                <a:solidFill>
                  <a:srgbClr val="191919"/>
                </a:solidFill>
                <a:latin typeface="Aileron"/>
              </a:rPr>
              <a:t>involved in the processes of maintaining ethics of the organization at a sufficient level, as well as combating corruption</a:t>
            </a:r>
          </a:p>
        </p:txBody>
      </p:sp>
      <p:sp>
        <p:nvSpPr>
          <p:cNvPr id="11" name="TextBox 11"/>
          <p:cNvSpPr txBox="1"/>
          <p:nvPr/>
        </p:nvSpPr>
        <p:spPr>
          <a:xfrm>
            <a:off x="1633203" y="1871165"/>
            <a:ext cx="4492624" cy="1168407"/>
          </a:xfrm>
          <a:prstGeom prst="rect">
            <a:avLst/>
          </a:prstGeom>
        </p:spPr>
        <p:txBody>
          <a:bodyPr lIns="0" tIns="0" rIns="0" bIns="0" rtlCol="0" anchor="t">
            <a:spAutoFit/>
          </a:bodyPr>
          <a:lstStyle/>
          <a:p>
            <a:pPr marL="0" lvl="0" indent="0" algn="ctr">
              <a:lnSpc>
                <a:spcPts val="4657"/>
              </a:lnSpc>
              <a:spcBef>
                <a:spcPct val="0"/>
              </a:spcBef>
            </a:pPr>
            <a:r>
              <a:rPr lang="en-US" sz="3610" spc="140">
                <a:solidFill>
                  <a:srgbClr val="FFFFFF"/>
                </a:solidFill>
                <a:latin typeface="Aileron Bold"/>
              </a:rPr>
              <a:t> Compliance/Legal Compliance</a:t>
            </a:r>
          </a:p>
        </p:txBody>
      </p:sp>
      <p:sp>
        <p:nvSpPr>
          <p:cNvPr id="12" name="TextBox 12"/>
          <p:cNvSpPr txBox="1"/>
          <p:nvPr/>
        </p:nvSpPr>
        <p:spPr>
          <a:xfrm>
            <a:off x="7182125" y="1943366"/>
            <a:ext cx="3827900" cy="577857"/>
          </a:xfrm>
          <a:prstGeom prst="rect">
            <a:avLst/>
          </a:prstGeom>
        </p:spPr>
        <p:txBody>
          <a:bodyPr lIns="0" tIns="0" rIns="0" bIns="0" rtlCol="0" anchor="t">
            <a:spAutoFit/>
          </a:bodyPr>
          <a:lstStyle/>
          <a:p>
            <a:pPr marL="0" lvl="0" indent="0" algn="ctr">
              <a:lnSpc>
                <a:spcPts val="4657"/>
              </a:lnSpc>
              <a:spcBef>
                <a:spcPct val="0"/>
              </a:spcBef>
            </a:pPr>
            <a:r>
              <a:rPr lang="en-US" sz="3610" spc="140">
                <a:solidFill>
                  <a:srgbClr val="FFFFFF"/>
                </a:solidFill>
                <a:latin typeface="Aileron Bold"/>
              </a:rPr>
              <a:t>AML/CFT</a:t>
            </a:r>
          </a:p>
        </p:txBody>
      </p:sp>
      <p:sp>
        <p:nvSpPr>
          <p:cNvPr id="13" name="TextBox 13"/>
          <p:cNvSpPr txBox="1"/>
          <p:nvPr/>
        </p:nvSpPr>
        <p:spPr>
          <a:xfrm>
            <a:off x="12410872" y="1871165"/>
            <a:ext cx="3827900" cy="1168407"/>
          </a:xfrm>
          <a:prstGeom prst="rect">
            <a:avLst/>
          </a:prstGeom>
        </p:spPr>
        <p:txBody>
          <a:bodyPr lIns="0" tIns="0" rIns="0" bIns="0" rtlCol="0" anchor="t">
            <a:spAutoFit/>
          </a:bodyPr>
          <a:lstStyle/>
          <a:p>
            <a:pPr marL="0" lvl="0" indent="0" algn="ctr">
              <a:lnSpc>
                <a:spcPts val="4657"/>
              </a:lnSpc>
              <a:spcBef>
                <a:spcPct val="0"/>
              </a:spcBef>
            </a:pPr>
            <a:r>
              <a:rPr lang="en-US" sz="3610" spc="140">
                <a:solidFill>
                  <a:srgbClr val="FFFFFF"/>
                </a:solidFill>
                <a:latin typeface="Aileron Bold"/>
              </a:rPr>
              <a:t>Ethics/Anti-Corruption</a:t>
            </a:r>
          </a:p>
        </p:txBody>
      </p:sp>
      <p:sp>
        <p:nvSpPr>
          <p:cNvPr id="14" name="TextBox 14"/>
          <p:cNvSpPr txBox="1"/>
          <p:nvPr/>
        </p:nvSpPr>
        <p:spPr>
          <a:xfrm>
            <a:off x="5422985" y="838508"/>
            <a:ext cx="7610651" cy="1178433"/>
          </a:xfrm>
          <a:prstGeom prst="rect">
            <a:avLst/>
          </a:prstGeom>
        </p:spPr>
        <p:txBody>
          <a:bodyPr lIns="0" tIns="0" rIns="0" bIns="0" rtlCol="0" anchor="t">
            <a:spAutoFit/>
          </a:bodyPr>
          <a:lstStyle/>
          <a:p>
            <a:pPr algn="ctr">
              <a:lnSpc>
                <a:spcPts val="4716"/>
              </a:lnSpc>
            </a:pPr>
            <a:r>
              <a:rPr lang="en-US" sz="3600" spc="107">
                <a:solidFill>
                  <a:srgbClr val="191919"/>
                </a:solidFill>
                <a:latin typeface="Aileron Ultra-Bold"/>
              </a:rPr>
              <a:t> COMPLIANCE MONITORING</a:t>
            </a:r>
          </a:p>
          <a:p>
            <a:pPr marL="0" lvl="0" indent="0" algn="ctr">
              <a:lnSpc>
                <a:spcPts val="4716"/>
              </a:lnSpc>
              <a:spcBef>
                <a:spcPct val="0"/>
              </a:spcBef>
            </a:pPr>
            <a:endParaRPr lang="en-US" sz="3600" spc="107">
              <a:solidFill>
                <a:srgbClr val="191919"/>
              </a:solidFill>
              <a:latin typeface="Aileron Ul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91303" y="1095375"/>
            <a:ext cx="10100294" cy="2263776"/>
          </a:xfrm>
          <a:prstGeom prst="rect">
            <a:avLst/>
          </a:prstGeom>
        </p:spPr>
        <p:txBody>
          <a:bodyPr lIns="0" tIns="0" rIns="0" bIns="0" rtlCol="0" anchor="t">
            <a:spAutoFit/>
          </a:bodyPr>
          <a:lstStyle/>
          <a:p>
            <a:pPr>
              <a:lnSpc>
                <a:spcPts val="8800"/>
              </a:lnSpc>
            </a:pPr>
            <a:r>
              <a:rPr lang="en-US" sz="8000">
                <a:solidFill>
                  <a:srgbClr val="414042"/>
                </a:solidFill>
                <a:latin typeface="DM Sans Bold"/>
              </a:rPr>
              <a:t>Conclusions</a:t>
            </a:r>
          </a:p>
          <a:p>
            <a:pPr>
              <a:lnSpc>
                <a:spcPts val="8800"/>
              </a:lnSpc>
            </a:pPr>
            <a:endParaRPr lang="en-US" sz="8000">
              <a:solidFill>
                <a:srgbClr val="414042"/>
              </a:solidFill>
              <a:latin typeface="DM Sans Bold"/>
            </a:endParaRPr>
          </a:p>
        </p:txBody>
      </p:sp>
      <p:sp>
        <p:nvSpPr>
          <p:cNvPr id="3" name="AutoShape 3"/>
          <p:cNvSpPr/>
          <p:nvPr/>
        </p:nvSpPr>
        <p:spPr>
          <a:xfrm rot="5400000">
            <a:off x="-4100512" y="5129212"/>
            <a:ext cx="10287000" cy="0"/>
          </a:xfrm>
          <a:prstGeom prst="line">
            <a:avLst/>
          </a:prstGeom>
          <a:ln w="28575" cap="flat">
            <a:solidFill>
              <a:srgbClr val="D9D9D9"/>
            </a:solidFill>
            <a:prstDash val="solid"/>
            <a:headEnd type="none" w="sm" len="sm"/>
            <a:tailEnd type="none" w="sm" len="sm"/>
          </a:ln>
        </p:spPr>
      </p:sp>
      <p:sp>
        <p:nvSpPr>
          <p:cNvPr id="4" name="AutoShape 4"/>
          <p:cNvSpPr/>
          <p:nvPr/>
        </p:nvSpPr>
        <p:spPr>
          <a:xfrm rot="5400000">
            <a:off x="12130088" y="5129212"/>
            <a:ext cx="10287000" cy="0"/>
          </a:xfrm>
          <a:prstGeom prst="line">
            <a:avLst/>
          </a:prstGeom>
          <a:ln w="28575" cap="flat">
            <a:solidFill>
              <a:srgbClr val="D9D9D9"/>
            </a:solidFill>
            <a:prstDash val="solid"/>
            <a:headEnd type="none" w="sm" len="sm"/>
            <a:tailEnd type="none" w="sm" len="sm"/>
          </a:ln>
        </p:spPr>
      </p:sp>
      <p:grpSp>
        <p:nvGrpSpPr>
          <p:cNvPr id="5" name="Group 5"/>
          <p:cNvGrpSpPr/>
          <p:nvPr/>
        </p:nvGrpSpPr>
        <p:grpSpPr>
          <a:xfrm>
            <a:off x="0" y="3159760"/>
            <a:ext cx="17287875" cy="3049270"/>
            <a:chOff x="0" y="0"/>
            <a:chExt cx="11620912" cy="2049720"/>
          </a:xfrm>
        </p:grpSpPr>
        <p:sp>
          <p:nvSpPr>
            <p:cNvPr id="6" name="Freeform 6"/>
            <p:cNvSpPr/>
            <p:nvPr/>
          </p:nvSpPr>
          <p:spPr>
            <a:xfrm>
              <a:off x="0" y="0"/>
              <a:ext cx="11620912" cy="2049720"/>
            </a:xfrm>
            <a:custGeom>
              <a:avLst/>
              <a:gdLst/>
              <a:ahLst/>
              <a:cxnLst/>
              <a:rect l="l" t="t" r="r" b="b"/>
              <a:pathLst>
                <a:path w="11620912" h="2049720">
                  <a:moveTo>
                    <a:pt x="0" y="0"/>
                  </a:moveTo>
                  <a:lnTo>
                    <a:pt x="11620912" y="0"/>
                  </a:lnTo>
                  <a:lnTo>
                    <a:pt x="11620912" y="2049720"/>
                  </a:lnTo>
                  <a:lnTo>
                    <a:pt x="0" y="2049720"/>
                  </a:lnTo>
                  <a:close/>
                </a:path>
              </a:pathLst>
            </a:custGeom>
            <a:solidFill>
              <a:srgbClr val="00B0DB"/>
            </a:solidFill>
          </p:spPr>
        </p:sp>
        <p:sp>
          <p:nvSpPr>
            <p:cNvPr id="7" name="TextBox 7"/>
            <p:cNvSpPr txBox="1"/>
            <p:nvPr/>
          </p:nvSpPr>
          <p:spPr>
            <a:xfrm>
              <a:off x="0" y="-57150"/>
              <a:ext cx="11620912" cy="210687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977147" y="3377971"/>
            <a:ext cx="11616596" cy="2527124"/>
          </a:xfrm>
          <a:prstGeom prst="rect">
            <a:avLst/>
          </a:prstGeom>
        </p:spPr>
        <p:txBody>
          <a:bodyPr lIns="0" tIns="0" rIns="0" bIns="0" rtlCol="0" anchor="t">
            <a:spAutoFit/>
          </a:bodyPr>
          <a:lstStyle/>
          <a:p>
            <a:pPr algn="just">
              <a:lnSpc>
                <a:spcPts val="4992"/>
              </a:lnSpc>
            </a:pPr>
            <a:r>
              <a:rPr lang="en-US" sz="3565" dirty="0">
                <a:solidFill>
                  <a:srgbClr val="FFFFFF"/>
                </a:solidFill>
                <a:latin typeface="Arimo"/>
              </a:rPr>
              <a:t>The difficulty of identifying criminally derived funds in the global financial system has given the world's developed nations the idea of the need for collective action to combat money laundering, including in the tax area. </a:t>
            </a:r>
          </a:p>
        </p:txBody>
      </p:sp>
      <p:sp>
        <p:nvSpPr>
          <p:cNvPr id="9" name="AutoShape 9"/>
          <p:cNvSpPr/>
          <p:nvPr/>
        </p:nvSpPr>
        <p:spPr>
          <a:xfrm>
            <a:off x="0" y="9258300"/>
            <a:ext cx="18288000" cy="0"/>
          </a:xfrm>
          <a:prstGeom prst="line">
            <a:avLst/>
          </a:prstGeom>
          <a:ln w="28575" cap="flat">
            <a:solidFill>
              <a:srgbClr val="D9D9D9"/>
            </a:solidFill>
            <a:prstDash val="solid"/>
            <a:headEnd type="none" w="sm" len="sm"/>
            <a:tailEnd type="none" w="sm" len="sm"/>
          </a:ln>
        </p:spPr>
      </p:sp>
      <p:sp>
        <p:nvSpPr>
          <p:cNvPr id="10" name="TextBox 10"/>
          <p:cNvSpPr txBox="1"/>
          <p:nvPr/>
        </p:nvSpPr>
        <p:spPr>
          <a:xfrm>
            <a:off x="1977147" y="6300450"/>
            <a:ext cx="11616596" cy="3023275"/>
          </a:xfrm>
          <a:prstGeom prst="rect">
            <a:avLst/>
          </a:prstGeom>
        </p:spPr>
        <p:txBody>
          <a:bodyPr lIns="0" tIns="0" rIns="0" bIns="0" rtlCol="0" anchor="t">
            <a:spAutoFit/>
          </a:bodyPr>
          <a:lstStyle/>
          <a:p>
            <a:pPr algn="just">
              <a:lnSpc>
                <a:spcPts val="3987"/>
              </a:lnSpc>
            </a:pPr>
            <a:r>
              <a:rPr lang="en-US" sz="2848" dirty="0">
                <a:solidFill>
                  <a:srgbClr val="414042"/>
                </a:solidFill>
                <a:latin typeface="Arimo"/>
              </a:rPr>
              <a:t>They are complex legal structures with companies and trusts often spanning multiple jurisdictions, a common feature of tax offenses and related money laundering schemes. The transparency of the beneficial ownership of legal entities and legal agreements is intended to identify criminals using these structures and to provide intelligence to the relevant authorities as part of their analyzes and investigations. </a:t>
            </a:r>
          </a:p>
        </p:txBody>
      </p:sp>
      <p:sp>
        <p:nvSpPr>
          <p:cNvPr id="11" name="AutoShape 11"/>
          <p:cNvSpPr/>
          <p:nvPr/>
        </p:nvSpPr>
        <p:spPr>
          <a:xfrm rot="5400000">
            <a:off x="12579607" y="1565593"/>
            <a:ext cx="3159760" cy="0"/>
          </a:xfrm>
          <a:prstGeom prst="line">
            <a:avLst/>
          </a:prstGeom>
          <a:ln w="28575" cap="flat">
            <a:solidFill>
              <a:srgbClr val="D9D9D9"/>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373</Words>
  <Application>Microsoft Office PowerPoint</Application>
  <PresentationFormat>Произвольный</PresentationFormat>
  <Paragraphs>51</Paragraphs>
  <Slides>9</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9</vt:i4>
      </vt:variant>
    </vt:vector>
  </HeadingPairs>
  <TitlesOfParts>
    <vt:vector size="22" baseType="lpstr">
      <vt:lpstr>Arial</vt:lpstr>
      <vt:lpstr>Canva Sans Bold</vt:lpstr>
      <vt:lpstr>DM Sans</vt:lpstr>
      <vt:lpstr>Aileron Ultra-Bold</vt:lpstr>
      <vt:lpstr>Aileron Bold</vt:lpstr>
      <vt:lpstr>Calibri</vt:lpstr>
      <vt:lpstr>Aileron</vt:lpstr>
      <vt:lpstr>Arimo</vt:lpstr>
      <vt:lpstr>Intro</vt:lpstr>
      <vt:lpstr>Open Sans Bold</vt:lpstr>
      <vt:lpstr>DM Sans Bold</vt:lpstr>
      <vt:lpstr>Canva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AML REGULATION IN TAXATION</dc:title>
  <cp:lastModifiedBy>Пользователь Windows</cp:lastModifiedBy>
  <cp:revision>5</cp:revision>
  <dcterms:created xsi:type="dcterms:W3CDTF">2006-08-16T00:00:00Z</dcterms:created>
  <dcterms:modified xsi:type="dcterms:W3CDTF">2023-12-13T12:59:54Z</dcterms:modified>
  <dc:identifier>DAF2qshPWBA</dc:identifier>
</cp:coreProperties>
</file>