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0" r:id="rId4"/>
  </p:sldMasterIdLst>
  <p:notesMasterIdLst>
    <p:notesMasterId r:id="rId35"/>
  </p:notesMasterIdLst>
  <p:handoutMasterIdLst>
    <p:handoutMasterId r:id="rId36"/>
  </p:handoutMasterIdLst>
  <p:sldIdLst>
    <p:sldId id="286" r:id="rId5"/>
    <p:sldId id="277" r:id="rId6"/>
    <p:sldId id="287" r:id="rId7"/>
    <p:sldId id="302" r:id="rId8"/>
    <p:sldId id="299" r:id="rId9"/>
    <p:sldId id="304" r:id="rId10"/>
    <p:sldId id="324" r:id="rId11"/>
    <p:sldId id="315" r:id="rId12"/>
    <p:sldId id="325" r:id="rId13"/>
    <p:sldId id="333" r:id="rId14"/>
    <p:sldId id="335" r:id="rId15"/>
    <p:sldId id="334" r:id="rId16"/>
    <p:sldId id="327" r:id="rId17"/>
    <p:sldId id="328" r:id="rId18"/>
    <p:sldId id="342" r:id="rId19"/>
    <p:sldId id="336" r:id="rId20"/>
    <p:sldId id="418" r:id="rId21"/>
    <p:sldId id="338" r:id="rId22"/>
    <p:sldId id="420" r:id="rId23"/>
    <p:sldId id="421" r:id="rId24"/>
    <p:sldId id="339" r:id="rId25"/>
    <p:sldId id="417" r:id="rId26"/>
    <p:sldId id="422" r:id="rId27"/>
    <p:sldId id="394" r:id="rId28"/>
    <p:sldId id="395" r:id="rId29"/>
    <p:sldId id="423" r:id="rId30"/>
    <p:sldId id="385" r:id="rId31"/>
    <p:sldId id="419" r:id="rId32"/>
    <p:sldId id="343" r:id="rId33"/>
    <p:sldId id="424" r:id="rId34"/>
  </p:sldIdLst>
  <p:sldSz cx="9144000" cy="5143500" type="screen16x9"/>
  <p:notesSz cx="7004050" cy="9290050"/>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e Latulippe" initials="LL [2]" lastIdx="5" clrIdx="0">
    <p:extLst>
      <p:ext uri="{19B8F6BF-5375-455C-9EA6-DF929625EA0E}">
        <p15:presenceInfo xmlns:p15="http://schemas.microsoft.com/office/powerpoint/2012/main" userId="S::latl2003@usherbrooke.ca::50dfc027-b598-40b9-84c5-7616ff3ef9d4" providerId="AD"/>
      </p:ext>
    </p:extLst>
  </p:cmAuthor>
  <p:cmAuthor id="2" name="Stéphanie Faucher" initials="SF" lastIdx="5" clrIdx="1">
    <p:extLst>
      <p:ext uri="{19B8F6BF-5375-455C-9EA6-DF929625EA0E}">
        <p15:presenceInfo xmlns:p15="http://schemas.microsoft.com/office/powerpoint/2012/main" userId="S::sfaucher@cpaquebec.ca::308afd6f-7af9-4bd3-92ca-af4110aab3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E9"/>
    <a:srgbClr val="B6BAAF"/>
    <a:srgbClr val="805286"/>
    <a:srgbClr val="B45E2F"/>
    <a:srgbClr val="E6E4D8"/>
    <a:srgbClr val="E6EFCE"/>
    <a:srgbClr val="000000"/>
    <a:srgbClr val="149B9C"/>
    <a:srgbClr val="004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735C0-C17B-4BBE-8149-C4E70FC85E2E}" v="89" dt="2023-05-01T08:28:29.80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8" autoAdjust="0"/>
    <p:restoredTop sz="94578" autoAdjust="0"/>
  </p:normalViewPr>
  <p:slideViewPr>
    <p:cSldViewPr>
      <p:cViewPr varScale="1">
        <p:scale>
          <a:sx n="106" d="100"/>
          <a:sy n="106" d="100"/>
        </p:scale>
        <p:origin x="1048" y="168"/>
      </p:cViewPr>
      <p:guideLst>
        <p:guide orient="horz" pos="1620"/>
        <p:guide pos="2880"/>
      </p:guideLst>
    </p:cSldViewPr>
  </p:slideViewPr>
  <p:outlineViewPr>
    <p:cViewPr>
      <p:scale>
        <a:sx n="50" d="100"/>
        <a:sy n="50" d="100"/>
      </p:scale>
      <p:origin x="0" y="-85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40" y="36"/>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967341" y="0"/>
            <a:ext cx="3035088" cy="464503"/>
          </a:xfrm>
          <a:prstGeom prst="rect">
            <a:avLst/>
          </a:prstGeom>
        </p:spPr>
        <p:txBody>
          <a:bodyPr vert="horz" wrap="square" lIns="93104" tIns="46552" rIns="93104" bIns="46552" numCol="1" anchor="t" anchorCtr="0" compatLnSpc="1">
            <a:prstTxWarp prst="textNoShape">
              <a:avLst/>
            </a:prstTxWarp>
          </a:bodyPr>
          <a:lstStyle>
            <a:lvl1pPr algn="r">
              <a:defRPr sz="1200"/>
            </a:lvl1pPr>
          </a:lstStyle>
          <a:p>
            <a:pPr>
              <a:defRPr/>
            </a:pPr>
            <a:fld id="{0CAF17FA-651E-0E42-A6BE-D4A0484837FB}" type="datetime1">
              <a:rPr lang="fr-FR" altLang="x-none"/>
              <a:pPr>
                <a:defRPr/>
              </a:pPr>
              <a:t>19/05/2023</a:t>
            </a:fld>
            <a:endParaRPr lang="fr-FR" altLang="x-none"/>
          </a:p>
        </p:txBody>
      </p:sp>
      <p:sp>
        <p:nvSpPr>
          <p:cNvPr id="4" name="Espace réservé du pied de page 3"/>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967341" y="8823935"/>
            <a:ext cx="3035088" cy="464503"/>
          </a:xfrm>
          <a:prstGeom prst="rect">
            <a:avLst/>
          </a:prstGeom>
        </p:spPr>
        <p:txBody>
          <a:bodyPr vert="horz" wrap="square" lIns="93104" tIns="46552" rIns="93104" bIns="46552" numCol="1" anchor="b" anchorCtr="0" compatLnSpc="1">
            <a:prstTxWarp prst="textNoShape">
              <a:avLst/>
            </a:prstTxWarp>
          </a:bodyPr>
          <a:lstStyle>
            <a:lvl1pPr algn="r">
              <a:defRPr sz="1200"/>
            </a:lvl1pPr>
          </a:lstStyle>
          <a:p>
            <a:pPr>
              <a:defRPr/>
            </a:pPr>
            <a:fld id="{5AB6679F-8AFA-BB4B-A1B0-55DCE4DD829D}" type="slidenum">
              <a:rPr lang="fr-FR" altLang="x-none"/>
              <a:pPr>
                <a:defRPr/>
              </a:pPr>
              <a:t>‹N›</a:t>
            </a:fld>
            <a:endParaRPr lang="fr-FR" altLang="x-none"/>
          </a:p>
        </p:txBody>
      </p:sp>
    </p:spTree>
    <p:extLst>
      <p:ext uri="{BB962C8B-B14F-4D97-AF65-F5344CB8AC3E}">
        <p14:creationId xmlns:p14="http://schemas.microsoft.com/office/powerpoint/2010/main" val="179053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088" cy="464503"/>
          </a:xfrm>
          <a:prstGeom prst="rect">
            <a:avLst/>
          </a:prstGeom>
          <a:noFill/>
          <a:ln>
            <a:noFill/>
          </a:ln>
        </p:spPr>
        <p:txBody>
          <a:bodyPr vert="horz" wrap="square" lIns="93104" tIns="46552" rIns="93104" bIns="46552"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6147" name="Rectangle 3"/>
          <p:cNvSpPr>
            <a:spLocks noGrp="1" noChangeArrowheads="1"/>
          </p:cNvSpPr>
          <p:nvPr>
            <p:ph type="dt" idx="1"/>
          </p:nvPr>
        </p:nvSpPr>
        <p:spPr bwMode="auto">
          <a:xfrm>
            <a:off x="3968962" y="0"/>
            <a:ext cx="3035088" cy="464503"/>
          </a:xfrm>
          <a:prstGeom prst="rect">
            <a:avLst/>
          </a:prstGeom>
          <a:noFill/>
          <a:ln>
            <a:noFill/>
          </a:ln>
        </p:spPr>
        <p:txBody>
          <a:bodyPr vert="horz" wrap="square" lIns="93104" tIns="46552" rIns="93104" bIns="46552"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406400" y="696913"/>
            <a:ext cx="6191250"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33874" y="4412774"/>
            <a:ext cx="5136303" cy="4180523"/>
          </a:xfrm>
          <a:prstGeom prst="rect">
            <a:avLst/>
          </a:prstGeom>
          <a:noFill/>
          <a:ln>
            <a:noFill/>
          </a:ln>
        </p:spPr>
        <p:txBody>
          <a:bodyPr vert="horz" wrap="square" lIns="93104" tIns="46552" rIns="93104" bIns="46552" numCol="1" anchor="t" anchorCtr="0" compatLnSpc="1">
            <a:prstTxWarp prst="textNoShape">
              <a:avLst/>
            </a:prstTxWarp>
          </a:bodyPr>
          <a:lstStyle/>
          <a:p>
            <a:pPr lvl="0"/>
            <a:r>
              <a:rPr lang="fr-FR" altLang="x-none" noProof="0"/>
              <a:t>Cliquez pour modifier les styles du texte du masque</a:t>
            </a:r>
          </a:p>
          <a:p>
            <a:pPr lvl="1"/>
            <a:r>
              <a:rPr lang="fr-FR" altLang="x-none" noProof="0"/>
              <a:t>Deuxième niveau</a:t>
            </a:r>
          </a:p>
          <a:p>
            <a:pPr lvl="2"/>
            <a:r>
              <a:rPr lang="fr-FR" altLang="x-none" noProof="0"/>
              <a:t>Troisième niveau</a:t>
            </a:r>
          </a:p>
          <a:p>
            <a:pPr lvl="3"/>
            <a:r>
              <a:rPr lang="fr-FR" altLang="x-none" noProof="0"/>
              <a:t>Quatrième niveau</a:t>
            </a:r>
          </a:p>
          <a:p>
            <a:pPr lvl="4"/>
            <a:r>
              <a:rPr lang="fr-FR" altLang="x-none" noProof="0"/>
              <a:t>Cinquième niveau</a:t>
            </a:r>
          </a:p>
        </p:txBody>
      </p:sp>
      <p:sp>
        <p:nvSpPr>
          <p:cNvPr id="6150" name="Rectangle 6"/>
          <p:cNvSpPr>
            <a:spLocks noGrp="1" noChangeArrowheads="1"/>
          </p:cNvSpPr>
          <p:nvPr>
            <p:ph type="ftr" sz="quarter" idx="4"/>
          </p:nvPr>
        </p:nvSpPr>
        <p:spPr bwMode="auto">
          <a:xfrm>
            <a:off x="0" y="8825547"/>
            <a:ext cx="3035088" cy="464503"/>
          </a:xfrm>
          <a:prstGeom prst="rect">
            <a:avLst/>
          </a:prstGeom>
          <a:noFill/>
          <a:ln>
            <a:noFill/>
          </a:ln>
        </p:spPr>
        <p:txBody>
          <a:bodyPr vert="horz" wrap="square" lIns="93104" tIns="46552" rIns="93104" bIns="46552"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6151" name="Rectangle 7"/>
          <p:cNvSpPr>
            <a:spLocks noGrp="1" noChangeArrowheads="1"/>
          </p:cNvSpPr>
          <p:nvPr>
            <p:ph type="sldNum" sz="quarter" idx="5"/>
          </p:nvPr>
        </p:nvSpPr>
        <p:spPr bwMode="auto">
          <a:xfrm>
            <a:off x="3968962" y="8825547"/>
            <a:ext cx="3035088" cy="464503"/>
          </a:xfrm>
          <a:prstGeom prst="rect">
            <a:avLst/>
          </a:prstGeom>
          <a:noFill/>
          <a:ln>
            <a:noFill/>
          </a:ln>
        </p:spPr>
        <p:txBody>
          <a:bodyPr vert="horz" wrap="square" lIns="93104" tIns="46552" rIns="93104" bIns="46552" numCol="1" anchor="b" anchorCtr="0" compatLnSpc="1">
            <a:prstTxWarp prst="textNoShape">
              <a:avLst/>
            </a:prstTxWarp>
          </a:bodyPr>
          <a:lstStyle>
            <a:lvl1pPr algn="r">
              <a:defRPr sz="1200"/>
            </a:lvl1pPr>
          </a:lstStyle>
          <a:p>
            <a:pPr>
              <a:defRPr/>
            </a:pPr>
            <a:fld id="{32BA4F3A-7F2A-F149-B466-AAABF38C2E0E}" type="slidenum">
              <a:rPr lang="fr-FR" altLang="x-none"/>
              <a:pPr>
                <a:defRPr/>
              </a:pPr>
              <a:t>‹N›</a:t>
            </a:fld>
            <a:endParaRPr lang="fr-FR" altLang="x-none"/>
          </a:p>
        </p:txBody>
      </p:sp>
    </p:spTree>
    <p:extLst>
      <p:ext uri="{BB962C8B-B14F-4D97-AF65-F5344CB8AC3E}">
        <p14:creationId xmlns:p14="http://schemas.microsoft.com/office/powerpoint/2010/main" val="352748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1</a:t>
            </a:fld>
            <a:endParaRPr lang="fr-FR" altLang="x-none"/>
          </a:p>
        </p:txBody>
      </p:sp>
    </p:spTree>
    <p:extLst>
      <p:ext uri="{BB962C8B-B14F-4D97-AF65-F5344CB8AC3E}">
        <p14:creationId xmlns:p14="http://schemas.microsoft.com/office/powerpoint/2010/main" val="226294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ChangeArrowheads="1" noTextEdit="1"/>
          </p:cNvSpPr>
          <p:nvPr>
            <p:ph type="sldImg"/>
          </p:nvPr>
        </p:nvSpPr>
        <p:spPr>
          <a:ln/>
        </p:spPr>
      </p:sp>
      <p:sp>
        <p:nvSpPr>
          <p:cNvPr id="81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latin typeface="Arial" panose="020B0604020202020204" pitchFamily="34" charset="0"/>
              <a:ea typeface="ＭＳ Ｐゴシック" panose="020B0600070205080204" pitchFamily="34" charset="-128"/>
            </a:endParaRPr>
          </a:p>
        </p:txBody>
      </p:sp>
      <p:sp>
        <p:nvSpPr>
          <p:cNvPr id="81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40807445" indent="-40316062">
              <a:defRPr sz="2400">
                <a:solidFill>
                  <a:schemeClr val="tx1"/>
                </a:solidFill>
                <a:latin typeface="Arial" panose="020B0604020202020204" pitchFamily="34" charset="0"/>
                <a:ea typeface="ＭＳ Ｐゴシック" panose="020B0600070205080204" pitchFamily="34" charset="-128"/>
              </a:defRPr>
            </a:lvl2pPr>
            <a:lvl3pPr marL="1228458" indent="-245692">
              <a:defRPr sz="2400">
                <a:solidFill>
                  <a:schemeClr val="tx1"/>
                </a:solidFill>
                <a:latin typeface="Arial" panose="020B0604020202020204" pitchFamily="34" charset="0"/>
                <a:ea typeface="ＭＳ Ｐゴシック" panose="020B0600070205080204" pitchFamily="34" charset="-128"/>
              </a:defRPr>
            </a:lvl3pPr>
            <a:lvl4pPr marL="1721459" indent="-245692">
              <a:defRPr sz="2400">
                <a:solidFill>
                  <a:schemeClr val="tx1"/>
                </a:solidFill>
                <a:latin typeface="Arial" panose="020B0604020202020204" pitchFamily="34" charset="0"/>
                <a:ea typeface="ＭＳ Ｐゴシック" panose="020B0600070205080204" pitchFamily="34" charset="-128"/>
              </a:defRPr>
            </a:lvl4pPr>
            <a:lvl5pPr marL="2212842" indent="-245692">
              <a:defRPr sz="2400">
                <a:solidFill>
                  <a:schemeClr val="tx1"/>
                </a:solidFill>
                <a:latin typeface="Arial" panose="020B0604020202020204" pitchFamily="34" charset="0"/>
                <a:ea typeface="ＭＳ Ｐゴシック" panose="020B0600070205080204" pitchFamily="34" charset="-128"/>
              </a:defRPr>
            </a:lvl5pPr>
            <a:lvl6pPr marL="2678363" indent="-2456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143884" indent="-2456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09405" indent="-2456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74926" indent="-2456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87643D-1C25-4876-B557-3CDFC315C99D}" type="slidenum">
              <a:rPr lang="fr-FR" altLang="fr-FR" sz="1300"/>
              <a:pPr/>
              <a:t>2</a:t>
            </a:fld>
            <a:endParaRPr lang="fr-FR" altLang="fr-FR" sz="1300"/>
          </a:p>
        </p:txBody>
      </p:sp>
    </p:spTree>
    <p:extLst>
      <p:ext uri="{BB962C8B-B14F-4D97-AF65-F5344CB8AC3E}">
        <p14:creationId xmlns:p14="http://schemas.microsoft.com/office/powerpoint/2010/main" val="4176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Contexte externe : historique, évolution des dispositions, modifications subséquentes</a:t>
            </a:r>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3</a:t>
            </a:fld>
            <a:endParaRPr lang="fr-FR" altLang="x-none"/>
          </a:p>
        </p:txBody>
      </p:sp>
    </p:spTree>
    <p:extLst>
      <p:ext uri="{BB962C8B-B14F-4D97-AF65-F5344CB8AC3E}">
        <p14:creationId xmlns:p14="http://schemas.microsoft.com/office/powerpoint/2010/main" val="1305184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 Titre 1">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6E720D-9D2F-F946-A19F-24FF2DD1F9B4}"/>
              </a:ext>
            </a:extLst>
          </p:cNvPr>
          <p:cNvPicPr>
            <a:picLocks noChangeAspect="1"/>
          </p:cNvPicPr>
          <p:nvPr userDrawn="1"/>
        </p:nvPicPr>
        <p:blipFill>
          <a:blip r:embed="rId2"/>
          <a:srcRect/>
          <a:stretch/>
        </p:blipFill>
        <p:spPr>
          <a:xfrm>
            <a:off x="0" y="0"/>
            <a:ext cx="9144000" cy="5143500"/>
          </a:xfrm>
          <a:prstGeom prst="rect">
            <a:avLst/>
          </a:prstGeom>
        </p:spPr>
      </p:pic>
      <p:sp>
        <p:nvSpPr>
          <p:cNvPr id="4099" name="Rectangle 3"/>
          <p:cNvSpPr>
            <a:spLocks noGrp="1" noChangeArrowheads="1"/>
          </p:cNvSpPr>
          <p:nvPr>
            <p:ph type="ctrTitle"/>
          </p:nvPr>
        </p:nvSpPr>
        <p:spPr>
          <a:xfrm>
            <a:off x="5004048" y="897564"/>
            <a:ext cx="3816424" cy="1890210"/>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10" name="Espace réservé du texte 9"/>
          <p:cNvSpPr>
            <a:spLocks noGrp="1"/>
          </p:cNvSpPr>
          <p:nvPr>
            <p:ph type="body" sz="quarter" idx="10"/>
          </p:nvPr>
        </p:nvSpPr>
        <p:spPr>
          <a:xfrm>
            <a:off x="5004468" y="3291830"/>
            <a:ext cx="3816003" cy="1008112"/>
          </a:xfrm>
        </p:spPr>
        <p:txBody>
          <a:bodyPr/>
          <a:lstStyle>
            <a:lvl1pPr marL="0" indent="0">
              <a:spcBef>
                <a:spcPts val="500"/>
              </a:spcBef>
              <a:buFontTx/>
              <a:buNone/>
              <a:defRPr sz="1800">
                <a:solidFill>
                  <a:srgbClr val="FFFFFF"/>
                </a:solidFill>
                <a:latin typeface="Arial Narrow" charset="0"/>
                <a:ea typeface="Arial Narrow" charset="0"/>
                <a:cs typeface="Arial Narrow" charset="0"/>
              </a:defRPr>
            </a:lvl1pPr>
            <a:lvl2pPr marL="228594" indent="0">
              <a:buFontTx/>
              <a:buNone/>
              <a:defRPr>
                <a:solidFill>
                  <a:srgbClr val="FFFFFF"/>
                </a:solidFill>
              </a:defRPr>
            </a:lvl2pPr>
            <a:lvl3pPr marL="503225" indent="0">
              <a:buFontTx/>
              <a:buNone/>
              <a:defRPr>
                <a:solidFill>
                  <a:srgbClr val="FFFFFF"/>
                </a:solidFill>
              </a:defRPr>
            </a:lvl3pPr>
            <a:lvl4pPr marL="714357" indent="0">
              <a:buFontTx/>
              <a:buNone/>
              <a:defRPr>
                <a:solidFill>
                  <a:srgbClr val="FFFFFF"/>
                </a:solidFill>
              </a:defRPr>
            </a:lvl4pPr>
            <a:lvl5pPr marL="942951" indent="0">
              <a:buFontTx/>
              <a:buNone/>
              <a:defRPr>
                <a:solidFill>
                  <a:srgbClr val="FFFFFF"/>
                </a:solidFill>
              </a:defRPr>
            </a:lvl5pPr>
          </a:lstStyle>
          <a:p>
            <a:pPr lvl="0"/>
            <a:r>
              <a:rPr lang="fr-CA"/>
              <a:t>Cliquez pour modifier les styles du texte du masque</a:t>
            </a:r>
          </a:p>
        </p:txBody>
      </p:sp>
      <p:sp>
        <p:nvSpPr>
          <p:cNvPr id="11" name="ZoneTexte 10">
            <a:extLst>
              <a:ext uri="{FF2B5EF4-FFF2-40B4-BE49-F238E27FC236}">
                <a16:creationId xmlns:a16="http://schemas.microsoft.com/office/drawing/2014/main" id="{35995C48-D059-0343-8D52-AECC1486F82B}"/>
              </a:ext>
            </a:extLst>
          </p:cNvPr>
          <p:cNvSpPr txBox="1"/>
          <p:nvPr userDrawn="1"/>
        </p:nvSpPr>
        <p:spPr>
          <a:xfrm>
            <a:off x="2401124" y="4742708"/>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NOM DE L’UNITÉ (à changer dans le masque) </a:t>
            </a:r>
          </a:p>
        </p:txBody>
      </p:sp>
      <p:pic>
        <p:nvPicPr>
          <p:cNvPr id="7" name="Image 6">
            <a:extLst>
              <a:ext uri="{FF2B5EF4-FFF2-40B4-BE49-F238E27FC236}">
                <a16:creationId xmlns:a16="http://schemas.microsoft.com/office/drawing/2014/main" id="{83EECB73-2307-1D42-9A9F-74088CB831CC}"/>
              </a:ext>
            </a:extLst>
          </p:cNvPr>
          <p:cNvPicPr>
            <a:picLocks noChangeAspect="1"/>
          </p:cNvPicPr>
          <p:nvPr userDrawn="1"/>
        </p:nvPicPr>
        <p:blipFill>
          <a:blip r:embed="rId3"/>
          <a:srcRect/>
          <a:stretch/>
        </p:blipFill>
        <p:spPr>
          <a:xfrm>
            <a:off x="7668344" y="4657686"/>
            <a:ext cx="1320568" cy="303355"/>
          </a:xfrm>
          <a:prstGeom prst="rect">
            <a:avLst/>
          </a:prstGeom>
        </p:spPr>
      </p:pic>
    </p:spTree>
    <p:extLst>
      <p:ext uri="{BB962C8B-B14F-4D97-AF65-F5344CB8AC3E}">
        <p14:creationId xmlns:p14="http://schemas.microsoft.com/office/powerpoint/2010/main" val="312467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avec puc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6" name="Espace réservé du texte 1"/>
          <p:cNvSpPr>
            <a:spLocks noGrp="1"/>
          </p:cNvSpPr>
          <p:nvPr>
            <p:ph idx="1"/>
          </p:nvPr>
        </p:nvSpPr>
        <p:spPr>
          <a:xfrm>
            <a:off x="467544" y="1207717"/>
            <a:ext cx="8424614" cy="3236241"/>
          </a:xfrm>
          <a:prstGeom prst="rect">
            <a:avLst/>
          </a:prstGeom>
        </p:spPr>
        <p:txBody>
          <a:bodyPr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48942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6" name="Espace réservé du texte 1"/>
          <p:cNvSpPr>
            <a:spLocks noGrp="1"/>
          </p:cNvSpPr>
          <p:nvPr>
            <p:ph idx="1"/>
          </p:nvPr>
        </p:nvSpPr>
        <p:spPr>
          <a:xfrm>
            <a:off x="467544" y="1207717"/>
            <a:ext cx="8424614" cy="3236241"/>
          </a:xfrm>
          <a:prstGeom prst="rect">
            <a:avLst/>
          </a:prstGeom>
        </p:spPr>
        <p:txBody>
          <a:bodyPr rtlCol="0">
            <a:noAutofit/>
          </a:bodyPr>
          <a:lstStyle>
            <a:lvl1pPr marL="0" indent="0">
              <a:buNone/>
              <a:defRPr/>
            </a:lvl1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88217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 avec puc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6" name="Espace réservé du texte 1"/>
          <p:cNvSpPr>
            <a:spLocks noGrp="1"/>
          </p:cNvSpPr>
          <p:nvPr>
            <p:ph idx="1"/>
          </p:nvPr>
        </p:nvSpPr>
        <p:spPr>
          <a:xfrm>
            <a:off x="467544" y="1207717"/>
            <a:ext cx="6984776" cy="3236241"/>
          </a:xfrm>
          <a:prstGeom prst="rect">
            <a:avLst/>
          </a:prstGeom>
        </p:spPr>
        <p:txBody>
          <a:bodyPr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4" name="Espace réservé de l’image 15">
            <a:extLst>
              <a:ext uri="{FF2B5EF4-FFF2-40B4-BE49-F238E27FC236}">
                <a16:creationId xmlns:a16="http://schemas.microsoft.com/office/drawing/2014/main" id="{5E4BDB22-F543-1B45-9776-CCBD5AA0BFD5}"/>
              </a:ext>
            </a:extLst>
          </p:cNvPr>
          <p:cNvSpPr>
            <a:spLocks noGrp="1"/>
          </p:cNvSpPr>
          <p:nvPr>
            <p:ph type="pic" sz="quarter" idx="13"/>
          </p:nvPr>
        </p:nvSpPr>
        <p:spPr>
          <a:xfrm>
            <a:off x="7668344" y="1207717"/>
            <a:ext cx="1475656" cy="1076001"/>
          </a:xfrm>
          <a:noFill/>
        </p:spPr>
        <p:txBody>
          <a:bodyPr/>
          <a:lstStyle/>
          <a:p>
            <a:endParaRPr lang="fr-FR" dirty="0"/>
          </a:p>
        </p:txBody>
      </p:sp>
    </p:spTree>
    <p:extLst>
      <p:ext uri="{BB962C8B-B14F-4D97-AF65-F5344CB8AC3E}">
        <p14:creationId xmlns:p14="http://schemas.microsoft.com/office/powerpoint/2010/main" val="108117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 avec puce et encad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1"/>
          <p:cNvSpPr>
            <a:spLocks noGrp="1"/>
          </p:cNvSpPr>
          <p:nvPr>
            <p:ph idx="1"/>
          </p:nvPr>
        </p:nvSpPr>
        <p:spPr>
          <a:xfrm>
            <a:off x="467544" y="1206178"/>
            <a:ext cx="5616624" cy="3237780"/>
          </a:xfrm>
          <a:prstGeom prst="rect">
            <a:avLst/>
          </a:prstGeom>
        </p:spPr>
        <p:txBody>
          <a:bodyPr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2" name="Espace réservé du contenu 2"/>
          <p:cNvSpPr>
            <a:spLocks noGrp="1"/>
          </p:cNvSpPr>
          <p:nvPr>
            <p:ph idx="10"/>
          </p:nvPr>
        </p:nvSpPr>
        <p:spPr>
          <a:xfrm>
            <a:off x="6557242" y="1421696"/>
            <a:ext cx="2119214" cy="1208615"/>
          </a:xfrm>
        </p:spPr>
        <p:txBody>
          <a:bodyPr>
            <a:noAutofit/>
          </a:bodyPr>
          <a:lstStyle>
            <a:lvl1pPr marL="0" indent="0">
              <a:spcBef>
                <a:spcPts val="800"/>
              </a:spcBef>
              <a:buNone/>
              <a:defRPr sz="2200">
                <a:solidFill>
                  <a:schemeClr val="tx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91603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293420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 Titre 2">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p:blipFill>
        <p:spPr bwMode="auto">
          <a:xfrm>
            <a:off x="1354" y="3043"/>
            <a:ext cx="9141290" cy="514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95536" y="483518"/>
            <a:ext cx="5760639" cy="1458162"/>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4" name="Espace réservé du texte 3"/>
          <p:cNvSpPr>
            <a:spLocks noGrp="1"/>
          </p:cNvSpPr>
          <p:nvPr>
            <p:ph type="body" sz="quarter" idx="10"/>
          </p:nvPr>
        </p:nvSpPr>
        <p:spPr>
          <a:xfrm>
            <a:off x="396127" y="2571750"/>
            <a:ext cx="3671495" cy="1584176"/>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CA" dirty="0"/>
              <a:t>Cliquez pour modifier les styles du texte du masque</a:t>
            </a:r>
          </a:p>
        </p:txBody>
      </p:sp>
      <p:pic>
        <p:nvPicPr>
          <p:cNvPr id="7" name="Image 6">
            <a:extLst>
              <a:ext uri="{FF2B5EF4-FFF2-40B4-BE49-F238E27FC236}">
                <a16:creationId xmlns:a16="http://schemas.microsoft.com/office/drawing/2014/main" id="{D973A9C0-62B2-0F4C-9A64-D5CC63983E7E}"/>
              </a:ext>
            </a:extLst>
          </p:cNvPr>
          <p:cNvPicPr>
            <a:picLocks noChangeAspect="1"/>
          </p:cNvPicPr>
          <p:nvPr userDrawn="1"/>
        </p:nvPicPr>
        <p:blipFill>
          <a:blip r:embed="rId3"/>
          <a:srcRect/>
          <a:stretch/>
        </p:blipFill>
        <p:spPr>
          <a:xfrm>
            <a:off x="7668344" y="4657686"/>
            <a:ext cx="1320568" cy="303354"/>
          </a:xfrm>
          <a:prstGeom prst="rect">
            <a:avLst/>
          </a:prstGeom>
        </p:spPr>
      </p:pic>
      <p:sp>
        <p:nvSpPr>
          <p:cNvPr id="9" name="ZoneTexte 8">
            <a:extLst>
              <a:ext uri="{FF2B5EF4-FFF2-40B4-BE49-F238E27FC236}">
                <a16:creationId xmlns:a16="http://schemas.microsoft.com/office/drawing/2014/main" id="{B05405C9-E569-F445-BB88-1BB9AF3A1B78}"/>
              </a:ext>
            </a:extLst>
          </p:cNvPr>
          <p:cNvSpPr txBox="1"/>
          <p:nvPr userDrawn="1"/>
        </p:nvSpPr>
        <p:spPr>
          <a:xfrm>
            <a:off x="323528" y="4746649"/>
            <a:ext cx="3511321"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Maîtrise</a:t>
            </a:r>
            <a:r>
              <a:rPr lang="fr-FR" sz="1300" baseline="0" dirty="0">
                <a:solidFill>
                  <a:schemeClr val="bg2"/>
                </a:solidFill>
                <a:latin typeface="Arial Narrow" charset="0"/>
                <a:ea typeface="Arial Narrow" charset="0"/>
                <a:cs typeface="Arial Narrow" charset="0"/>
              </a:rPr>
              <a:t> en fiscalité – École de gestion</a:t>
            </a:r>
            <a:endParaRPr lang="fr-FR" sz="1300" dirty="0">
              <a:solidFill>
                <a:schemeClr val="bg2"/>
              </a:solidFill>
              <a:latin typeface="Arial Narrow" charset="0"/>
              <a:ea typeface="Arial Narrow" charset="0"/>
              <a:cs typeface="Arial Narrow" charset="0"/>
            </a:endParaRPr>
          </a:p>
        </p:txBody>
      </p:sp>
    </p:spTree>
    <p:extLst>
      <p:ext uri="{BB962C8B-B14F-4D97-AF65-F5344CB8AC3E}">
        <p14:creationId xmlns:p14="http://schemas.microsoft.com/office/powerpoint/2010/main" val="83412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 Titre 3">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p:blipFill>
        <p:spPr bwMode="auto">
          <a:xfrm>
            <a:off x="1354" y="0"/>
            <a:ext cx="9141289" cy="448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788024" y="195486"/>
            <a:ext cx="1872208" cy="1458162"/>
          </a:xfrm>
        </p:spPr>
        <p:txBody>
          <a:bodyPr/>
          <a:lstStyle>
            <a:lvl1pPr algn="l">
              <a:defRPr sz="2900" b="1" i="0">
                <a:solidFill>
                  <a:schemeClr val="tx2"/>
                </a:solidFill>
                <a:latin typeface="Arial Narrow"/>
                <a:cs typeface="Arial Narrow"/>
              </a:defRPr>
            </a:lvl1pPr>
          </a:lstStyle>
          <a:p>
            <a:pPr lvl="0"/>
            <a:r>
              <a:rPr lang="fr-CA" noProof="0" dirty="0"/>
              <a:t>Modifier le style du titre</a:t>
            </a:r>
            <a:endParaRPr lang="fr-FR" noProof="0" dirty="0"/>
          </a:p>
        </p:txBody>
      </p:sp>
      <p:sp>
        <p:nvSpPr>
          <p:cNvPr id="4" name="Espace réservé du texte 3"/>
          <p:cNvSpPr>
            <a:spLocks noGrp="1"/>
          </p:cNvSpPr>
          <p:nvPr>
            <p:ph type="body" sz="quarter" idx="10"/>
          </p:nvPr>
        </p:nvSpPr>
        <p:spPr>
          <a:xfrm>
            <a:off x="4788025" y="1578482"/>
            <a:ext cx="1994368" cy="633228"/>
          </a:xfrm>
        </p:spPr>
        <p:txBody>
          <a:bodyPr/>
          <a:lstStyle>
            <a:lvl1pPr marL="0" indent="0">
              <a:spcBef>
                <a:spcPts val="500"/>
              </a:spcBef>
              <a:buNone/>
              <a:defRPr sz="1800">
                <a:solidFill>
                  <a:schemeClr val="accent1"/>
                </a:solidFill>
                <a:latin typeface="Arial Narrow" charset="0"/>
                <a:ea typeface="Arial Narrow" charset="0"/>
                <a:cs typeface="Arial Narrow" charset="0"/>
              </a:defRPr>
            </a:lvl1pPr>
          </a:lstStyle>
          <a:p>
            <a:pPr lvl="0"/>
            <a:r>
              <a:rPr lang="fr-CA" dirty="0"/>
              <a:t>Cliquez pour modifier les styles du texte du masque</a:t>
            </a:r>
          </a:p>
        </p:txBody>
      </p:sp>
      <p:sp>
        <p:nvSpPr>
          <p:cNvPr id="12" name="ZoneTexte 11">
            <a:extLst>
              <a:ext uri="{FF2B5EF4-FFF2-40B4-BE49-F238E27FC236}">
                <a16:creationId xmlns:a16="http://schemas.microsoft.com/office/drawing/2014/main" id="{C3B30B36-9CFF-DC4F-A1AE-80F0EC6DAE15}"/>
              </a:ext>
            </a:extLst>
          </p:cNvPr>
          <p:cNvSpPr txBox="1"/>
          <p:nvPr userDrawn="1"/>
        </p:nvSpPr>
        <p:spPr>
          <a:xfrm>
            <a:off x="179512" y="4742708"/>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NOM DE L’UNITÉ (à changer dans le masque)</a:t>
            </a:r>
          </a:p>
        </p:txBody>
      </p:sp>
    </p:spTree>
    <p:extLst>
      <p:ext uri="{BB962C8B-B14F-4D97-AF65-F5344CB8AC3E}">
        <p14:creationId xmlns:p14="http://schemas.microsoft.com/office/powerpoint/2010/main" val="14420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Titre 4">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4B5F9D-4995-D744-8E89-0E8851C4DE0F}"/>
              </a:ext>
            </a:extLst>
          </p:cNvPr>
          <p:cNvPicPr>
            <a:picLocks noChangeAspect="1"/>
          </p:cNvPicPr>
          <p:nvPr userDrawn="1"/>
        </p:nvPicPr>
        <p:blipFill>
          <a:blip r:embed="rId2"/>
          <a:srcRect/>
          <a:stretch/>
        </p:blipFill>
        <p:spPr>
          <a:xfrm>
            <a:off x="-1" y="0"/>
            <a:ext cx="9144001" cy="4481512"/>
          </a:xfrm>
          <a:prstGeom prst="rect">
            <a:avLst/>
          </a:prstGeom>
        </p:spPr>
      </p:pic>
      <p:sp>
        <p:nvSpPr>
          <p:cNvPr id="4099" name="Rectangle 3"/>
          <p:cNvSpPr>
            <a:spLocks noGrp="1" noChangeArrowheads="1"/>
          </p:cNvSpPr>
          <p:nvPr>
            <p:ph type="ctrTitle"/>
          </p:nvPr>
        </p:nvSpPr>
        <p:spPr>
          <a:xfrm>
            <a:off x="1763688" y="897564"/>
            <a:ext cx="5184576" cy="954106"/>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7" name="Espace réservé du texte 6"/>
          <p:cNvSpPr>
            <a:spLocks noGrp="1"/>
          </p:cNvSpPr>
          <p:nvPr>
            <p:ph type="body" sz="quarter" idx="11"/>
          </p:nvPr>
        </p:nvSpPr>
        <p:spPr>
          <a:xfrm>
            <a:off x="1763343" y="2355726"/>
            <a:ext cx="5184596" cy="1755028"/>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CA" dirty="0"/>
              <a:t>Cliquez pour modifier les styles du texte du masque</a:t>
            </a:r>
          </a:p>
        </p:txBody>
      </p:sp>
      <p:sp>
        <p:nvSpPr>
          <p:cNvPr id="9" name="ZoneTexte 8">
            <a:extLst>
              <a:ext uri="{FF2B5EF4-FFF2-40B4-BE49-F238E27FC236}">
                <a16:creationId xmlns:a16="http://schemas.microsoft.com/office/drawing/2014/main" id="{1DEB78B2-261C-4742-B0C5-237866FB399A}"/>
              </a:ext>
            </a:extLst>
          </p:cNvPr>
          <p:cNvSpPr txBox="1"/>
          <p:nvPr userDrawn="1"/>
        </p:nvSpPr>
        <p:spPr>
          <a:xfrm>
            <a:off x="179512" y="4729991"/>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Maîtrise</a:t>
            </a:r>
            <a:r>
              <a:rPr lang="fr-FR" sz="1300" baseline="0" dirty="0">
                <a:solidFill>
                  <a:schemeClr val="bg2"/>
                </a:solidFill>
                <a:latin typeface="Arial Narrow" charset="0"/>
                <a:ea typeface="Arial Narrow" charset="0"/>
                <a:cs typeface="Arial Narrow" charset="0"/>
              </a:rPr>
              <a:t> en fiscalité – École de gestion A2021</a:t>
            </a:r>
            <a:endParaRPr lang="fr-FR" sz="1300" dirty="0">
              <a:solidFill>
                <a:schemeClr val="bg2"/>
              </a:solidFill>
              <a:latin typeface="Arial Narrow" charset="0"/>
              <a:ea typeface="Arial Narrow" charset="0"/>
              <a:cs typeface="Arial Narrow" charset="0"/>
            </a:endParaRPr>
          </a:p>
        </p:txBody>
      </p:sp>
    </p:spTree>
    <p:extLst>
      <p:ext uri="{BB962C8B-B14F-4D97-AF65-F5344CB8AC3E}">
        <p14:creationId xmlns:p14="http://schemas.microsoft.com/office/powerpoint/2010/main" val="39891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Titre 5">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4B5F9D-4995-D744-8E89-0E8851C4DE0F}"/>
              </a:ext>
            </a:extLst>
          </p:cNvPr>
          <p:cNvPicPr>
            <a:picLocks noChangeAspect="1"/>
          </p:cNvPicPr>
          <p:nvPr userDrawn="1"/>
        </p:nvPicPr>
        <p:blipFill>
          <a:blip r:embed="rId2"/>
          <a:srcRect/>
          <a:stretch/>
        </p:blipFill>
        <p:spPr>
          <a:xfrm>
            <a:off x="1" y="0"/>
            <a:ext cx="9143998" cy="4481512"/>
          </a:xfrm>
          <a:prstGeom prst="rect">
            <a:avLst/>
          </a:prstGeom>
        </p:spPr>
      </p:pic>
      <p:sp>
        <p:nvSpPr>
          <p:cNvPr id="4099" name="Rectangle 3"/>
          <p:cNvSpPr>
            <a:spLocks noGrp="1" noChangeArrowheads="1"/>
          </p:cNvSpPr>
          <p:nvPr>
            <p:ph type="ctrTitle"/>
          </p:nvPr>
        </p:nvSpPr>
        <p:spPr>
          <a:xfrm>
            <a:off x="1526971" y="573092"/>
            <a:ext cx="7293501" cy="810090"/>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7" name="Espace réservé du texte 6"/>
          <p:cNvSpPr>
            <a:spLocks noGrp="1"/>
          </p:cNvSpPr>
          <p:nvPr>
            <p:ph type="body" sz="quarter" idx="11"/>
          </p:nvPr>
        </p:nvSpPr>
        <p:spPr>
          <a:xfrm>
            <a:off x="1526626" y="1464536"/>
            <a:ext cx="7293529" cy="540544"/>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CA" dirty="0"/>
              <a:t>Cliquez pour modifier les styles du texte du masque</a:t>
            </a:r>
          </a:p>
        </p:txBody>
      </p:sp>
      <p:sp>
        <p:nvSpPr>
          <p:cNvPr id="6" name="ZoneTexte 5"/>
          <p:cNvSpPr txBox="1"/>
          <p:nvPr/>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NOM DE</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LA FACULTÉ</a:t>
            </a:r>
          </a:p>
        </p:txBody>
      </p:sp>
      <p:sp>
        <p:nvSpPr>
          <p:cNvPr id="8" name="Espace réservé de l’image 15">
            <a:extLst>
              <a:ext uri="{FF2B5EF4-FFF2-40B4-BE49-F238E27FC236}">
                <a16:creationId xmlns:a16="http://schemas.microsoft.com/office/drawing/2014/main" id="{71D2EFEB-EA39-B045-A2BA-B94388967196}"/>
              </a:ext>
            </a:extLst>
          </p:cNvPr>
          <p:cNvSpPr>
            <a:spLocks noGrp="1"/>
          </p:cNvSpPr>
          <p:nvPr>
            <p:ph type="pic" sz="quarter" idx="13"/>
          </p:nvPr>
        </p:nvSpPr>
        <p:spPr>
          <a:xfrm>
            <a:off x="5595" y="3321701"/>
            <a:ext cx="1334523" cy="1159811"/>
          </a:xfrm>
          <a:noFill/>
        </p:spPr>
        <p:txBody>
          <a:bodyPr/>
          <a:lstStyle/>
          <a:p>
            <a:endParaRPr lang="fr-FR" dirty="0"/>
          </a:p>
        </p:txBody>
      </p:sp>
      <p:sp>
        <p:nvSpPr>
          <p:cNvPr id="10" name="Espace réservé de l’image 15">
            <a:extLst>
              <a:ext uri="{FF2B5EF4-FFF2-40B4-BE49-F238E27FC236}">
                <a16:creationId xmlns:a16="http://schemas.microsoft.com/office/drawing/2014/main" id="{F974A666-B062-D640-81E4-684D6C446BED}"/>
              </a:ext>
            </a:extLst>
          </p:cNvPr>
          <p:cNvSpPr>
            <a:spLocks noGrp="1"/>
          </p:cNvSpPr>
          <p:nvPr>
            <p:ph type="pic" sz="quarter" idx="14"/>
          </p:nvPr>
        </p:nvSpPr>
        <p:spPr>
          <a:xfrm>
            <a:off x="5595" y="2003914"/>
            <a:ext cx="1334523" cy="1159811"/>
          </a:xfrm>
          <a:noFill/>
        </p:spPr>
        <p:txBody>
          <a:bodyPr/>
          <a:lstStyle/>
          <a:p>
            <a:endParaRPr lang="fr-FR" dirty="0"/>
          </a:p>
        </p:txBody>
      </p:sp>
      <p:sp>
        <p:nvSpPr>
          <p:cNvPr id="11" name="Espace réservé de l’image 13">
            <a:extLst>
              <a:ext uri="{FF2B5EF4-FFF2-40B4-BE49-F238E27FC236}">
                <a16:creationId xmlns:a16="http://schemas.microsoft.com/office/drawing/2014/main" id="{06EC5FAE-DC26-2946-B49E-4B9AA2163FDC}"/>
              </a:ext>
            </a:extLst>
          </p:cNvPr>
          <p:cNvSpPr>
            <a:spLocks noGrp="1"/>
          </p:cNvSpPr>
          <p:nvPr>
            <p:ph type="pic" sz="quarter" idx="12"/>
          </p:nvPr>
        </p:nvSpPr>
        <p:spPr>
          <a:xfrm>
            <a:off x="1526971" y="2813948"/>
            <a:ext cx="2304256" cy="1667564"/>
          </a:xfrm>
          <a:noFill/>
        </p:spPr>
        <p:txBody>
          <a:bodyPr/>
          <a:lstStyle/>
          <a:p>
            <a:endParaRPr lang="fr-FR" dirty="0"/>
          </a:p>
        </p:txBody>
      </p:sp>
      <p:sp>
        <p:nvSpPr>
          <p:cNvPr id="13" name="ZoneTexte 12">
            <a:extLst>
              <a:ext uri="{FF2B5EF4-FFF2-40B4-BE49-F238E27FC236}">
                <a16:creationId xmlns:a16="http://schemas.microsoft.com/office/drawing/2014/main" id="{99C23E61-744B-0644-8B11-3FE08B60FED1}"/>
              </a:ext>
            </a:extLst>
          </p:cNvPr>
          <p:cNvSpPr txBox="1"/>
          <p:nvPr userDrawn="1"/>
        </p:nvSpPr>
        <p:spPr>
          <a:xfrm>
            <a:off x="179512" y="4742708"/>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NOM DE L’UNITÉ (à changer dans le masque)</a:t>
            </a:r>
          </a:p>
        </p:txBody>
      </p:sp>
    </p:spTree>
    <p:extLst>
      <p:ext uri="{BB962C8B-B14F-4D97-AF65-F5344CB8AC3E}">
        <p14:creationId xmlns:p14="http://schemas.microsoft.com/office/powerpoint/2010/main" val="280172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photo">
    <p:spTree>
      <p:nvGrpSpPr>
        <p:cNvPr id="1" name=""/>
        <p:cNvGrpSpPr/>
        <p:nvPr/>
      </p:nvGrpSpPr>
      <p:grpSpPr>
        <a:xfrm>
          <a:off x="0" y="0"/>
          <a:ext cx="0" cy="0"/>
          <a:chOff x="0" y="0"/>
          <a:chExt cx="0" cy="0"/>
        </a:xfrm>
      </p:grpSpPr>
      <p:sp>
        <p:nvSpPr>
          <p:cNvPr id="11" name="Espace réservé de l’image 13">
            <a:extLst>
              <a:ext uri="{FF2B5EF4-FFF2-40B4-BE49-F238E27FC236}">
                <a16:creationId xmlns:a16="http://schemas.microsoft.com/office/drawing/2014/main" id="{06EC5FAE-DC26-2946-B49E-4B9AA2163FDC}"/>
              </a:ext>
            </a:extLst>
          </p:cNvPr>
          <p:cNvSpPr>
            <a:spLocks noGrp="1"/>
          </p:cNvSpPr>
          <p:nvPr>
            <p:ph type="pic" sz="quarter" idx="12"/>
          </p:nvPr>
        </p:nvSpPr>
        <p:spPr>
          <a:xfrm>
            <a:off x="0" y="0"/>
            <a:ext cx="9144000" cy="5143500"/>
          </a:xfrm>
          <a:noFill/>
        </p:spPr>
        <p:txBody>
          <a:bodyPr/>
          <a:lstStyle/>
          <a:p>
            <a:endParaRPr lang="fr-FR" dirty="0"/>
          </a:p>
        </p:txBody>
      </p:sp>
      <p:sp>
        <p:nvSpPr>
          <p:cNvPr id="6" name="ZoneTexte 5"/>
          <p:cNvSpPr txBox="1"/>
          <p:nvPr/>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NOM DE</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LA FACULTÉ</a:t>
            </a:r>
          </a:p>
        </p:txBody>
      </p:sp>
      <p:sp>
        <p:nvSpPr>
          <p:cNvPr id="2" name="Rectangle 1">
            <a:extLst>
              <a:ext uri="{FF2B5EF4-FFF2-40B4-BE49-F238E27FC236}">
                <a16:creationId xmlns:a16="http://schemas.microsoft.com/office/drawing/2014/main" id="{1B25C298-0721-F847-BAFC-1EFC2F373F6D}"/>
              </a:ext>
            </a:extLst>
          </p:cNvPr>
          <p:cNvSpPr/>
          <p:nvPr userDrawn="1"/>
        </p:nvSpPr>
        <p:spPr bwMode="auto">
          <a:xfrm>
            <a:off x="7524328" y="4515966"/>
            <a:ext cx="1512168" cy="5040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099" name="Rectangle 3"/>
          <p:cNvSpPr>
            <a:spLocks noGrp="1" noChangeArrowheads="1"/>
          </p:cNvSpPr>
          <p:nvPr>
            <p:ph type="ctrTitle"/>
          </p:nvPr>
        </p:nvSpPr>
        <p:spPr>
          <a:xfrm>
            <a:off x="0" y="2166705"/>
            <a:ext cx="9143999" cy="810090"/>
          </a:xfrm>
        </p:spPr>
        <p:txBody>
          <a:bodyPr anchor="ctr" anchorCtr="0"/>
          <a:lstStyle>
            <a:lvl1pPr algn="ctr">
              <a:defRPr sz="4000" b="1" i="0">
                <a:solidFill>
                  <a:srgbClr val="FFFFFF"/>
                </a:solidFill>
                <a:latin typeface="Arial Narrow"/>
                <a:cs typeface="Arial Narrow"/>
              </a:defRPr>
            </a:lvl1pPr>
          </a:lstStyle>
          <a:p>
            <a:pPr lvl="0"/>
            <a:r>
              <a:rPr lang="fr-CA" noProof="0" dirty="0"/>
              <a:t>Modifier le style du titre</a:t>
            </a:r>
            <a:endParaRPr lang="fr-FR" noProof="0" dirty="0"/>
          </a:p>
        </p:txBody>
      </p:sp>
    </p:spTree>
    <p:extLst>
      <p:ext uri="{BB962C8B-B14F-4D97-AF65-F5344CB8AC3E}">
        <p14:creationId xmlns:p14="http://schemas.microsoft.com/office/powerpoint/2010/main" val="358099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Texture 1">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11A052E-39FD-D748-8BD2-0F8C49CC432C}"/>
              </a:ext>
            </a:extLst>
          </p:cNvPr>
          <p:cNvPicPr>
            <a:picLocks noChangeAspect="1"/>
          </p:cNvPicPr>
          <p:nvPr userDrawn="1"/>
        </p:nvPicPr>
        <p:blipFill>
          <a:blip r:embed="rId2"/>
          <a:srcRect/>
          <a:stretch/>
        </p:blipFill>
        <p:spPr>
          <a:xfrm>
            <a:off x="0" y="0"/>
            <a:ext cx="9144000" cy="5143500"/>
          </a:xfrm>
          <a:prstGeom prst="rect">
            <a:avLst/>
          </a:prstGeom>
        </p:spPr>
      </p:pic>
      <p:sp>
        <p:nvSpPr>
          <p:cNvPr id="3" name="Rectangle 3">
            <a:extLst>
              <a:ext uri="{FF2B5EF4-FFF2-40B4-BE49-F238E27FC236}">
                <a16:creationId xmlns:a16="http://schemas.microsoft.com/office/drawing/2014/main" id="{EB1F931D-EF30-3C46-AC7E-A2FC3396CB5D}"/>
              </a:ext>
            </a:extLst>
          </p:cNvPr>
          <p:cNvSpPr>
            <a:spLocks noGrp="1" noChangeArrowheads="1"/>
          </p:cNvSpPr>
          <p:nvPr>
            <p:ph type="ctrTitle"/>
          </p:nvPr>
        </p:nvSpPr>
        <p:spPr>
          <a:xfrm>
            <a:off x="827585" y="2166705"/>
            <a:ext cx="7488832" cy="810090"/>
          </a:xfrm>
        </p:spPr>
        <p:txBody>
          <a:bodyPr anchor="ctr" anchorCtr="0"/>
          <a:lstStyle>
            <a:lvl1pPr algn="ctr">
              <a:defRPr sz="4000" b="1" i="0">
                <a:solidFill>
                  <a:srgbClr val="FFFFFF"/>
                </a:solidFill>
                <a:latin typeface="Arial Narrow"/>
                <a:cs typeface="Arial Narrow"/>
              </a:defRPr>
            </a:lvl1pPr>
          </a:lstStyle>
          <a:p>
            <a:pPr lvl="0"/>
            <a:r>
              <a:rPr lang="fr-CA" noProof="0" dirty="0"/>
              <a:t>Modifier le style du titre</a:t>
            </a:r>
            <a:endParaRPr lang="fr-FR" noProof="0" dirty="0"/>
          </a:p>
        </p:txBody>
      </p:sp>
    </p:spTree>
    <p:extLst>
      <p:ext uri="{BB962C8B-B14F-4D97-AF65-F5344CB8AC3E}">
        <p14:creationId xmlns:p14="http://schemas.microsoft.com/office/powerpoint/2010/main" val="6253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Texture 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11A052E-39FD-D748-8BD2-0F8C49CC432C}"/>
              </a:ext>
            </a:extLst>
          </p:cNvPr>
          <p:cNvPicPr>
            <a:picLocks noChangeAspect="1"/>
          </p:cNvPicPr>
          <p:nvPr userDrawn="1"/>
        </p:nvPicPr>
        <p:blipFill>
          <a:blip r:embed="rId2"/>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CD5DA325-F112-BF4E-8D08-A779F395D6D5}"/>
              </a:ext>
            </a:extLst>
          </p:cNvPr>
          <p:cNvSpPr>
            <a:spLocks noGrp="1" noChangeArrowheads="1"/>
          </p:cNvSpPr>
          <p:nvPr>
            <p:ph type="ctrTitle"/>
          </p:nvPr>
        </p:nvSpPr>
        <p:spPr>
          <a:xfrm>
            <a:off x="3491879" y="2166705"/>
            <a:ext cx="4824537" cy="810090"/>
          </a:xfrm>
        </p:spPr>
        <p:txBody>
          <a:bodyPr anchor="ctr" anchorCtr="0"/>
          <a:lstStyle>
            <a:lvl1pPr algn="l">
              <a:defRPr sz="4000" b="1" i="0">
                <a:solidFill>
                  <a:schemeClr val="tx2"/>
                </a:solidFill>
                <a:latin typeface="Arial Narrow"/>
                <a:cs typeface="Arial Narrow"/>
              </a:defRPr>
            </a:lvl1pPr>
          </a:lstStyle>
          <a:p>
            <a:pPr lvl="0"/>
            <a:r>
              <a:rPr lang="fr-CA" noProof="0" dirty="0"/>
              <a:t>Modifier le style du titre</a:t>
            </a:r>
            <a:endParaRPr lang="fr-FR" noProof="0" dirty="0"/>
          </a:p>
        </p:txBody>
      </p:sp>
    </p:spTree>
    <p:extLst>
      <p:ext uri="{BB962C8B-B14F-4D97-AF65-F5344CB8AC3E}">
        <p14:creationId xmlns:p14="http://schemas.microsoft.com/office/powerpoint/2010/main" val="285173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 Section">
    <p:spTree>
      <p:nvGrpSpPr>
        <p:cNvPr id="1" name=""/>
        <p:cNvGrpSpPr/>
        <p:nvPr/>
      </p:nvGrpSpPr>
      <p:grpSpPr>
        <a:xfrm>
          <a:off x="0" y="0"/>
          <a:ext cx="0" cy="0"/>
          <a:chOff x="0" y="0"/>
          <a:chExt cx="0" cy="0"/>
        </a:xfrm>
      </p:grpSpPr>
      <p:sp>
        <p:nvSpPr>
          <p:cNvPr id="9" name="Rectangle 8"/>
          <p:cNvSpPr/>
          <p:nvPr userDrawn="1"/>
        </p:nvSpPr>
        <p:spPr bwMode="auto">
          <a:xfrm>
            <a:off x="0" y="0"/>
            <a:ext cx="9144000" cy="62753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099" name="Rectangle 3"/>
          <p:cNvSpPr>
            <a:spLocks noGrp="1" noChangeArrowheads="1"/>
          </p:cNvSpPr>
          <p:nvPr>
            <p:ph type="ctrTitle"/>
          </p:nvPr>
        </p:nvSpPr>
        <p:spPr>
          <a:xfrm>
            <a:off x="2411760" y="555526"/>
            <a:ext cx="6408712" cy="1555702"/>
          </a:xfrm>
        </p:spPr>
        <p:txBody>
          <a:bodyPr/>
          <a:lstStyle>
            <a:lvl1pPr algn="l">
              <a:defRPr sz="4000" b="1" i="0">
                <a:solidFill>
                  <a:schemeClr val="tx2"/>
                </a:solidFill>
                <a:latin typeface="Arial Narrow"/>
                <a:cs typeface="Arial Narrow"/>
              </a:defRPr>
            </a:lvl1pPr>
          </a:lstStyle>
          <a:p>
            <a:pPr lvl="0"/>
            <a:r>
              <a:rPr lang="fr-CA" noProof="0" dirty="0"/>
              <a:t>Modifier le style du titre</a:t>
            </a:r>
            <a:endParaRPr lang="fr-FR" noProof="0" dirty="0"/>
          </a:p>
        </p:txBody>
      </p:sp>
      <p:sp>
        <p:nvSpPr>
          <p:cNvPr id="7" name="Espace réservé du texte 6"/>
          <p:cNvSpPr>
            <a:spLocks noGrp="1"/>
          </p:cNvSpPr>
          <p:nvPr>
            <p:ph type="body" sz="quarter" idx="11"/>
          </p:nvPr>
        </p:nvSpPr>
        <p:spPr>
          <a:xfrm>
            <a:off x="2411418" y="2301478"/>
            <a:ext cx="6408737" cy="540544"/>
          </a:xfrm>
        </p:spPr>
        <p:txBody>
          <a:bodyPr/>
          <a:lstStyle>
            <a:lvl1pPr marL="0" indent="0">
              <a:spcBef>
                <a:spcPts val="500"/>
              </a:spcBef>
              <a:buNone/>
              <a:defRPr sz="1800">
                <a:latin typeface="Arial Narrow" charset="0"/>
                <a:ea typeface="Arial Narrow" charset="0"/>
                <a:cs typeface="Arial Narrow" charset="0"/>
              </a:defRPr>
            </a:lvl1pPr>
          </a:lstStyle>
          <a:p>
            <a:pPr lvl="0"/>
            <a:r>
              <a:rPr lang="fr-CA" dirty="0"/>
              <a:t>Cliquez pour modifier les styles du texte du masque</a:t>
            </a:r>
          </a:p>
        </p:txBody>
      </p:sp>
      <p:sp>
        <p:nvSpPr>
          <p:cNvPr id="6" name="ZoneTexte 5"/>
          <p:cNvSpPr txBox="1"/>
          <p:nvPr/>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NOM DE</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LA FACULTÉ</a:t>
            </a:r>
          </a:p>
        </p:txBody>
      </p:sp>
      <p:pic>
        <p:nvPicPr>
          <p:cNvPr id="3" name="Image 2">
            <a:extLst>
              <a:ext uri="{FF2B5EF4-FFF2-40B4-BE49-F238E27FC236}">
                <a16:creationId xmlns:a16="http://schemas.microsoft.com/office/drawing/2014/main" id="{C64B5F9D-4995-D744-8E89-0E8851C4DE0F}"/>
              </a:ext>
            </a:extLst>
          </p:cNvPr>
          <p:cNvPicPr>
            <a:picLocks noChangeAspect="1"/>
          </p:cNvPicPr>
          <p:nvPr userDrawn="1"/>
        </p:nvPicPr>
        <p:blipFill>
          <a:blip r:embed="rId2"/>
          <a:srcRect/>
          <a:stretch/>
        </p:blipFill>
        <p:spPr>
          <a:xfrm>
            <a:off x="0" y="0"/>
            <a:ext cx="2119312" cy="5143500"/>
          </a:xfrm>
          <a:prstGeom prst="rect">
            <a:avLst/>
          </a:prstGeom>
        </p:spPr>
      </p:pic>
      <p:sp>
        <p:nvSpPr>
          <p:cNvPr id="10" name="Espace réservé de l’image 13">
            <a:extLst>
              <a:ext uri="{FF2B5EF4-FFF2-40B4-BE49-F238E27FC236}">
                <a16:creationId xmlns:a16="http://schemas.microsoft.com/office/drawing/2014/main" id="{9BA42078-9637-5940-AD93-D4F935A2E177}"/>
              </a:ext>
            </a:extLst>
          </p:cNvPr>
          <p:cNvSpPr>
            <a:spLocks noGrp="1"/>
          </p:cNvSpPr>
          <p:nvPr>
            <p:ph type="pic" sz="quarter" idx="12"/>
          </p:nvPr>
        </p:nvSpPr>
        <p:spPr>
          <a:xfrm>
            <a:off x="-1" y="0"/>
            <a:ext cx="2119313" cy="1555702"/>
          </a:xfrm>
          <a:noFill/>
        </p:spPr>
        <p:txBody>
          <a:bodyPr/>
          <a:lstStyle/>
          <a:p>
            <a:endParaRPr lang="fr-FR" dirty="0"/>
          </a:p>
        </p:txBody>
      </p:sp>
      <p:sp>
        <p:nvSpPr>
          <p:cNvPr id="11" name="ZoneTexte 10">
            <a:extLst>
              <a:ext uri="{FF2B5EF4-FFF2-40B4-BE49-F238E27FC236}">
                <a16:creationId xmlns:a16="http://schemas.microsoft.com/office/drawing/2014/main" id="{88F38AA4-658D-6C48-822D-83E9A44CBAE1}"/>
              </a:ext>
            </a:extLst>
          </p:cNvPr>
          <p:cNvSpPr txBox="1"/>
          <p:nvPr userDrawn="1"/>
        </p:nvSpPr>
        <p:spPr>
          <a:xfrm>
            <a:off x="179512" y="4542653"/>
            <a:ext cx="1800200" cy="446276"/>
          </a:xfrm>
          <a:prstGeom prst="rect">
            <a:avLst/>
          </a:prstGeom>
          <a:noFill/>
        </p:spPr>
        <p:txBody>
          <a:bodyPr wrap="square" lIns="0" rIns="0" bIns="0" rtlCol="0" anchor="b" anchorCtr="0">
            <a:spAutoFit/>
          </a:bodyPr>
          <a:lstStyle/>
          <a:p>
            <a:pPr algn="l"/>
            <a:r>
              <a:rPr lang="fr-FR" sz="1300" dirty="0">
                <a:solidFill>
                  <a:srgbClr val="FFFFFF"/>
                </a:solidFill>
                <a:latin typeface="Arial Narrow" charset="0"/>
                <a:ea typeface="Arial Narrow" charset="0"/>
                <a:cs typeface="Arial Narrow" charset="0"/>
              </a:rPr>
              <a:t>Maîtrise</a:t>
            </a:r>
            <a:r>
              <a:rPr lang="fr-FR" sz="1300" baseline="0" dirty="0">
                <a:solidFill>
                  <a:srgbClr val="FFFFFF"/>
                </a:solidFill>
                <a:latin typeface="Arial Narrow" charset="0"/>
                <a:ea typeface="Arial Narrow" charset="0"/>
                <a:cs typeface="Arial Narrow" charset="0"/>
              </a:rPr>
              <a:t> en fiscalité – École de gestion A2021</a:t>
            </a:r>
            <a:endParaRPr lang="fr-FR" sz="1300" dirty="0">
              <a:solidFill>
                <a:srgbClr val="FFFFFF"/>
              </a:solidFill>
              <a:latin typeface="Arial Narrow" charset="0"/>
              <a:ea typeface="Arial Narrow" charset="0"/>
              <a:cs typeface="Arial Narrow" charset="0"/>
            </a:endParaRPr>
          </a:p>
        </p:txBody>
      </p:sp>
    </p:spTree>
    <p:extLst>
      <p:ext uri="{BB962C8B-B14F-4D97-AF65-F5344CB8AC3E}">
        <p14:creationId xmlns:p14="http://schemas.microsoft.com/office/powerpoint/2010/main" val="83433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67544" y="638040"/>
            <a:ext cx="8496944"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dirty="0"/>
              <a:t>Cliquez et modifiez le titre</a:t>
            </a:r>
          </a:p>
        </p:txBody>
      </p:sp>
      <p:sp>
        <p:nvSpPr>
          <p:cNvPr id="1028" name="Espace réservé du texte 1"/>
          <p:cNvSpPr>
            <a:spLocks noGrp="1"/>
          </p:cNvSpPr>
          <p:nvPr>
            <p:ph type="body" idx="1"/>
          </p:nvPr>
        </p:nvSpPr>
        <p:spPr bwMode="auto">
          <a:xfrm>
            <a:off x="467544" y="1207717"/>
            <a:ext cx="8496944" cy="323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9" name="ZoneTexte 8"/>
          <p:cNvSpPr txBox="1"/>
          <p:nvPr/>
        </p:nvSpPr>
        <p:spPr>
          <a:xfrm>
            <a:off x="5220072" y="143172"/>
            <a:ext cx="3672086" cy="292388"/>
          </a:xfrm>
          <a:prstGeom prst="rect">
            <a:avLst/>
          </a:prstGeom>
          <a:noFill/>
        </p:spPr>
        <p:txBody>
          <a:bodyPr wrap="square" lIns="0" rIns="0" rtlCol="0">
            <a:spAutoFit/>
          </a:bodyPr>
          <a:lstStyle/>
          <a:p>
            <a:pPr algn="r"/>
            <a:r>
              <a:rPr lang="fr-FR" sz="1300" dirty="0">
                <a:solidFill>
                  <a:srgbClr val="FFFFFF"/>
                </a:solidFill>
                <a:latin typeface="Arial Narrow" charset="0"/>
                <a:ea typeface="Arial Narrow" charset="0"/>
                <a:cs typeface="Arial Narrow" charset="0"/>
              </a:rPr>
              <a:t>NOM DE LA FACULTÉ</a:t>
            </a:r>
            <a:r>
              <a:rPr lang="fr-FR" sz="1300" baseline="0" dirty="0">
                <a:solidFill>
                  <a:srgbClr val="FFFFFF"/>
                </a:solidFill>
                <a:latin typeface="Arial Narrow" charset="0"/>
                <a:ea typeface="Arial Narrow" charset="0"/>
                <a:cs typeface="Arial Narrow" charset="0"/>
              </a:rPr>
              <a:t> ICI</a:t>
            </a:r>
            <a:endParaRPr lang="fr-FR" sz="1300" dirty="0">
              <a:solidFill>
                <a:srgbClr val="FFFFFF"/>
              </a:solidFill>
              <a:latin typeface="Arial Narrow" charset="0"/>
              <a:ea typeface="Arial Narrow" charset="0"/>
              <a:cs typeface="Arial Narrow" charset="0"/>
            </a:endParaRPr>
          </a:p>
        </p:txBody>
      </p:sp>
      <p:sp>
        <p:nvSpPr>
          <p:cNvPr id="11" name="ZoneTexte 10">
            <a:extLst>
              <a:ext uri="{FF2B5EF4-FFF2-40B4-BE49-F238E27FC236}">
                <a16:creationId xmlns:a16="http://schemas.microsoft.com/office/drawing/2014/main" id="{5F7562BE-E2F0-F749-B216-CBBC35892616}"/>
              </a:ext>
            </a:extLst>
          </p:cNvPr>
          <p:cNvSpPr txBox="1"/>
          <p:nvPr userDrawn="1"/>
        </p:nvSpPr>
        <p:spPr>
          <a:xfrm>
            <a:off x="5220072" y="143172"/>
            <a:ext cx="3672086" cy="292388"/>
          </a:xfrm>
          <a:prstGeom prst="rect">
            <a:avLst/>
          </a:prstGeom>
          <a:noFill/>
        </p:spPr>
        <p:txBody>
          <a:bodyPr wrap="square" lIns="0" rIns="0" rtlCol="0">
            <a:spAutoFit/>
          </a:bodyPr>
          <a:lstStyle/>
          <a:p>
            <a:pPr algn="r"/>
            <a:r>
              <a:rPr lang="fr-FR" sz="1300" dirty="0">
                <a:solidFill>
                  <a:srgbClr val="FFFFFF"/>
                </a:solidFill>
                <a:latin typeface="Arial Narrow" charset="0"/>
                <a:ea typeface="Arial Narrow" charset="0"/>
                <a:cs typeface="Arial Narrow" charset="0"/>
              </a:rPr>
              <a:t>NOM DE LA FACULTÉ</a:t>
            </a:r>
            <a:r>
              <a:rPr lang="fr-FR" sz="1300" baseline="0" dirty="0">
                <a:solidFill>
                  <a:srgbClr val="FFFFFF"/>
                </a:solidFill>
                <a:latin typeface="Arial Narrow" charset="0"/>
                <a:ea typeface="Arial Narrow" charset="0"/>
                <a:cs typeface="Arial Narrow" charset="0"/>
              </a:rPr>
              <a:t> ICI</a:t>
            </a:r>
            <a:endParaRPr lang="fr-FR" sz="1300" dirty="0">
              <a:solidFill>
                <a:srgbClr val="FFFFFF"/>
              </a:solidFill>
              <a:latin typeface="Arial Narrow" charset="0"/>
              <a:ea typeface="Arial Narrow" charset="0"/>
              <a:cs typeface="Arial Narrow" charset="0"/>
            </a:endParaRPr>
          </a:p>
        </p:txBody>
      </p:sp>
      <p:pic>
        <p:nvPicPr>
          <p:cNvPr id="12" name="Image 11">
            <a:extLst>
              <a:ext uri="{FF2B5EF4-FFF2-40B4-BE49-F238E27FC236}">
                <a16:creationId xmlns:a16="http://schemas.microsoft.com/office/drawing/2014/main" id="{9FCA06AE-901C-FF4C-83AF-128695F04997}"/>
              </a:ext>
            </a:extLst>
          </p:cNvPr>
          <p:cNvPicPr>
            <a:picLocks noChangeAspect="1"/>
          </p:cNvPicPr>
          <p:nvPr userDrawn="1"/>
        </p:nvPicPr>
        <p:blipFill>
          <a:blip r:embed="rId16"/>
          <a:srcRect/>
          <a:stretch/>
        </p:blipFill>
        <p:spPr>
          <a:xfrm>
            <a:off x="7668344" y="4657686"/>
            <a:ext cx="1320568" cy="303355"/>
          </a:xfrm>
          <a:prstGeom prst="rect">
            <a:avLst/>
          </a:prstGeom>
        </p:spPr>
      </p:pic>
      <p:pic>
        <p:nvPicPr>
          <p:cNvPr id="3" name="Image 2">
            <a:extLst>
              <a:ext uri="{FF2B5EF4-FFF2-40B4-BE49-F238E27FC236}">
                <a16:creationId xmlns:a16="http://schemas.microsoft.com/office/drawing/2014/main" id="{0378AC47-50F7-FB49-B5A2-3EE46B51E6F4}"/>
              </a:ext>
            </a:extLst>
          </p:cNvPr>
          <p:cNvPicPr>
            <a:picLocks noChangeAspect="1"/>
          </p:cNvPicPr>
          <p:nvPr userDrawn="1"/>
        </p:nvPicPr>
        <p:blipFill>
          <a:blip r:embed="rId17"/>
          <a:srcRect/>
          <a:stretch/>
        </p:blipFill>
        <p:spPr>
          <a:xfrm>
            <a:off x="4" y="0"/>
            <a:ext cx="9143989" cy="452437"/>
          </a:xfrm>
          <a:prstGeom prst="rect">
            <a:avLst/>
          </a:prstGeom>
        </p:spPr>
      </p:pic>
      <p:sp>
        <p:nvSpPr>
          <p:cNvPr id="8" name="ZoneTexte 7">
            <a:extLst>
              <a:ext uri="{FF2B5EF4-FFF2-40B4-BE49-F238E27FC236}">
                <a16:creationId xmlns:a16="http://schemas.microsoft.com/office/drawing/2014/main" id="{136C1189-1A59-A349-8FCB-908BB977186C}"/>
              </a:ext>
            </a:extLst>
          </p:cNvPr>
          <p:cNvSpPr txBox="1"/>
          <p:nvPr userDrawn="1"/>
        </p:nvSpPr>
        <p:spPr>
          <a:xfrm>
            <a:off x="5868144" y="165289"/>
            <a:ext cx="3096344" cy="246221"/>
          </a:xfrm>
          <a:prstGeom prst="rect">
            <a:avLst/>
          </a:prstGeom>
          <a:noFill/>
        </p:spPr>
        <p:txBody>
          <a:bodyPr wrap="square" lIns="0" rIns="0" bIns="0" rtlCol="0" anchor="b" anchorCtr="0">
            <a:spAutoFit/>
          </a:bodyPr>
          <a:lstStyle/>
          <a:p>
            <a:pPr algn="r"/>
            <a:r>
              <a:rPr lang="fr-FR" sz="1300" dirty="0">
                <a:solidFill>
                  <a:srgbClr val="FFFFFF"/>
                </a:solidFill>
                <a:latin typeface="Arial Narrow" charset="0"/>
                <a:ea typeface="Arial Narrow" charset="0"/>
                <a:cs typeface="Arial Narrow" charset="0"/>
              </a:rPr>
              <a:t>Maîtrise en fiscalité – École de gestion A2021</a:t>
            </a:r>
          </a:p>
        </p:txBody>
      </p:sp>
    </p:spTree>
    <p:extLst>
      <p:ext uri="{BB962C8B-B14F-4D97-AF65-F5344CB8AC3E}">
        <p14:creationId xmlns:p14="http://schemas.microsoft.com/office/powerpoint/2010/main" val="23493472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4" r:id="rId3"/>
    <p:sldLayoutId id="2147483863" r:id="rId4"/>
    <p:sldLayoutId id="2147483867" r:id="rId5"/>
    <p:sldLayoutId id="2147483868" r:id="rId6"/>
    <p:sldLayoutId id="2147483869" r:id="rId7"/>
    <p:sldLayoutId id="2147483871" r:id="rId8"/>
    <p:sldLayoutId id="2147483865" r:id="rId9"/>
    <p:sldLayoutId id="2147483853" r:id="rId10"/>
    <p:sldLayoutId id="2147483854" r:id="rId11"/>
    <p:sldLayoutId id="2147483866" r:id="rId12"/>
    <p:sldLayoutId id="2147483858" r:id="rId13"/>
    <p:sldLayoutId id="2147483872" r:id="rId14"/>
  </p:sldLayoutIdLst>
  <p:txStyles>
    <p:titleStyle>
      <a:lvl1pPr algn="l" rtl="0" eaLnBrk="1" fontAlgn="base" hangingPunct="1">
        <a:spcBef>
          <a:spcPct val="0"/>
        </a:spcBef>
        <a:spcAft>
          <a:spcPct val="0"/>
        </a:spcAft>
        <a:defRPr sz="2900" b="1" cap="all">
          <a:solidFill>
            <a:schemeClr val="tx2"/>
          </a:solidFill>
          <a:latin typeface="Arial Narrow"/>
          <a:ea typeface="+mj-ea"/>
          <a:cs typeface="Arial Narrow"/>
        </a:defRPr>
      </a:lvl1pPr>
      <a:lvl2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2pPr>
      <a:lvl3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3pPr>
      <a:lvl4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4pPr>
      <a:lvl5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5pPr>
      <a:lvl6pPr marL="457189"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6pPr>
      <a:lvl7pPr marL="914377"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7pPr>
      <a:lvl8pPr marL="1371566"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8pPr>
      <a:lvl9pPr marL="1828754"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9pPr>
    </p:titleStyle>
    <p:bodyStyle>
      <a:lvl1pPr marL="228594" indent="-228594" algn="l" rtl="0" eaLnBrk="1" fontAlgn="base" hangingPunct="1">
        <a:spcBef>
          <a:spcPts val="1000"/>
        </a:spcBef>
        <a:spcAft>
          <a:spcPct val="0"/>
        </a:spcAft>
        <a:buClr>
          <a:srgbClr val="00B050"/>
        </a:buClr>
        <a:buChar char="•"/>
        <a:defRPr sz="2500">
          <a:solidFill>
            <a:schemeClr val="tx1"/>
          </a:solidFill>
          <a:latin typeface="+mn-lt"/>
          <a:ea typeface="+mn-ea"/>
          <a:cs typeface="+mn-cs"/>
        </a:defRPr>
      </a:lvl1pPr>
      <a:lvl2pPr marL="501638" indent="-273044" algn="l" rtl="0" eaLnBrk="1" fontAlgn="base" hangingPunct="1">
        <a:spcBef>
          <a:spcPts val="400"/>
        </a:spcBef>
        <a:spcAft>
          <a:spcPct val="0"/>
        </a:spcAft>
        <a:buFont typeface="Lucida Grande" charset="0"/>
        <a:buChar char="-"/>
        <a:defRPr sz="2500">
          <a:solidFill>
            <a:schemeClr val="tx1"/>
          </a:solidFill>
          <a:latin typeface="+mn-lt"/>
          <a:ea typeface="+mn-ea"/>
        </a:defRPr>
      </a:lvl2pPr>
      <a:lvl3pPr marL="685783" indent="-182558" algn="l" rtl="0" eaLnBrk="1" fontAlgn="base" hangingPunct="1">
        <a:spcBef>
          <a:spcPts val="400"/>
        </a:spcBef>
        <a:spcAft>
          <a:spcPct val="0"/>
        </a:spcAft>
        <a:buFont typeface="Wingdings" charset="2"/>
        <a:buChar char="§"/>
        <a:defRPr sz="2200">
          <a:solidFill>
            <a:schemeClr val="tx1"/>
          </a:solidFill>
          <a:latin typeface="+mn-lt"/>
          <a:ea typeface="ヒラギノ角ゴ Pro W3" charset="-128"/>
          <a:cs typeface="ヒラギノ角ゴ Pro W3" charset="-128"/>
        </a:defRPr>
      </a:lvl3pPr>
      <a:lvl4pPr marL="914377" indent="-200020" algn="l" rtl="0" eaLnBrk="1" fontAlgn="base" hangingPunct="1">
        <a:spcBef>
          <a:spcPts val="400"/>
        </a:spcBef>
        <a:spcAft>
          <a:spcPct val="0"/>
        </a:spcAft>
        <a:buSzPct val="65000"/>
        <a:buFont typeface="Wingdings" charset="2"/>
        <a:buChar char="v"/>
        <a:defRPr sz="2200">
          <a:solidFill>
            <a:schemeClr val="tx1"/>
          </a:solidFill>
          <a:latin typeface="+mn-lt"/>
          <a:ea typeface="ヒラギノ角ゴ Pro W3" charset="-128"/>
        </a:defRPr>
      </a:lvl4pPr>
      <a:lvl5pPr marL="1142971" indent="-200020" algn="l" rtl="0" eaLnBrk="1" fontAlgn="base" hangingPunct="1">
        <a:spcBef>
          <a:spcPts val="400"/>
        </a:spcBef>
        <a:spcAft>
          <a:spcPct val="0"/>
        </a:spcAft>
        <a:buChar char="»"/>
        <a:defRPr sz="2200">
          <a:solidFill>
            <a:schemeClr val="tx1"/>
          </a:solidFill>
          <a:latin typeface="+mn-lt"/>
          <a:ea typeface="ヒラギノ角ゴ Pro W3" charset="-128"/>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2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F0AF91-B62C-40DD-A913-202A2851FFB5}"/>
              </a:ext>
            </a:extLst>
          </p:cNvPr>
          <p:cNvSpPr>
            <a:spLocks noGrp="1"/>
          </p:cNvSpPr>
          <p:nvPr>
            <p:ph type="ctrTitle"/>
            <p:custDataLst>
              <p:tags r:id="rId1"/>
            </p:custDataLst>
          </p:nvPr>
        </p:nvSpPr>
        <p:spPr/>
        <p:txBody>
          <a:bodyPr/>
          <a:lstStyle/>
          <a:p>
            <a:r>
              <a:rPr lang="fr-FR" dirty="0">
                <a:latin typeface="+mj-lt"/>
              </a:rPr>
              <a:t>International </a:t>
            </a:r>
            <a:r>
              <a:rPr lang="fr-FR" dirty="0" err="1">
                <a:latin typeface="+mj-lt"/>
              </a:rPr>
              <a:t>tax</a:t>
            </a:r>
            <a:r>
              <a:rPr lang="fr-FR" dirty="0">
                <a:latin typeface="+mj-lt"/>
              </a:rPr>
              <a:t> </a:t>
            </a:r>
            <a:r>
              <a:rPr lang="fr-FR" dirty="0" err="1">
                <a:latin typeface="+mj-lt"/>
              </a:rPr>
              <a:t>law</a:t>
            </a:r>
            <a:endParaRPr lang="fr-CA" dirty="0">
              <a:latin typeface="+mj-lt"/>
            </a:endParaRPr>
          </a:p>
        </p:txBody>
      </p:sp>
      <p:sp>
        <p:nvSpPr>
          <p:cNvPr id="6" name="Espace réservé du texte 5">
            <a:extLst>
              <a:ext uri="{FF2B5EF4-FFF2-40B4-BE49-F238E27FC236}">
                <a16:creationId xmlns:a16="http://schemas.microsoft.com/office/drawing/2014/main" id="{BEE805A5-135A-4757-BFDF-397DA89D08FA}"/>
              </a:ext>
            </a:extLst>
          </p:cNvPr>
          <p:cNvSpPr>
            <a:spLocks noGrp="1"/>
          </p:cNvSpPr>
          <p:nvPr>
            <p:ph type="body" sz="quarter" idx="11"/>
            <p:custDataLst>
              <p:tags r:id="rId2"/>
            </p:custDataLst>
          </p:nvPr>
        </p:nvSpPr>
        <p:spPr/>
        <p:txBody>
          <a:bodyPr/>
          <a:lstStyle/>
          <a:p>
            <a:r>
              <a:rPr lang="fr-FR" dirty="0">
                <a:latin typeface="+mj-lt"/>
              </a:rPr>
              <a:t>International </a:t>
            </a:r>
            <a:r>
              <a:rPr lang="fr-FR" dirty="0" err="1">
                <a:latin typeface="+mj-lt"/>
              </a:rPr>
              <a:t>tax</a:t>
            </a:r>
            <a:r>
              <a:rPr lang="fr-FR" dirty="0">
                <a:latin typeface="+mj-lt"/>
              </a:rPr>
              <a:t> planning and </a:t>
            </a:r>
            <a:r>
              <a:rPr lang="fr-FR" dirty="0" err="1">
                <a:latin typeface="+mj-lt"/>
              </a:rPr>
              <a:t>tax</a:t>
            </a:r>
            <a:r>
              <a:rPr lang="fr-FR" dirty="0">
                <a:latin typeface="+mj-lt"/>
              </a:rPr>
              <a:t> </a:t>
            </a:r>
            <a:r>
              <a:rPr lang="fr-FR" dirty="0" err="1">
                <a:latin typeface="+mj-lt"/>
              </a:rPr>
              <a:t>avoidance</a:t>
            </a:r>
            <a:r>
              <a:rPr lang="fr-FR" dirty="0">
                <a:latin typeface="+mj-lt"/>
              </a:rPr>
              <a:t> </a:t>
            </a:r>
          </a:p>
          <a:p>
            <a:endParaRPr lang="fr-FR" dirty="0">
              <a:latin typeface="+mj-lt"/>
            </a:endParaRPr>
          </a:p>
          <a:p>
            <a:r>
              <a:rPr lang="fr-FR" dirty="0">
                <a:latin typeface="+mj-lt"/>
              </a:rPr>
              <a:t>Lyne Latulippe</a:t>
            </a:r>
          </a:p>
          <a:p>
            <a:r>
              <a:rPr lang="fr-CA" dirty="0"/>
              <a:t>Université de Sherbrooke, Québec, Canada</a:t>
            </a:r>
          </a:p>
        </p:txBody>
      </p:sp>
      <p:sp>
        <p:nvSpPr>
          <p:cNvPr id="7" name="Rectangle 6">
            <a:extLst>
              <a:ext uri="{FF2B5EF4-FFF2-40B4-BE49-F238E27FC236}">
                <a16:creationId xmlns:a16="http://schemas.microsoft.com/office/drawing/2014/main" id="{803FD283-AFEF-4CB8-A234-081D2A8088FA}"/>
              </a:ext>
            </a:extLst>
          </p:cNvPr>
          <p:cNvSpPr/>
          <p:nvPr>
            <p:custDataLst>
              <p:tags r:id="rId3"/>
            </p:custDataLst>
          </p:nvPr>
        </p:nvSpPr>
        <p:spPr bwMode="auto">
          <a:xfrm>
            <a:off x="107504" y="4731990"/>
            <a:ext cx="2880320" cy="28803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7668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DA6A7-A4B3-7B0B-93D6-805F4A701CF1}"/>
              </a:ext>
            </a:extLst>
          </p:cNvPr>
          <p:cNvSpPr>
            <a:spLocks noGrp="1"/>
          </p:cNvSpPr>
          <p:nvPr>
            <p:ph type="title"/>
          </p:nvPr>
        </p:nvSpPr>
        <p:spPr/>
        <p:txBody>
          <a:bodyPr/>
          <a:lstStyle/>
          <a:p>
            <a:r>
              <a:rPr lang="en-US" sz="2200" dirty="0"/>
              <a:t>Application of Tax treaties – a </a:t>
            </a:r>
            <a:r>
              <a:rPr lang="en-US" sz="2200" dirty="0" err="1"/>
              <a:t>canadian</a:t>
            </a:r>
            <a:r>
              <a:rPr lang="en-US" sz="2200" dirty="0"/>
              <a:t> case</a:t>
            </a:r>
            <a:endParaRPr lang="fr-CA" sz="2200" dirty="0"/>
          </a:p>
        </p:txBody>
      </p:sp>
      <p:sp>
        <p:nvSpPr>
          <p:cNvPr id="27" name="Rectangle 26">
            <a:extLst>
              <a:ext uri="{FF2B5EF4-FFF2-40B4-BE49-F238E27FC236}">
                <a16:creationId xmlns:a16="http://schemas.microsoft.com/office/drawing/2014/main" id="{EDF637C8-01A4-4EC6-941E-EE75DF872FA1}"/>
              </a:ext>
            </a:extLst>
          </p:cNvPr>
          <p:cNvSpPr/>
          <p:nvPr/>
        </p:nvSpPr>
        <p:spPr>
          <a:xfrm>
            <a:off x="2486844" y="122555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USco1</a:t>
            </a:r>
          </a:p>
        </p:txBody>
      </p:sp>
      <p:sp>
        <p:nvSpPr>
          <p:cNvPr id="28" name="Rectangle 27">
            <a:extLst>
              <a:ext uri="{FF2B5EF4-FFF2-40B4-BE49-F238E27FC236}">
                <a16:creationId xmlns:a16="http://schemas.microsoft.com/office/drawing/2014/main" id="{8EC146A3-CCA3-4916-8849-0AFB76D15CC3}"/>
              </a:ext>
            </a:extLst>
          </p:cNvPr>
          <p:cNvSpPr/>
          <p:nvPr/>
        </p:nvSpPr>
        <p:spPr>
          <a:xfrm>
            <a:off x="4772844" y="121285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USco2</a:t>
            </a:r>
          </a:p>
        </p:txBody>
      </p:sp>
      <p:sp>
        <p:nvSpPr>
          <p:cNvPr id="29" name="Rectangle 28">
            <a:extLst>
              <a:ext uri="{FF2B5EF4-FFF2-40B4-BE49-F238E27FC236}">
                <a16:creationId xmlns:a16="http://schemas.microsoft.com/office/drawing/2014/main" id="{CE423C7D-D3F2-4ED8-B0B8-E8F1F4F6F6FE}"/>
              </a:ext>
            </a:extLst>
          </p:cNvPr>
          <p:cNvSpPr/>
          <p:nvPr/>
        </p:nvSpPr>
        <p:spPr>
          <a:xfrm>
            <a:off x="3655244" y="25146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USco3</a:t>
            </a:r>
          </a:p>
        </p:txBody>
      </p:sp>
      <p:sp>
        <p:nvSpPr>
          <p:cNvPr id="30" name="Rectangle 29">
            <a:extLst>
              <a:ext uri="{FF2B5EF4-FFF2-40B4-BE49-F238E27FC236}">
                <a16:creationId xmlns:a16="http://schemas.microsoft.com/office/drawing/2014/main" id="{3A53035C-73C1-4ABD-ABB5-E2668E9A67A9}"/>
              </a:ext>
            </a:extLst>
          </p:cNvPr>
          <p:cNvSpPr/>
          <p:nvPr/>
        </p:nvSpPr>
        <p:spPr>
          <a:xfrm>
            <a:off x="3667944" y="36195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Alta Energy Canada</a:t>
            </a:r>
          </a:p>
        </p:txBody>
      </p:sp>
      <p:cxnSp>
        <p:nvCxnSpPr>
          <p:cNvPr id="31" name="Connecteur droit avec flèche 30">
            <a:extLst>
              <a:ext uri="{FF2B5EF4-FFF2-40B4-BE49-F238E27FC236}">
                <a16:creationId xmlns:a16="http://schemas.microsoft.com/office/drawing/2014/main" id="{2DB22FDD-74FB-2BC4-9E15-80DEFE984960}"/>
              </a:ext>
            </a:extLst>
          </p:cNvPr>
          <p:cNvCxnSpPr/>
          <p:nvPr/>
        </p:nvCxnSpPr>
        <p:spPr>
          <a:xfrm>
            <a:off x="3248844" y="1752600"/>
            <a:ext cx="11684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67891638-6328-197A-CAAF-83A2347BE7D0}"/>
              </a:ext>
            </a:extLst>
          </p:cNvPr>
          <p:cNvCxnSpPr/>
          <p:nvPr/>
        </p:nvCxnSpPr>
        <p:spPr>
          <a:xfrm flipH="1">
            <a:off x="4417244" y="1739900"/>
            <a:ext cx="1117600" cy="774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47E52E0C-4ECA-E3C2-A6E3-830D4834F1DE}"/>
              </a:ext>
            </a:extLst>
          </p:cNvPr>
          <p:cNvCxnSpPr/>
          <p:nvPr/>
        </p:nvCxnSpPr>
        <p:spPr>
          <a:xfrm>
            <a:off x="4417244" y="3041650"/>
            <a:ext cx="12700" cy="577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19">
            <a:extLst>
              <a:ext uri="{FF2B5EF4-FFF2-40B4-BE49-F238E27FC236}">
                <a16:creationId xmlns:a16="http://schemas.microsoft.com/office/drawing/2014/main" id="{C16D8E25-9A22-3326-7B84-76779E71EE88}"/>
              </a:ext>
            </a:extLst>
          </p:cNvPr>
          <p:cNvSpPr txBox="1"/>
          <p:nvPr/>
        </p:nvSpPr>
        <p:spPr>
          <a:xfrm>
            <a:off x="3667944" y="4311650"/>
            <a:ext cx="1530350" cy="4365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CA" sz="1100"/>
              <a:t>Oil and natural gas</a:t>
            </a:r>
            <a:r>
              <a:rPr lang="fr-CA" sz="1100" baseline="0"/>
              <a:t> properties in Canada</a:t>
            </a:r>
            <a:endParaRPr lang="fr-CA" sz="1100"/>
          </a:p>
        </p:txBody>
      </p:sp>
      <p:cxnSp>
        <p:nvCxnSpPr>
          <p:cNvPr id="35" name="Connecteur droit avec flèche 34">
            <a:extLst>
              <a:ext uri="{FF2B5EF4-FFF2-40B4-BE49-F238E27FC236}">
                <a16:creationId xmlns:a16="http://schemas.microsoft.com/office/drawing/2014/main" id="{EFCED5D3-A594-A16B-DF2F-F4FFFF5B2CCD}"/>
              </a:ext>
            </a:extLst>
          </p:cNvPr>
          <p:cNvCxnSpPr/>
          <p:nvPr/>
        </p:nvCxnSpPr>
        <p:spPr>
          <a:xfrm>
            <a:off x="4429944" y="4146550"/>
            <a:ext cx="3175" cy="16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Bulle narrative : ronde 37">
            <a:extLst>
              <a:ext uri="{FF2B5EF4-FFF2-40B4-BE49-F238E27FC236}">
                <a16:creationId xmlns:a16="http://schemas.microsoft.com/office/drawing/2014/main" id="{D399EE48-078A-EAA1-1700-127724847FA1}"/>
              </a:ext>
            </a:extLst>
          </p:cNvPr>
          <p:cNvSpPr/>
          <p:nvPr/>
        </p:nvSpPr>
        <p:spPr bwMode="auto">
          <a:xfrm>
            <a:off x="205556" y="1923678"/>
            <a:ext cx="2180804" cy="1296144"/>
          </a:xfrm>
          <a:prstGeom prst="wedgeEllipseCallout">
            <a:avLst>
              <a:gd name="adj1" fmla="val 57724"/>
              <a:gd name="adj2" fmla="val -1755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effectLst/>
                <a:latin typeface="Arial" charset="0"/>
                <a:ea typeface="ＭＳ Ｐゴシック" charset="0"/>
                <a:cs typeface="ＭＳ Ｐゴシック" charset="0"/>
              </a:rPr>
              <a:t>Structure </a:t>
            </a:r>
            <a:r>
              <a:rPr kumimoji="0" lang="fr-CA" sz="1400" b="0" i="0" u="none" strike="noStrike" cap="none" normalizeH="0" baseline="0" dirty="0" err="1">
                <a:ln>
                  <a:noFill/>
                </a:ln>
                <a:effectLst/>
                <a:latin typeface="Arial" charset="0"/>
                <a:ea typeface="ＭＳ Ｐゴシック" charset="0"/>
                <a:cs typeface="ＭＳ Ｐゴシック" charset="0"/>
              </a:rPr>
              <a:t>prior</a:t>
            </a:r>
            <a:r>
              <a:rPr kumimoji="0" lang="fr-CA" sz="1400" b="0" i="0" u="none" strike="noStrike" cap="none" normalizeH="0" baseline="0" dirty="0">
                <a:ln>
                  <a:noFill/>
                </a:ln>
                <a:effectLst/>
                <a:latin typeface="Arial" charset="0"/>
                <a:ea typeface="ＭＳ Ｐゴシック" charset="0"/>
                <a:cs typeface="ＭＳ Ｐゴシック" charset="0"/>
              </a:rPr>
              <a:t> to the </a:t>
            </a:r>
            <a:r>
              <a:rPr kumimoji="0" lang="fr-CA" sz="1400" b="0" i="0" u="none" strike="noStrike" cap="none" normalizeH="0" baseline="0" dirty="0" err="1">
                <a:ln>
                  <a:noFill/>
                </a:ln>
                <a:effectLst/>
                <a:latin typeface="Arial" charset="0"/>
                <a:ea typeface="ＭＳ Ｐゴシック" charset="0"/>
                <a:cs typeface="ＭＳ Ｐゴシック" charset="0"/>
              </a:rPr>
              <a:t>reorganization</a:t>
            </a:r>
            <a:r>
              <a:rPr kumimoji="0" lang="fr-CA" sz="1400" b="0" i="0" u="none" strike="noStrike" cap="none" normalizeH="0" baseline="0" dirty="0">
                <a:ln>
                  <a:noFill/>
                </a:ln>
                <a:effectLst/>
                <a:latin typeface="Arial" charset="0"/>
                <a:ea typeface="ＭＳ Ｐゴシック" charset="0"/>
                <a:cs typeface="ＭＳ Ｐゴシック" charset="0"/>
              </a:rPr>
              <a:t> and sale</a:t>
            </a:r>
          </a:p>
        </p:txBody>
      </p:sp>
      <p:sp>
        <p:nvSpPr>
          <p:cNvPr id="39" name="Rectangle 38">
            <a:extLst>
              <a:ext uri="{FF2B5EF4-FFF2-40B4-BE49-F238E27FC236}">
                <a16:creationId xmlns:a16="http://schemas.microsoft.com/office/drawing/2014/main" id="{1A3159E4-8FEE-B4BE-0873-1BCA053456C8}"/>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1451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ce réservé du contenu 17">
            <a:extLst>
              <a:ext uri="{FF2B5EF4-FFF2-40B4-BE49-F238E27FC236}">
                <a16:creationId xmlns:a16="http://schemas.microsoft.com/office/drawing/2014/main" id="{BDF09125-F73B-EDB5-D4C6-2B81D65DFA26}"/>
              </a:ext>
            </a:extLst>
          </p:cNvPr>
          <p:cNvGraphicFramePr>
            <a:graphicFrameLocks noGrp="1"/>
          </p:cNvGraphicFramePr>
          <p:nvPr>
            <p:ph idx="1"/>
          </p:nvPr>
        </p:nvGraphicFramePr>
        <p:xfrm>
          <a:off x="947522" y="6"/>
          <a:ext cx="3750355" cy="3236900"/>
        </p:xfrm>
        <a:graphic>
          <a:graphicData uri="http://schemas.openxmlformats.org/drawingml/2006/table">
            <a:tbl>
              <a:tblPr/>
              <a:tblGrid>
                <a:gridCol w="535765">
                  <a:extLst>
                    <a:ext uri="{9D8B030D-6E8A-4147-A177-3AD203B41FA5}">
                      <a16:colId xmlns:a16="http://schemas.microsoft.com/office/drawing/2014/main" val="801386043"/>
                    </a:ext>
                  </a:extLst>
                </a:gridCol>
                <a:gridCol w="535765">
                  <a:extLst>
                    <a:ext uri="{9D8B030D-6E8A-4147-A177-3AD203B41FA5}">
                      <a16:colId xmlns:a16="http://schemas.microsoft.com/office/drawing/2014/main" val="3053938242"/>
                    </a:ext>
                  </a:extLst>
                </a:gridCol>
                <a:gridCol w="535765">
                  <a:extLst>
                    <a:ext uri="{9D8B030D-6E8A-4147-A177-3AD203B41FA5}">
                      <a16:colId xmlns:a16="http://schemas.microsoft.com/office/drawing/2014/main" val="1439330059"/>
                    </a:ext>
                  </a:extLst>
                </a:gridCol>
                <a:gridCol w="535765">
                  <a:extLst>
                    <a:ext uri="{9D8B030D-6E8A-4147-A177-3AD203B41FA5}">
                      <a16:colId xmlns:a16="http://schemas.microsoft.com/office/drawing/2014/main" val="3909558464"/>
                    </a:ext>
                  </a:extLst>
                </a:gridCol>
                <a:gridCol w="535765">
                  <a:extLst>
                    <a:ext uri="{9D8B030D-6E8A-4147-A177-3AD203B41FA5}">
                      <a16:colId xmlns:a16="http://schemas.microsoft.com/office/drawing/2014/main" val="1697786307"/>
                    </a:ext>
                  </a:extLst>
                </a:gridCol>
                <a:gridCol w="535765">
                  <a:extLst>
                    <a:ext uri="{9D8B030D-6E8A-4147-A177-3AD203B41FA5}">
                      <a16:colId xmlns:a16="http://schemas.microsoft.com/office/drawing/2014/main" val="3199361258"/>
                    </a:ext>
                  </a:extLst>
                </a:gridCol>
                <a:gridCol w="535765">
                  <a:extLst>
                    <a:ext uri="{9D8B030D-6E8A-4147-A177-3AD203B41FA5}">
                      <a16:colId xmlns:a16="http://schemas.microsoft.com/office/drawing/2014/main" val="1829129058"/>
                    </a:ext>
                  </a:extLst>
                </a:gridCol>
              </a:tblGrid>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19131068"/>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0837984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9463492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0767728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64390050"/>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185704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8961476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6409031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1676299"/>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707717"/>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5897714"/>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040197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6553706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9833071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5778105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5247689"/>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1118012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5118543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8628835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1088153"/>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98353767"/>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6573818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2872777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34774868"/>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27847835"/>
                  </a:ext>
                </a:extLst>
              </a:tr>
            </a:tbl>
          </a:graphicData>
        </a:graphic>
      </p:graphicFrame>
      <p:sp>
        <p:nvSpPr>
          <p:cNvPr id="19" name="Rectangle 18">
            <a:extLst>
              <a:ext uri="{FF2B5EF4-FFF2-40B4-BE49-F238E27FC236}">
                <a16:creationId xmlns:a16="http://schemas.microsoft.com/office/drawing/2014/main" id="{54283335-3AAC-4560-AAE3-B6BB7C64E82D}"/>
              </a:ext>
            </a:extLst>
          </p:cNvPr>
          <p:cNvSpPr/>
          <p:nvPr/>
        </p:nvSpPr>
        <p:spPr>
          <a:xfrm>
            <a:off x="2483768" y="5715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USco1</a:t>
            </a:r>
          </a:p>
        </p:txBody>
      </p:sp>
      <p:sp>
        <p:nvSpPr>
          <p:cNvPr id="20" name="Rectangle 19">
            <a:extLst>
              <a:ext uri="{FF2B5EF4-FFF2-40B4-BE49-F238E27FC236}">
                <a16:creationId xmlns:a16="http://schemas.microsoft.com/office/drawing/2014/main" id="{9259B7BF-B213-4649-9651-B3AE70BFD7BB}"/>
              </a:ext>
            </a:extLst>
          </p:cNvPr>
          <p:cNvSpPr/>
          <p:nvPr/>
        </p:nvSpPr>
        <p:spPr>
          <a:xfrm>
            <a:off x="4757068" y="55245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USco2</a:t>
            </a:r>
          </a:p>
        </p:txBody>
      </p:sp>
      <p:sp>
        <p:nvSpPr>
          <p:cNvPr id="21" name="Rectangle 20">
            <a:extLst>
              <a:ext uri="{FF2B5EF4-FFF2-40B4-BE49-F238E27FC236}">
                <a16:creationId xmlns:a16="http://schemas.microsoft.com/office/drawing/2014/main" id="{1CBDA9BC-7DF7-41B3-8BA9-E36EFA7509CD}"/>
              </a:ext>
            </a:extLst>
          </p:cNvPr>
          <p:cNvSpPr/>
          <p:nvPr/>
        </p:nvSpPr>
        <p:spPr>
          <a:xfrm>
            <a:off x="3652168" y="13081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USco3</a:t>
            </a:r>
          </a:p>
        </p:txBody>
      </p:sp>
      <p:sp>
        <p:nvSpPr>
          <p:cNvPr id="22" name="Rectangle 21">
            <a:extLst>
              <a:ext uri="{FF2B5EF4-FFF2-40B4-BE49-F238E27FC236}">
                <a16:creationId xmlns:a16="http://schemas.microsoft.com/office/drawing/2014/main" id="{CA9816AF-2260-4A9C-B66C-B088DF178764}"/>
              </a:ext>
            </a:extLst>
          </p:cNvPr>
          <p:cNvSpPr/>
          <p:nvPr/>
        </p:nvSpPr>
        <p:spPr>
          <a:xfrm>
            <a:off x="3639468" y="38100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Alta Energy Canada</a:t>
            </a:r>
          </a:p>
        </p:txBody>
      </p:sp>
      <p:sp>
        <p:nvSpPr>
          <p:cNvPr id="23" name="Ellipse 22">
            <a:extLst>
              <a:ext uri="{FF2B5EF4-FFF2-40B4-BE49-F238E27FC236}">
                <a16:creationId xmlns:a16="http://schemas.microsoft.com/office/drawing/2014/main" id="{BBE77AFA-6FCE-49C8-BF59-5E13F01F1D1F}"/>
              </a:ext>
            </a:extLst>
          </p:cNvPr>
          <p:cNvSpPr/>
          <p:nvPr/>
        </p:nvSpPr>
        <p:spPr>
          <a:xfrm>
            <a:off x="3645818" y="2044700"/>
            <a:ext cx="1517650" cy="64770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Partnership Canada</a:t>
            </a:r>
          </a:p>
        </p:txBody>
      </p:sp>
      <p:sp>
        <p:nvSpPr>
          <p:cNvPr id="24" name="Rectangle 23">
            <a:extLst>
              <a:ext uri="{FF2B5EF4-FFF2-40B4-BE49-F238E27FC236}">
                <a16:creationId xmlns:a16="http://schemas.microsoft.com/office/drawing/2014/main" id="{97653E00-575E-4F64-ABD3-667B6A5A0A74}"/>
              </a:ext>
            </a:extLst>
          </p:cNvPr>
          <p:cNvSpPr/>
          <p:nvPr/>
        </p:nvSpPr>
        <p:spPr>
          <a:xfrm>
            <a:off x="3639468" y="29845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dirty="0"/>
              <a:t>Alta Energy Lux</a:t>
            </a:r>
          </a:p>
        </p:txBody>
      </p:sp>
      <p:cxnSp>
        <p:nvCxnSpPr>
          <p:cNvPr id="25" name="Connecteur droit avec flèche 24">
            <a:extLst>
              <a:ext uri="{FF2B5EF4-FFF2-40B4-BE49-F238E27FC236}">
                <a16:creationId xmlns:a16="http://schemas.microsoft.com/office/drawing/2014/main" id="{5F4CAB1A-2945-8C17-19D2-475ECEF9EAAC}"/>
              </a:ext>
            </a:extLst>
          </p:cNvPr>
          <p:cNvCxnSpPr/>
          <p:nvPr/>
        </p:nvCxnSpPr>
        <p:spPr>
          <a:xfrm>
            <a:off x="3245768" y="1098550"/>
            <a:ext cx="1168400"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DA04D585-509E-5457-6EBA-BCCE5A4DDC54}"/>
              </a:ext>
            </a:extLst>
          </p:cNvPr>
          <p:cNvCxnSpPr/>
          <p:nvPr/>
        </p:nvCxnSpPr>
        <p:spPr>
          <a:xfrm flipH="1">
            <a:off x="4414168" y="1079500"/>
            <a:ext cx="11049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2E3C01BF-F5D1-1617-8515-56516D65B52B}"/>
              </a:ext>
            </a:extLst>
          </p:cNvPr>
          <p:cNvCxnSpPr/>
          <p:nvPr/>
        </p:nvCxnSpPr>
        <p:spPr>
          <a:xfrm flipH="1">
            <a:off x="4404643" y="1835150"/>
            <a:ext cx="9525"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F64F35CC-4FB0-CDA0-2147-873570F63670}"/>
              </a:ext>
            </a:extLst>
          </p:cNvPr>
          <p:cNvCxnSpPr/>
          <p:nvPr/>
        </p:nvCxnSpPr>
        <p:spPr>
          <a:xfrm flipH="1">
            <a:off x="4401468" y="2692400"/>
            <a:ext cx="3175" cy="292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DD66D676-EFD5-8EE6-73F0-985A7D560F2D}"/>
              </a:ext>
            </a:extLst>
          </p:cNvPr>
          <p:cNvCxnSpPr/>
          <p:nvPr/>
        </p:nvCxnSpPr>
        <p:spPr>
          <a:xfrm>
            <a:off x="4401468" y="3511550"/>
            <a:ext cx="0" cy="29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19">
            <a:extLst>
              <a:ext uri="{FF2B5EF4-FFF2-40B4-BE49-F238E27FC236}">
                <a16:creationId xmlns:a16="http://schemas.microsoft.com/office/drawing/2014/main" id="{24A675CC-9813-45B2-844E-B0BEE5077EA9}"/>
              </a:ext>
            </a:extLst>
          </p:cNvPr>
          <p:cNvSpPr txBox="1"/>
          <p:nvPr/>
        </p:nvSpPr>
        <p:spPr>
          <a:xfrm>
            <a:off x="3639468" y="4495800"/>
            <a:ext cx="1530350" cy="4365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CA" sz="1100"/>
              <a:t>Oil and natural gas</a:t>
            </a:r>
            <a:r>
              <a:rPr lang="fr-CA" sz="1100" baseline="0"/>
              <a:t> properties in Canada</a:t>
            </a:r>
            <a:endParaRPr lang="fr-CA" sz="1100"/>
          </a:p>
        </p:txBody>
      </p:sp>
      <p:cxnSp>
        <p:nvCxnSpPr>
          <p:cNvPr id="31" name="Connecteur droit avec flèche 30">
            <a:extLst>
              <a:ext uri="{FF2B5EF4-FFF2-40B4-BE49-F238E27FC236}">
                <a16:creationId xmlns:a16="http://schemas.microsoft.com/office/drawing/2014/main" id="{CB96C360-C74B-4D2B-8012-BE8282A46F19}"/>
              </a:ext>
            </a:extLst>
          </p:cNvPr>
          <p:cNvCxnSpPr/>
          <p:nvPr/>
        </p:nvCxnSpPr>
        <p:spPr>
          <a:xfrm>
            <a:off x="4401468" y="4330700"/>
            <a:ext cx="3175" cy="16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Bulle narrative : ronde 2">
            <a:extLst>
              <a:ext uri="{FF2B5EF4-FFF2-40B4-BE49-F238E27FC236}">
                <a16:creationId xmlns:a16="http://schemas.microsoft.com/office/drawing/2014/main" id="{F826C1A7-38E1-E82D-94E8-C0B11A983694}"/>
              </a:ext>
            </a:extLst>
          </p:cNvPr>
          <p:cNvSpPr/>
          <p:nvPr/>
        </p:nvSpPr>
        <p:spPr bwMode="auto">
          <a:xfrm>
            <a:off x="205556" y="1923678"/>
            <a:ext cx="2180804" cy="1296144"/>
          </a:xfrm>
          <a:prstGeom prst="wedgeEllipseCallout">
            <a:avLst>
              <a:gd name="adj1" fmla="val 57724"/>
              <a:gd name="adj2" fmla="val -1755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effectLst/>
                <a:latin typeface="Arial" charset="0"/>
                <a:ea typeface="ＭＳ Ｐゴシック" charset="0"/>
                <a:cs typeface="ＭＳ Ｐゴシック" charset="0"/>
              </a:rPr>
              <a:t>Structure </a:t>
            </a:r>
            <a:r>
              <a:rPr kumimoji="0" lang="fr-CA" sz="1400" b="0" i="0" u="none" strike="noStrike" cap="none" normalizeH="0" baseline="0" dirty="0" err="1">
                <a:ln>
                  <a:noFill/>
                </a:ln>
                <a:effectLst/>
                <a:latin typeface="Arial" charset="0"/>
                <a:ea typeface="ＭＳ Ｐゴシック" charset="0"/>
                <a:cs typeface="ＭＳ Ｐゴシック" charset="0"/>
              </a:rPr>
              <a:t>after</a:t>
            </a:r>
            <a:r>
              <a:rPr kumimoji="0" lang="fr-CA" sz="1400" b="0" i="0" u="none" strike="noStrike" cap="none" normalizeH="0" baseline="0" dirty="0">
                <a:ln>
                  <a:noFill/>
                </a:ln>
                <a:effectLst/>
                <a:latin typeface="Arial" charset="0"/>
                <a:ea typeface="ＭＳ Ｐゴシック" charset="0"/>
                <a:cs typeface="ＭＳ Ｐゴシック" charset="0"/>
              </a:rPr>
              <a:t> the </a:t>
            </a:r>
            <a:r>
              <a:rPr kumimoji="0" lang="fr-CA" sz="1400" b="0" i="0" u="none" strike="noStrike" cap="none" normalizeH="0" baseline="0" dirty="0" err="1">
                <a:ln>
                  <a:noFill/>
                </a:ln>
                <a:effectLst/>
                <a:latin typeface="Arial" charset="0"/>
                <a:ea typeface="ＭＳ Ｐゴシック" charset="0"/>
                <a:cs typeface="ＭＳ Ｐゴシック" charset="0"/>
              </a:rPr>
              <a:t>reorganization</a:t>
            </a:r>
            <a:r>
              <a:rPr kumimoji="0" lang="fr-CA" sz="1400" b="0" i="0" u="none" strike="noStrike" cap="none" normalizeH="0" baseline="0" dirty="0">
                <a:ln>
                  <a:noFill/>
                </a:ln>
                <a:effectLst/>
                <a:latin typeface="Arial" charset="0"/>
                <a:ea typeface="ＭＳ Ｐゴシック" charset="0"/>
                <a:cs typeface="ＭＳ Ｐゴシック" charset="0"/>
              </a:rPr>
              <a:t> and sale</a:t>
            </a:r>
          </a:p>
        </p:txBody>
      </p:sp>
      <p:sp>
        <p:nvSpPr>
          <p:cNvPr id="4" name="Rectangle 3">
            <a:extLst>
              <a:ext uri="{FF2B5EF4-FFF2-40B4-BE49-F238E27FC236}">
                <a16:creationId xmlns:a16="http://schemas.microsoft.com/office/drawing/2014/main" id="{4141AECA-A5FD-2CE4-B662-4D0431F462F2}"/>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ZoneTexte 5">
            <a:extLst>
              <a:ext uri="{FF2B5EF4-FFF2-40B4-BE49-F238E27FC236}">
                <a16:creationId xmlns:a16="http://schemas.microsoft.com/office/drawing/2014/main" id="{9DD5E811-4A8F-0338-7F45-484F52A1623A}"/>
              </a:ext>
            </a:extLst>
          </p:cNvPr>
          <p:cNvSpPr txBox="1"/>
          <p:nvPr/>
        </p:nvSpPr>
        <p:spPr>
          <a:xfrm>
            <a:off x="323528" y="35351"/>
            <a:ext cx="7992888" cy="430887"/>
          </a:xfrm>
          <a:prstGeom prst="rect">
            <a:avLst/>
          </a:prstGeom>
          <a:noFill/>
        </p:spPr>
        <p:txBody>
          <a:bodyPr wrap="square">
            <a:spAutoFit/>
          </a:bodyPr>
          <a:lstStyle/>
          <a:p>
            <a:r>
              <a:rPr lang="en-US" sz="2200" dirty="0"/>
              <a:t>APPLICATION OF TAX TREATIES – A CANADIAN CASE</a:t>
            </a:r>
            <a:endParaRPr lang="fr-CA" sz="2200" dirty="0"/>
          </a:p>
        </p:txBody>
      </p:sp>
    </p:spTree>
    <p:extLst>
      <p:ext uri="{BB962C8B-B14F-4D97-AF65-F5344CB8AC3E}">
        <p14:creationId xmlns:p14="http://schemas.microsoft.com/office/powerpoint/2010/main" val="416162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ce réservé du contenu 17">
            <a:extLst>
              <a:ext uri="{FF2B5EF4-FFF2-40B4-BE49-F238E27FC236}">
                <a16:creationId xmlns:a16="http://schemas.microsoft.com/office/drawing/2014/main" id="{BDF09125-F73B-EDB5-D4C6-2B81D65DFA26}"/>
              </a:ext>
            </a:extLst>
          </p:cNvPr>
          <p:cNvGraphicFramePr>
            <a:graphicFrameLocks noGrp="1"/>
          </p:cNvGraphicFramePr>
          <p:nvPr>
            <p:ph idx="1"/>
            <p:extLst>
              <p:ext uri="{D42A27DB-BD31-4B8C-83A1-F6EECF244321}">
                <p14:modId xmlns:p14="http://schemas.microsoft.com/office/powerpoint/2010/main" val="1243563047"/>
              </p:ext>
            </p:extLst>
          </p:nvPr>
        </p:nvGraphicFramePr>
        <p:xfrm>
          <a:off x="947522" y="6"/>
          <a:ext cx="3750355" cy="3236900"/>
        </p:xfrm>
        <a:graphic>
          <a:graphicData uri="http://schemas.openxmlformats.org/drawingml/2006/table">
            <a:tbl>
              <a:tblPr/>
              <a:tblGrid>
                <a:gridCol w="535765">
                  <a:extLst>
                    <a:ext uri="{9D8B030D-6E8A-4147-A177-3AD203B41FA5}">
                      <a16:colId xmlns:a16="http://schemas.microsoft.com/office/drawing/2014/main" val="801386043"/>
                    </a:ext>
                  </a:extLst>
                </a:gridCol>
                <a:gridCol w="535765">
                  <a:extLst>
                    <a:ext uri="{9D8B030D-6E8A-4147-A177-3AD203B41FA5}">
                      <a16:colId xmlns:a16="http://schemas.microsoft.com/office/drawing/2014/main" val="3053938242"/>
                    </a:ext>
                  </a:extLst>
                </a:gridCol>
                <a:gridCol w="535765">
                  <a:extLst>
                    <a:ext uri="{9D8B030D-6E8A-4147-A177-3AD203B41FA5}">
                      <a16:colId xmlns:a16="http://schemas.microsoft.com/office/drawing/2014/main" val="1439330059"/>
                    </a:ext>
                  </a:extLst>
                </a:gridCol>
                <a:gridCol w="535765">
                  <a:extLst>
                    <a:ext uri="{9D8B030D-6E8A-4147-A177-3AD203B41FA5}">
                      <a16:colId xmlns:a16="http://schemas.microsoft.com/office/drawing/2014/main" val="3909558464"/>
                    </a:ext>
                  </a:extLst>
                </a:gridCol>
                <a:gridCol w="535765">
                  <a:extLst>
                    <a:ext uri="{9D8B030D-6E8A-4147-A177-3AD203B41FA5}">
                      <a16:colId xmlns:a16="http://schemas.microsoft.com/office/drawing/2014/main" val="1697786307"/>
                    </a:ext>
                  </a:extLst>
                </a:gridCol>
                <a:gridCol w="535765">
                  <a:extLst>
                    <a:ext uri="{9D8B030D-6E8A-4147-A177-3AD203B41FA5}">
                      <a16:colId xmlns:a16="http://schemas.microsoft.com/office/drawing/2014/main" val="3199361258"/>
                    </a:ext>
                  </a:extLst>
                </a:gridCol>
                <a:gridCol w="535765">
                  <a:extLst>
                    <a:ext uri="{9D8B030D-6E8A-4147-A177-3AD203B41FA5}">
                      <a16:colId xmlns:a16="http://schemas.microsoft.com/office/drawing/2014/main" val="1829129058"/>
                    </a:ext>
                  </a:extLst>
                </a:gridCol>
              </a:tblGrid>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19131068"/>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0837984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9463492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0767728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64390050"/>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185704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8961476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6409031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1676299"/>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707717"/>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5897714"/>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040197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65537065"/>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9833071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5778105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5247689"/>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1118012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5118543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8628835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1088153"/>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98353767"/>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65738181"/>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28727776"/>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34774868"/>
                  </a:ext>
                </a:extLst>
              </a:tr>
              <a:tr h="129476">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CA"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27847835"/>
                  </a:ext>
                </a:extLst>
              </a:tr>
            </a:tbl>
          </a:graphicData>
        </a:graphic>
      </p:graphicFrame>
      <p:sp>
        <p:nvSpPr>
          <p:cNvPr id="19" name="Rectangle 18">
            <a:extLst>
              <a:ext uri="{FF2B5EF4-FFF2-40B4-BE49-F238E27FC236}">
                <a16:creationId xmlns:a16="http://schemas.microsoft.com/office/drawing/2014/main" id="{54283335-3AAC-4560-AAE3-B6BB7C64E82D}"/>
              </a:ext>
            </a:extLst>
          </p:cNvPr>
          <p:cNvSpPr/>
          <p:nvPr/>
        </p:nvSpPr>
        <p:spPr>
          <a:xfrm>
            <a:off x="2483768" y="5715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USco1</a:t>
            </a:r>
          </a:p>
        </p:txBody>
      </p:sp>
      <p:sp>
        <p:nvSpPr>
          <p:cNvPr id="20" name="Rectangle 19">
            <a:extLst>
              <a:ext uri="{FF2B5EF4-FFF2-40B4-BE49-F238E27FC236}">
                <a16:creationId xmlns:a16="http://schemas.microsoft.com/office/drawing/2014/main" id="{9259B7BF-B213-4649-9651-B3AE70BFD7BB}"/>
              </a:ext>
            </a:extLst>
          </p:cNvPr>
          <p:cNvSpPr/>
          <p:nvPr/>
        </p:nvSpPr>
        <p:spPr>
          <a:xfrm>
            <a:off x="4757068" y="55245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USco2</a:t>
            </a:r>
          </a:p>
        </p:txBody>
      </p:sp>
      <p:sp>
        <p:nvSpPr>
          <p:cNvPr id="21" name="Rectangle 20">
            <a:extLst>
              <a:ext uri="{FF2B5EF4-FFF2-40B4-BE49-F238E27FC236}">
                <a16:creationId xmlns:a16="http://schemas.microsoft.com/office/drawing/2014/main" id="{1CBDA9BC-7DF7-41B3-8BA9-E36EFA7509CD}"/>
              </a:ext>
            </a:extLst>
          </p:cNvPr>
          <p:cNvSpPr/>
          <p:nvPr/>
        </p:nvSpPr>
        <p:spPr>
          <a:xfrm>
            <a:off x="3652168" y="13081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USco3</a:t>
            </a:r>
          </a:p>
        </p:txBody>
      </p:sp>
      <p:sp>
        <p:nvSpPr>
          <p:cNvPr id="22" name="Rectangle 21">
            <a:extLst>
              <a:ext uri="{FF2B5EF4-FFF2-40B4-BE49-F238E27FC236}">
                <a16:creationId xmlns:a16="http://schemas.microsoft.com/office/drawing/2014/main" id="{CA9816AF-2260-4A9C-B66C-B088DF178764}"/>
              </a:ext>
            </a:extLst>
          </p:cNvPr>
          <p:cNvSpPr/>
          <p:nvPr/>
        </p:nvSpPr>
        <p:spPr>
          <a:xfrm>
            <a:off x="3639468" y="38100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Alta Energy Canada</a:t>
            </a:r>
          </a:p>
        </p:txBody>
      </p:sp>
      <p:sp>
        <p:nvSpPr>
          <p:cNvPr id="23" name="Ellipse 22">
            <a:extLst>
              <a:ext uri="{FF2B5EF4-FFF2-40B4-BE49-F238E27FC236}">
                <a16:creationId xmlns:a16="http://schemas.microsoft.com/office/drawing/2014/main" id="{BBE77AFA-6FCE-49C8-BF59-5E13F01F1D1F}"/>
              </a:ext>
            </a:extLst>
          </p:cNvPr>
          <p:cNvSpPr/>
          <p:nvPr/>
        </p:nvSpPr>
        <p:spPr>
          <a:xfrm>
            <a:off x="3645818" y="2044700"/>
            <a:ext cx="1517650" cy="64770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a:t>Partnership Canada</a:t>
            </a:r>
          </a:p>
        </p:txBody>
      </p:sp>
      <p:sp>
        <p:nvSpPr>
          <p:cNvPr id="24" name="Rectangle 23">
            <a:extLst>
              <a:ext uri="{FF2B5EF4-FFF2-40B4-BE49-F238E27FC236}">
                <a16:creationId xmlns:a16="http://schemas.microsoft.com/office/drawing/2014/main" id="{97653E00-575E-4F64-ABD3-667B6A5A0A74}"/>
              </a:ext>
            </a:extLst>
          </p:cNvPr>
          <p:cNvSpPr/>
          <p:nvPr/>
        </p:nvSpPr>
        <p:spPr>
          <a:xfrm>
            <a:off x="3639468" y="2984500"/>
            <a:ext cx="1524000" cy="5270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100" dirty="0"/>
              <a:t>Alta Energy Lux</a:t>
            </a:r>
          </a:p>
        </p:txBody>
      </p:sp>
      <p:cxnSp>
        <p:nvCxnSpPr>
          <p:cNvPr id="25" name="Connecteur droit avec flèche 24">
            <a:extLst>
              <a:ext uri="{FF2B5EF4-FFF2-40B4-BE49-F238E27FC236}">
                <a16:creationId xmlns:a16="http://schemas.microsoft.com/office/drawing/2014/main" id="{5F4CAB1A-2945-8C17-19D2-475ECEF9EAAC}"/>
              </a:ext>
            </a:extLst>
          </p:cNvPr>
          <p:cNvCxnSpPr/>
          <p:nvPr/>
        </p:nvCxnSpPr>
        <p:spPr>
          <a:xfrm>
            <a:off x="3245768" y="1098550"/>
            <a:ext cx="1168400"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DA04D585-509E-5457-6EBA-BCCE5A4DDC54}"/>
              </a:ext>
            </a:extLst>
          </p:cNvPr>
          <p:cNvCxnSpPr/>
          <p:nvPr/>
        </p:nvCxnSpPr>
        <p:spPr>
          <a:xfrm flipH="1">
            <a:off x="4414168" y="1079500"/>
            <a:ext cx="11049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2E3C01BF-F5D1-1617-8515-56516D65B52B}"/>
              </a:ext>
            </a:extLst>
          </p:cNvPr>
          <p:cNvCxnSpPr/>
          <p:nvPr/>
        </p:nvCxnSpPr>
        <p:spPr>
          <a:xfrm flipH="1">
            <a:off x="4404643" y="1835150"/>
            <a:ext cx="9525"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F64F35CC-4FB0-CDA0-2147-873570F63670}"/>
              </a:ext>
            </a:extLst>
          </p:cNvPr>
          <p:cNvCxnSpPr/>
          <p:nvPr/>
        </p:nvCxnSpPr>
        <p:spPr>
          <a:xfrm flipH="1">
            <a:off x="4401468" y="2692400"/>
            <a:ext cx="3175" cy="292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DD66D676-EFD5-8EE6-73F0-985A7D560F2D}"/>
              </a:ext>
            </a:extLst>
          </p:cNvPr>
          <p:cNvCxnSpPr/>
          <p:nvPr/>
        </p:nvCxnSpPr>
        <p:spPr>
          <a:xfrm>
            <a:off x="4401468" y="3511550"/>
            <a:ext cx="0" cy="29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19">
            <a:extLst>
              <a:ext uri="{FF2B5EF4-FFF2-40B4-BE49-F238E27FC236}">
                <a16:creationId xmlns:a16="http://schemas.microsoft.com/office/drawing/2014/main" id="{24A675CC-9813-45B2-844E-B0BEE5077EA9}"/>
              </a:ext>
            </a:extLst>
          </p:cNvPr>
          <p:cNvSpPr txBox="1"/>
          <p:nvPr/>
        </p:nvSpPr>
        <p:spPr>
          <a:xfrm>
            <a:off x="3639468" y="4495800"/>
            <a:ext cx="1530350" cy="4365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CA" sz="1100"/>
              <a:t>Oil and natural gas</a:t>
            </a:r>
            <a:r>
              <a:rPr lang="fr-CA" sz="1100" baseline="0"/>
              <a:t> properties in Canada</a:t>
            </a:r>
            <a:endParaRPr lang="fr-CA" sz="1100"/>
          </a:p>
        </p:txBody>
      </p:sp>
      <p:cxnSp>
        <p:nvCxnSpPr>
          <p:cNvPr id="31" name="Connecteur droit avec flèche 30">
            <a:extLst>
              <a:ext uri="{FF2B5EF4-FFF2-40B4-BE49-F238E27FC236}">
                <a16:creationId xmlns:a16="http://schemas.microsoft.com/office/drawing/2014/main" id="{CB96C360-C74B-4D2B-8012-BE8282A46F19}"/>
              </a:ext>
            </a:extLst>
          </p:cNvPr>
          <p:cNvCxnSpPr/>
          <p:nvPr/>
        </p:nvCxnSpPr>
        <p:spPr>
          <a:xfrm>
            <a:off x="4401468" y="4330700"/>
            <a:ext cx="3175" cy="16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28">
            <a:extLst>
              <a:ext uri="{FF2B5EF4-FFF2-40B4-BE49-F238E27FC236}">
                <a16:creationId xmlns:a16="http://schemas.microsoft.com/office/drawing/2014/main" id="{B8F7ED0A-58A6-4753-A6DF-094375A98880}"/>
              </a:ext>
            </a:extLst>
          </p:cNvPr>
          <p:cNvSpPr txBox="1"/>
          <p:nvPr/>
        </p:nvSpPr>
        <p:spPr>
          <a:xfrm>
            <a:off x="5396376" y="2499743"/>
            <a:ext cx="2920035" cy="17787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fr-CA" sz="1800" dirty="0" err="1"/>
              <a:t>Sold</a:t>
            </a:r>
            <a:r>
              <a:rPr lang="fr-CA" sz="1800" dirty="0"/>
              <a:t> </a:t>
            </a:r>
            <a:r>
              <a:rPr lang="fr-CA" sz="1800" dirty="0" err="1"/>
              <a:t>Shares</a:t>
            </a:r>
            <a:r>
              <a:rPr lang="fr-CA" sz="1800" baseline="0" dirty="0"/>
              <a:t> of Alta Energy Canada </a:t>
            </a:r>
          </a:p>
          <a:p>
            <a:pPr algn="l"/>
            <a:endParaRPr lang="fr-CA" sz="1800" baseline="0" dirty="0"/>
          </a:p>
          <a:p>
            <a:pPr algn="l"/>
            <a:r>
              <a:rPr lang="fr-CA" sz="1800" baseline="0" dirty="0"/>
              <a:t>Capital gain 380MCAN$</a:t>
            </a:r>
          </a:p>
          <a:p>
            <a:pPr algn="l"/>
            <a:r>
              <a:rPr lang="fr-CA" sz="1800" baseline="0" dirty="0"/>
              <a:t>Is </a:t>
            </a:r>
            <a:r>
              <a:rPr lang="fr-CA" sz="1800" baseline="0" dirty="0" err="1"/>
              <a:t>this</a:t>
            </a:r>
            <a:r>
              <a:rPr lang="fr-CA" sz="1800" baseline="0" dirty="0"/>
              <a:t> gain taxable in Canada ?</a:t>
            </a:r>
            <a:endParaRPr lang="fr-CA" sz="1800" dirty="0"/>
          </a:p>
        </p:txBody>
      </p:sp>
      <p:sp>
        <p:nvSpPr>
          <p:cNvPr id="33" name="Rectangle 32">
            <a:extLst>
              <a:ext uri="{FF2B5EF4-FFF2-40B4-BE49-F238E27FC236}">
                <a16:creationId xmlns:a16="http://schemas.microsoft.com/office/drawing/2014/main" id="{5EA00739-3B4D-1DF0-9250-913363DBA77E}"/>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4" name="ZoneTexte 33">
            <a:extLst>
              <a:ext uri="{FF2B5EF4-FFF2-40B4-BE49-F238E27FC236}">
                <a16:creationId xmlns:a16="http://schemas.microsoft.com/office/drawing/2014/main" id="{985D93D1-A4CE-1391-BF08-B0F58170E821}"/>
              </a:ext>
            </a:extLst>
          </p:cNvPr>
          <p:cNvSpPr txBox="1"/>
          <p:nvPr/>
        </p:nvSpPr>
        <p:spPr>
          <a:xfrm>
            <a:off x="323528" y="35351"/>
            <a:ext cx="7992888" cy="430887"/>
          </a:xfrm>
          <a:prstGeom prst="rect">
            <a:avLst/>
          </a:prstGeom>
          <a:noFill/>
        </p:spPr>
        <p:txBody>
          <a:bodyPr wrap="square">
            <a:spAutoFit/>
          </a:bodyPr>
          <a:lstStyle/>
          <a:p>
            <a:r>
              <a:rPr lang="en-US" sz="2200" dirty="0"/>
              <a:t>APPLICATION OF TAX TREATIES – A CANADIAN CASE</a:t>
            </a:r>
            <a:endParaRPr lang="fr-CA" sz="2200" dirty="0"/>
          </a:p>
        </p:txBody>
      </p:sp>
    </p:spTree>
    <p:extLst>
      <p:ext uri="{BB962C8B-B14F-4D97-AF65-F5344CB8AC3E}">
        <p14:creationId xmlns:p14="http://schemas.microsoft.com/office/powerpoint/2010/main" val="218900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A2245-A3CD-2BAC-FA65-3A9131AA8A18}"/>
              </a:ext>
            </a:extLst>
          </p:cNvPr>
          <p:cNvSpPr>
            <a:spLocks noGrp="1"/>
          </p:cNvSpPr>
          <p:nvPr>
            <p:ph type="title"/>
          </p:nvPr>
        </p:nvSpPr>
        <p:spPr/>
        <p:txBody>
          <a:bodyPr/>
          <a:lstStyle/>
          <a:p>
            <a:r>
              <a:rPr kumimoji="0" lang="fr-CA" sz="2200" b="1" i="0" u="none" strike="noStrike" kern="0" cap="all" spc="0" normalizeH="0" baseline="0" noProof="0" dirty="0">
                <a:ln>
                  <a:noFill/>
                </a:ln>
                <a:solidFill>
                  <a:srgbClr val="48695C"/>
                </a:solidFill>
                <a:effectLst/>
                <a:uLnTx/>
                <a:uFillTx/>
                <a:latin typeface="Arial Narrow"/>
                <a:ea typeface="ＭＳ Ｐゴシック"/>
              </a:rPr>
              <a:t> Application of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tax</a:t>
            </a:r>
            <a:r>
              <a:rPr kumimoji="0" lang="fr-CA" sz="2200" b="1" i="0" u="none" strike="noStrike" kern="0" cap="all" spc="0" normalizeH="0" baseline="0" noProof="0" dirty="0">
                <a:ln>
                  <a:noFill/>
                </a:ln>
                <a:solidFill>
                  <a:srgbClr val="48695C"/>
                </a:solidFill>
                <a:effectLst/>
                <a:uLnTx/>
                <a:uFillTx/>
                <a:latin typeface="Arial Narrow"/>
                <a:ea typeface="ＭＳ Ｐゴシック"/>
              </a:rPr>
              <a:t>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treaties</a:t>
            </a:r>
            <a:r>
              <a:rPr kumimoji="0" lang="fr-CA" sz="2200" b="1" i="0" u="none" strike="noStrike" kern="0" cap="all" spc="0" normalizeH="0" baseline="0" noProof="0" dirty="0">
                <a:ln>
                  <a:noFill/>
                </a:ln>
                <a:solidFill>
                  <a:srgbClr val="48695C"/>
                </a:solidFill>
                <a:effectLst/>
                <a:uLnTx/>
                <a:uFillTx/>
                <a:latin typeface="Arial Narrow"/>
                <a:ea typeface="ＭＳ Ｐゴシック"/>
              </a:rPr>
              <a:t> – A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canadian</a:t>
            </a:r>
            <a:r>
              <a:rPr kumimoji="0" lang="fr-CA" sz="2200" b="1" i="0" u="none" strike="noStrike" kern="0" cap="all" spc="0" normalizeH="0" baseline="0" noProof="0" dirty="0">
                <a:ln>
                  <a:noFill/>
                </a:ln>
                <a:solidFill>
                  <a:srgbClr val="48695C"/>
                </a:solidFill>
                <a:effectLst/>
                <a:uLnTx/>
                <a:uFillTx/>
                <a:latin typeface="Arial Narrow"/>
                <a:ea typeface="ＭＳ Ｐゴシック"/>
              </a:rPr>
              <a:t> case (capital gains)</a:t>
            </a:r>
            <a:endParaRPr lang="fr-CA" dirty="0"/>
          </a:p>
        </p:txBody>
      </p:sp>
      <p:sp>
        <p:nvSpPr>
          <p:cNvPr id="3" name="Espace réservé du contenu 2">
            <a:extLst>
              <a:ext uri="{FF2B5EF4-FFF2-40B4-BE49-F238E27FC236}">
                <a16:creationId xmlns:a16="http://schemas.microsoft.com/office/drawing/2014/main" id="{81EE4A6C-3F93-ECCB-92AA-E5A5B54703DB}"/>
              </a:ext>
            </a:extLst>
          </p:cNvPr>
          <p:cNvSpPr>
            <a:spLocks noGrp="1"/>
          </p:cNvSpPr>
          <p:nvPr>
            <p:ph idx="1"/>
          </p:nvPr>
        </p:nvSpPr>
        <p:spPr>
          <a:xfrm>
            <a:off x="467544" y="1059582"/>
            <a:ext cx="8496944" cy="3672408"/>
          </a:xfrm>
        </p:spPr>
        <p:txBody>
          <a:bodyPr/>
          <a:lstStyle/>
          <a:p>
            <a:pPr algn="l">
              <a:spcBef>
                <a:spcPts val="0"/>
              </a:spcBef>
            </a:pPr>
            <a:r>
              <a:rPr lang="fr-CA" sz="1400" b="1" i="0" dirty="0">
                <a:solidFill>
                  <a:srgbClr val="333333"/>
                </a:solidFill>
                <a:effectLst/>
                <a:latin typeface="Lato" panose="020F0502020204030203" pitchFamily="34" charset="0"/>
              </a:rPr>
              <a:t>Canada – Luxembourg </a:t>
            </a:r>
            <a:r>
              <a:rPr lang="fr-CA" sz="1400" b="1" i="0" dirty="0" err="1">
                <a:solidFill>
                  <a:srgbClr val="333333"/>
                </a:solidFill>
                <a:effectLst/>
                <a:latin typeface="Lato" panose="020F0502020204030203" pitchFamily="34" charset="0"/>
              </a:rPr>
              <a:t>Tax</a:t>
            </a:r>
            <a:r>
              <a:rPr lang="fr-CA" sz="1400" b="1" i="0" dirty="0">
                <a:solidFill>
                  <a:srgbClr val="333333"/>
                </a:solidFill>
                <a:effectLst/>
                <a:latin typeface="Lato" panose="020F0502020204030203" pitchFamily="34" charset="0"/>
              </a:rPr>
              <a:t> Convention: Article 13 - Capital Gains</a:t>
            </a:r>
          </a:p>
          <a:p>
            <a:pPr marL="0" indent="0" algn="l">
              <a:spcBef>
                <a:spcPts val="0"/>
              </a:spcBef>
              <a:buNone/>
            </a:pPr>
            <a:r>
              <a:rPr lang="en-US" sz="1000" b="0" i="0" dirty="0">
                <a:solidFill>
                  <a:srgbClr val="252D44"/>
                </a:solidFill>
                <a:effectLst/>
                <a:latin typeface="formularregular"/>
              </a:rPr>
              <a:t>(1) … immovable property situated in the other Contracting State may be taxed in that other State.</a:t>
            </a:r>
          </a:p>
          <a:p>
            <a:pPr marL="0" indent="0" algn="l">
              <a:spcBef>
                <a:spcPts val="0"/>
              </a:spcBef>
              <a:buNone/>
            </a:pPr>
            <a:r>
              <a:rPr lang="en-US" sz="1000" b="0" i="0" dirty="0">
                <a:solidFill>
                  <a:srgbClr val="252D44"/>
                </a:solidFill>
                <a:effectLst/>
                <a:latin typeface="formularregular"/>
              </a:rPr>
              <a:t>(2) …movable property forming part of the business property of a permanent establishment …may be taxed in that other State.</a:t>
            </a:r>
          </a:p>
          <a:p>
            <a:pPr marL="0" indent="0" algn="l">
              <a:spcBef>
                <a:spcPts val="0"/>
              </a:spcBef>
              <a:buNone/>
            </a:pPr>
            <a:r>
              <a:rPr lang="en-US" sz="1000" b="0" i="0" dirty="0">
                <a:solidFill>
                  <a:srgbClr val="252D44"/>
                </a:solidFill>
                <a:effectLst/>
                <a:latin typeface="formularregular"/>
              </a:rPr>
              <a:t>(3) …ships or aircraft operated in international traffic or movable property pertaining to the operation of such ships or aircraft, shall be taxable only in that State.</a:t>
            </a:r>
          </a:p>
          <a:p>
            <a:pPr marL="0" indent="0" algn="l">
              <a:spcBef>
                <a:spcPts val="600"/>
              </a:spcBef>
              <a:buNone/>
            </a:pPr>
            <a:r>
              <a:rPr lang="en-US" sz="1400" b="0" i="0" dirty="0">
                <a:solidFill>
                  <a:srgbClr val="252D44"/>
                </a:solidFill>
                <a:effectLst/>
                <a:latin typeface="formularregular"/>
              </a:rPr>
              <a:t>(4) Gains derived by a resident of a Contracting State from the alienation of:</a:t>
            </a:r>
          </a:p>
          <a:p>
            <a:pPr marL="273044" lvl="1" indent="0">
              <a:spcBef>
                <a:spcPts val="600"/>
              </a:spcBef>
              <a:buNone/>
            </a:pPr>
            <a:r>
              <a:rPr lang="en-US" sz="1400" b="0" i="0" dirty="0">
                <a:solidFill>
                  <a:srgbClr val="252D44"/>
                </a:solidFill>
                <a:effectLst/>
                <a:latin typeface="formularregular"/>
              </a:rPr>
              <a:t>(a) </a:t>
            </a:r>
            <a:r>
              <a:rPr lang="en-US" sz="1400" b="1" i="0" dirty="0">
                <a:solidFill>
                  <a:srgbClr val="252D44"/>
                </a:solidFill>
                <a:effectLst/>
                <a:latin typeface="formularregular"/>
              </a:rPr>
              <a:t>shares</a:t>
            </a:r>
            <a:r>
              <a:rPr lang="en-US" sz="1400" b="0" i="0" dirty="0">
                <a:solidFill>
                  <a:srgbClr val="252D44"/>
                </a:solidFill>
                <a:effectLst/>
                <a:latin typeface="formularregular"/>
              </a:rPr>
              <a:t> (other than shares listed on an approved stock exchange in the other Contracting State) forming part of a </a:t>
            </a:r>
            <a:r>
              <a:rPr lang="en-US" sz="1400" i="0" dirty="0">
                <a:solidFill>
                  <a:srgbClr val="252D44"/>
                </a:solidFill>
                <a:effectLst/>
                <a:latin typeface="formularregular"/>
              </a:rPr>
              <a:t>substantial interest</a:t>
            </a:r>
            <a:r>
              <a:rPr lang="en-US" sz="1400" b="0" i="0" dirty="0">
                <a:solidFill>
                  <a:srgbClr val="252D44"/>
                </a:solidFill>
                <a:effectLst/>
                <a:latin typeface="formularregular"/>
              </a:rPr>
              <a:t> in the capital stock of a company </a:t>
            </a:r>
            <a:r>
              <a:rPr lang="en-US" sz="1400" b="1" i="0" dirty="0">
                <a:solidFill>
                  <a:srgbClr val="252D44"/>
                </a:solidFill>
                <a:effectLst/>
                <a:latin typeface="formularregular"/>
              </a:rPr>
              <a:t>the value of which shares is derived principally from immovable property situated in that other State</a:t>
            </a:r>
            <a:r>
              <a:rPr lang="en-US" sz="1400" b="0" i="0" dirty="0">
                <a:solidFill>
                  <a:srgbClr val="252D44"/>
                </a:solidFill>
                <a:effectLst/>
                <a:latin typeface="formularregular"/>
              </a:rPr>
              <a:t>; or</a:t>
            </a:r>
          </a:p>
          <a:p>
            <a:pPr marL="273044" lvl="1" indent="0">
              <a:spcBef>
                <a:spcPts val="600"/>
              </a:spcBef>
              <a:buNone/>
            </a:pPr>
            <a:r>
              <a:rPr lang="en-US" sz="1400" b="0" i="0" dirty="0">
                <a:solidFill>
                  <a:srgbClr val="252D44"/>
                </a:solidFill>
                <a:effectLst/>
                <a:latin typeface="formularregular"/>
              </a:rPr>
              <a:t>(b) an interest in a partnership, trust or estate, the value of which is derived principally from immovable property situated in that other State,</a:t>
            </a:r>
          </a:p>
          <a:p>
            <a:pPr marL="0" indent="0" algn="l">
              <a:spcBef>
                <a:spcPts val="600"/>
              </a:spcBef>
              <a:buNone/>
            </a:pPr>
            <a:r>
              <a:rPr lang="en-US" sz="1400" b="1" i="0" dirty="0">
                <a:solidFill>
                  <a:srgbClr val="252D44"/>
                </a:solidFill>
                <a:effectLst/>
                <a:latin typeface="formularregular"/>
              </a:rPr>
              <a:t>may be taxed in that other Stat</a:t>
            </a:r>
            <a:r>
              <a:rPr lang="en-US" sz="1400" b="0" i="0" dirty="0">
                <a:solidFill>
                  <a:srgbClr val="252D44"/>
                </a:solidFill>
                <a:effectLst/>
                <a:latin typeface="formularregular"/>
              </a:rPr>
              <a:t>e. For the purposes of this paragraph, the term "immovable property" </a:t>
            </a:r>
            <a:r>
              <a:rPr lang="en-US" sz="1400" b="1" i="0" dirty="0">
                <a:solidFill>
                  <a:srgbClr val="252D44"/>
                </a:solidFill>
                <a:effectLst/>
                <a:latin typeface="formularregular"/>
              </a:rPr>
              <a:t>does not include property (other than rental property) in which the business of the company, partnership, trust or estate was carried on</a:t>
            </a:r>
            <a:r>
              <a:rPr lang="en-US" sz="1400" b="0" i="0" dirty="0">
                <a:solidFill>
                  <a:srgbClr val="252D44"/>
                </a:solidFill>
                <a:effectLst/>
                <a:latin typeface="formularregular"/>
              </a:rPr>
              <a:t>; and a substantial interest exists when the resident and persons related thereto own 10 per cent or more of the shares of any class or the capital stock of a company.</a:t>
            </a:r>
          </a:p>
          <a:p>
            <a:pPr marL="0" indent="0" algn="l">
              <a:spcBef>
                <a:spcPts val="600"/>
              </a:spcBef>
              <a:buNone/>
            </a:pPr>
            <a:r>
              <a:rPr lang="en-US" sz="1400" b="0" i="0" dirty="0">
                <a:solidFill>
                  <a:srgbClr val="252D44"/>
                </a:solidFill>
                <a:effectLst/>
                <a:latin typeface="formularregular"/>
              </a:rPr>
              <a:t>(5) Gains from the alienation of </a:t>
            </a:r>
            <a:r>
              <a:rPr lang="en-US" sz="1400" b="1" i="0" dirty="0">
                <a:solidFill>
                  <a:srgbClr val="252D44"/>
                </a:solidFill>
                <a:effectLst/>
                <a:latin typeface="formularregular"/>
              </a:rPr>
              <a:t>any property</a:t>
            </a:r>
            <a:r>
              <a:rPr lang="en-US" sz="1400" b="0" i="0" dirty="0">
                <a:solidFill>
                  <a:srgbClr val="252D44"/>
                </a:solidFill>
                <a:effectLst/>
                <a:latin typeface="formularregular"/>
              </a:rPr>
              <a:t>, other than that referred to in paragraphs (1) to (4) </a:t>
            </a:r>
            <a:r>
              <a:rPr lang="en-US" sz="1400" b="1" i="0" dirty="0">
                <a:solidFill>
                  <a:srgbClr val="252D44"/>
                </a:solidFill>
                <a:effectLst/>
                <a:latin typeface="formularregular"/>
              </a:rPr>
              <a:t>shall be taxable only in the Contracting State of which the alienator is a resident</a:t>
            </a:r>
            <a:r>
              <a:rPr lang="en-US" sz="1400" b="0" i="0" dirty="0">
                <a:solidFill>
                  <a:srgbClr val="252D44"/>
                </a:solidFill>
                <a:effectLst/>
                <a:latin typeface="formularregular"/>
              </a:rPr>
              <a:t>.</a:t>
            </a:r>
          </a:p>
          <a:p>
            <a:pPr marL="0" indent="0">
              <a:buNone/>
            </a:pPr>
            <a:endParaRPr lang="fr-CA" dirty="0"/>
          </a:p>
        </p:txBody>
      </p:sp>
      <p:sp>
        <p:nvSpPr>
          <p:cNvPr id="4" name="Rectangle 3">
            <a:extLst>
              <a:ext uri="{FF2B5EF4-FFF2-40B4-BE49-F238E27FC236}">
                <a16:creationId xmlns:a16="http://schemas.microsoft.com/office/drawing/2014/main" id="{8332552C-0A99-5B53-2B46-6C3FB864016F}"/>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6456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62875-9058-C119-E07C-106A7C334098}"/>
              </a:ext>
            </a:extLst>
          </p:cNvPr>
          <p:cNvSpPr>
            <a:spLocks noGrp="1"/>
          </p:cNvSpPr>
          <p:nvPr>
            <p:ph type="title"/>
          </p:nvPr>
        </p:nvSpPr>
        <p:spPr/>
        <p:txBody>
          <a:bodyPr/>
          <a:lstStyle/>
          <a:p>
            <a:r>
              <a:rPr lang="fr-CA" sz="2200" dirty="0">
                <a:solidFill>
                  <a:srgbClr val="48695C"/>
                </a:solidFill>
                <a:ea typeface="ＭＳ Ｐゴシック"/>
              </a:rPr>
              <a:t> </a:t>
            </a:r>
            <a:r>
              <a:rPr kumimoji="0" lang="fr-CA" sz="2200" b="1" i="0" u="none" strike="noStrike" kern="0" cap="all" spc="0" normalizeH="0" baseline="0" noProof="0" dirty="0">
                <a:ln>
                  <a:noFill/>
                </a:ln>
                <a:solidFill>
                  <a:srgbClr val="48695C"/>
                </a:solidFill>
                <a:effectLst/>
                <a:uLnTx/>
                <a:uFillTx/>
                <a:latin typeface="Arial Narrow"/>
                <a:ea typeface="ＭＳ Ｐゴシック"/>
              </a:rPr>
              <a:t>Application of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tax</a:t>
            </a:r>
            <a:r>
              <a:rPr kumimoji="0" lang="fr-CA" sz="2200" b="1" i="0" u="none" strike="noStrike" kern="0" cap="all" spc="0" normalizeH="0" baseline="0" noProof="0" dirty="0">
                <a:ln>
                  <a:noFill/>
                </a:ln>
                <a:solidFill>
                  <a:srgbClr val="48695C"/>
                </a:solidFill>
                <a:effectLst/>
                <a:uLnTx/>
                <a:uFillTx/>
                <a:latin typeface="Arial Narrow"/>
                <a:ea typeface="ＭＳ Ｐゴシック"/>
              </a:rPr>
              <a:t>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treaties</a:t>
            </a:r>
            <a:r>
              <a:rPr kumimoji="0" lang="fr-CA" sz="2200" b="1" i="0" u="none" strike="noStrike" kern="0" cap="all" spc="0" normalizeH="0" baseline="0" noProof="0" dirty="0">
                <a:ln>
                  <a:noFill/>
                </a:ln>
                <a:solidFill>
                  <a:srgbClr val="48695C"/>
                </a:solidFill>
                <a:effectLst/>
                <a:uLnTx/>
                <a:uFillTx/>
                <a:latin typeface="Arial Narrow"/>
                <a:ea typeface="ＭＳ Ｐゴシック"/>
              </a:rPr>
              <a:t> – A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canadian</a:t>
            </a:r>
            <a:r>
              <a:rPr kumimoji="0" lang="fr-CA" sz="2200" b="1" i="0" u="none" strike="noStrike" kern="0" cap="all" spc="0" normalizeH="0" baseline="0" noProof="0" dirty="0">
                <a:ln>
                  <a:noFill/>
                </a:ln>
                <a:solidFill>
                  <a:srgbClr val="48695C"/>
                </a:solidFill>
                <a:effectLst/>
                <a:uLnTx/>
                <a:uFillTx/>
                <a:latin typeface="Arial Narrow"/>
                <a:ea typeface="ＭＳ Ｐゴシック"/>
              </a:rPr>
              <a:t> case (capital gains)</a:t>
            </a:r>
            <a:endParaRPr lang="fr-CA" dirty="0"/>
          </a:p>
        </p:txBody>
      </p:sp>
      <p:sp>
        <p:nvSpPr>
          <p:cNvPr id="3" name="Espace réservé du contenu 2">
            <a:extLst>
              <a:ext uri="{FF2B5EF4-FFF2-40B4-BE49-F238E27FC236}">
                <a16:creationId xmlns:a16="http://schemas.microsoft.com/office/drawing/2014/main" id="{F0A97A08-2FDA-DE18-DC35-27D207058E45}"/>
              </a:ext>
            </a:extLst>
          </p:cNvPr>
          <p:cNvSpPr>
            <a:spLocks noGrp="1"/>
          </p:cNvSpPr>
          <p:nvPr>
            <p:ph idx="1"/>
          </p:nvPr>
        </p:nvSpPr>
        <p:spPr/>
        <p:txBody>
          <a:bodyPr/>
          <a:lstStyle/>
          <a:p>
            <a:r>
              <a:rPr lang="fr-CA" sz="2200" dirty="0"/>
              <a:t>In </a:t>
            </a:r>
            <a:r>
              <a:rPr lang="fr-CA" sz="2200" dirty="0" err="1"/>
              <a:t>summary</a:t>
            </a:r>
            <a:r>
              <a:rPr lang="fr-CA" sz="2200" dirty="0"/>
              <a:t> the Canada-Luxembourg </a:t>
            </a:r>
            <a:r>
              <a:rPr lang="fr-CA" sz="2200" dirty="0" err="1"/>
              <a:t>Tax</a:t>
            </a:r>
            <a:r>
              <a:rPr lang="fr-CA" sz="2200" dirty="0"/>
              <a:t> Convention </a:t>
            </a:r>
            <a:r>
              <a:rPr lang="fr-CA" sz="2200" dirty="0" err="1"/>
              <a:t>provides</a:t>
            </a:r>
            <a:r>
              <a:rPr lang="fr-CA" sz="2200" dirty="0"/>
              <a:t>:</a:t>
            </a:r>
          </a:p>
          <a:p>
            <a:r>
              <a:rPr lang="en-US" sz="1600" dirty="0"/>
              <a:t>General rule that income from the disposition of property is taxed in the country of residence (13(5))</a:t>
            </a:r>
          </a:p>
          <a:p>
            <a:r>
              <a:rPr lang="en-US" sz="1600" dirty="0"/>
              <a:t>General exception for real property (13(1) - taxable in source country)</a:t>
            </a:r>
          </a:p>
          <a:p>
            <a:r>
              <a:rPr lang="en-US" sz="1600" dirty="0"/>
              <a:t>Exception for sale of shares with value derived from real property in source country (13(4)(a) - taxable in source country)</a:t>
            </a:r>
          </a:p>
          <a:p>
            <a:pPr lvl="1"/>
            <a:r>
              <a:rPr lang="en-US" sz="1600" dirty="0"/>
              <a:t>Exception to the exception for shares whose value is derived from real property in which a corporation carries on business (end of 13(4)) </a:t>
            </a:r>
          </a:p>
          <a:p>
            <a:pPr marL="228594" lvl="1" indent="0">
              <a:buNone/>
            </a:pPr>
            <a:r>
              <a:rPr lang="en-US" sz="1600" b="1" dirty="0"/>
              <a:t>Therefore, the alienation of Alta Energy’s shares are taxable only under the general 13(5) rule in the country of residence, Luxembourg and not Canada</a:t>
            </a:r>
          </a:p>
          <a:p>
            <a:endParaRPr lang="fr-CA" dirty="0"/>
          </a:p>
        </p:txBody>
      </p:sp>
      <p:sp>
        <p:nvSpPr>
          <p:cNvPr id="4" name="Rectangle 3">
            <a:extLst>
              <a:ext uri="{FF2B5EF4-FFF2-40B4-BE49-F238E27FC236}">
                <a16:creationId xmlns:a16="http://schemas.microsoft.com/office/drawing/2014/main" id="{EEE85500-C21D-E9F6-E188-B935B811C39C}"/>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7193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B2EC8-10F4-0153-FA3C-0D2586BF10F1}"/>
              </a:ext>
            </a:extLst>
          </p:cNvPr>
          <p:cNvSpPr>
            <a:spLocks noGrp="1"/>
          </p:cNvSpPr>
          <p:nvPr>
            <p:ph type="title"/>
          </p:nvPr>
        </p:nvSpPr>
        <p:spPr/>
        <p:txBody>
          <a:bodyPr/>
          <a:lstStyle/>
          <a:p>
            <a:endParaRPr lang="fr-CA" dirty="0"/>
          </a:p>
        </p:txBody>
      </p:sp>
      <p:sp>
        <p:nvSpPr>
          <p:cNvPr id="3" name="Espace réservé du contenu 2">
            <a:extLst>
              <a:ext uri="{FF2B5EF4-FFF2-40B4-BE49-F238E27FC236}">
                <a16:creationId xmlns:a16="http://schemas.microsoft.com/office/drawing/2014/main" id="{B384E01A-FDBF-7DF1-D148-141726EA0246}"/>
              </a:ext>
            </a:extLst>
          </p:cNvPr>
          <p:cNvSpPr>
            <a:spLocks noGrp="1"/>
          </p:cNvSpPr>
          <p:nvPr>
            <p:ph idx="1"/>
          </p:nvPr>
        </p:nvSpPr>
        <p:spPr/>
        <p:txBody>
          <a:bodyPr/>
          <a:lstStyle/>
          <a:p>
            <a:endParaRPr lang="fr-CA" dirty="0"/>
          </a:p>
          <a:p>
            <a:endParaRPr lang="fr-CA" dirty="0"/>
          </a:p>
          <a:p>
            <a:r>
              <a:rPr lang="fr-CA" dirty="0"/>
              <a:t>So </a:t>
            </a:r>
            <a:r>
              <a:rPr lang="fr-CA" dirty="0" err="1"/>
              <a:t>what</a:t>
            </a:r>
            <a:r>
              <a:rPr lang="fr-CA" dirty="0"/>
              <a:t> can </a:t>
            </a:r>
            <a:r>
              <a:rPr lang="fr-CA" dirty="0" err="1"/>
              <a:t>be</a:t>
            </a:r>
            <a:r>
              <a:rPr lang="fr-CA" dirty="0"/>
              <a:t> </a:t>
            </a:r>
            <a:r>
              <a:rPr lang="fr-CA" dirty="0" err="1"/>
              <a:t>done</a:t>
            </a:r>
            <a:r>
              <a:rPr lang="fr-CA" dirty="0"/>
              <a:t> to stop </a:t>
            </a:r>
            <a:r>
              <a:rPr lang="fr-CA" dirty="0" err="1"/>
              <a:t>these</a:t>
            </a:r>
            <a:r>
              <a:rPr lang="fr-CA" dirty="0"/>
              <a:t> plannings ?</a:t>
            </a:r>
          </a:p>
        </p:txBody>
      </p:sp>
      <p:sp>
        <p:nvSpPr>
          <p:cNvPr id="4" name="Rectangle 3">
            <a:extLst>
              <a:ext uri="{FF2B5EF4-FFF2-40B4-BE49-F238E27FC236}">
                <a16:creationId xmlns:a16="http://schemas.microsoft.com/office/drawing/2014/main" id="{6C2E3E5D-57BD-B37E-EEB8-2E94E5BF8FFE}"/>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5377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5E5EC-1E08-788F-F96D-6D42744F1FC8}"/>
              </a:ext>
            </a:extLst>
          </p:cNvPr>
          <p:cNvSpPr>
            <a:spLocks noGrp="1"/>
          </p:cNvSpPr>
          <p:nvPr>
            <p:ph type="title"/>
          </p:nvPr>
        </p:nvSpPr>
        <p:spPr/>
        <p:txBody>
          <a:bodyPr/>
          <a:lstStyle/>
          <a:p>
            <a:r>
              <a:rPr lang="fr-CA" sz="2400" dirty="0" err="1"/>
              <a:t>Tax</a:t>
            </a:r>
            <a:r>
              <a:rPr lang="fr-CA" sz="2400" dirty="0"/>
              <a:t> </a:t>
            </a:r>
            <a:r>
              <a:rPr lang="fr-CA" sz="2400" dirty="0" err="1"/>
              <a:t>treaties</a:t>
            </a:r>
            <a:r>
              <a:rPr lang="fr-CA" sz="2400" dirty="0"/>
              <a:t> and anti-</a:t>
            </a:r>
            <a:r>
              <a:rPr lang="fr-CA" sz="2400" dirty="0" err="1"/>
              <a:t>avoidance</a:t>
            </a:r>
            <a:r>
              <a:rPr lang="fr-CA" sz="2400" dirty="0"/>
              <a:t> </a:t>
            </a:r>
            <a:r>
              <a:rPr lang="fr-CA" sz="2400" dirty="0" err="1"/>
              <a:t>rule</a:t>
            </a:r>
            <a:endParaRPr lang="fr-CA" sz="2400" dirty="0"/>
          </a:p>
        </p:txBody>
      </p:sp>
      <p:sp>
        <p:nvSpPr>
          <p:cNvPr id="3" name="Espace réservé du contenu 2">
            <a:extLst>
              <a:ext uri="{FF2B5EF4-FFF2-40B4-BE49-F238E27FC236}">
                <a16:creationId xmlns:a16="http://schemas.microsoft.com/office/drawing/2014/main" id="{FAA0EA58-2CD9-BEA4-E262-0CEC7D82BDA8}"/>
              </a:ext>
            </a:extLst>
          </p:cNvPr>
          <p:cNvSpPr>
            <a:spLocks noGrp="1"/>
          </p:cNvSpPr>
          <p:nvPr>
            <p:ph idx="1"/>
          </p:nvPr>
        </p:nvSpPr>
        <p:spPr/>
        <p:txBody>
          <a:bodyPr/>
          <a:lstStyle/>
          <a:p>
            <a:r>
              <a:rPr lang="fr-CA" dirty="0"/>
              <a:t>Anti-</a:t>
            </a:r>
            <a:r>
              <a:rPr lang="fr-CA" dirty="0" err="1"/>
              <a:t>avoidance</a:t>
            </a:r>
            <a:r>
              <a:rPr lang="fr-CA" dirty="0"/>
              <a:t> in Canada</a:t>
            </a:r>
          </a:p>
          <a:p>
            <a:pPr lvl="1"/>
            <a:r>
              <a:rPr lang="fr-CA" dirty="0"/>
              <a:t>General anti-</a:t>
            </a:r>
            <a:r>
              <a:rPr lang="fr-CA" dirty="0" err="1"/>
              <a:t>avoidance</a:t>
            </a:r>
            <a:r>
              <a:rPr lang="fr-CA" dirty="0"/>
              <a:t> </a:t>
            </a:r>
            <a:r>
              <a:rPr lang="fr-CA" dirty="0" err="1"/>
              <a:t>rule</a:t>
            </a:r>
            <a:r>
              <a:rPr lang="fr-CA" dirty="0"/>
              <a:t> in 1988, </a:t>
            </a:r>
            <a:r>
              <a:rPr lang="fr-CA" dirty="0" err="1"/>
              <a:t>criteria</a:t>
            </a:r>
            <a:endParaRPr lang="fr-CA" dirty="0"/>
          </a:p>
          <a:p>
            <a:pPr lvl="2"/>
            <a:r>
              <a:rPr lang="fr-CA" dirty="0" err="1"/>
              <a:t>Tax</a:t>
            </a:r>
            <a:r>
              <a:rPr lang="fr-CA" dirty="0"/>
              <a:t> </a:t>
            </a:r>
            <a:r>
              <a:rPr lang="fr-CA" dirty="0" err="1"/>
              <a:t>benefit</a:t>
            </a:r>
            <a:r>
              <a:rPr lang="fr-CA" dirty="0"/>
              <a:t> </a:t>
            </a:r>
            <a:r>
              <a:rPr lang="fr-CA" dirty="0" err="1"/>
              <a:t>from</a:t>
            </a:r>
            <a:r>
              <a:rPr lang="fr-CA" dirty="0"/>
              <a:t> the transaction</a:t>
            </a:r>
          </a:p>
          <a:p>
            <a:pPr lvl="2"/>
            <a:r>
              <a:rPr lang="fr-CA" dirty="0"/>
              <a:t>Transaction </a:t>
            </a:r>
            <a:r>
              <a:rPr lang="fr-CA" dirty="0" err="1"/>
              <a:t>is</a:t>
            </a:r>
            <a:r>
              <a:rPr lang="fr-CA" dirty="0"/>
              <a:t> an </a:t>
            </a:r>
            <a:r>
              <a:rPr lang="fr-CA" dirty="0" err="1"/>
              <a:t>avoidance</a:t>
            </a:r>
            <a:r>
              <a:rPr lang="fr-CA" dirty="0"/>
              <a:t> </a:t>
            </a:r>
            <a:r>
              <a:rPr lang="fr-CA" dirty="0" err="1"/>
              <a:t>operation</a:t>
            </a:r>
            <a:r>
              <a:rPr lang="fr-CA" dirty="0"/>
              <a:t> </a:t>
            </a:r>
            <a:r>
              <a:rPr lang="fr-CA" dirty="0" err="1"/>
              <a:t>defined</a:t>
            </a:r>
            <a:r>
              <a:rPr lang="fr-CA" dirty="0"/>
              <a:t> as an </a:t>
            </a:r>
            <a:r>
              <a:rPr lang="fr-CA" dirty="0" err="1"/>
              <a:t>operation</a:t>
            </a:r>
            <a:r>
              <a:rPr lang="fr-CA" dirty="0"/>
              <a:t> </a:t>
            </a:r>
            <a:r>
              <a:rPr lang="fr-CA" dirty="0" err="1"/>
              <a:t>conducted</a:t>
            </a:r>
            <a:r>
              <a:rPr lang="fr-CA" dirty="0"/>
              <a:t> for no </a:t>
            </a:r>
            <a:r>
              <a:rPr lang="fr-CA" dirty="0" err="1"/>
              <a:t>other</a:t>
            </a:r>
            <a:r>
              <a:rPr lang="fr-CA" dirty="0"/>
              <a:t> principal objective </a:t>
            </a:r>
            <a:r>
              <a:rPr lang="fr-CA" dirty="0" err="1"/>
              <a:t>than</a:t>
            </a:r>
            <a:r>
              <a:rPr lang="fr-CA" dirty="0"/>
              <a:t> </a:t>
            </a:r>
            <a:r>
              <a:rPr lang="fr-CA" dirty="0" err="1"/>
              <a:t>tax</a:t>
            </a:r>
            <a:endParaRPr lang="fr-CA" dirty="0"/>
          </a:p>
          <a:p>
            <a:pPr lvl="2"/>
            <a:r>
              <a:rPr lang="fr-CA" dirty="0"/>
              <a:t>Transaction </a:t>
            </a:r>
            <a:r>
              <a:rPr lang="fr-CA" dirty="0" err="1"/>
              <a:t>results</a:t>
            </a:r>
            <a:r>
              <a:rPr lang="fr-CA" dirty="0"/>
              <a:t> in an abuse of the law</a:t>
            </a:r>
          </a:p>
          <a:p>
            <a:pPr lvl="3"/>
            <a:r>
              <a:rPr lang="fr-CA" dirty="0"/>
              <a:t>Added a </a:t>
            </a:r>
            <a:r>
              <a:rPr lang="fr-CA" dirty="0" err="1"/>
              <a:t>precision</a:t>
            </a:r>
            <a:r>
              <a:rPr lang="fr-CA" dirty="0"/>
              <a:t> </a:t>
            </a:r>
            <a:r>
              <a:rPr lang="fr-CA" dirty="0" err="1"/>
              <a:t>that</a:t>
            </a:r>
            <a:r>
              <a:rPr lang="fr-CA" dirty="0"/>
              <a:t> </a:t>
            </a:r>
            <a:r>
              <a:rPr lang="fr-CA" dirty="0" err="1"/>
              <a:t>also</a:t>
            </a:r>
            <a:r>
              <a:rPr lang="fr-CA" dirty="0"/>
              <a:t> </a:t>
            </a:r>
            <a:r>
              <a:rPr lang="fr-CA" dirty="0" err="1"/>
              <a:t>includes</a:t>
            </a:r>
            <a:r>
              <a:rPr lang="fr-CA" dirty="0"/>
              <a:t> abuse of a </a:t>
            </a:r>
            <a:r>
              <a:rPr lang="fr-CA" dirty="0" err="1"/>
              <a:t>tax</a:t>
            </a:r>
            <a:r>
              <a:rPr lang="fr-CA" dirty="0"/>
              <a:t> </a:t>
            </a:r>
            <a:r>
              <a:rPr lang="fr-CA" dirty="0" err="1"/>
              <a:t>treaty</a:t>
            </a:r>
            <a:r>
              <a:rPr lang="fr-CA" dirty="0"/>
              <a:t> provision</a:t>
            </a:r>
          </a:p>
        </p:txBody>
      </p:sp>
      <p:sp>
        <p:nvSpPr>
          <p:cNvPr id="4" name="Rectangle 3">
            <a:extLst>
              <a:ext uri="{FF2B5EF4-FFF2-40B4-BE49-F238E27FC236}">
                <a16:creationId xmlns:a16="http://schemas.microsoft.com/office/drawing/2014/main" id="{84FACC70-F046-8138-86F8-5A7CEFD8255C}"/>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5008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A2F544-E91A-CD5A-1A9E-EA86636524E0}"/>
              </a:ext>
            </a:extLst>
          </p:cNvPr>
          <p:cNvSpPr>
            <a:spLocks noGrp="1"/>
          </p:cNvSpPr>
          <p:nvPr>
            <p:ph type="title"/>
          </p:nvPr>
        </p:nvSpPr>
        <p:spPr/>
        <p:txBody>
          <a:bodyPr/>
          <a:lstStyle/>
          <a:p>
            <a:r>
              <a:rPr lang="fr-CA" sz="2400" dirty="0" err="1"/>
              <a:t>Tax</a:t>
            </a:r>
            <a:r>
              <a:rPr lang="fr-CA" sz="2400" dirty="0"/>
              <a:t> </a:t>
            </a:r>
            <a:r>
              <a:rPr lang="fr-CA" sz="2400" dirty="0" err="1"/>
              <a:t>treaties</a:t>
            </a:r>
            <a:r>
              <a:rPr lang="fr-CA" sz="2400" dirty="0"/>
              <a:t> and anti-</a:t>
            </a:r>
            <a:r>
              <a:rPr lang="fr-CA" sz="2400" dirty="0" err="1"/>
              <a:t>avoidance</a:t>
            </a:r>
            <a:r>
              <a:rPr lang="fr-CA" sz="2400" dirty="0"/>
              <a:t> </a:t>
            </a:r>
            <a:r>
              <a:rPr lang="fr-CA" sz="2400" dirty="0" err="1"/>
              <a:t>rule</a:t>
            </a:r>
            <a:endParaRPr lang="fr-CA" sz="2400" dirty="0"/>
          </a:p>
        </p:txBody>
      </p:sp>
      <p:sp>
        <p:nvSpPr>
          <p:cNvPr id="3" name="Espace réservé du contenu 2">
            <a:extLst>
              <a:ext uri="{FF2B5EF4-FFF2-40B4-BE49-F238E27FC236}">
                <a16:creationId xmlns:a16="http://schemas.microsoft.com/office/drawing/2014/main" id="{3F91CC18-6C15-18F5-5B52-234CCB432DDE}"/>
              </a:ext>
            </a:extLst>
          </p:cNvPr>
          <p:cNvSpPr>
            <a:spLocks noGrp="1"/>
          </p:cNvSpPr>
          <p:nvPr>
            <p:ph idx="1"/>
          </p:nvPr>
        </p:nvSpPr>
        <p:spPr/>
        <p:txBody>
          <a:bodyPr/>
          <a:lstStyle/>
          <a:p>
            <a:r>
              <a:rPr lang="fr-CA" i="1" dirty="0"/>
              <a:t>Canada </a:t>
            </a:r>
            <a:r>
              <a:rPr lang="fr-CA" i="1" dirty="0" err="1"/>
              <a:t>Trustco</a:t>
            </a:r>
            <a:r>
              <a:rPr lang="fr-CA" i="1" dirty="0"/>
              <a:t> </a:t>
            </a:r>
            <a:r>
              <a:rPr lang="fr-CA" dirty="0"/>
              <a:t>(2005 SCC 54)</a:t>
            </a:r>
          </a:p>
          <a:p>
            <a:r>
              <a:rPr lang="fr-CA" dirty="0" err="1"/>
              <a:t>Two</a:t>
            </a:r>
            <a:r>
              <a:rPr lang="fr-CA" dirty="0"/>
              <a:t> </a:t>
            </a:r>
            <a:r>
              <a:rPr lang="fr-CA" dirty="0" err="1"/>
              <a:t>step</a:t>
            </a:r>
            <a:r>
              <a:rPr lang="fr-CA" dirty="0"/>
              <a:t> </a:t>
            </a:r>
            <a:r>
              <a:rPr lang="fr-CA" dirty="0" err="1"/>
              <a:t>inquiry</a:t>
            </a:r>
            <a:r>
              <a:rPr lang="fr-CA" dirty="0"/>
              <a:t> for the abuse </a:t>
            </a:r>
          </a:p>
          <a:p>
            <a:pPr lvl="1"/>
            <a:r>
              <a:rPr lang="fr-CA" dirty="0" err="1"/>
              <a:t>Determine</a:t>
            </a:r>
            <a:r>
              <a:rPr lang="fr-CA" dirty="0"/>
              <a:t> the </a:t>
            </a:r>
            <a:r>
              <a:rPr lang="fr-CA" dirty="0" err="1"/>
              <a:t>object</a:t>
            </a:r>
            <a:r>
              <a:rPr lang="fr-CA" dirty="0"/>
              <a:t>, spirit and </a:t>
            </a:r>
            <a:r>
              <a:rPr lang="fr-CA" dirty="0" err="1"/>
              <a:t>purpose</a:t>
            </a:r>
            <a:r>
              <a:rPr lang="fr-CA" dirty="0"/>
              <a:t> of the provision </a:t>
            </a:r>
            <a:r>
              <a:rPr lang="fr-CA" dirty="0" err="1"/>
              <a:t>relied</a:t>
            </a:r>
            <a:r>
              <a:rPr lang="fr-CA" dirty="0"/>
              <a:t> on</a:t>
            </a:r>
          </a:p>
          <a:p>
            <a:pPr lvl="1"/>
            <a:r>
              <a:rPr lang="fr-CA" dirty="0" err="1"/>
              <a:t>Determine</a:t>
            </a:r>
            <a:r>
              <a:rPr lang="fr-CA" dirty="0"/>
              <a:t> if the transaction </a:t>
            </a:r>
            <a:r>
              <a:rPr lang="fr-CA" dirty="0" err="1"/>
              <a:t>is</a:t>
            </a:r>
            <a:r>
              <a:rPr lang="fr-CA" dirty="0"/>
              <a:t> consistent </a:t>
            </a:r>
            <a:r>
              <a:rPr lang="fr-CA" dirty="0" err="1"/>
              <a:t>with</a:t>
            </a:r>
            <a:r>
              <a:rPr lang="fr-CA" dirty="0"/>
              <a:t> or </a:t>
            </a:r>
            <a:r>
              <a:rPr lang="fr-CA" dirty="0" err="1"/>
              <a:t>frustrates</a:t>
            </a:r>
            <a:r>
              <a:rPr lang="fr-CA" dirty="0"/>
              <a:t> the </a:t>
            </a:r>
            <a:r>
              <a:rPr lang="fr-CA" dirty="0" err="1"/>
              <a:t>object</a:t>
            </a:r>
            <a:r>
              <a:rPr lang="fr-CA" dirty="0"/>
              <a:t>, </a:t>
            </a:r>
            <a:r>
              <a:rPr lang="fr-CA" dirty="0" err="1"/>
              <a:t>spririt</a:t>
            </a:r>
            <a:r>
              <a:rPr lang="fr-CA" dirty="0"/>
              <a:t> and </a:t>
            </a:r>
            <a:r>
              <a:rPr lang="fr-CA" dirty="0" err="1"/>
              <a:t>purpose</a:t>
            </a:r>
            <a:r>
              <a:rPr lang="fr-CA" dirty="0"/>
              <a:t> of the provision</a:t>
            </a:r>
          </a:p>
        </p:txBody>
      </p:sp>
      <p:sp>
        <p:nvSpPr>
          <p:cNvPr id="4" name="Rectangle 3">
            <a:extLst>
              <a:ext uri="{FF2B5EF4-FFF2-40B4-BE49-F238E27FC236}">
                <a16:creationId xmlns:a16="http://schemas.microsoft.com/office/drawing/2014/main" id="{BB0B9536-B59A-F0C5-5A6B-8E89A7F3D151}"/>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229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F8D0E-624A-E9E7-59C9-65988AA0D9FD}"/>
              </a:ext>
            </a:extLst>
          </p:cNvPr>
          <p:cNvSpPr>
            <a:spLocks noGrp="1"/>
          </p:cNvSpPr>
          <p:nvPr>
            <p:ph type="title"/>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AA8C8D61-A77A-730E-473D-AAA2317D7538}"/>
              </a:ext>
            </a:extLst>
          </p:cNvPr>
          <p:cNvSpPr>
            <a:spLocks noGrp="1"/>
          </p:cNvSpPr>
          <p:nvPr>
            <p:ph idx="1"/>
          </p:nvPr>
        </p:nvSpPr>
        <p:spPr/>
        <p:txBody>
          <a:bodyPr/>
          <a:lstStyle/>
          <a:p>
            <a:r>
              <a:rPr lang="fr-CA" sz="2200" dirty="0"/>
              <a:t>So how </a:t>
            </a:r>
            <a:r>
              <a:rPr lang="fr-CA" sz="2200" dirty="0" err="1"/>
              <a:t>did</a:t>
            </a:r>
            <a:r>
              <a:rPr lang="fr-CA" sz="2200" dirty="0"/>
              <a:t> </a:t>
            </a:r>
            <a:r>
              <a:rPr lang="fr-CA" sz="2200" dirty="0" err="1"/>
              <a:t>that</a:t>
            </a:r>
            <a:r>
              <a:rPr lang="fr-CA" sz="2200" dirty="0"/>
              <a:t> go in </a:t>
            </a:r>
            <a:r>
              <a:rPr lang="fr-CA" sz="2200" i="1" dirty="0"/>
              <a:t>Alta Energy Luxembourg </a:t>
            </a:r>
            <a:r>
              <a:rPr lang="fr-CA" sz="2200" dirty="0"/>
              <a:t>?</a:t>
            </a:r>
          </a:p>
          <a:p>
            <a:pPr lvl="1"/>
            <a:r>
              <a:rPr lang="fr-CA" sz="2200" dirty="0" err="1"/>
              <a:t>Tax</a:t>
            </a:r>
            <a:r>
              <a:rPr lang="fr-CA" sz="2200" dirty="0"/>
              <a:t> </a:t>
            </a:r>
            <a:r>
              <a:rPr lang="fr-CA" sz="2200" dirty="0" err="1"/>
              <a:t>benefit</a:t>
            </a:r>
            <a:r>
              <a:rPr lang="fr-CA" sz="2200" dirty="0"/>
              <a:t> </a:t>
            </a:r>
            <a:r>
              <a:rPr lang="fr-CA" sz="2200" dirty="0" err="1"/>
              <a:t>was</a:t>
            </a:r>
            <a:r>
              <a:rPr lang="fr-CA" sz="2200" dirty="0"/>
              <a:t> </a:t>
            </a:r>
            <a:r>
              <a:rPr lang="fr-CA" sz="2200" dirty="0" err="1"/>
              <a:t>accepted</a:t>
            </a:r>
            <a:r>
              <a:rPr lang="fr-CA" sz="2200" dirty="0"/>
              <a:t> by </a:t>
            </a:r>
            <a:r>
              <a:rPr lang="fr-CA" sz="2200" dirty="0" err="1"/>
              <a:t>both</a:t>
            </a:r>
            <a:r>
              <a:rPr lang="fr-CA" sz="2200" dirty="0"/>
              <a:t> parties </a:t>
            </a:r>
          </a:p>
          <a:p>
            <a:pPr lvl="1"/>
            <a:r>
              <a:rPr lang="fr-CA" sz="2200" dirty="0" err="1"/>
              <a:t>Tax</a:t>
            </a:r>
            <a:r>
              <a:rPr lang="fr-CA" sz="2200" dirty="0"/>
              <a:t> </a:t>
            </a:r>
            <a:r>
              <a:rPr lang="fr-CA" sz="2200" dirty="0" err="1"/>
              <a:t>avoidance</a:t>
            </a:r>
            <a:r>
              <a:rPr lang="fr-CA" sz="2200" dirty="0"/>
              <a:t> </a:t>
            </a:r>
            <a:r>
              <a:rPr lang="fr-CA" sz="2200" dirty="0" err="1"/>
              <a:t>operation</a:t>
            </a:r>
            <a:r>
              <a:rPr lang="fr-CA" sz="2200" dirty="0"/>
              <a:t> </a:t>
            </a:r>
            <a:r>
              <a:rPr lang="fr-CA" sz="2200" dirty="0" err="1"/>
              <a:t>was</a:t>
            </a:r>
            <a:r>
              <a:rPr lang="fr-CA" sz="2200" dirty="0"/>
              <a:t> </a:t>
            </a:r>
            <a:r>
              <a:rPr lang="fr-CA" sz="2200" dirty="0" err="1"/>
              <a:t>accepted</a:t>
            </a:r>
            <a:r>
              <a:rPr lang="fr-CA" sz="2200" dirty="0"/>
              <a:t> by </a:t>
            </a:r>
            <a:r>
              <a:rPr lang="fr-CA" sz="2200" dirty="0" err="1"/>
              <a:t>both</a:t>
            </a:r>
            <a:r>
              <a:rPr lang="fr-CA" sz="2200" dirty="0"/>
              <a:t> parties</a:t>
            </a:r>
          </a:p>
          <a:p>
            <a:pPr lvl="1"/>
            <a:r>
              <a:rPr lang="fr-CA" sz="2200" dirty="0" err="1"/>
              <a:t>Tax</a:t>
            </a:r>
            <a:r>
              <a:rPr lang="fr-CA" sz="2200" dirty="0"/>
              <a:t> abuse </a:t>
            </a:r>
            <a:r>
              <a:rPr lang="fr-CA" sz="2200" dirty="0" err="1"/>
              <a:t>was</a:t>
            </a:r>
            <a:r>
              <a:rPr lang="fr-CA" sz="2200" dirty="0"/>
              <a:t> </a:t>
            </a:r>
            <a:r>
              <a:rPr lang="fr-CA" sz="2200" dirty="0" err="1"/>
              <a:t>contested</a:t>
            </a:r>
            <a:endParaRPr lang="fr-CA" sz="2200" dirty="0"/>
          </a:p>
        </p:txBody>
      </p:sp>
      <p:sp>
        <p:nvSpPr>
          <p:cNvPr id="4" name="Rectangle 3">
            <a:extLst>
              <a:ext uri="{FF2B5EF4-FFF2-40B4-BE49-F238E27FC236}">
                <a16:creationId xmlns:a16="http://schemas.microsoft.com/office/drawing/2014/main" id="{A63A7A6E-2176-7E53-0A91-78E1C518D85B}"/>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6421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2CFF4-0E10-19A6-953A-207D4F2B740E}"/>
              </a:ext>
            </a:extLst>
          </p:cNvPr>
          <p:cNvSpPr>
            <a:spLocks noGrp="1"/>
          </p:cNvSpPr>
          <p:nvPr>
            <p:ph type="title"/>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8034F552-37B1-E69B-CC17-5442ABED78A5}"/>
              </a:ext>
            </a:extLst>
          </p:cNvPr>
          <p:cNvSpPr>
            <a:spLocks noGrp="1"/>
          </p:cNvSpPr>
          <p:nvPr>
            <p:ph idx="1"/>
          </p:nvPr>
        </p:nvSpPr>
        <p:spPr/>
        <p:txBody>
          <a:bodyPr/>
          <a:lstStyle/>
          <a:p>
            <a:r>
              <a:rPr lang="fr-CA" sz="1800" dirty="0"/>
              <a:t>Par 48 : « […] </a:t>
            </a:r>
            <a:r>
              <a:rPr lang="fr-CA" sz="1800" dirty="0" err="1"/>
              <a:t>even</a:t>
            </a:r>
            <a:r>
              <a:rPr lang="fr-CA" sz="1800" dirty="0"/>
              <a:t> </a:t>
            </a:r>
            <a:r>
              <a:rPr lang="fr-CA" sz="1800" dirty="0" err="1"/>
              <a:t>though</a:t>
            </a:r>
            <a:r>
              <a:rPr lang="fr-CA" sz="1800" dirty="0"/>
              <a:t> one </a:t>
            </a:r>
            <a:r>
              <a:rPr lang="fr-CA" sz="1800" dirty="0" err="1"/>
              <a:t>may</a:t>
            </a:r>
            <a:r>
              <a:rPr lang="fr-CA" sz="1800" dirty="0"/>
              <a:t> </a:t>
            </a:r>
            <a:r>
              <a:rPr lang="fr-CA" sz="1800" dirty="0" err="1"/>
              <a:t>consider</a:t>
            </a:r>
            <a:r>
              <a:rPr lang="fr-CA" sz="1800" dirty="0"/>
              <a:t> </a:t>
            </a:r>
            <a:r>
              <a:rPr lang="fr-CA" sz="1800" dirty="0" err="1"/>
              <a:t>treaty</a:t>
            </a:r>
            <a:r>
              <a:rPr lang="fr-CA" sz="1800" dirty="0"/>
              <a:t> shopping in </a:t>
            </a:r>
            <a:r>
              <a:rPr lang="fr-CA" sz="1800" dirty="0" err="1"/>
              <a:t>tax</a:t>
            </a:r>
            <a:r>
              <a:rPr lang="fr-CA" sz="1800" dirty="0"/>
              <a:t> </a:t>
            </a:r>
            <a:r>
              <a:rPr lang="fr-CA" sz="1800" dirty="0" err="1"/>
              <a:t>havens</a:t>
            </a:r>
            <a:r>
              <a:rPr lang="fr-CA" sz="1800" dirty="0"/>
              <a:t> to </a:t>
            </a:r>
            <a:r>
              <a:rPr lang="fr-CA" sz="1800" dirty="0" err="1"/>
              <a:t>be</a:t>
            </a:r>
            <a:r>
              <a:rPr lang="fr-CA" sz="1800" dirty="0"/>
              <a:t> immoral, </a:t>
            </a:r>
            <a:r>
              <a:rPr lang="fr-CA" sz="1800" dirty="0" err="1"/>
              <a:t>this</a:t>
            </a:r>
            <a:r>
              <a:rPr lang="fr-CA" sz="1800" dirty="0"/>
              <a:t> </a:t>
            </a:r>
            <a:r>
              <a:rPr lang="fr-CA" sz="1800" dirty="0" err="1"/>
              <a:t>is</a:t>
            </a:r>
            <a:r>
              <a:rPr lang="fr-CA" sz="1800" dirty="0"/>
              <a:t> not </a:t>
            </a:r>
            <a:r>
              <a:rPr lang="fr-CA" sz="1800" dirty="0" err="1"/>
              <a:t>determinative</a:t>
            </a:r>
            <a:r>
              <a:rPr lang="fr-CA" sz="1800" dirty="0"/>
              <a:t> of a </a:t>
            </a:r>
            <a:r>
              <a:rPr lang="fr-CA" sz="1800" dirty="0" err="1"/>
              <a:t>finding</a:t>
            </a:r>
            <a:r>
              <a:rPr lang="fr-CA" sz="1800" dirty="0"/>
              <a:t> of abuse. »</a:t>
            </a:r>
          </a:p>
          <a:p>
            <a:r>
              <a:rPr lang="fr-CA" sz="1800" dirty="0" err="1"/>
              <a:t>What</a:t>
            </a:r>
            <a:r>
              <a:rPr lang="fr-CA" sz="1800" dirty="0"/>
              <a:t> </a:t>
            </a:r>
            <a:r>
              <a:rPr lang="fr-CA" sz="1800" dirty="0" err="1"/>
              <a:t>is</a:t>
            </a:r>
            <a:r>
              <a:rPr lang="fr-CA" sz="1800" dirty="0"/>
              <a:t> the </a:t>
            </a:r>
            <a:r>
              <a:rPr lang="fr-CA" sz="1800" dirty="0" err="1"/>
              <a:t>object</a:t>
            </a:r>
            <a:r>
              <a:rPr lang="fr-CA" sz="1800" dirty="0"/>
              <a:t>, spirit and </a:t>
            </a:r>
            <a:r>
              <a:rPr lang="fr-CA" sz="1800" dirty="0" err="1"/>
              <a:t>purpose</a:t>
            </a:r>
            <a:r>
              <a:rPr lang="fr-CA" sz="1800" dirty="0"/>
              <a:t> of the exemption in article 13 – </a:t>
            </a:r>
            <a:r>
              <a:rPr lang="fr-CA" sz="1800" dirty="0" err="1"/>
              <a:t>According</a:t>
            </a:r>
            <a:r>
              <a:rPr lang="fr-CA" sz="1800" dirty="0"/>
              <a:t> to the court par.89  </a:t>
            </a:r>
          </a:p>
          <a:p>
            <a:pPr lvl="1"/>
            <a:r>
              <a:rPr lang="fr-CA" sz="1600" dirty="0"/>
              <a:t>« […] to </a:t>
            </a:r>
            <a:r>
              <a:rPr lang="fr-CA" sz="1600" dirty="0" err="1"/>
              <a:t>foster</a:t>
            </a:r>
            <a:r>
              <a:rPr lang="fr-CA" sz="1600" dirty="0"/>
              <a:t> international </a:t>
            </a:r>
            <a:r>
              <a:rPr lang="fr-CA" sz="1600" dirty="0" err="1"/>
              <a:t>investment</a:t>
            </a:r>
            <a:r>
              <a:rPr lang="fr-CA" sz="1600" dirty="0"/>
              <a:t> by </a:t>
            </a:r>
            <a:r>
              <a:rPr lang="fr-CA" sz="1600" dirty="0" err="1"/>
              <a:t>exempting</a:t>
            </a:r>
            <a:r>
              <a:rPr lang="fr-CA" sz="1600" dirty="0"/>
              <a:t> </a:t>
            </a:r>
            <a:r>
              <a:rPr lang="fr-CA" sz="1600" dirty="0" err="1"/>
              <a:t>residents</a:t>
            </a:r>
            <a:r>
              <a:rPr lang="fr-CA" sz="1600" dirty="0"/>
              <a:t> of a </a:t>
            </a:r>
            <a:r>
              <a:rPr lang="fr-CA" sz="1600" dirty="0" err="1"/>
              <a:t>contracting</a:t>
            </a:r>
            <a:r>
              <a:rPr lang="fr-CA" sz="1600" dirty="0"/>
              <a:t> state </a:t>
            </a:r>
            <a:r>
              <a:rPr lang="fr-CA" sz="1600" dirty="0" err="1"/>
              <a:t>from</a:t>
            </a:r>
            <a:r>
              <a:rPr lang="fr-CA" sz="1600" dirty="0"/>
              <a:t> taxes in the source state on capital gains </a:t>
            </a:r>
            <a:r>
              <a:rPr lang="fr-CA" sz="1600" dirty="0" err="1"/>
              <a:t>realized</a:t>
            </a:r>
            <a:r>
              <a:rPr lang="fr-CA" sz="1600" dirty="0"/>
              <a:t> on the disposition of </a:t>
            </a:r>
            <a:r>
              <a:rPr lang="fr-CA" sz="1600" dirty="0" err="1"/>
              <a:t>immovable</a:t>
            </a:r>
            <a:r>
              <a:rPr lang="fr-CA" sz="1600" dirty="0"/>
              <a:t> </a:t>
            </a:r>
            <a:r>
              <a:rPr lang="fr-CA" sz="1600" dirty="0" err="1"/>
              <a:t>property</a:t>
            </a:r>
            <a:r>
              <a:rPr lang="fr-CA" sz="1600" dirty="0"/>
              <a:t> in </a:t>
            </a:r>
            <a:r>
              <a:rPr lang="fr-CA" sz="1600" dirty="0" err="1"/>
              <a:t>which</a:t>
            </a:r>
            <a:r>
              <a:rPr lang="fr-CA" sz="1600" dirty="0"/>
              <a:t> a business </a:t>
            </a:r>
            <a:r>
              <a:rPr lang="fr-CA" sz="1600" dirty="0" err="1"/>
              <a:t>was</a:t>
            </a:r>
            <a:r>
              <a:rPr lang="fr-CA" sz="1600" dirty="0"/>
              <a:t> </a:t>
            </a:r>
            <a:r>
              <a:rPr lang="fr-CA" sz="1600" dirty="0" err="1"/>
              <a:t>carried</a:t>
            </a:r>
            <a:r>
              <a:rPr lang="fr-CA" sz="1600" dirty="0"/>
              <a:t> on, or on the disposition of </a:t>
            </a:r>
            <a:r>
              <a:rPr lang="fr-CA" sz="1600" dirty="0" err="1"/>
              <a:t>shares</a:t>
            </a:r>
            <a:r>
              <a:rPr lang="fr-CA" sz="1600" dirty="0"/>
              <a:t> </a:t>
            </a:r>
            <a:r>
              <a:rPr lang="fr-CA" sz="1600" dirty="0" err="1"/>
              <a:t>whose</a:t>
            </a:r>
            <a:r>
              <a:rPr lang="fr-CA" sz="1600" dirty="0"/>
              <a:t> value </a:t>
            </a:r>
            <a:r>
              <a:rPr lang="fr-CA" sz="1600" dirty="0" err="1"/>
              <a:t>is</a:t>
            </a:r>
            <a:r>
              <a:rPr lang="fr-CA" sz="1600" dirty="0"/>
              <a:t> </a:t>
            </a:r>
            <a:r>
              <a:rPr lang="fr-CA" sz="1600" dirty="0" err="1"/>
              <a:t>derived</a:t>
            </a:r>
            <a:r>
              <a:rPr lang="fr-CA" sz="1600" dirty="0"/>
              <a:t> </a:t>
            </a:r>
            <a:r>
              <a:rPr lang="fr-CA" sz="1600" dirty="0" err="1"/>
              <a:t>principally</a:t>
            </a:r>
            <a:r>
              <a:rPr lang="fr-CA" sz="1600" dirty="0"/>
              <a:t> </a:t>
            </a:r>
            <a:r>
              <a:rPr lang="fr-CA" sz="1600" dirty="0" err="1"/>
              <a:t>from</a:t>
            </a:r>
            <a:r>
              <a:rPr lang="fr-CA" sz="1600" dirty="0"/>
              <a:t> </a:t>
            </a:r>
            <a:r>
              <a:rPr lang="fr-CA" sz="1600" dirty="0" err="1"/>
              <a:t>such</a:t>
            </a:r>
            <a:r>
              <a:rPr lang="fr-CA" sz="1600" dirty="0"/>
              <a:t> </a:t>
            </a:r>
            <a:r>
              <a:rPr lang="fr-CA" sz="1600" dirty="0" err="1"/>
              <a:t>immovable</a:t>
            </a:r>
            <a:r>
              <a:rPr lang="fr-CA" sz="1600" dirty="0"/>
              <a:t> </a:t>
            </a:r>
            <a:r>
              <a:rPr lang="fr-CA" sz="1600" dirty="0" err="1"/>
              <a:t>property</a:t>
            </a:r>
            <a:r>
              <a:rPr lang="fr-CA" sz="1600" dirty="0"/>
              <a:t>. » … </a:t>
            </a:r>
          </a:p>
          <a:p>
            <a:pPr lvl="1"/>
            <a:r>
              <a:rPr lang="fr-CA" sz="1600" dirty="0"/>
              <a:t>« It </a:t>
            </a:r>
            <a:r>
              <a:rPr lang="fr-CA" sz="1600" dirty="0" err="1"/>
              <a:t>appears</a:t>
            </a:r>
            <a:r>
              <a:rPr lang="fr-CA" sz="1600" dirty="0"/>
              <a:t> </a:t>
            </a:r>
            <a:r>
              <a:rPr lang="fr-CA" sz="1600" dirty="0" err="1"/>
              <a:t>that</a:t>
            </a:r>
            <a:r>
              <a:rPr lang="fr-CA" sz="1600" dirty="0"/>
              <a:t> Canada </a:t>
            </a:r>
            <a:r>
              <a:rPr lang="fr-CA" sz="1600" dirty="0" err="1"/>
              <a:t>was</a:t>
            </a:r>
            <a:r>
              <a:rPr lang="fr-CA" sz="1600" dirty="0"/>
              <a:t> </a:t>
            </a:r>
            <a:r>
              <a:rPr lang="fr-CA" sz="1600" dirty="0" err="1"/>
              <a:t>aware</a:t>
            </a:r>
            <a:r>
              <a:rPr lang="fr-CA" sz="1600" dirty="0"/>
              <a:t> of </a:t>
            </a:r>
            <a:r>
              <a:rPr lang="fr-CA" sz="1600" dirty="0" err="1"/>
              <a:t>tax</a:t>
            </a:r>
            <a:r>
              <a:rPr lang="fr-CA" sz="1600" dirty="0"/>
              <a:t> planning </a:t>
            </a:r>
            <a:r>
              <a:rPr lang="fr-CA" sz="1600" dirty="0" err="1"/>
              <a:t>strategies</a:t>
            </a:r>
            <a:r>
              <a:rPr lang="fr-CA" sz="1600" dirty="0"/>
              <a:t> </a:t>
            </a:r>
            <a:r>
              <a:rPr lang="fr-CA" sz="1600" dirty="0" err="1"/>
              <a:t>using</a:t>
            </a:r>
            <a:r>
              <a:rPr lang="fr-CA" sz="1600" dirty="0"/>
              <a:t> conduit corporations in Luxembourg but </a:t>
            </a:r>
            <a:r>
              <a:rPr lang="fr-CA" sz="1600" dirty="0" err="1"/>
              <a:t>that</a:t>
            </a:r>
            <a:r>
              <a:rPr lang="fr-CA" sz="1600" dirty="0"/>
              <a:t> </a:t>
            </a:r>
            <a:r>
              <a:rPr lang="fr-CA" sz="1600" dirty="0" err="1"/>
              <a:t>it</a:t>
            </a:r>
            <a:r>
              <a:rPr lang="fr-CA" sz="1600" dirty="0"/>
              <a:t> made a </a:t>
            </a:r>
            <a:r>
              <a:rPr lang="fr-CA" sz="1600" dirty="0" err="1"/>
              <a:t>deliberate</a:t>
            </a:r>
            <a:r>
              <a:rPr lang="fr-CA" sz="1600" dirty="0"/>
              <a:t> </a:t>
            </a:r>
            <a:r>
              <a:rPr lang="fr-CA" sz="1600" dirty="0" err="1"/>
              <a:t>choice</a:t>
            </a:r>
            <a:r>
              <a:rPr lang="fr-CA" sz="1600" dirty="0"/>
              <a:t> not to </a:t>
            </a:r>
            <a:r>
              <a:rPr lang="fr-CA" sz="1600" dirty="0" err="1"/>
              <a:t>include</a:t>
            </a:r>
            <a:r>
              <a:rPr lang="fr-CA" sz="1600" dirty="0"/>
              <a:t> anti-</a:t>
            </a:r>
            <a:r>
              <a:rPr lang="fr-CA" sz="1600" dirty="0" err="1"/>
              <a:t>avoidance</a:t>
            </a:r>
            <a:r>
              <a:rPr lang="fr-CA" sz="1600" dirty="0"/>
              <a:t> provisions </a:t>
            </a:r>
            <a:r>
              <a:rPr lang="fr-CA" sz="1600" dirty="0" err="1"/>
              <a:t>that</a:t>
            </a:r>
            <a:r>
              <a:rPr lang="fr-CA" sz="1600" dirty="0"/>
              <a:t> </a:t>
            </a:r>
            <a:r>
              <a:rPr lang="fr-CA" sz="1600" dirty="0" err="1"/>
              <a:t>would</a:t>
            </a:r>
            <a:r>
              <a:rPr lang="fr-CA" sz="1600" dirty="0"/>
              <a:t> have </a:t>
            </a:r>
            <a:r>
              <a:rPr lang="fr-CA" sz="1600" dirty="0" err="1"/>
              <a:t>addressed</a:t>
            </a:r>
            <a:r>
              <a:rPr lang="fr-CA" sz="1600" dirty="0"/>
              <a:t> </a:t>
            </a:r>
            <a:r>
              <a:rPr lang="fr-CA" sz="1600" dirty="0" err="1"/>
              <a:t>this</a:t>
            </a:r>
            <a:r>
              <a:rPr lang="fr-CA" sz="1600" dirty="0"/>
              <a:t> situation in the </a:t>
            </a:r>
            <a:r>
              <a:rPr lang="fr-CA" sz="1600" dirty="0" err="1"/>
              <a:t>Treaty</a:t>
            </a:r>
            <a:r>
              <a:rPr lang="fr-CA" sz="1600" dirty="0"/>
              <a:t>. »</a:t>
            </a:r>
          </a:p>
          <a:p>
            <a:endParaRPr lang="fr-CA" dirty="0"/>
          </a:p>
        </p:txBody>
      </p:sp>
      <p:sp>
        <p:nvSpPr>
          <p:cNvPr id="4" name="Rectangle 3">
            <a:extLst>
              <a:ext uri="{FF2B5EF4-FFF2-40B4-BE49-F238E27FC236}">
                <a16:creationId xmlns:a16="http://schemas.microsoft.com/office/drawing/2014/main" id="{A07AD048-89C4-8671-1860-5F66719F4221}"/>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68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noChangeArrowheads="1"/>
          </p:cNvSpPr>
          <p:nvPr>
            <p:ph type="title"/>
            <p:custDataLst>
              <p:tags r:id="rId1"/>
            </p:custDataLst>
          </p:nvPr>
        </p:nvSpPr>
        <p:spPr>
          <a:xfrm>
            <a:off x="683568" y="555526"/>
            <a:ext cx="6803082" cy="504056"/>
          </a:xfrm>
        </p:spPr>
        <p:txBody>
          <a:bodyPr/>
          <a:lstStyle/>
          <a:p>
            <a:r>
              <a:rPr lang="fr-CA" altLang="fr-FR" sz="2200" dirty="0">
                <a:latin typeface="+mj-lt"/>
              </a:rPr>
              <a:t>Plan</a:t>
            </a:r>
          </a:p>
        </p:txBody>
      </p:sp>
      <p:sp>
        <p:nvSpPr>
          <p:cNvPr id="7171" name="Espace réservé du contenu 2"/>
          <p:cNvSpPr>
            <a:spLocks noGrp="1" noChangeArrowheads="1"/>
          </p:cNvSpPr>
          <p:nvPr>
            <p:ph idx="1"/>
            <p:custDataLst>
              <p:tags r:id="rId2"/>
            </p:custDataLst>
          </p:nvPr>
        </p:nvSpPr>
        <p:spPr>
          <a:xfrm>
            <a:off x="1115616" y="1130424"/>
            <a:ext cx="7344816" cy="3808948"/>
          </a:xfrm>
        </p:spPr>
        <p:txBody>
          <a:bodyPr/>
          <a:lstStyle/>
          <a:p>
            <a:pPr lvl="0">
              <a:spcBef>
                <a:spcPts val="0"/>
              </a:spcBef>
              <a:buFont typeface="Arial" panose="020B0604020202020204" pitchFamily="34" charset="0"/>
              <a:buChar char="•"/>
            </a:pPr>
            <a:r>
              <a:rPr lang="en-US" dirty="0">
                <a:effectLst/>
                <a:latin typeface="Arial" panose="020B0604020202020204" pitchFamily="34" charset="0"/>
                <a:ea typeface="Times New Roman" panose="02020603050405020304" pitchFamily="18" charset="0"/>
              </a:rPr>
              <a:t>Interpretation of tax treaties</a:t>
            </a:r>
          </a:p>
          <a:p>
            <a:pPr lvl="0">
              <a:spcBef>
                <a:spcPts val="0"/>
              </a:spcBef>
              <a:buFont typeface="Arial" panose="020B0604020202020204" pitchFamily="34" charset="0"/>
              <a:buChar char="•"/>
            </a:pPr>
            <a:r>
              <a:rPr lang="en-US" dirty="0">
                <a:latin typeface="Arial" panose="020B0604020202020204" pitchFamily="34" charset="0"/>
              </a:rPr>
              <a:t>Application of tax treaties –Canadian case</a:t>
            </a:r>
          </a:p>
          <a:p>
            <a:pPr lvl="0">
              <a:spcBef>
                <a:spcPts val="0"/>
              </a:spcBef>
              <a:buFont typeface="Arial" panose="020B0604020202020204" pitchFamily="34" charset="0"/>
              <a:buChar char="•"/>
            </a:pPr>
            <a:r>
              <a:rPr lang="fr-CA" dirty="0" err="1">
                <a:latin typeface="Arial" panose="020B0604020202020204" pitchFamily="34" charset="0"/>
              </a:rPr>
              <a:t>Tax</a:t>
            </a:r>
            <a:r>
              <a:rPr lang="fr-CA" dirty="0">
                <a:latin typeface="Arial" panose="020B0604020202020204" pitchFamily="34" charset="0"/>
              </a:rPr>
              <a:t> </a:t>
            </a:r>
            <a:r>
              <a:rPr lang="fr-CA" dirty="0" err="1">
                <a:latin typeface="Arial" panose="020B0604020202020204" pitchFamily="34" charset="0"/>
              </a:rPr>
              <a:t>treaties</a:t>
            </a:r>
            <a:r>
              <a:rPr lang="fr-CA" dirty="0">
                <a:latin typeface="Arial" panose="020B0604020202020204" pitchFamily="34" charset="0"/>
              </a:rPr>
              <a:t> and anti-</a:t>
            </a:r>
            <a:r>
              <a:rPr lang="fr-CA" dirty="0" err="1">
                <a:latin typeface="Arial" panose="020B0604020202020204" pitchFamily="34" charset="0"/>
              </a:rPr>
              <a:t>avoidance</a:t>
            </a:r>
            <a:r>
              <a:rPr lang="fr-CA" dirty="0">
                <a:latin typeface="Arial" panose="020B0604020202020204" pitchFamily="34" charset="0"/>
              </a:rPr>
              <a:t> </a:t>
            </a:r>
            <a:r>
              <a:rPr lang="fr-CA" dirty="0" err="1">
                <a:latin typeface="Arial" panose="020B0604020202020204" pitchFamily="34" charset="0"/>
              </a:rPr>
              <a:t>rules</a:t>
            </a:r>
            <a:endParaRPr lang="fr-CA" dirty="0">
              <a:latin typeface="Arial" panose="020B0604020202020204" pitchFamily="34" charset="0"/>
            </a:endParaRPr>
          </a:p>
          <a:p>
            <a:pPr lvl="0">
              <a:spcBef>
                <a:spcPts val="0"/>
              </a:spcBef>
              <a:buFont typeface="Arial" panose="020B0604020202020204" pitchFamily="34" charset="0"/>
              <a:buChar char="•"/>
            </a:pPr>
            <a:r>
              <a:rPr lang="fr-CA" dirty="0" err="1">
                <a:latin typeface="Arial" panose="020B0604020202020204" pitchFamily="34" charset="0"/>
              </a:rPr>
              <a:t>Avoidance</a:t>
            </a:r>
            <a:r>
              <a:rPr lang="fr-CA" dirty="0">
                <a:latin typeface="Arial" panose="020B0604020202020204" pitchFamily="34" charset="0"/>
              </a:rPr>
              <a:t> and </a:t>
            </a:r>
            <a:r>
              <a:rPr lang="fr-CA" dirty="0" err="1">
                <a:latin typeface="Arial" panose="020B0604020202020204" pitchFamily="34" charset="0"/>
              </a:rPr>
              <a:t>mandatory</a:t>
            </a:r>
            <a:r>
              <a:rPr lang="fr-CA" dirty="0">
                <a:latin typeface="Arial" panose="020B0604020202020204" pitchFamily="34" charset="0"/>
              </a:rPr>
              <a:t> </a:t>
            </a:r>
            <a:r>
              <a:rPr lang="fr-CA" dirty="0" err="1">
                <a:latin typeface="Arial" panose="020B0604020202020204" pitchFamily="34" charset="0"/>
              </a:rPr>
              <a:t>disclosure</a:t>
            </a:r>
            <a:r>
              <a:rPr lang="fr-CA" dirty="0">
                <a:latin typeface="Arial" panose="020B0604020202020204" pitchFamily="34" charset="0"/>
              </a:rPr>
              <a:t> of </a:t>
            </a:r>
            <a:r>
              <a:rPr lang="fr-CA" dirty="0" err="1">
                <a:latin typeface="Arial" panose="020B0604020202020204" pitchFamily="34" charset="0"/>
              </a:rPr>
              <a:t>tax</a:t>
            </a:r>
            <a:r>
              <a:rPr lang="fr-CA" dirty="0">
                <a:latin typeface="Arial" panose="020B0604020202020204" pitchFamily="34" charset="0"/>
              </a:rPr>
              <a:t> planning</a:t>
            </a:r>
          </a:p>
          <a:p>
            <a:pPr marL="615944" lvl="1" indent="-342900" algn="just">
              <a:spcBef>
                <a:spcPts val="0"/>
              </a:spcBef>
              <a:buFont typeface="+mj-lt"/>
              <a:buAutoNum type="alphaLcPeriod"/>
              <a:tabLst>
                <a:tab pos="228600" algn="l"/>
              </a:tabLst>
            </a:pPr>
            <a:endParaRPr lang="fr-CA" dirty="0">
              <a:effectLst/>
              <a:latin typeface="Times New Roman" panose="02020603050405020304" pitchFamily="18" charset="0"/>
              <a:ea typeface="Times New Roman" panose="02020603050405020304" pitchFamily="18" charset="0"/>
            </a:endParaRPr>
          </a:p>
          <a:p>
            <a:pPr marL="571511" indent="-385763"/>
            <a:endParaRPr lang="fr-CA" altLang="fr-FR" sz="1800" dirty="0"/>
          </a:p>
        </p:txBody>
      </p:sp>
      <p:sp>
        <p:nvSpPr>
          <p:cNvPr id="2" name="Rectangle 1">
            <a:extLst>
              <a:ext uri="{FF2B5EF4-FFF2-40B4-BE49-F238E27FC236}">
                <a16:creationId xmlns:a16="http://schemas.microsoft.com/office/drawing/2014/main" id="{72C0DFBA-6D58-4A48-BFB9-4DB6A069468E}"/>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5434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F9AF2-40C6-65B2-AC23-5405719E989A}"/>
              </a:ext>
            </a:extLst>
          </p:cNvPr>
          <p:cNvSpPr>
            <a:spLocks noGrp="1"/>
          </p:cNvSpPr>
          <p:nvPr>
            <p:ph type="title"/>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4A3E7F21-70FD-6EE8-EF92-D582E85765D3}"/>
              </a:ext>
            </a:extLst>
          </p:cNvPr>
          <p:cNvSpPr>
            <a:spLocks noGrp="1"/>
          </p:cNvSpPr>
          <p:nvPr>
            <p:ph idx="1"/>
          </p:nvPr>
        </p:nvSpPr>
        <p:spPr/>
        <p:txBody>
          <a:bodyPr/>
          <a:lstStyle/>
          <a:p>
            <a:r>
              <a:rPr lang="fr-CA" sz="1800" dirty="0" err="1"/>
              <a:t>Was</a:t>
            </a:r>
            <a:r>
              <a:rPr lang="fr-CA" sz="1800" dirty="0"/>
              <a:t> the transaction abusive, </a:t>
            </a:r>
            <a:r>
              <a:rPr lang="fr-CA" sz="1800" dirty="0" err="1"/>
              <a:t>according</a:t>
            </a:r>
            <a:r>
              <a:rPr lang="fr-CA" sz="1800" dirty="0"/>
              <a:t> to the court :</a:t>
            </a:r>
          </a:p>
          <a:p>
            <a:pPr lvl="1"/>
            <a:r>
              <a:rPr lang="fr-CA" sz="1800" dirty="0"/>
              <a:t>Par.94 « There </a:t>
            </a:r>
            <a:r>
              <a:rPr lang="fr-CA" sz="1800" dirty="0" err="1"/>
              <a:t>is</a:t>
            </a:r>
            <a:r>
              <a:rPr lang="fr-CA" sz="1800" dirty="0"/>
              <a:t> </a:t>
            </a:r>
            <a:r>
              <a:rPr lang="fr-CA" sz="1800" dirty="0" err="1"/>
              <a:t>nothing</a:t>
            </a:r>
            <a:r>
              <a:rPr lang="fr-CA" sz="1800" dirty="0"/>
              <a:t> in the </a:t>
            </a:r>
            <a:r>
              <a:rPr lang="fr-CA" sz="1800" dirty="0" err="1"/>
              <a:t>Treaty</a:t>
            </a:r>
            <a:r>
              <a:rPr lang="fr-CA" sz="1800" dirty="0"/>
              <a:t> </a:t>
            </a:r>
            <a:r>
              <a:rPr lang="fr-CA" sz="1800" dirty="0" err="1"/>
              <a:t>suggesting</a:t>
            </a:r>
            <a:r>
              <a:rPr lang="fr-CA" sz="1800" dirty="0"/>
              <a:t> </a:t>
            </a:r>
            <a:r>
              <a:rPr lang="fr-CA" sz="1800" dirty="0" err="1"/>
              <a:t>that</a:t>
            </a:r>
            <a:r>
              <a:rPr lang="fr-CA" sz="1800" dirty="0"/>
              <a:t> a single-</a:t>
            </a:r>
            <a:r>
              <a:rPr lang="fr-CA" sz="1800" dirty="0" err="1"/>
              <a:t>purpose</a:t>
            </a:r>
            <a:r>
              <a:rPr lang="fr-CA" sz="1800" dirty="0"/>
              <a:t> conduit corporation </a:t>
            </a:r>
            <a:r>
              <a:rPr lang="fr-CA" sz="1800" dirty="0" err="1"/>
              <a:t>resident</a:t>
            </a:r>
            <a:r>
              <a:rPr lang="fr-CA" sz="1800" dirty="0"/>
              <a:t> in Luxembourg </a:t>
            </a:r>
            <a:r>
              <a:rPr lang="fr-CA" sz="1800" dirty="0" err="1"/>
              <a:t>cannot</a:t>
            </a:r>
            <a:r>
              <a:rPr lang="fr-CA" sz="1800" dirty="0"/>
              <a:t> </a:t>
            </a:r>
            <a:r>
              <a:rPr lang="fr-CA" sz="1800" dirty="0" err="1"/>
              <a:t>avail</a:t>
            </a:r>
            <a:r>
              <a:rPr lang="fr-CA" sz="1800" dirty="0"/>
              <a:t> </a:t>
            </a:r>
            <a:r>
              <a:rPr lang="fr-CA" sz="1800" dirty="0" err="1"/>
              <a:t>itself</a:t>
            </a:r>
            <a:r>
              <a:rPr lang="fr-CA" sz="1800" dirty="0"/>
              <a:t> of the </a:t>
            </a:r>
            <a:r>
              <a:rPr lang="fr-CA" sz="1800" dirty="0" err="1"/>
              <a:t>benefits</a:t>
            </a:r>
            <a:r>
              <a:rPr lang="fr-CA" sz="1800" dirty="0"/>
              <a:t> of the </a:t>
            </a:r>
            <a:r>
              <a:rPr lang="fr-CA" sz="1800" dirty="0" err="1"/>
              <a:t>Treaty</a:t>
            </a:r>
            <a:r>
              <a:rPr lang="fr-CA" sz="1800" dirty="0"/>
              <a:t> or </a:t>
            </a:r>
            <a:r>
              <a:rPr lang="fr-CA" sz="1800" dirty="0" err="1"/>
              <a:t>should</a:t>
            </a:r>
            <a:r>
              <a:rPr lang="fr-CA" sz="1800" dirty="0"/>
              <a:t> </a:t>
            </a:r>
            <a:r>
              <a:rPr lang="fr-CA" sz="1800" dirty="0" err="1"/>
              <a:t>be</a:t>
            </a:r>
            <a:r>
              <a:rPr lang="fr-CA" sz="1800" dirty="0"/>
              <a:t> </a:t>
            </a:r>
            <a:r>
              <a:rPr lang="fr-CA" sz="1800" dirty="0" err="1"/>
              <a:t>denied</a:t>
            </a:r>
            <a:r>
              <a:rPr lang="fr-CA" sz="1800" dirty="0"/>
              <a:t> </a:t>
            </a:r>
            <a:r>
              <a:rPr lang="fr-CA" sz="1800" dirty="0" err="1"/>
              <a:t>these</a:t>
            </a:r>
            <a:r>
              <a:rPr lang="fr-CA" sz="1800" dirty="0"/>
              <a:t> </a:t>
            </a:r>
            <a:r>
              <a:rPr lang="fr-CA" sz="1800" dirty="0" err="1"/>
              <a:t>benefits</a:t>
            </a:r>
            <a:r>
              <a:rPr lang="fr-CA" sz="1800" dirty="0"/>
              <a:t> due to </a:t>
            </a:r>
            <a:r>
              <a:rPr lang="fr-CA" sz="1800" dirty="0" err="1"/>
              <a:t>some</a:t>
            </a:r>
            <a:r>
              <a:rPr lang="fr-CA" sz="1800" dirty="0"/>
              <a:t> </a:t>
            </a:r>
            <a:r>
              <a:rPr lang="fr-CA" sz="1800" dirty="0" err="1"/>
              <a:t>other</a:t>
            </a:r>
            <a:r>
              <a:rPr lang="fr-CA" sz="1800" dirty="0"/>
              <a:t> </a:t>
            </a:r>
            <a:r>
              <a:rPr lang="fr-CA" sz="1800" dirty="0" err="1"/>
              <a:t>consideration</a:t>
            </a:r>
            <a:r>
              <a:rPr lang="fr-CA" sz="1800" dirty="0"/>
              <a:t> </a:t>
            </a:r>
            <a:r>
              <a:rPr lang="fr-CA" sz="1800" dirty="0" err="1"/>
              <a:t>such</a:t>
            </a:r>
            <a:r>
              <a:rPr lang="fr-CA" sz="1800" dirty="0"/>
              <a:t> as </a:t>
            </a:r>
            <a:r>
              <a:rPr lang="fr-CA" sz="1800" dirty="0" err="1"/>
              <a:t>its</a:t>
            </a:r>
            <a:r>
              <a:rPr lang="fr-CA" sz="1800" dirty="0"/>
              <a:t> </a:t>
            </a:r>
            <a:r>
              <a:rPr lang="fr-CA" sz="1800" dirty="0" err="1"/>
              <a:t>shareholders</a:t>
            </a:r>
            <a:r>
              <a:rPr lang="fr-CA" sz="1800" dirty="0"/>
              <a:t> not </a:t>
            </a:r>
            <a:r>
              <a:rPr lang="fr-CA" sz="1800" dirty="0" err="1"/>
              <a:t>being</a:t>
            </a:r>
            <a:r>
              <a:rPr lang="fr-CA" sz="1800" dirty="0"/>
              <a:t> </a:t>
            </a:r>
            <a:r>
              <a:rPr lang="fr-CA" sz="1800" dirty="0" err="1"/>
              <a:t>themselves</a:t>
            </a:r>
            <a:r>
              <a:rPr lang="fr-CA" sz="1800" dirty="0"/>
              <a:t> </a:t>
            </a:r>
            <a:r>
              <a:rPr lang="fr-CA" sz="1800" dirty="0" err="1"/>
              <a:t>residents</a:t>
            </a:r>
            <a:r>
              <a:rPr lang="fr-CA" sz="1800" dirty="0"/>
              <a:t> of Luxembourg. In </a:t>
            </a:r>
            <a:r>
              <a:rPr lang="fr-CA" sz="1800" dirty="0" err="1"/>
              <a:t>this</a:t>
            </a:r>
            <a:r>
              <a:rPr lang="fr-CA" sz="1800" dirty="0"/>
              <a:t> case, the provisions </a:t>
            </a:r>
            <a:r>
              <a:rPr lang="fr-CA" sz="1800" dirty="0" err="1"/>
              <a:t>operated</a:t>
            </a:r>
            <a:r>
              <a:rPr lang="fr-CA" sz="1800" dirty="0"/>
              <a:t> as </a:t>
            </a:r>
            <a:r>
              <a:rPr lang="fr-CA" sz="1800" dirty="0" err="1"/>
              <a:t>they</a:t>
            </a:r>
            <a:r>
              <a:rPr lang="fr-CA" sz="1800" dirty="0"/>
              <a:t> </a:t>
            </a:r>
            <a:r>
              <a:rPr lang="fr-CA" sz="1800" dirty="0" err="1"/>
              <a:t>were</a:t>
            </a:r>
            <a:r>
              <a:rPr lang="fr-CA" sz="1800" dirty="0"/>
              <a:t> </a:t>
            </a:r>
            <a:r>
              <a:rPr lang="fr-CA" sz="1800" dirty="0" err="1"/>
              <a:t>intended</a:t>
            </a:r>
            <a:r>
              <a:rPr lang="fr-CA" sz="1800" dirty="0"/>
              <a:t> to </a:t>
            </a:r>
            <a:r>
              <a:rPr lang="fr-CA" sz="1800" dirty="0" err="1"/>
              <a:t>operate</a:t>
            </a:r>
            <a:r>
              <a:rPr lang="fr-CA" sz="1800" dirty="0"/>
              <a:t>; </a:t>
            </a:r>
            <a:r>
              <a:rPr lang="fr-CA" sz="1800" dirty="0" err="1"/>
              <a:t>there</a:t>
            </a:r>
            <a:r>
              <a:rPr lang="fr-CA" sz="1800" dirty="0"/>
              <a:t> </a:t>
            </a:r>
            <a:r>
              <a:rPr lang="fr-CA" sz="1800" dirty="0" err="1"/>
              <a:t>was</a:t>
            </a:r>
            <a:r>
              <a:rPr lang="fr-CA" sz="1800" dirty="0"/>
              <a:t> no abuse… »</a:t>
            </a:r>
          </a:p>
        </p:txBody>
      </p:sp>
      <p:sp>
        <p:nvSpPr>
          <p:cNvPr id="4" name="Rectangle 3">
            <a:extLst>
              <a:ext uri="{FF2B5EF4-FFF2-40B4-BE49-F238E27FC236}">
                <a16:creationId xmlns:a16="http://schemas.microsoft.com/office/drawing/2014/main" id="{96CFBD37-59D0-31FC-94D2-2DC6A9CF7E17}"/>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5824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78EE0-F683-9425-959C-1E94507E4CD2}"/>
              </a:ext>
            </a:extLst>
          </p:cNvPr>
          <p:cNvSpPr>
            <a:spLocks noGrp="1"/>
          </p:cNvSpPr>
          <p:nvPr>
            <p:ph type="title"/>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3488FBF0-5E3D-B982-1A0A-C32F41BAA1E0}"/>
              </a:ext>
            </a:extLst>
          </p:cNvPr>
          <p:cNvSpPr>
            <a:spLocks noGrp="1"/>
          </p:cNvSpPr>
          <p:nvPr>
            <p:ph idx="1"/>
          </p:nvPr>
        </p:nvSpPr>
        <p:spPr/>
        <p:txBody>
          <a:bodyPr/>
          <a:lstStyle/>
          <a:p>
            <a:r>
              <a:rPr lang="fr-CA" dirty="0"/>
              <a:t>GAAR cases </a:t>
            </a:r>
            <a:r>
              <a:rPr lang="fr-CA" dirty="0" err="1"/>
              <a:t>were</a:t>
            </a:r>
            <a:r>
              <a:rPr lang="fr-CA" dirty="0"/>
              <a:t> </a:t>
            </a:r>
            <a:r>
              <a:rPr lang="fr-CA" dirty="0" err="1"/>
              <a:t>lost</a:t>
            </a:r>
            <a:r>
              <a:rPr lang="fr-CA" dirty="0"/>
              <a:t> by the CRA more </a:t>
            </a:r>
            <a:r>
              <a:rPr lang="fr-CA" dirty="0" err="1"/>
              <a:t>often</a:t>
            </a:r>
            <a:r>
              <a:rPr lang="fr-CA" dirty="0"/>
              <a:t> </a:t>
            </a:r>
            <a:r>
              <a:rPr lang="fr-CA" dirty="0" err="1"/>
              <a:t>than</a:t>
            </a:r>
            <a:r>
              <a:rPr lang="fr-CA" dirty="0"/>
              <a:t> not.</a:t>
            </a:r>
          </a:p>
          <a:p>
            <a:r>
              <a:rPr lang="fr-CA" dirty="0"/>
              <a:t>Up </a:t>
            </a:r>
            <a:r>
              <a:rPr lang="fr-CA" dirty="0" err="1"/>
              <a:t>until</a:t>
            </a:r>
            <a:r>
              <a:rPr lang="fr-CA" dirty="0"/>
              <a:t> more </a:t>
            </a:r>
            <a:r>
              <a:rPr lang="fr-CA" dirty="0" err="1"/>
              <a:t>recently</a:t>
            </a:r>
            <a:r>
              <a:rPr lang="fr-CA" dirty="0"/>
              <a:t>, </a:t>
            </a:r>
            <a:r>
              <a:rPr lang="fr-CA" dirty="0" err="1"/>
              <a:t>there</a:t>
            </a:r>
            <a:r>
              <a:rPr lang="fr-CA" dirty="0"/>
              <a:t> </a:t>
            </a:r>
            <a:r>
              <a:rPr lang="fr-CA" dirty="0" err="1"/>
              <a:t>was</a:t>
            </a:r>
            <a:r>
              <a:rPr lang="fr-CA" dirty="0"/>
              <a:t> no real </a:t>
            </a:r>
            <a:r>
              <a:rPr lang="fr-CA" dirty="0" err="1"/>
              <a:t>economic</a:t>
            </a:r>
            <a:r>
              <a:rPr lang="fr-CA" dirty="0"/>
              <a:t> </a:t>
            </a:r>
            <a:r>
              <a:rPr lang="fr-CA" dirty="0" err="1"/>
              <a:t>consequences</a:t>
            </a:r>
            <a:r>
              <a:rPr lang="fr-CA" dirty="0"/>
              <a:t> for </a:t>
            </a:r>
            <a:r>
              <a:rPr lang="fr-CA" dirty="0" err="1"/>
              <a:t>taxpayers</a:t>
            </a:r>
            <a:r>
              <a:rPr lang="fr-CA" dirty="0"/>
              <a:t> = </a:t>
            </a:r>
            <a:r>
              <a:rPr lang="fr-CA" dirty="0" err="1"/>
              <a:t>denies</a:t>
            </a:r>
            <a:r>
              <a:rPr lang="fr-CA" dirty="0"/>
              <a:t> the </a:t>
            </a:r>
            <a:r>
              <a:rPr lang="fr-CA" dirty="0" err="1"/>
              <a:t>tax</a:t>
            </a:r>
            <a:r>
              <a:rPr lang="fr-CA" dirty="0"/>
              <a:t> </a:t>
            </a:r>
            <a:r>
              <a:rPr lang="fr-CA" dirty="0" err="1"/>
              <a:t>benefit</a:t>
            </a:r>
            <a:r>
              <a:rPr lang="fr-CA" dirty="0"/>
              <a:t> </a:t>
            </a:r>
            <a:r>
              <a:rPr lang="fr-CA" dirty="0" err="1"/>
              <a:t>with</a:t>
            </a:r>
            <a:r>
              <a:rPr lang="fr-CA" dirty="0"/>
              <a:t> </a:t>
            </a:r>
            <a:r>
              <a:rPr lang="fr-CA" dirty="0" err="1"/>
              <a:t>interest</a:t>
            </a:r>
            <a:r>
              <a:rPr lang="fr-CA" dirty="0"/>
              <a:t>, no penalties.</a:t>
            </a:r>
          </a:p>
          <a:p>
            <a:r>
              <a:rPr lang="fr-CA" dirty="0"/>
              <a:t>Canada (and </a:t>
            </a:r>
            <a:r>
              <a:rPr lang="fr-CA" dirty="0" err="1"/>
              <a:t>Quebec</a:t>
            </a:r>
            <a:r>
              <a:rPr lang="fr-CA" dirty="0"/>
              <a:t>) </a:t>
            </a:r>
            <a:r>
              <a:rPr lang="fr-CA" dirty="0" err="1"/>
              <a:t>introduced</a:t>
            </a:r>
            <a:r>
              <a:rPr lang="fr-CA" dirty="0"/>
              <a:t> </a:t>
            </a:r>
            <a:r>
              <a:rPr lang="fr-CA" dirty="0" err="1"/>
              <a:t>mandatory</a:t>
            </a:r>
            <a:r>
              <a:rPr lang="fr-CA" dirty="0"/>
              <a:t> </a:t>
            </a:r>
            <a:r>
              <a:rPr lang="fr-CA" dirty="0" err="1"/>
              <a:t>disclosure</a:t>
            </a:r>
            <a:r>
              <a:rPr lang="fr-CA" dirty="0"/>
              <a:t> of </a:t>
            </a:r>
            <a:r>
              <a:rPr lang="fr-CA" dirty="0" err="1"/>
              <a:t>tax</a:t>
            </a:r>
            <a:r>
              <a:rPr lang="fr-CA" dirty="0"/>
              <a:t> planning information</a:t>
            </a:r>
          </a:p>
          <a:p>
            <a:r>
              <a:rPr lang="fr-CA" dirty="0" err="1"/>
              <a:t>Also</a:t>
            </a:r>
            <a:r>
              <a:rPr lang="fr-CA" dirty="0"/>
              <a:t>, Canada has </a:t>
            </a:r>
            <a:r>
              <a:rPr lang="fr-CA" dirty="0" err="1"/>
              <a:t>announced</a:t>
            </a:r>
            <a:r>
              <a:rPr lang="fr-CA" dirty="0"/>
              <a:t> </a:t>
            </a:r>
            <a:r>
              <a:rPr lang="fr-CA" dirty="0" err="1"/>
              <a:t>some</a:t>
            </a:r>
            <a:r>
              <a:rPr lang="fr-CA" dirty="0"/>
              <a:t> changes to GAAR </a:t>
            </a:r>
          </a:p>
        </p:txBody>
      </p:sp>
      <p:sp>
        <p:nvSpPr>
          <p:cNvPr id="4" name="Rectangle 3">
            <a:extLst>
              <a:ext uri="{FF2B5EF4-FFF2-40B4-BE49-F238E27FC236}">
                <a16:creationId xmlns:a16="http://schemas.microsoft.com/office/drawing/2014/main" id="{D9E7D524-9A50-7C76-B219-F9F84FF0796C}"/>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9551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05004-980E-0723-52E9-D2A9B8878596}"/>
              </a:ext>
            </a:extLst>
          </p:cNvPr>
          <p:cNvSpPr>
            <a:spLocks noGrp="1"/>
          </p:cNvSpPr>
          <p:nvPr>
            <p:ph type="title"/>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6" name="Espace réservé du contenu 5">
            <a:extLst>
              <a:ext uri="{FF2B5EF4-FFF2-40B4-BE49-F238E27FC236}">
                <a16:creationId xmlns:a16="http://schemas.microsoft.com/office/drawing/2014/main" id="{D3840891-B502-6C56-9E5C-2CCF9DE7187D}"/>
              </a:ext>
            </a:extLst>
          </p:cNvPr>
          <p:cNvSpPr>
            <a:spLocks noGrp="1"/>
          </p:cNvSpPr>
          <p:nvPr>
            <p:ph idx="1"/>
          </p:nvPr>
        </p:nvSpPr>
        <p:spPr/>
        <p:txBody>
          <a:bodyPr/>
          <a:lstStyle/>
          <a:p>
            <a:pPr marL="0" indent="0">
              <a:buNone/>
            </a:pPr>
            <a:r>
              <a:rPr lang="en-US" sz="1800" dirty="0"/>
              <a:t>Propositions to amend GAAR (Canadian Budget 2023):</a:t>
            </a:r>
          </a:p>
          <a:p>
            <a:r>
              <a:rPr lang="en-US" sz="1800" dirty="0"/>
              <a:t>Amendment to clarify the need to consider the lack of economic substance in the determination of abusive tax avoidance</a:t>
            </a:r>
          </a:p>
          <a:p>
            <a:r>
              <a:rPr lang="en-US" sz="1800" dirty="0"/>
              <a:t>Tax is one of the main purpose of the transaction (rather than the absence of a non-tax objective)</a:t>
            </a:r>
          </a:p>
          <a:p>
            <a:r>
              <a:rPr lang="en-US" sz="1800" dirty="0"/>
              <a:t>Addition of a penalty of 25% of the tax benefit denied by the application of the GAAR, unless the planning was disclosed (according to mandatory regime or voluntarily)</a:t>
            </a:r>
          </a:p>
          <a:p>
            <a:r>
              <a:rPr lang="en-US" sz="1800" dirty="0"/>
              <a:t>Addition of 3 years to the normal reassessment period, unless planning was disclosed</a:t>
            </a:r>
          </a:p>
        </p:txBody>
      </p:sp>
      <p:sp>
        <p:nvSpPr>
          <p:cNvPr id="7" name="Rectangle 6">
            <a:extLst>
              <a:ext uri="{FF2B5EF4-FFF2-40B4-BE49-F238E27FC236}">
                <a16:creationId xmlns:a16="http://schemas.microsoft.com/office/drawing/2014/main" id="{0A695638-72F4-3CB9-F9BD-B51BF465BB44}"/>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2257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5A303-9C5C-DBD2-FDDF-492FE780FBF4}"/>
              </a:ext>
            </a:extLst>
          </p:cNvPr>
          <p:cNvSpPr>
            <a:spLocks noGrp="1"/>
          </p:cNvSpPr>
          <p:nvPr>
            <p:ph type="title"/>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A9C4111F-13F8-2C16-A8C3-FA0E6A421EA4}"/>
              </a:ext>
            </a:extLst>
          </p:cNvPr>
          <p:cNvSpPr>
            <a:spLocks noGrp="1"/>
          </p:cNvSpPr>
          <p:nvPr>
            <p:ph idx="1"/>
          </p:nvPr>
        </p:nvSpPr>
        <p:spPr/>
        <p:txBody>
          <a:bodyPr/>
          <a:lstStyle/>
          <a:p>
            <a:r>
              <a:rPr lang="fr-CA" dirty="0"/>
              <a:t>Will the action 6 recommandations and </a:t>
            </a:r>
            <a:r>
              <a:rPr lang="fr-CA" dirty="0" err="1"/>
              <a:t>Multilateral</a:t>
            </a:r>
            <a:r>
              <a:rPr lang="fr-CA" dirty="0"/>
              <a:t> Instrument help in </a:t>
            </a:r>
            <a:r>
              <a:rPr lang="fr-CA" dirty="0" err="1"/>
              <a:t>challenging</a:t>
            </a:r>
            <a:r>
              <a:rPr lang="fr-CA" dirty="0"/>
              <a:t> </a:t>
            </a:r>
            <a:r>
              <a:rPr lang="fr-CA" dirty="0" err="1"/>
              <a:t>such</a:t>
            </a:r>
            <a:r>
              <a:rPr lang="fr-CA" dirty="0"/>
              <a:t> </a:t>
            </a:r>
            <a:r>
              <a:rPr lang="fr-CA" dirty="0" err="1"/>
              <a:t>tax</a:t>
            </a:r>
            <a:r>
              <a:rPr lang="fr-CA" dirty="0"/>
              <a:t> planning ?</a:t>
            </a:r>
          </a:p>
          <a:p>
            <a:endParaRPr lang="fr-CA" dirty="0"/>
          </a:p>
        </p:txBody>
      </p:sp>
      <p:sp>
        <p:nvSpPr>
          <p:cNvPr id="4" name="Rectangle 3">
            <a:extLst>
              <a:ext uri="{FF2B5EF4-FFF2-40B4-BE49-F238E27FC236}">
                <a16:creationId xmlns:a16="http://schemas.microsoft.com/office/drawing/2014/main" id="{5C95CD3F-3695-32BB-DC32-5DC4783312FE}"/>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137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0088D-F0C5-3E59-856F-F48FF2B41618}"/>
              </a:ext>
            </a:extLst>
          </p:cNvPr>
          <p:cNvSpPr>
            <a:spLocks noGrp="1"/>
          </p:cNvSpPr>
          <p:nvPr>
            <p:ph type="title"/>
            <p:custDataLst>
              <p:tags r:id="rId1"/>
            </p:custDataLst>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9B25E514-B831-9F0C-D00A-055AD616FAAF}"/>
              </a:ext>
            </a:extLst>
          </p:cNvPr>
          <p:cNvSpPr>
            <a:spLocks noGrp="1"/>
          </p:cNvSpPr>
          <p:nvPr>
            <p:ph idx="1"/>
            <p:custDataLst>
              <p:tags r:id="rId2"/>
            </p:custDataLst>
          </p:nvPr>
        </p:nvSpPr>
        <p:spPr/>
        <p:txBody>
          <a:bodyPr/>
          <a:lstStyle/>
          <a:p>
            <a:r>
              <a:rPr lang="fr-CA" dirty="0"/>
              <a:t>Anti-</a:t>
            </a:r>
            <a:r>
              <a:rPr lang="fr-CA" dirty="0" err="1"/>
              <a:t>avoidance</a:t>
            </a:r>
            <a:r>
              <a:rPr lang="fr-CA" dirty="0"/>
              <a:t> </a:t>
            </a:r>
            <a:r>
              <a:rPr lang="fr-CA" dirty="0" err="1"/>
              <a:t>measures</a:t>
            </a:r>
            <a:r>
              <a:rPr lang="fr-CA" dirty="0"/>
              <a:t> in </a:t>
            </a:r>
            <a:r>
              <a:rPr lang="fr-CA" dirty="0" err="1"/>
              <a:t>some</a:t>
            </a:r>
            <a:r>
              <a:rPr lang="fr-CA" dirty="0"/>
              <a:t> </a:t>
            </a:r>
            <a:r>
              <a:rPr lang="fr-CA" dirty="0" err="1"/>
              <a:t>treaties</a:t>
            </a:r>
            <a:endParaRPr lang="fr-CA" dirty="0"/>
          </a:p>
          <a:p>
            <a:pPr lvl="1"/>
            <a:r>
              <a:rPr lang="fr-CA" dirty="0" err="1"/>
              <a:t>Beneficial</a:t>
            </a:r>
            <a:r>
              <a:rPr lang="fr-CA" dirty="0"/>
              <a:t> </a:t>
            </a:r>
            <a:r>
              <a:rPr lang="fr-CA" dirty="0" err="1"/>
              <a:t>ownership</a:t>
            </a:r>
            <a:endParaRPr lang="fr-CA" dirty="0"/>
          </a:p>
          <a:p>
            <a:pPr lvl="1"/>
            <a:r>
              <a:rPr lang="fr-CA" dirty="0"/>
              <a:t>Limitation of </a:t>
            </a:r>
            <a:r>
              <a:rPr lang="fr-CA" dirty="0" err="1"/>
              <a:t>benefits</a:t>
            </a:r>
            <a:endParaRPr lang="fr-CA" dirty="0"/>
          </a:p>
          <a:p>
            <a:r>
              <a:rPr lang="fr-CA" dirty="0"/>
              <a:t>Action 6 BEPS recommandations </a:t>
            </a:r>
          </a:p>
          <a:p>
            <a:pPr lvl="1"/>
            <a:r>
              <a:rPr lang="fr-CA" dirty="0" err="1"/>
              <a:t>Amend</a:t>
            </a:r>
            <a:r>
              <a:rPr lang="fr-CA" dirty="0"/>
              <a:t> </a:t>
            </a:r>
            <a:r>
              <a:rPr lang="fr-CA" dirty="0" err="1"/>
              <a:t>tax</a:t>
            </a:r>
            <a:r>
              <a:rPr lang="fr-CA" dirty="0"/>
              <a:t> </a:t>
            </a:r>
            <a:r>
              <a:rPr lang="fr-CA" dirty="0" err="1"/>
              <a:t>treaties</a:t>
            </a:r>
            <a:r>
              <a:rPr lang="fr-CA" dirty="0"/>
              <a:t> </a:t>
            </a:r>
            <a:r>
              <a:rPr lang="fr-CA" dirty="0" err="1"/>
              <a:t>preamble</a:t>
            </a:r>
            <a:r>
              <a:rPr lang="fr-CA" dirty="0"/>
              <a:t> to </a:t>
            </a:r>
            <a:r>
              <a:rPr lang="fr-CA" dirty="0" err="1"/>
              <a:t>acknowledge</a:t>
            </a:r>
            <a:r>
              <a:rPr lang="fr-CA" dirty="0"/>
              <a:t> </a:t>
            </a:r>
            <a:r>
              <a:rPr lang="fr-CA" dirty="0" err="1"/>
              <a:t>that</a:t>
            </a:r>
            <a:r>
              <a:rPr lang="fr-CA" dirty="0"/>
              <a:t> the </a:t>
            </a:r>
            <a:r>
              <a:rPr lang="fr-CA" dirty="0" err="1"/>
              <a:t>purpose</a:t>
            </a:r>
            <a:r>
              <a:rPr lang="fr-CA" dirty="0"/>
              <a:t> </a:t>
            </a:r>
            <a:r>
              <a:rPr lang="fr-CA" dirty="0" err="1"/>
              <a:t>is</a:t>
            </a:r>
            <a:r>
              <a:rPr lang="fr-CA" dirty="0"/>
              <a:t> not to </a:t>
            </a:r>
            <a:r>
              <a:rPr lang="fr-CA" dirty="0" err="1"/>
              <a:t>provide</a:t>
            </a:r>
            <a:r>
              <a:rPr lang="fr-CA" dirty="0"/>
              <a:t> for double non taxation, and  </a:t>
            </a:r>
          </a:p>
          <a:p>
            <a:pPr lvl="2"/>
            <a:r>
              <a:rPr lang="fr-CA" dirty="0"/>
              <a:t>LOB, or</a:t>
            </a:r>
          </a:p>
          <a:p>
            <a:pPr lvl="2"/>
            <a:r>
              <a:rPr lang="fr-CA" dirty="0"/>
              <a:t>Principal </a:t>
            </a:r>
            <a:r>
              <a:rPr lang="fr-CA" dirty="0" err="1"/>
              <a:t>purpose</a:t>
            </a:r>
            <a:r>
              <a:rPr lang="fr-CA" dirty="0"/>
              <a:t> test</a:t>
            </a:r>
          </a:p>
        </p:txBody>
      </p:sp>
      <p:sp>
        <p:nvSpPr>
          <p:cNvPr id="4" name="Rectangle 3">
            <a:extLst>
              <a:ext uri="{FF2B5EF4-FFF2-40B4-BE49-F238E27FC236}">
                <a16:creationId xmlns:a16="http://schemas.microsoft.com/office/drawing/2014/main" id="{AB7AC225-B6E6-C5EF-D53F-E6FFB5DCA59E}"/>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461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4FE0C-9ACA-76C2-2ACA-D2C85DDED6BD}"/>
              </a:ext>
            </a:extLst>
          </p:cNvPr>
          <p:cNvSpPr>
            <a:spLocks noGrp="1"/>
          </p:cNvSpPr>
          <p:nvPr>
            <p:ph type="title"/>
            <p:custDataLst>
              <p:tags r:id="rId1"/>
            </p:custDataLst>
          </p:nvPr>
        </p:nvSpPr>
        <p:spPr/>
        <p:txBody>
          <a:bodyPr/>
          <a:lstStyle/>
          <a:p>
            <a:r>
              <a:rPr lang="fr-CA" sz="2200" dirty="0" err="1"/>
              <a:t>Tax</a:t>
            </a:r>
            <a:r>
              <a:rPr lang="fr-CA" sz="2200" dirty="0"/>
              <a:t> </a:t>
            </a:r>
            <a:r>
              <a:rPr lang="fr-CA" sz="2200" dirty="0" err="1"/>
              <a:t>treaties</a:t>
            </a:r>
            <a:r>
              <a:rPr lang="fr-CA" sz="2200" dirty="0"/>
              <a:t> and Anti-</a:t>
            </a:r>
            <a:r>
              <a:rPr lang="fr-CA" sz="2200" dirty="0" err="1"/>
              <a:t>avoidance</a:t>
            </a:r>
            <a:r>
              <a:rPr lang="fr-CA" sz="2200" dirty="0"/>
              <a:t> </a:t>
            </a:r>
            <a:r>
              <a:rPr lang="fr-CA" sz="2200" dirty="0" err="1"/>
              <a:t>rule</a:t>
            </a:r>
            <a:endParaRPr lang="fr-CA" sz="2200" dirty="0"/>
          </a:p>
        </p:txBody>
      </p:sp>
      <p:sp>
        <p:nvSpPr>
          <p:cNvPr id="3" name="Espace réservé du contenu 2">
            <a:extLst>
              <a:ext uri="{FF2B5EF4-FFF2-40B4-BE49-F238E27FC236}">
                <a16:creationId xmlns:a16="http://schemas.microsoft.com/office/drawing/2014/main" id="{DF44AD83-C006-52DB-FEAC-A414CBAB1CD1}"/>
              </a:ext>
            </a:extLst>
          </p:cNvPr>
          <p:cNvSpPr>
            <a:spLocks noGrp="1"/>
          </p:cNvSpPr>
          <p:nvPr>
            <p:ph idx="1"/>
            <p:custDataLst>
              <p:tags r:id="rId2"/>
            </p:custDataLst>
          </p:nvPr>
        </p:nvSpPr>
        <p:spPr/>
        <p:txBody>
          <a:bodyPr/>
          <a:lstStyle/>
          <a:p>
            <a:r>
              <a:rPr lang="fr-CA" sz="1800" dirty="0">
                <a:solidFill>
                  <a:srgbClr val="4D4D4D"/>
                </a:solidFill>
                <a:latin typeface="+mj-lt"/>
              </a:rPr>
              <a:t>Principal </a:t>
            </a:r>
            <a:r>
              <a:rPr lang="fr-CA" sz="1800" dirty="0" err="1">
                <a:solidFill>
                  <a:srgbClr val="4D4D4D"/>
                </a:solidFill>
                <a:latin typeface="+mj-lt"/>
              </a:rPr>
              <a:t>purpose</a:t>
            </a:r>
            <a:r>
              <a:rPr lang="fr-CA" sz="1800" dirty="0">
                <a:solidFill>
                  <a:srgbClr val="4D4D4D"/>
                </a:solidFill>
                <a:latin typeface="+mj-lt"/>
              </a:rPr>
              <a:t> test : </a:t>
            </a:r>
            <a:endParaRPr lang="fr-CA" sz="1800" b="0" i="0" dirty="0">
              <a:solidFill>
                <a:srgbClr val="4D4D4D"/>
              </a:solidFill>
              <a:effectLst/>
              <a:latin typeface="+mj-lt"/>
            </a:endParaRPr>
          </a:p>
          <a:p>
            <a:pPr lvl="1"/>
            <a:r>
              <a:rPr lang="fr-CA" sz="1800" dirty="0" err="1">
                <a:solidFill>
                  <a:srgbClr val="4D4D4D"/>
                </a:solidFill>
                <a:latin typeface="+mj-lt"/>
              </a:rPr>
              <a:t>Refusal</a:t>
            </a:r>
            <a:r>
              <a:rPr lang="fr-CA" sz="1800" dirty="0">
                <a:solidFill>
                  <a:srgbClr val="4D4D4D"/>
                </a:solidFill>
                <a:latin typeface="+mj-lt"/>
              </a:rPr>
              <a:t> of the </a:t>
            </a:r>
            <a:r>
              <a:rPr lang="fr-CA" sz="1800" dirty="0" err="1">
                <a:solidFill>
                  <a:srgbClr val="4D4D4D"/>
                </a:solidFill>
                <a:latin typeface="+mj-lt"/>
              </a:rPr>
              <a:t>tax</a:t>
            </a:r>
            <a:r>
              <a:rPr lang="fr-CA" sz="1800" dirty="0">
                <a:solidFill>
                  <a:srgbClr val="4D4D4D"/>
                </a:solidFill>
                <a:latin typeface="+mj-lt"/>
              </a:rPr>
              <a:t> </a:t>
            </a:r>
            <a:r>
              <a:rPr lang="fr-CA" sz="1800" dirty="0" err="1">
                <a:solidFill>
                  <a:srgbClr val="4D4D4D"/>
                </a:solidFill>
                <a:latin typeface="+mj-lt"/>
              </a:rPr>
              <a:t>benefit</a:t>
            </a:r>
            <a:r>
              <a:rPr lang="fr-CA" sz="1800" dirty="0">
                <a:solidFill>
                  <a:srgbClr val="4D4D4D"/>
                </a:solidFill>
                <a:latin typeface="+mj-lt"/>
              </a:rPr>
              <a:t> </a:t>
            </a:r>
            <a:r>
              <a:rPr lang="fr-CA" sz="1800" dirty="0" err="1">
                <a:solidFill>
                  <a:srgbClr val="4D4D4D"/>
                </a:solidFill>
                <a:latin typeface="+mj-lt"/>
              </a:rPr>
              <a:t>from</a:t>
            </a:r>
            <a:r>
              <a:rPr lang="fr-CA" sz="1800" dirty="0">
                <a:solidFill>
                  <a:srgbClr val="4D4D4D"/>
                </a:solidFill>
                <a:latin typeface="+mj-lt"/>
              </a:rPr>
              <a:t> a provision of a </a:t>
            </a:r>
            <a:r>
              <a:rPr lang="fr-CA" sz="1800" dirty="0" err="1">
                <a:solidFill>
                  <a:srgbClr val="4D4D4D"/>
                </a:solidFill>
                <a:latin typeface="+mj-lt"/>
              </a:rPr>
              <a:t>tax</a:t>
            </a:r>
            <a:r>
              <a:rPr lang="fr-CA" sz="1800" dirty="0">
                <a:solidFill>
                  <a:srgbClr val="4D4D4D"/>
                </a:solidFill>
                <a:latin typeface="+mj-lt"/>
              </a:rPr>
              <a:t> </a:t>
            </a:r>
            <a:r>
              <a:rPr lang="fr-CA" sz="1800" dirty="0" err="1">
                <a:solidFill>
                  <a:srgbClr val="4D4D4D"/>
                </a:solidFill>
                <a:latin typeface="+mj-lt"/>
              </a:rPr>
              <a:t>treaty</a:t>
            </a:r>
            <a:r>
              <a:rPr lang="fr-CA" sz="1800" dirty="0">
                <a:solidFill>
                  <a:srgbClr val="4D4D4D"/>
                </a:solidFill>
                <a:latin typeface="+mj-lt"/>
              </a:rPr>
              <a:t> if</a:t>
            </a:r>
            <a:endParaRPr lang="fr-CA" sz="1800" b="0" i="0" dirty="0">
              <a:solidFill>
                <a:srgbClr val="4D4D4D"/>
              </a:solidFill>
              <a:effectLst/>
              <a:latin typeface="+mj-lt"/>
            </a:endParaRPr>
          </a:p>
          <a:p>
            <a:pPr lvl="2"/>
            <a:r>
              <a:rPr lang="fr-CA" sz="1800" b="0" i="0" dirty="0" err="1">
                <a:solidFill>
                  <a:srgbClr val="4D4D4D"/>
                </a:solidFill>
                <a:effectLst/>
                <a:latin typeface="+mj-lt"/>
              </a:rPr>
              <a:t>Reasonable</a:t>
            </a:r>
            <a:r>
              <a:rPr lang="fr-CA" sz="1800" b="0" i="0" dirty="0">
                <a:solidFill>
                  <a:srgbClr val="4D4D4D"/>
                </a:solidFill>
                <a:effectLst/>
                <a:latin typeface="+mj-lt"/>
              </a:rPr>
              <a:t> to </a:t>
            </a:r>
            <a:r>
              <a:rPr lang="fr-CA" sz="1800" b="0" i="0" dirty="0" err="1">
                <a:solidFill>
                  <a:srgbClr val="4D4D4D"/>
                </a:solidFill>
                <a:effectLst/>
                <a:latin typeface="+mj-lt"/>
              </a:rPr>
              <a:t>conclud</a:t>
            </a:r>
            <a:r>
              <a:rPr lang="fr-CA" sz="1800" dirty="0" err="1">
                <a:solidFill>
                  <a:srgbClr val="4D4D4D"/>
                </a:solidFill>
                <a:latin typeface="+mj-lt"/>
              </a:rPr>
              <a:t>e</a:t>
            </a:r>
            <a:r>
              <a:rPr lang="fr-CA" sz="1800" dirty="0">
                <a:solidFill>
                  <a:srgbClr val="4D4D4D"/>
                </a:solidFill>
                <a:latin typeface="+mj-lt"/>
              </a:rPr>
              <a:t> </a:t>
            </a:r>
            <a:r>
              <a:rPr lang="fr-CA" sz="1800" dirty="0" err="1">
                <a:solidFill>
                  <a:srgbClr val="4D4D4D"/>
                </a:solidFill>
                <a:latin typeface="+mj-lt"/>
              </a:rPr>
              <a:t>that</a:t>
            </a:r>
            <a:r>
              <a:rPr lang="fr-CA" sz="1800" dirty="0">
                <a:solidFill>
                  <a:srgbClr val="4D4D4D"/>
                </a:solidFill>
                <a:latin typeface="+mj-lt"/>
              </a:rPr>
              <a:t> </a:t>
            </a:r>
            <a:r>
              <a:rPr lang="fr-CA" sz="1800" dirty="0" err="1">
                <a:solidFill>
                  <a:srgbClr val="4D4D4D"/>
                </a:solidFill>
                <a:latin typeface="+mj-lt"/>
              </a:rPr>
              <a:t>obtaining</a:t>
            </a:r>
            <a:r>
              <a:rPr lang="fr-CA" sz="1800" dirty="0">
                <a:solidFill>
                  <a:srgbClr val="4D4D4D"/>
                </a:solidFill>
                <a:latin typeface="+mj-lt"/>
              </a:rPr>
              <a:t> </a:t>
            </a:r>
            <a:r>
              <a:rPr lang="fr-CA" sz="1800" dirty="0" err="1">
                <a:solidFill>
                  <a:srgbClr val="4D4D4D"/>
                </a:solidFill>
                <a:latin typeface="+mj-lt"/>
              </a:rPr>
              <a:t>this</a:t>
            </a:r>
            <a:r>
              <a:rPr lang="fr-CA" sz="1800" dirty="0">
                <a:solidFill>
                  <a:srgbClr val="4D4D4D"/>
                </a:solidFill>
                <a:latin typeface="+mj-lt"/>
              </a:rPr>
              <a:t> </a:t>
            </a:r>
            <a:r>
              <a:rPr lang="fr-CA" sz="1800" dirty="0" err="1">
                <a:solidFill>
                  <a:srgbClr val="4D4D4D"/>
                </a:solidFill>
                <a:latin typeface="+mj-lt"/>
              </a:rPr>
              <a:t>benefit</a:t>
            </a:r>
            <a:r>
              <a:rPr lang="fr-CA" sz="1800" dirty="0">
                <a:solidFill>
                  <a:srgbClr val="4D4D4D"/>
                </a:solidFill>
                <a:latin typeface="+mj-lt"/>
              </a:rPr>
              <a:t> </a:t>
            </a:r>
            <a:r>
              <a:rPr lang="fr-CA" sz="1800" dirty="0" err="1">
                <a:solidFill>
                  <a:srgbClr val="4D4D4D"/>
                </a:solidFill>
                <a:latin typeface="+mj-lt"/>
              </a:rPr>
              <a:t>was</a:t>
            </a:r>
            <a:r>
              <a:rPr lang="fr-CA" sz="1800" dirty="0">
                <a:solidFill>
                  <a:srgbClr val="4D4D4D"/>
                </a:solidFill>
                <a:latin typeface="+mj-lt"/>
              </a:rPr>
              <a:t> one of the main </a:t>
            </a:r>
            <a:r>
              <a:rPr lang="fr-CA" sz="1800" dirty="0" err="1">
                <a:solidFill>
                  <a:srgbClr val="4D4D4D"/>
                </a:solidFill>
                <a:latin typeface="+mj-lt"/>
              </a:rPr>
              <a:t>purpose</a:t>
            </a:r>
            <a:r>
              <a:rPr lang="fr-CA" sz="1800" dirty="0">
                <a:solidFill>
                  <a:srgbClr val="4D4D4D"/>
                </a:solidFill>
                <a:latin typeface="+mj-lt"/>
              </a:rPr>
              <a:t> of the planning</a:t>
            </a:r>
            <a:r>
              <a:rPr lang="fr-CA" sz="1800" b="0" i="0" dirty="0">
                <a:solidFill>
                  <a:srgbClr val="4D4D4D"/>
                </a:solidFill>
                <a:effectLst/>
                <a:latin typeface="+mj-lt"/>
              </a:rPr>
              <a:t>.</a:t>
            </a:r>
          </a:p>
          <a:p>
            <a:pPr lvl="2"/>
            <a:r>
              <a:rPr lang="fr-CA" sz="1800" dirty="0" err="1">
                <a:solidFill>
                  <a:srgbClr val="4D4D4D"/>
                </a:solidFill>
                <a:latin typeface="+mj-lt"/>
              </a:rPr>
              <a:t>Except</a:t>
            </a:r>
            <a:r>
              <a:rPr lang="fr-CA" sz="1800" dirty="0">
                <a:solidFill>
                  <a:srgbClr val="4D4D4D"/>
                </a:solidFill>
                <a:latin typeface="+mj-lt"/>
              </a:rPr>
              <a:t> if </a:t>
            </a:r>
            <a:r>
              <a:rPr lang="fr-CA" sz="1800" dirty="0" err="1">
                <a:solidFill>
                  <a:srgbClr val="4D4D4D"/>
                </a:solidFill>
                <a:latin typeface="+mj-lt"/>
              </a:rPr>
              <a:t>there</a:t>
            </a:r>
            <a:r>
              <a:rPr lang="fr-CA" sz="1800" dirty="0">
                <a:solidFill>
                  <a:srgbClr val="4D4D4D"/>
                </a:solidFill>
                <a:latin typeface="+mj-lt"/>
              </a:rPr>
              <a:t> </a:t>
            </a:r>
            <a:r>
              <a:rPr lang="fr-CA" sz="1800" dirty="0" err="1">
                <a:solidFill>
                  <a:srgbClr val="4D4D4D"/>
                </a:solidFill>
                <a:latin typeface="+mj-lt"/>
              </a:rPr>
              <a:t>is</a:t>
            </a:r>
            <a:r>
              <a:rPr lang="fr-CA" sz="1800" dirty="0">
                <a:solidFill>
                  <a:srgbClr val="4D4D4D"/>
                </a:solidFill>
                <a:latin typeface="+mj-lt"/>
              </a:rPr>
              <a:t> no abuse of the </a:t>
            </a:r>
            <a:r>
              <a:rPr lang="fr-CA" sz="1800" dirty="0" err="1">
                <a:solidFill>
                  <a:srgbClr val="4D4D4D"/>
                </a:solidFill>
                <a:latin typeface="+mj-lt"/>
              </a:rPr>
              <a:t>object</a:t>
            </a:r>
            <a:r>
              <a:rPr lang="fr-CA" sz="1800" dirty="0">
                <a:solidFill>
                  <a:srgbClr val="4D4D4D"/>
                </a:solidFill>
                <a:latin typeface="+mj-lt"/>
              </a:rPr>
              <a:t> and </a:t>
            </a:r>
            <a:r>
              <a:rPr lang="fr-CA" sz="1800" dirty="0" err="1">
                <a:solidFill>
                  <a:srgbClr val="4D4D4D"/>
                </a:solidFill>
                <a:latin typeface="+mj-lt"/>
              </a:rPr>
              <a:t>purpose</a:t>
            </a:r>
            <a:r>
              <a:rPr lang="fr-CA" sz="1800" dirty="0">
                <a:solidFill>
                  <a:srgbClr val="4D4D4D"/>
                </a:solidFill>
                <a:latin typeface="+mj-lt"/>
              </a:rPr>
              <a:t> of the provision</a:t>
            </a:r>
            <a:endParaRPr lang="fr-CA" sz="1800" b="0" i="0" dirty="0">
              <a:solidFill>
                <a:srgbClr val="4D4D4D"/>
              </a:solidFill>
              <a:effectLst/>
              <a:latin typeface="+mj-lt"/>
            </a:endParaRPr>
          </a:p>
          <a:p>
            <a:r>
              <a:rPr lang="fr-CA" sz="1800" dirty="0">
                <a:solidFill>
                  <a:srgbClr val="4D4D4D"/>
                </a:solidFill>
                <a:latin typeface="+mj-lt"/>
              </a:rPr>
              <a:t>Canada</a:t>
            </a:r>
          </a:p>
          <a:p>
            <a:pPr lvl="1"/>
            <a:r>
              <a:rPr lang="fr-CA" sz="1800" dirty="0">
                <a:solidFill>
                  <a:srgbClr val="4D4D4D"/>
                </a:solidFill>
                <a:latin typeface="+mj-lt"/>
              </a:rPr>
              <a:t>IM - Complies </a:t>
            </a:r>
            <a:r>
              <a:rPr lang="fr-CA" sz="1800" dirty="0" err="1">
                <a:solidFill>
                  <a:srgbClr val="4D4D4D"/>
                </a:solidFill>
                <a:latin typeface="+mj-lt"/>
              </a:rPr>
              <a:t>with</a:t>
            </a:r>
            <a:r>
              <a:rPr lang="fr-CA" sz="1800" dirty="0">
                <a:solidFill>
                  <a:srgbClr val="4D4D4D"/>
                </a:solidFill>
                <a:latin typeface="+mj-lt"/>
              </a:rPr>
              <a:t> </a:t>
            </a:r>
            <a:r>
              <a:rPr lang="fr-CA" sz="1800" dirty="0" err="1">
                <a:solidFill>
                  <a:srgbClr val="4D4D4D"/>
                </a:solidFill>
                <a:latin typeface="+mj-lt"/>
              </a:rPr>
              <a:t>preamble</a:t>
            </a:r>
            <a:r>
              <a:rPr lang="fr-CA" sz="1800" dirty="0">
                <a:solidFill>
                  <a:srgbClr val="4D4D4D"/>
                </a:solidFill>
                <a:latin typeface="+mj-lt"/>
              </a:rPr>
              <a:t> and principal </a:t>
            </a:r>
            <a:r>
              <a:rPr lang="fr-CA" sz="1800" dirty="0" err="1">
                <a:solidFill>
                  <a:srgbClr val="4D4D4D"/>
                </a:solidFill>
                <a:latin typeface="+mj-lt"/>
              </a:rPr>
              <a:t>purpose</a:t>
            </a:r>
            <a:r>
              <a:rPr lang="fr-CA" sz="1800" dirty="0">
                <a:solidFill>
                  <a:srgbClr val="4D4D4D"/>
                </a:solidFill>
                <a:latin typeface="+mj-lt"/>
              </a:rPr>
              <a:t> test</a:t>
            </a:r>
          </a:p>
          <a:p>
            <a:pPr lvl="1"/>
            <a:r>
              <a:rPr lang="fr-CA" sz="1800" dirty="0">
                <a:solidFill>
                  <a:srgbClr val="4D4D4D"/>
                </a:solidFill>
                <a:latin typeface="+mj-lt"/>
              </a:rPr>
              <a:t>LOB </a:t>
            </a:r>
            <a:r>
              <a:rPr lang="fr-CA" sz="1800" dirty="0" err="1">
                <a:solidFill>
                  <a:srgbClr val="4D4D4D"/>
                </a:solidFill>
                <a:latin typeface="+mj-lt"/>
              </a:rPr>
              <a:t>will</a:t>
            </a:r>
            <a:r>
              <a:rPr lang="fr-CA" sz="1800" dirty="0">
                <a:solidFill>
                  <a:srgbClr val="4D4D4D"/>
                </a:solidFill>
                <a:latin typeface="+mj-lt"/>
              </a:rPr>
              <a:t> </a:t>
            </a:r>
            <a:r>
              <a:rPr lang="fr-CA" sz="1800" dirty="0" err="1">
                <a:solidFill>
                  <a:srgbClr val="4D4D4D"/>
                </a:solidFill>
                <a:latin typeface="+mj-lt"/>
              </a:rPr>
              <a:t>be</a:t>
            </a:r>
            <a:r>
              <a:rPr lang="fr-CA" sz="1800" dirty="0">
                <a:solidFill>
                  <a:srgbClr val="4D4D4D"/>
                </a:solidFill>
                <a:latin typeface="+mj-lt"/>
              </a:rPr>
              <a:t> </a:t>
            </a:r>
            <a:r>
              <a:rPr lang="fr-CA" sz="1800" dirty="0" err="1">
                <a:solidFill>
                  <a:srgbClr val="4D4D4D"/>
                </a:solidFill>
                <a:latin typeface="+mj-lt"/>
              </a:rPr>
              <a:t>negotiate</a:t>
            </a:r>
            <a:r>
              <a:rPr lang="fr-CA" sz="1800" dirty="0">
                <a:solidFill>
                  <a:srgbClr val="4D4D4D"/>
                </a:solidFill>
                <a:latin typeface="+mj-lt"/>
              </a:rPr>
              <a:t> on a </a:t>
            </a:r>
            <a:r>
              <a:rPr lang="fr-CA" sz="1800" dirty="0" err="1">
                <a:solidFill>
                  <a:srgbClr val="4D4D4D"/>
                </a:solidFill>
                <a:latin typeface="+mj-lt"/>
              </a:rPr>
              <a:t>bilateral</a:t>
            </a:r>
            <a:r>
              <a:rPr lang="fr-CA" sz="1800" dirty="0">
                <a:solidFill>
                  <a:srgbClr val="4D4D4D"/>
                </a:solidFill>
                <a:latin typeface="+mj-lt"/>
              </a:rPr>
              <a:t> basis</a:t>
            </a:r>
          </a:p>
        </p:txBody>
      </p:sp>
      <p:sp>
        <p:nvSpPr>
          <p:cNvPr id="4" name="Rectangle 3">
            <a:extLst>
              <a:ext uri="{FF2B5EF4-FFF2-40B4-BE49-F238E27FC236}">
                <a16:creationId xmlns:a16="http://schemas.microsoft.com/office/drawing/2014/main" id="{FABEBBA1-9688-3A4D-0FC6-32FA441B49FC}"/>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67773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5A303-9C5C-DBD2-FDDF-492FE780FBF4}"/>
              </a:ext>
            </a:extLst>
          </p:cNvPr>
          <p:cNvSpPr>
            <a:spLocks noGrp="1"/>
          </p:cNvSpPr>
          <p:nvPr>
            <p:ph type="title"/>
          </p:nvPr>
        </p:nvSpPr>
        <p:spPr/>
        <p:txBody>
          <a:bodyPr/>
          <a:lstStyle/>
          <a:p>
            <a:r>
              <a:rPr lang="en-US" sz="2200" dirty="0"/>
              <a:t>Anti-avoidance and mandatory disclosure of tax planning</a:t>
            </a:r>
            <a:endParaRPr lang="fr-CA" sz="2200" dirty="0"/>
          </a:p>
        </p:txBody>
      </p:sp>
      <p:sp>
        <p:nvSpPr>
          <p:cNvPr id="3" name="Espace réservé du contenu 2">
            <a:extLst>
              <a:ext uri="{FF2B5EF4-FFF2-40B4-BE49-F238E27FC236}">
                <a16:creationId xmlns:a16="http://schemas.microsoft.com/office/drawing/2014/main" id="{A9C4111F-13F8-2C16-A8C3-FA0E6A421EA4}"/>
              </a:ext>
            </a:extLst>
          </p:cNvPr>
          <p:cNvSpPr>
            <a:spLocks noGrp="1"/>
          </p:cNvSpPr>
          <p:nvPr>
            <p:ph idx="1"/>
          </p:nvPr>
        </p:nvSpPr>
        <p:spPr/>
        <p:txBody>
          <a:bodyPr/>
          <a:lstStyle/>
          <a:p>
            <a:r>
              <a:rPr lang="fr-CA" dirty="0"/>
              <a:t>Will BEPS Action 12 and </a:t>
            </a:r>
            <a:r>
              <a:rPr lang="fr-CA" dirty="0" err="1"/>
              <a:t>mandatory</a:t>
            </a:r>
            <a:r>
              <a:rPr lang="fr-CA" dirty="0"/>
              <a:t> </a:t>
            </a:r>
            <a:r>
              <a:rPr lang="fr-CA" dirty="0" err="1"/>
              <a:t>tax</a:t>
            </a:r>
            <a:r>
              <a:rPr lang="fr-CA" dirty="0"/>
              <a:t> planning </a:t>
            </a:r>
            <a:r>
              <a:rPr lang="fr-CA" dirty="0" err="1"/>
              <a:t>disclosure</a:t>
            </a:r>
            <a:r>
              <a:rPr lang="fr-CA" dirty="0"/>
              <a:t> help in </a:t>
            </a:r>
            <a:r>
              <a:rPr lang="fr-CA" dirty="0" err="1"/>
              <a:t>challenging</a:t>
            </a:r>
            <a:r>
              <a:rPr lang="fr-CA" dirty="0"/>
              <a:t> </a:t>
            </a:r>
            <a:r>
              <a:rPr lang="fr-CA" dirty="0" err="1"/>
              <a:t>such</a:t>
            </a:r>
            <a:r>
              <a:rPr lang="fr-CA" dirty="0"/>
              <a:t> </a:t>
            </a:r>
            <a:r>
              <a:rPr lang="fr-CA" dirty="0" err="1"/>
              <a:t>tax</a:t>
            </a:r>
            <a:r>
              <a:rPr lang="fr-CA" dirty="0"/>
              <a:t> planning ?</a:t>
            </a:r>
          </a:p>
          <a:p>
            <a:endParaRPr lang="fr-CA" dirty="0"/>
          </a:p>
        </p:txBody>
      </p:sp>
      <p:sp>
        <p:nvSpPr>
          <p:cNvPr id="4" name="Rectangle 3">
            <a:extLst>
              <a:ext uri="{FF2B5EF4-FFF2-40B4-BE49-F238E27FC236}">
                <a16:creationId xmlns:a16="http://schemas.microsoft.com/office/drawing/2014/main" id="{A36634A0-2772-AFC4-42FC-5A69A2EF1391}"/>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382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3F228-A75A-31E3-BEF4-063B319F56BD}"/>
              </a:ext>
            </a:extLst>
          </p:cNvPr>
          <p:cNvSpPr>
            <a:spLocks noGrp="1"/>
          </p:cNvSpPr>
          <p:nvPr>
            <p:ph type="title"/>
            <p:custDataLst>
              <p:tags r:id="rId1"/>
            </p:custDataLst>
          </p:nvPr>
        </p:nvSpPr>
        <p:spPr/>
        <p:txBody>
          <a:bodyPr/>
          <a:lstStyle/>
          <a:p>
            <a:r>
              <a:rPr lang="en-US" sz="2200" dirty="0"/>
              <a:t>Anti-avoidance and mandatory disclosure of tax planning</a:t>
            </a:r>
            <a:endParaRPr lang="fr-CA" sz="2200" dirty="0"/>
          </a:p>
        </p:txBody>
      </p:sp>
      <p:sp>
        <p:nvSpPr>
          <p:cNvPr id="3" name="Espace réservé du contenu 2">
            <a:extLst>
              <a:ext uri="{FF2B5EF4-FFF2-40B4-BE49-F238E27FC236}">
                <a16:creationId xmlns:a16="http://schemas.microsoft.com/office/drawing/2014/main" id="{D25F5712-21CD-2451-3902-0A36CD2088DF}"/>
              </a:ext>
            </a:extLst>
          </p:cNvPr>
          <p:cNvSpPr>
            <a:spLocks noGrp="1"/>
          </p:cNvSpPr>
          <p:nvPr>
            <p:ph idx="1"/>
            <p:custDataLst>
              <p:tags r:id="rId2"/>
            </p:custDataLst>
          </p:nvPr>
        </p:nvSpPr>
        <p:spPr/>
        <p:txBody>
          <a:bodyPr/>
          <a:lstStyle/>
          <a:p>
            <a:pPr>
              <a:spcBef>
                <a:spcPts val="0"/>
              </a:spcBef>
            </a:pPr>
            <a:r>
              <a:rPr lang="en-US" sz="1800" dirty="0">
                <a:solidFill>
                  <a:srgbClr val="2D2D2D"/>
                </a:solidFill>
                <a:effectLst/>
                <a:latin typeface="Arial" panose="020B0604020202020204" pitchFamily="34" charset="0"/>
                <a:ea typeface="Times New Roman" panose="02020603050405020304" pitchFamily="18" charset="0"/>
              </a:rPr>
              <a:t>Action 12 BEPS : Require taxpayers to disclose aggressive tax planning schemes</a:t>
            </a:r>
          </a:p>
          <a:p>
            <a:pPr lvl="1">
              <a:spcBef>
                <a:spcPts val="600"/>
              </a:spcBef>
            </a:pPr>
            <a:r>
              <a:rPr lang="en-US" sz="1500" dirty="0">
                <a:solidFill>
                  <a:srgbClr val="2D2D2D"/>
                </a:solidFill>
                <a:effectLst/>
                <a:latin typeface="Arial" panose="020B0604020202020204" pitchFamily="34" charset="0"/>
                <a:ea typeface="Times New Roman" panose="02020603050405020304" pitchFamily="18" charset="0"/>
              </a:rPr>
              <a:t>Objective: to obtain more information on aggressive or abusive tax planning strategies (domestic and international) and solve problem of information asymmetry</a:t>
            </a:r>
          </a:p>
          <a:p>
            <a:pPr lvl="1">
              <a:spcBef>
                <a:spcPts val="600"/>
              </a:spcBef>
            </a:pPr>
            <a:r>
              <a:rPr lang="en-US" sz="1500" dirty="0">
                <a:solidFill>
                  <a:srgbClr val="2D2D2D"/>
                </a:solidFill>
                <a:effectLst/>
                <a:latin typeface="Arial" panose="020B0604020202020204" pitchFamily="34" charset="0"/>
                <a:ea typeface="Times New Roman" panose="02020603050405020304" pitchFamily="18" charset="0"/>
              </a:rPr>
              <a:t>Recommendation for a regime that is easy to understand, limits compliance costs, is efficient and allows for some form of tracking to ensure legal certainty for taxpayers.</a:t>
            </a:r>
          </a:p>
          <a:p>
            <a:pPr lvl="1">
              <a:spcBef>
                <a:spcPts val="600"/>
              </a:spcBef>
            </a:pPr>
            <a:r>
              <a:rPr lang="en-US" sz="1500" dirty="0">
                <a:solidFill>
                  <a:srgbClr val="2D2D2D"/>
                </a:solidFill>
                <a:effectLst/>
                <a:latin typeface="Arial" panose="020B0604020202020204" pitchFamily="34" charset="0"/>
                <a:ea typeface="Times New Roman" panose="02020603050405020304" pitchFamily="18" charset="0"/>
              </a:rPr>
              <a:t>Recommendation for the process: clearly indicate who is targeted, what transactions are disclosed (general or specific markers), timeframe and consequence, obligations for the tax professionals involved as well. </a:t>
            </a:r>
          </a:p>
          <a:p>
            <a:pPr lvl="1">
              <a:spcBef>
                <a:spcPts val="600"/>
              </a:spcBef>
            </a:pPr>
            <a:r>
              <a:rPr lang="en-US" sz="1500" dirty="0">
                <a:solidFill>
                  <a:srgbClr val="2D2D2D"/>
                </a:solidFill>
                <a:effectLst/>
                <a:latin typeface="Arial" panose="020B0604020202020204" pitchFamily="34" charset="0"/>
                <a:ea typeface="Times New Roman" panose="02020603050405020304" pitchFamily="18" charset="0"/>
              </a:rPr>
              <a:t>Disclosure of international planning: Recommends targeted planning (e.g., in Canada, back-to-back lending strategies) and provides for the exchange of information between jurisdictions through various forums such as JITSIC and the OECD forum on tax administrations. </a:t>
            </a:r>
          </a:p>
        </p:txBody>
      </p:sp>
      <p:sp>
        <p:nvSpPr>
          <p:cNvPr id="4" name="Rectangle 3">
            <a:extLst>
              <a:ext uri="{FF2B5EF4-FFF2-40B4-BE49-F238E27FC236}">
                <a16:creationId xmlns:a16="http://schemas.microsoft.com/office/drawing/2014/main" id="{F50C4C84-D88A-59F6-A48A-DDE2C6BC918D}"/>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5125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CB2BE-F291-44A8-8B87-83A8E7D2438C}"/>
              </a:ext>
            </a:extLst>
          </p:cNvPr>
          <p:cNvSpPr>
            <a:spLocks noGrp="1"/>
          </p:cNvSpPr>
          <p:nvPr>
            <p:ph type="title"/>
          </p:nvPr>
        </p:nvSpPr>
        <p:spPr/>
        <p:txBody>
          <a:bodyPr/>
          <a:lstStyle/>
          <a:p>
            <a:r>
              <a:rPr lang="en-US" sz="2200" dirty="0"/>
              <a:t>Anti-avoidance and mandatory disclosure of tax planning</a:t>
            </a:r>
            <a:endParaRPr lang="fr-CA" sz="2200" dirty="0"/>
          </a:p>
        </p:txBody>
      </p:sp>
      <p:sp>
        <p:nvSpPr>
          <p:cNvPr id="3" name="Espace réservé du contenu 2">
            <a:extLst>
              <a:ext uri="{FF2B5EF4-FFF2-40B4-BE49-F238E27FC236}">
                <a16:creationId xmlns:a16="http://schemas.microsoft.com/office/drawing/2014/main" id="{0640C349-476D-397F-AD8C-735F0DE6E5CC}"/>
              </a:ext>
            </a:extLst>
          </p:cNvPr>
          <p:cNvSpPr>
            <a:spLocks noGrp="1"/>
          </p:cNvSpPr>
          <p:nvPr>
            <p:ph idx="1"/>
          </p:nvPr>
        </p:nvSpPr>
        <p:spPr/>
        <p:txBody>
          <a:bodyPr/>
          <a:lstStyle/>
          <a:p>
            <a:r>
              <a:rPr lang="en-US" dirty="0"/>
              <a:t>OECD : purpose is to increase transparency by providing tax administrations with timely information concerning potentially aggressive or abusive tax schemes and to identify the tax practitioners and users of these schemes</a:t>
            </a:r>
          </a:p>
          <a:p>
            <a:r>
              <a:rPr lang="en-US" dirty="0"/>
              <a:t>Further regulates the tax practice</a:t>
            </a:r>
          </a:p>
          <a:p>
            <a:r>
              <a:rPr lang="en-US" dirty="0"/>
              <a:t>Obligation and consequence for the tax advisor</a:t>
            </a:r>
            <a:endParaRPr lang="fr-CA" dirty="0"/>
          </a:p>
        </p:txBody>
      </p:sp>
      <p:sp>
        <p:nvSpPr>
          <p:cNvPr id="4" name="Rectangle 3">
            <a:extLst>
              <a:ext uri="{FF2B5EF4-FFF2-40B4-BE49-F238E27FC236}">
                <a16:creationId xmlns:a16="http://schemas.microsoft.com/office/drawing/2014/main" id="{4A83A90A-FB0D-4EE1-E832-72535DEEF196}"/>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8834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C1E80-460B-4758-0373-9F944554E78C}"/>
              </a:ext>
            </a:extLst>
          </p:cNvPr>
          <p:cNvSpPr>
            <a:spLocks noGrp="1"/>
          </p:cNvSpPr>
          <p:nvPr>
            <p:ph type="title"/>
          </p:nvPr>
        </p:nvSpPr>
        <p:spPr/>
        <p:txBody>
          <a:bodyPr/>
          <a:lstStyle/>
          <a:p>
            <a:r>
              <a:rPr lang="en-US" sz="2200" dirty="0"/>
              <a:t>Anti-avoidance and mandatory disclosure of tax planning</a:t>
            </a:r>
            <a:endParaRPr lang="fr-CA" sz="2200" dirty="0"/>
          </a:p>
        </p:txBody>
      </p:sp>
      <p:sp>
        <p:nvSpPr>
          <p:cNvPr id="3" name="Espace réservé du contenu 2">
            <a:extLst>
              <a:ext uri="{FF2B5EF4-FFF2-40B4-BE49-F238E27FC236}">
                <a16:creationId xmlns:a16="http://schemas.microsoft.com/office/drawing/2014/main" id="{A7E64DFC-9EA7-59A0-9CCF-56B0B5A52CB9}"/>
              </a:ext>
            </a:extLst>
          </p:cNvPr>
          <p:cNvSpPr>
            <a:spLocks noGrp="1"/>
          </p:cNvSpPr>
          <p:nvPr>
            <p:ph idx="1"/>
          </p:nvPr>
        </p:nvSpPr>
        <p:spPr/>
        <p:txBody>
          <a:bodyPr/>
          <a:lstStyle/>
          <a:p>
            <a:r>
              <a:rPr lang="fr-CA" dirty="0"/>
              <a:t>In 2010, Canada and </a:t>
            </a:r>
            <a:r>
              <a:rPr lang="fr-CA" dirty="0" err="1"/>
              <a:t>Quebec</a:t>
            </a:r>
            <a:r>
              <a:rPr lang="fr-CA" dirty="0"/>
              <a:t> </a:t>
            </a:r>
            <a:r>
              <a:rPr lang="fr-CA" dirty="0" err="1"/>
              <a:t>implemented</a:t>
            </a:r>
            <a:r>
              <a:rPr lang="fr-CA" dirty="0"/>
              <a:t> </a:t>
            </a:r>
            <a:r>
              <a:rPr lang="fr-CA" dirty="0" err="1"/>
              <a:t>mandatory</a:t>
            </a:r>
            <a:r>
              <a:rPr lang="fr-CA" dirty="0"/>
              <a:t> </a:t>
            </a:r>
            <a:r>
              <a:rPr lang="fr-CA" dirty="0" err="1"/>
              <a:t>disclosure</a:t>
            </a:r>
            <a:r>
              <a:rPr lang="fr-CA" dirty="0"/>
              <a:t> of </a:t>
            </a:r>
            <a:r>
              <a:rPr lang="fr-CA" dirty="0" err="1"/>
              <a:t>tax</a:t>
            </a:r>
            <a:r>
              <a:rPr lang="fr-CA" dirty="0"/>
              <a:t> planning </a:t>
            </a:r>
            <a:r>
              <a:rPr lang="fr-CA" dirty="0" err="1"/>
              <a:t>based</a:t>
            </a:r>
            <a:r>
              <a:rPr lang="fr-CA" dirty="0"/>
              <a:t> on </a:t>
            </a:r>
            <a:r>
              <a:rPr lang="fr-CA" dirty="0" err="1"/>
              <a:t>general</a:t>
            </a:r>
            <a:r>
              <a:rPr lang="fr-CA" dirty="0"/>
              <a:t> </a:t>
            </a:r>
            <a:r>
              <a:rPr lang="fr-CA" dirty="0" err="1"/>
              <a:t>criteria</a:t>
            </a:r>
            <a:r>
              <a:rPr lang="fr-CA" dirty="0"/>
              <a:t> (</a:t>
            </a:r>
            <a:r>
              <a:rPr lang="fr-CA" dirty="0" err="1"/>
              <a:t>contigent</a:t>
            </a:r>
            <a:r>
              <a:rPr lang="fr-CA" dirty="0"/>
              <a:t> </a:t>
            </a:r>
            <a:r>
              <a:rPr lang="fr-CA" dirty="0" err="1"/>
              <a:t>fees</a:t>
            </a:r>
            <a:r>
              <a:rPr lang="fr-CA" dirty="0"/>
              <a:t>, </a:t>
            </a:r>
            <a:r>
              <a:rPr lang="fr-CA" dirty="0" err="1"/>
              <a:t>confidentiality</a:t>
            </a:r>
            <a:r>
              <a:rPr lang="fr-CA" dirty="0"/>
              <a:t> agreement, </a:t>
            </a:r>
            <a:r>
              <a:rPr lang="fr-CA" dirty="0" err="1"/>
              <a:t>contractual</a:t>
            </a:r>
            <a:r>
              <a:rPr lang="fr-CA" dirty="0"/>
              <a:t> protection)</a:t>
            </a:r>
          </a:p>
          <a:p>
            <a:r>
              <a:rPr lang="fr-CA" dirty="0"/>
              <a:t>In 2021-2022, </a:t>
            </a:r>
            <a:r>
              <a:rPr lang="fr-CA" dirty="0" err="1"/>
              <a:t>targeted</a:t>
            </a:r>
            <a:r>
              <a:rPr lang="fr-CA" dirty="0"/>
              <a:t> </a:t>
            </a:r>
            <a:r>
              <a:rPr lang="fr-CA" dirty="0" err="1"/>
              <a:t>specific</a:t>
            </a:r>
            <a:r>
              <a:rPr lang="fr-CA" dirty="0"/>
              <a:t> </a:t>
            </a:r>
            <a:r>
              <a:rPr lang="fr-CA" dirty="0" err="1"/>
              <a:t>tax</a:t>
            </a:r>
            <a:r>
              <a:rPr lang="fr-CA" dirty="0"/>
              <a:t> plannings to </a:t>
            </a:r>
            <a:r>
              <a:rPr lang="fr-CA" dirty="0" err="1"/>
              <a:t>disclose</a:t>
            </a:r>
            <a:r>
              <a:rPr lang="fr-CA" dirty="0"/>
              <a:t>.</a:t>
            </a:r>
          </a:p>
          <a:p>
            <a:r>
              <a:rPr lang="fr-CA" dirty="0" err="1"/>
              <a:t>With</a:t>
            </a:r>
            <a:r>
              <a:rPr lang="fr-CA" dirty="0"/>
              <a:t> the </a:t>
            </a:r>
            <a:r>
              <a:rPr lang="fr-CA" dirty="0" err="1"/>
              <a:t>proposed</a:t>
            </a:r>
            <a:r>
              <a:rPr lang="fr-CA" dirty="0"/>
              <a:t> </a:t>
            </a:r>
            <a:r>
              <a:rPr lang="fr-CA" dirty="0" err="1"/>
              <a:t>amendments</a:t>
            </a:r>
            <a:r>
              <a:rPr lang="fr-CA" dirty="0"/>
              <a:t> to GAAR, </a:t>
            </a:r>
            <a:r>
              <a:rPr lang="fr-CA" dirty="0" err="1"/>
              <a:t>any</a:t>
            </a:r>
            <a:r>
              <a:rPr lang="fr-CA" dirty="0"/>
              <a:t> planning </a:t>
            </a:r>
            <a:r>
              <a:rPr lang="fr-CA" dirty="0" err="1"/>
              <a:t>that</a:t>
            </a:r>
            <a:r>
              <a:rPr lang="fr-CA" dirty="0"/>
              <a:t> </a:t>
            </a:r>
            <a:r>
              <a:rPr lang="fr-CA" dirty="0" err="1"/>
              <a:t>could</a:t>
            </a:r>
            <a:r>
              <a:rPr lang="fr-CA" dirty="0"/>
              <a:t> </a:t>
            </a:r>
            <a:r>
              <a:rPr lang="fr-CA" dirty="0" err="1"/>
              <a:t>be</a:t>
            </a:r>
            <a:r>
              <a:rPr lang="fr-CA" dirty="0"/>
              <a:t> </a:t>
            </a:r>
            <a:r>
              <a:rPr lang="fr-CA" dirty="0" err="1"/>
              <a:t>denied</a:t>
            </a:r>
            <a:r>
              <a:rPr lang="fr-CA" dirty="0"/>
              <a:t> </a:t>
            </a:r>
            <a:r>
              <a:rPr lang="fr-CA" dirty="0" err="1"/>
              <a:t>through</a:t>
            </a:r>
            <a:r>
              <a:rPr lang="fr-CA" dirty="0"/>
              <a:t> GAAR </a:t>
            </a:r>
            <a:r>
              <a:rPr lang="fr-CA" dirty="0" err="1"/>
              <a:t>should</a:t>
            </a:r>
            <a:r>
              <a:rPr lang="fr-CA" dirty="0"/>
              <a:t> </a:t>
            </a:r>
            <a:r>
              <a:rPr lang="fr-CA" dirty="0" err="1"/>
              <a:t>be</a:t>
            </a:r>
            <a:r>
              <a:rPr lang="fr-CA" dirty="0"/>
              <a:t> </a:t>
            </a:r>
            <a:r>
              <a:rPr lang="fr-CA" dirty="0" err="1"/>
              <a:t>disclosed</a:t>
            </a:r>
            <a:r>
              <a:rPr lang="fr-CA" dirty="0"/>
              <a:t> to </a:t>
            </a:r>
            <a:r>
              <a:rPr lang="fr-CA" dirty="0" err="1"/>
              <a:t>avoid</a:t>
            </a:r>
            <a:r>
              <a:rPr lang="fr-CA" dirty="0"/>
              <a:t> penalties</a:t>
            </a:r>
          </a:p>
        </p:txBody>
      </p:sp>
      <p:sp>
        <p:nvSpPr>
          <p:cNvPr id="4" name="Rectangle 3">
            <a:extLst>
              <a:ext uri="{FF2B5EF4-FFF2-40B4-BE49-F238E27FC236}">
                <a16:creationId xmlns:a16="http://schemas.microsoft.com/office/drawing/2014/main" id="{7744AC14-FC09-7BC4-6C5B-1D11E3AC5E84}"/>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9835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38E5F-B2C6-FFE0-E408-04C9A861FDAE}"/>
              </a:ext>
            </a:extLst>
          </p:cNvPr>
          <p:cNvSpPr>
            <a:spLocks noGrp="1"/>
          </p:cNvSpPr>
          <p:nvPr>
            <p:ph type="title"/>
            <p:custDataLst>
              <p:tags r:id="rId1"/>
            </p:custDataLst>
          </p:nvPr>
        </p:nvSpPr>
        <p:spPr/>
        <p:txBody>
          <a:bodyPr/>
          <a:lstStyle/>
          <a:p>
            <a:pPr marL="342900" marR="0" lvl="0" indent="-342900" defTabSz="914400" rtl="0" eaLnBrk="1" fontAlgn="base" latinLnBrk="0" hangingPunct="1">
              <a:lnSpc>
                <a:spcPct val="100000"/>
              </a:lnSpc>
              <a:spcBef>
                <a:spcPts val="0"/>
              </a:spcBef>
              <a:spcAft>
                <a:spcPct val="0"/>
              </a:spcAft>
              <a:tabLst/>
              <a:defRPr/>
            </a:pPr>
            <a:r>
              <a:rPr kumimoji="0" lang="en-US" sz="2200" i="0" u="none" strike="noStrike" kern="0" cap="none" spc="0" normalizeH="0" baseline="0" noProof="0" dirty="0">
                <a:ln>
                  <a:noFill/>
                </a:ln>
                <a:effectLst/>
                <a:uLnTx/>
                <a:uFillTx/>
                <a:latin typeface="Arial" panose="020B0604020202020204" pitchFamily="34" charset="0"/>
                <a:ea typeface="Times New Roman" panose="02020603050405020304" pitchFamily="18" charset="0"/>
              </a:rPr>
              <a:t>INTERPRETATION OF TAX LEGISLATION (example of Canada)</a:t>
            </a:r>
            <a:endParaRPr lang="fr-CA" sz="2200" cap="none" dirty="0"/>
          </a:p>
        </p:txBody>
      </p:sp>
      <p:sp>
        <p:nvSpPr>
          <p:cNvPr id="3" name="Espace réservé du contenu 2">
            <a:extLst>
              <a:ext uri="{FF2B5EF4-FFF2-40B4-BE49-F238E27FC236}">
                <a16:creationId xmlns:a16="http://schemas.microsoft.com/office/drawing/2014/main" id="{A587611E-F07D-2FF3-2D7B-AEFE9882BE1B}"/>
              </a:ext>
            </a:extLst>
          </p:cNvPr>
          <p:cNvSpPr>
            <a:spLocks noGrp="1"/>
          </p:cNvSpPr>
          <p:nvPr>
            <p:ph idx="1"/>
            <p:custDataLst>
              <p:tags r:id="rId2"/>
            </p:custDataLst>
          </p:nvPr>
        </p:nvSpPr>
        <p:spPr/>
        <p:txBody>
          <a:bodyPr/>
          <a:lstStyle/>
          <a:p>
            <a:pPr>
              <a:buFont typeface="Arial" panose="020B0604020202020204" pitchFamily="34" charset="0"/>
              <a:buChar char="•"/>
            </a:pPr>
            <a:r>
              <a:rPr lang="fr-CA" dirty="0" err="1"/>
              <a:t>Textual</a:t>
            </a:r>
            <a:r>
              <a:rPr lang="fr-CA" dirty="0"/>
              <a:t>, </a:t>
            </a:r>
            <a:r>
              <a:rPr lang="fr-CA" dirty="0" err="1"/>
              <a:t>contextual</a:t>
            </a:r>
            <a:r>
              <a:rPr lang="fr-CA" dirty="0"/>
              <a:t> and </a:t>
            </a:r>
            <a:r>
              <a:rPr lang="fr-CA" dirty="0" err="1"/>
              <a:t>teleological</a:t>
            </a:r>
            <a:r>
              <a:rPr lang="fr-CA" dirty="0"/>
              <a:t> </a:t>
            </a:r>
            <a:r>
              <a:rPr lang="fr-CA" dirty="0" err="1"/>
              <a:t>interpretation</a:t>
            </a:r>
            <a:endParaRPr lang="fr-CA" dirty="0"/>
          </a:p>
          <a:p>
            <a:pPr lvl="1">
              <a:buClr>
                <a:srgbClr val="00B050"/>
              </a:buClr>
              <a:buFont typeface="Arial" panose="020B0604020202020204" pitchFamily="34" charset="0"/>
              <a:buChar char="•"/>
            </a:pPr>
            <a:r>
              <a:rPr lang="en-US" sz="1800" dirty="0"/>
              <a:t>Clear provision - text becomes more important</a:t>
            </a:r>
          </a:p>
          <a:p>
            <a:pPr lvl="1">
              <a:buClr>
                <a:srgbClr val="00B050"/>
              </a:buClr>
              <a:buFont typeface="Arial" panose="020B0604020202020204" pitchFamily="34" charset="0"/>
              <a:buChar char="•"/>
            </a:pPr>
            <a:r>
              <a:rPr lang="en-US" sz="1800" dirty="0"/>
              <a:t>Ambiguous provision - context and purpose become more important</a:t>
            </a:r>
          </a:p>
          <a:p>
            <a:pPr>
              <a:buFont typeface="Arial" panose="020B0604020202020204" pitchFamily="34" charset="0"/>
              <a:buChar char="•"/>
            </a:pPr>
            <a:r>
              <a:rPr lang="en-US" dirty="0"/>
              <a:t>English and French versions have equal authority - harmonious interpretation</a:t>
            </a:r>
          </a:p>
          <a:p>
            <a:pPr>
              <a:buFont typeface="Arial" panose="020B0604020202020204" pitchFamily="34" charset="0"/>
              <a:buChar char="•"/>
            </a:pPr>
            <a:r>
              <a:rPr lang="en-US" dirty="0"/>
              <a:t>Arguments can be based on </a:t>
            </a:r>
          </a:p>
          <a:p>
            <a:pPr lvl="1">
              <a:buClr>
                <a:srgbClr val="00B050"/>
              </a:buClr>
              <a:buFont typeface="Arial" panose="020B0604020202020204" pitchFamily="34" charset="0"/>
              <a:buChar char="•"/>
            </a:pPr>
            <a:r>
              <a:rPr lang="en-US" sz="1800" dirty="0"/>
              <a:t>Text, context (internal and external), purpose and effects</a:t>
            </a:r>
          </a:p>
          <a:p>
            <a:pPr lvl="1">
              <a:buClr>
                <a:srgbClr val="00B050"/>
              </a:buClr>
              <a:buFont typeface="Arial" panose="020B0604020202020204" pitchFamily="34" charset="0"/>
              <a:buChar char="•"/>
            </a:pPr>
            <a:r>
              <a:rPr lang="fr-CA" sz="1800" dirty="0" err="1"/>
              <a:t>Interpretation</a:t>
            </a:r>
            <a:r>
              <a:rPr lang="fr-CA" sz="1800" dirty="0"/>
              <a:t> by the courts </a:t>
            </a:r>
          </a:p>
          <a:p>
            <a:pPr lvl="1">
              <a:buClr>
                <a:srgbClr val="00B050"/>
              </a:buClr>
              <a:buFont typeface="Arial" panose="020B0604020202020204" pitchFamily="34" charset="0"/>
              <a:buChar char="•"/>
            </a:pPr>
            <a:r>
              <a:rPr lang="en-US" sz="1800" dirty="0"/>
              <a:t>Interpretation by the tax authorities and the doctrine</a:t>
            </a:r>
          </a:p>
        </p:txBody>
      </p:sp>
      <p:sp>
        <p:nvSpPr>
          <p:cNvPr id="4" name="Rectangle 3">
            <a:extLst>
              <a:ext uri="{FF2B5EF4-FFF2-40B4-BE49-F238E27FC236}">
                <a16:creationId xmlns:a16="http://schemas.microsoft.com/office/drawing/2014/main" id="{DD0BB5BF-CAD4-B084-45B3-32F860A06188}"/>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52618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9EE7B-5795-2313-EC54-ABF8DF4297CD}"/>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05FEE688-201A-3691-E124-951E24ED5EA3}"/>
              </a:ext>
            </a:extLst>
          </p:cNvPr>
          <p:cNvSpPr>
            <a:spLocks noGrp="1"/>
          </p:cNvSpPr>
          <p:nvPr>
            <p:ph idx="1"/>
          </p:nvPr>
        </p:nvSpPr>
        <p:spPr/>
        <p:txBody>
          <a:bodyPr/>
          <a:lstStyle/>
          <a:p>
            <a:r>
              <a:rPr lang="fr-CA" dirty="0" err="1"/>
              <a:t>Tax</a:t>
            </a:r>
            <a:r>
              <a:rPr lang="fr-CA" dirty="0"/>
              <a:t> </a:t>
            </a:r>
            <a:r>
              <a:rPr lang="fr-CA" dirty="0" err="1"/>
              <a:t>rules</a:t>
            </a:r>
            <a:r>
              <a:rPr lang="fr-CA" dirty="0"/>
              <a:t> and </a:t>
            </a:r>
            <a:r>
              <a:rPr lang="fr-CA" dirty="0" err="1"/>
              <a:t>tax</a:t>
            </a:r>
            <a:r>
              <a:rPr lang="fr-CA" dirty="0"/>
              <a:t> practice </a:t>
            </a:r>
            <a:r>
              <a:rPr lang="fr-CA" dirty="0" err="1"/>
              <a:t>evolve</a:t>
            </a:r>
            <a:r>
              <a:rPr lang="fr-CA" dirty="0"/>
              <a:t> </a:t>
            </a:r>
            <a:r>
              <a:rPr lang="fr-CA" dirty="0" err="1"/>
              <a:t>simultaneously</a:t>
            </a:r>
            <a:r>
              <a:rPr lang="fr-CA" dirty="0"/>
              <a:t> and have an impact on </a:t>
            </a:r>
            <a:r>
              <a:rPr lang="fr-CA" dirty="0" err="1"/>
              <a:t>each</a:t>
            </a:r>
            <a:r>
              <a:rPr lang="fr-CA" dirty="0"/>
              <a:t> </a:t>
            </a:r>
            <a:r>
              <a:rPr lang="fr-CA" dirty="0" err="1"/>
              <a:t>other</a:t>
            </a:r>
            <a:endParaRPr lang="fr-CA" dirty="0"/>
          </a:p>
          <a:p>
            <a:r>
              <a:rPr lang="fr-CA" dirty="0" err="1"/>
              <a:t>Governments</a:t>
            </a:r>
            <a:r>
              <a:rPr lang="fr-CA" dirty="0"/>
              <a:t> </a:t>
            </a:r>
            <a:r>
              <a:rPr lang="fr-CA" dirty="0" err="1"/>
              <a:t>want</a:t>
            </a:r>
            <a:r>
              <a:rPr lang="fr-CA" dirty="0"/>
              <a:t> to control abuse </a:t>
            </a:r>
            <a:r>
              <a:rPr lang="fr-CA" dirty="0" err="1"/>
              <a:t>while</a:t>
            </a:r>
            <a:r>
              <a:rPr lang="fr-CA" dirty="0"/>
              <a:t> </a:t>
            </a:r>
            <a:r>
              <a:rPr lang="fr-CA" dirty="0" err="1"/>
              <a:t>competing</a:t>
            </a:r>
            <a:r>
              <a:rPr lang="fr-CA" dirty="0"/>
              <a:t> to </a:t>
            </a:r>
            <a:r>
              <a:rPr lang="fr-CA" dirty="0" err="1"/>
              <a:t>attract</a:t>
            </a:r>
            <a:r>
              <a:rPr lang="fr-CA" dirty="0"/>
              <a:t> </a:t>
            </a:r>
            <a:r>
              <a:rPr lang="fr-CA" dirty="0" err="1"/>
              <a:t>investment</a:t>
            </a:r>
            <a:endParaRPr lang="fr-CA" dirty="0"/>
          </a:p>
          <a:p>
            <a:r>
              <a:rPr lang="fr-CA" dirty="0"/>
              <a:t>Will BEPS and the </a:t>
            </a:r>
            <a:r>
              <a:rPr lang="fr-CA" dirty="0" err="1"/>
              <a:t>two-pillar</a:t>
            </a:r>
            <a:r>
              <a:rPr lang="fr-CA" dirty="0"/>
              <a:t> solution alter the situation or </a:t>
            </a:r>
            <a:r>
              <a:rPr lang="fr-CA" dirty="0" err="1"/>
              <a:t>only</a:t>
            </a:r>
            <a:r>
              <a:rPr lang="fr-CA" dirty="0"/>
              <a:t> </a:t>
            </a:r>
            <a:r>
              <a:rPr lang="fr-CA" dirty="0" err="1"/>
              <a:t>provide</a:t>
            </a:r>
            <a:r>
              <a:rPr lang="fr-CA" dirty="0"/>
              <a:t> for new </a:t>
            </a:r>
            <a:r>
              <a:rPr lang="fr-CA" dirty="0" err="1"/>
              <a:t>rules</a:t>
            </a:r>
            <a:r>
              <a:rPr lang="fr-CA" dirty="0"/>
              <a:t> to plan </a:t>
            </a:r>
            <a:r>
              <a:rPr lang="fr-CA" dirty="0" err="1"/>
              <a:t>around</a:t>
            </a:r>
            <a:r>
              <a:rPr lang="fr-CA"/>
              <a:t> ? </a:t>
            </a:r>
            <a:endParaRPr lang="fr-CA" dirty="0"/>
          </a:p>
        </p:txBody>
      </p:sp>
      <p:sp>
        <p:nvSpPr>
          <p:cNvPr id="4" name="Rectangle 3">
            <a:extLst>
              <a:ext uri="{FF2B5EF4-FFF2-40B4-BE49-F238E27FC236}">
                <a16:creationId xmlns:a16="http://schemas.microsoft.com/office/drawing/2014/main" id="{1670095C-8FCD-D4BB-3B15-EA0A2C9D0969}"/>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8456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77F28-B1B8-B81D-F600-29BEA59A2A39}"/>
              </a:ext>
            </a:extLst>
          </p:cNvPr>
          <p:cNvSpPr>
            <a:spLocks noGrp="1"/>
          </p:cNvSpPr>
          <p:nvPr>
            <p:ph type="title"/>
            <p:custDataLst>
              <p:tags r:id="rId1"/>
            </p:custDataLst>
          </p:nvPr>
        </p:nvSpPr>
        <p:spPr/>
        <p:txBody>
          <a:bodyPr/>
          <a:lstStyle/>
          <a:p>
            <a:r>
              <a:rPr lang="fr-CA" sz="2200" dirty="0" err="1">
                <a:latin typeface="+mj-lt"/>
              </a:rPr>
              <a:t>Interpretation</a:t>
            </a:r>
            <a:r>
              <a:rPr lang="fr-CA" sz="2200" dirty="0">
                <a:latin typeface="+mj-lt"/>
              </a:rPr>
              <a:t> of </a:t>
            </a:r>
            <a:r>
              <a:rPr lang="fr-CA" sz="2200" dirty="0" err="1">
                <a:latin typeface="+mj-lt"/>
              </a:rPr>
              <a:t>tax</a:t>
            </a:r>
            <a:r>
              <a:rPr lang="fr-CA" sz="2200" dirty="0">
                <a:latin typeface="+mj-lt"/>
              </a:rPr>
              <a:t> </a:t>
            </a:r>
            <a:r>
              <a:rPr lang="fr-CA" sz="2200" dirty="0" err="1">
                <a:latin typeface="+mj-lt"/>
              </a:rPr>
              <a:t>treaties</a:t>
            </a:r>
            <a:r>
              <a:rPr lang="fr-CA" sz="2200" dirty="0">
                <a:latin typeface="+mj-lt"/>
              </a:rPr>
              <a:t> in canada</a:t>
            </a:r>
          </a:p>
        </p:txBody>
      </p:sp>
      <p:sp>
        <p:nvSpPr>
          <p:cNvPr id="3" name="Espace réservé du contenu 2">
            <a:extLst>
              <a:ext uri="{FF2B5EF4-FFF2-40B4-BE49-F238E27FC236}">
                <a16:creationId xmlns:a16="http://schemas.microsoft.com/office/drawing/2014/main" id="{774195D5-209E-9906-D241-6A7796845963}"/>
              </a:ext>
            </a:extLst>
          </p:cNvPr>
          <p:cNvSpPr>
            <a:spLocks noGrp="1"/>
          </p:cNvSpPr>
          <p:nvPr>
            <p:ph idx="1"/>
            <p:custDataLst>
              <p:tags r:id="rId2"/>
            </p:custDataLst>
          </p:nvPr>
        </p:nvSpPr>
        <p:spPr/>
        <p:txBody>
          <a:bodyPr/>
          <a:lstStyle/>
          <a:p>
            <a:r>
              <a:rPr lang="en-US" sz="2000" dirty="0"/>
              <a:t>Tax treaties have always been interpreted liberally and not restrictively.</a:t>
            </a:r>
          </a:p>
          <a:p>
            <a:r>
              <a:rPr lang="fr-CA" sz="2000" i="1" dirty="0" err="1"/>
              <a:t>Melford</a:t>
            </a:r>
            <a:r>
              <a:rPr lang="fr-CA" sz="2000" dirty="0"/>
              <a:t> (p.517 ) :  […] </a:t>
            </a:r>
            <a:r>
              <a:rPr lang="en-US" sz="2000" dirty="0"/>
              <a:t>In the case of tax treaties […] international courtesy requires a more liberal interpretation. The main purpose of tax treaties is not to increase but to reduce the tax burden of the taxpayer, avoiding double taxation. This reason is given in the preamble to the Convention.</a:t>
            </a:r>
            <a:r>
              <a:rPr lang="fr-CA" sz="2000" dirty="0"/>
              <a:t> </a:t>
            </a:r>
          </a:p>
          <a:p>
            <a:r>
              <a:rPr lang="en-US" sz="2000" dirty="0"/>
              <a:t>Contractual nature between two parties.</a:t>
            </a:r>
          </a:p>
          <a:p>
            <a:r>
              <a:rPr lang="en-US" sz="2000" dirty="0"/>
              <a:t>Interpreted to give effect to the intention of the parties.</a:t>
            </a:r>
          </a:p>
        </p:txBody>
      </p:sp>
      <p:sp>
        <p:nvSpPr>
          <p:cNvPr id="4" name="Rectangle 3">
            <a:extLst>
              <a:ext uri="{FF2B5EF4-FFF2-40B4-BE49-F238E27FC236}">
                <a16:creationId xmlns:a16="http://schemas.microsoft.com/office/drawing/2014/main" id="{DFBB5017-0865-79C7-17DD-129069FA62BC}"/>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9669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A8EE2-5E9F-668E-BD78-4C19F84D419C}"/>
              </a:ext>
            </a:extLst>
          </p:cNvPr>
          <p:cNvSpPr>
            <a:spLocks noGrp="1"/>
          </p:cNvSpPr>
          <p:nvPr>
            <p:ph type="title"/>
            <p:custDataLst>
              <p:tags r:id="rId1"/>
            </p:custDataLst>
          </p:nvPr>
        </p:nvSpPr>
        <p:spPr/>
        <p:txBody>
          <a:bodyPr/>
          <a:lstStyle/>
          <a:p>
            <a:r>
              <a:rPr kumimoji="0" lang="en-US" sz="2200" i="0" u="none" strike="noStrike" kern="0" cap="none" spc="0" normalizeH="0" baseline="0" noProof="0" dirty="0">
                <a:ln>
                  <a:noFill/>
                </a:ln>
                <a:effectLst/>
                <a:uLnTx/>
                <a:uFillTx/>
                <a:latin typeface="Arial" panose="020B0604020202020204" pitchFamily="34" charset="0"/>
                <a:ea typeface="Times New Roman" panose="02020603050405020304" pitchFamily="18" charset="0"/>
              </a:rPr>
              <a:t>INTERPRETATION OF TAX TREATIES IN CANADA</a:t>
            </a:r>
            <a:endParaRPr lang="fr-CA" cap="none" dirty="0"/>
          </a:p>
        </p:txBody>
      </p:sp>
      <p:sp>
        <p:nvSpPr>
          <p:cNvPr id="3" name="Espace réservé du contenu 2">
            <a:extLst>
              <a:ext uri="{FF2B5EF4-FFF2-40B4-BE49-F238E27FC236}">
                <a16:creationId xmlns:a16="http://schemas.microsoft.com/office/drawing/2014/main" id="{70F97100-A155-5DB2-11BC-8459466D6F52}"/>
              </a:ext>
            </a:extLst>
          </p:cNvPr>
          <p:cNvSpPr>
            <a:spLocks noGrp="1"/>
          </p:cNvSpPr>
          <p:nvPr>
            <p:ph idx="1"/>
            <p:custDataLst>
              <p:tags r:id="rId2"/>
            </p:custDataLst>
          </p:nvPr>
        </p:nvSpPr>
        <p:spPr>
          <a:xfrm>
            <a:off x="467544" y="1563638"/>
            <a:ext cx="8496944" cy="2880320"/>
          </a:xfrm>
        </p:spPr>
        <p:txBody>
          <a:bodyPr/>
          <a:lstStyle/>
          <a:p>
            <a:r>
              <a:rPr lang="fr-CA" sz="2000" dirty="0"/>
              <a:t>Section 3 </a:t>
            </a:r>
            <a:r>
              <a:rPr lang="fr-CA" sz="2000" i="1" dirty="0" err="1"/>
              <a:t>Income</a:t>
            </a:r>
            <a:r>
              <a:rPr lang="fr-CA" sz="2000" i="1" dirty="0"/>
              <a:t> </a:t>
            </a:r>
            <a:r>
              <a:rPr lang="fr-CA" sz="2000" i="1" dirty="0" err="1"/>
              <a:t>Tax</a:t>
            </a:r>
            <a:r>
              <a:rPr lang="fr-CA" sz="2000" i="1" dirty="0"/>
              <a:t> Conventions </a:t>
            </a:r>
            <a:r>
              <a:rPr lang="fr-CA" sz="2000" i="1" dirty="0" err="1"/>
              <a:t>Interpretation</a:t>
            </a:r>
            <a:r>
              <a:rPr lang="fr-CA" sz="2000" i="1" dirty="0"/>
              <a:t> </a:t>
            </a:r>
            <a:r>
              <a:rPr lang="fr-CA" sz="2000" i="1" dirty="0" err="1"/>
              <a:t>Act</a:t>
            </a:r>
            <a:endParaRPr lang="fr-CA" sz="2000" i="1" dirty="0"/>
          </a:p>
          <a:p>
            <a:r>
              <a:rPr lang="fr-CA" sz="2000" dirty="0"/>
              <a:t>Dynamic </a:t>
            </a:r>
            <a:r>
              <a:rPr lang="fr-CA" sz="2000" dirty="0" err="1"/>
              <a:t>interpretation</a:t>
            </a:r>
            <a:endParaRPr lang="fr-CA" sz="2000" dirty="0"/>
          </a:p>
          <a:p>
            <a:pPr marL="273044" lvl="1" indent="0">
              <a:buNone/>
            </a:pPr>
            <a:r>
              <a:rPr lang="en-US" sz="1400" dirty="0"/>
              <a:t>“Notwithstanding the provisions of a convention or the Act giving the convention the force of law in Canada, it is hereby declared that the law of Canada is that, to the extent that a term in the convention is</a:t>
            </a:r>
          </a:p>
          <a:p>
            <a:pPr marL="457189" lvl="2" indent="0">
              <a:buNone/>
            </a:pPr>
            <a:r>
              <a:rPr lang="en-US" sz="1100" dirty="0"/>
              <a:t>(a) not defined in the convention,</a:t>
            </a:r>
          </a:p>
          <a:p>
            <a:pPr marL="457189" lvl="2" indent="0">
              <a:buNone/>
            </a:pPr>
            <a:r>
              <a:rPr lang="en-US" sz="1100" dirty="0"/>
              <a:t>(b) not fully defined in the convention, or</a:t>
            </a:r>
          </a:p>
          <a:p>
            <a:pPr marL="457189" lvl="2" indent="0">
              <a:buNone/>
            </a:pPr>
            <a:r>
              <a:rPr lang="en-US" sz="1100" dirty="0"/>
              <a:t>(c) to be defined by reference to the laws of Canada</a:t>
            </a:r>
            <a:endParaRPr lang="fr-CA" sz="1100" dirty="0"/>
          </a:p>
          <a:p>
            <a:pPr marL="273044" lvl="1" indent="0">
              <a:buNone/>
            </a:pPr>
            <a:r>
              <a:rPr lang="en-US" sz="1400" dirty="0"/>
              <a:t>that term has, except to the extent that the context otherwise requires, the meaning it has for the purposes of the Income Tax Act, as amended from time to time, and not the meaning it had for the purposes of the Income Tax Act on the date the convention was entered into or given the force of law in Canada if, after that date, its meaning for the purposes of the Income Tax Act has changed”</a:t>
            </a:r>
          </a:p>
        </p:txBody>
      </p:sp>
      <p:sp>
        <p:nvSpPr>
          <p:cNvPr id="4" name="Rectangle 3">
            <a:extLst>
              <a:ext uri="{FF2B5EF4-FFF2-40B4-BE49-F238E27FC236}">
                <a16:creationId xmlns:a16="http://schemas.microsoft.com/office/drawing/2014/main" id="{85819BDF-EC8C-6F52-2953-53DD4B8B3280}"/>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64600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A078A-DE19-CF5E-63A7-A7454BC518D9}"/>
              </a:ext>
            </a:extLst>
          </p:cNvPr>
          <p:cNvSpPr>
            <a:spLocks noGrp="1"/>
          </p:cNvSpPr>
          <p:nvPr>
            <p:ph type="title"/>
            <p:custDataLst>
              <p:tags r:id="rId1"/>
            </p:custDataLst>
          </p:nvPr>
        </p:nvSpPr>
        <p:spPr/>
        <p:txBody>
          <a:bodyPr/>
          <a:lstStyle/>
          <a:p>
            <a:r>
              <a:rPr lang="fr-CA" sz="2200" dirty="0" err="1">
                <a:latin typeface="+mj-lt"/>
              </a:rPr>
              <a:t>Interpretation</a:t>
            </a:r>
            <a:r>
              <a:rPr lang="fr-CA" sz="2200" dirty="0">
                <a:latin typeface="+mj-lt"/>
              </a:rPr>
              <a:t> of </a:t>
            </a:r>
            <a:r>
              <a:rPr lang="fr-CA" sz="2200" dirty="0" err="1">
                <a:latin typeface="+mj-lt"/>
              </a:rPr>
              <a:t>tax</a:t>
            </a:r>
            <a:r>
              <a:rPr lang="fr-CA" sz="2200" dirty="0">
                <a:latin typeface="+mj-lt"/>
              </a:rPr>
              <a:t> </a:t>
            </a:r>
            <a:r>
              <a:rPr lang="fr-CA" sz="2200" dirty="0" err="1">
                <a:latin typeface="+mj-lt"/>
              </a:rPr>
              <a:t>treaties</a:t>
            </a:r>
            <a:endParaRPr lang="fr-CA" dirty="0">
              <a:latin typeface="+mj-lt"/>
            </a:endParaRPr>
          </a:p>
        </p:txBody>
      </p:sp>
      <p:sp>
        <p:nvSpPr>
          <p:cNvPr id="3" name="Espace réservé du contenu 2">
            <a:extLst>
              <a:ext uri="{FF2B5EF4-FFF2-40B4-BE49-F238E27FC236}">
                <a16:creationId xmlns:a16="http://schemas.microsoft.com/office/drawing/2014/main" id="{15FDF8F8-6ED2-66B3-C094-105FB3B6A27A}"/>
              </a:ext>
            </a:extLst>
          </p:cNvPr>
          <p:cNvSpPr>
            <a:spLocks noGrp="1"/>
          </p:cNvSpPr>
          <p:nvPr>
            <p:ph idx="1"/>
            <p:custDataLst>
              <p:tags r:id="rId2"/>
            </p:custDataLst>
          </p:nvPr>
        </p:nvSpPr>
        <p:spPr/>
        <p:txBody>
          <a:bodyPr/>
          <a:lstStyle/>
          <a:p>
            <a:r>
              <a:rPr lang="fr-CA" sz="1800" dirty="0"/>
              <a:t>Vienna Convention</a:t>
            </a:r>
          </a:p>
          <a:p>
            <a:pPr lvl="1">
              <a:buClr>
                <a:srgbClr val="00B050"/>
              </a:buClr>
              <a:buFont typeface="Arial" panose="020B0604020202020204" pitchFamily="34" charset="0"/>
              <a:buChar char="•"/>
            </a:pPr>
            <a:r>
              <a:rPr lang="fr-CA" sz="1400" dirty="0" err="1"/>
              <a:t>Applies</a:t>
            </a:r>
            <a:r>
              <a:rPr lang="fr-CA" sz="1400" dirty="0"/>
              <a:t> to all </a:t>
            </a:r>
            <a:r>
              <a:rPr lang="fr-CA" sz="1400" dirty="0" err="1"/>
              <a:t>treaties</a:t>
            </a:r>
            <a:r>
              <a:rPr lang="fr-CA" sz="1400" dirty="0"/>
              <a:t> (not </a:t>
            </a:r>
            <a:r>
              <a:rPr lang="fr-CA" sz="1400" dirty="0" err="1"/>
              <a:t>only</a:t>
            </a:r>
            <a:r>
              <a:rPr lang="fr-CA" sz="1400" dirty="0"/>
              <a:t> </a:t>
            </a:r>
            <a:r>
              <a:rPr lang="fr-CA" sz="1400" dirty="0" err="1"/>
              <a:t>tax</a:t>
            </a:r>
            <a:r>
              <a:rPr lang="fr-CA" sz="1400" dirty="0"/>
              <a:t> </a:t>
            </a:r>
            <a:r>
              <a:rPr lang="fr-CA" sz="1400" dirty="0" err="1"/>
              <a:t>treaties</a:t>
            </a:r>
            <a:r>
              <a:rPr lang="fr-CA" sz="1400" dirty="0"/>
              <a:t>)</a:t>
            </a:r>
          </a:p>
          <a:p>
            <a:pPr lvl="1">
              <a:buClr>
                <a:srgbClr val="00B050"/>
              </a:buClr>
              <a:buFont typeface="Arial" panose="020B0604020202020204" pitchFamily="34" charset="0"/>
              <a:buChar char="•"/>
            </a:pPr>
            <a:r>
              <a:rPr lang="fr-CA" sz="1400" dirty="0"/>
              <a:t>Section 31 "</a:t>
            </a:r>
            <a:r>
              <a:rPr lang="en-US" sz="1400" dirty="0"/>
              <a:t>A treaty shall be interpreted in good faith in accordance with the ordinary meaning to be given to the terms of the treaty in their context and in the light of its object and purpose. "</a:t>
            </a:r>
            <a:endParaRPr lang="fr-CA" sz="1400" dirty="0"/>
          </a:p>
          <a:p>
            <a:pPr lvl="1">
              <a:buClr>
                <a:srgbClr val="00B050"/>
              </a:buClr>
              <a:buFont typeface="Arial" panose="020B0604020202020204" pitchFamily="34" charset="0"/>
              <a:buChar char="•"/>
            </a:pPr>
            <a:r>
              <a:rPr lang="fr-CA" sz="1400" dirty="0"/>
              <a:t>Section 32 </a:t>
            </a:r>
            <a:r>
              <a:rPr lang="en-US" sz="1400" dirty="0"/>
              <a:t> "The context for the purpose of the interpretation of a treaty shall comprise, in addition to the text, including its preamble and annexes:</a:t>
            </a:r>
          </a:p>
          <a:p>
            <a:pPr lvl="2">
              <a:buClr>
                <a:srgbClr val="00B050"/>
              </a:buClr>
              <a:buFont typeface="Arial" panose="020B0604020202020204" pitchFamily="34" charset="0"/>
              <a:buChar char="•"/>
            </a:pPr>
            <a:r>
              <a:rPr lang="en-US" sz="1100" dirty="0"/>
              <a:t>(a) any agreement relating to the treaty which was made between all the parties in connection with the conclusion of the treaty;</a:t>
            </a:r>
          </a:p>
          <a:p>
            <a:pPr lvl="2">
              <a:buClr>
                <a:srgbClr val="00B050"/>
              </a:buClr>
              <a:buFont typeface="Arial" panose="020B0604020202020204" pitchFamily="34" charset="0"/>
              <a:buChar char="•"/>
            </a:pPr>
            <a:r>
              <a:rPr lang="en-US" sz="1100" dirty="0"/>
              <a:t>(b) any instrument which was made by one or more parties in connection with the conclusion of the treaty and accepted by the other parties as an instrument related to the treaty. </a:t>
            </a:r>
            <a:r>
              <a:rPr lang="fr-CA" sz="1100" dirty="0"/>
              <a:t> "</a:t>
            </a:r>
          </a:p>
        </p:txBody>
      </p:sp>
      <p:sp>
        <p:nvSpPr>
          <p:cNvPr id="4" name="Rectangle 3">
            <a:extLst>
              <a:ext uri="{FF2B5EF4-FFF2-40B4-BE49-F238E27FC236}">
                <a16:creationId xmlns:a16="http://schemas.microsoft.com/office/drawing/2014/main" id="{633DFCB2-8AD0-27AA-34BE-AF909BDCEE58}"/>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3809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9D21E-202B-AA8E-2FDD-2420E216FC6B}"/>
              </a:ext>
            </a:extLst>
          </p:cNvPr>
          <p:cNvSpPr>
            <a:spLocks noGrp="1"/>
          </p:cNvSpPr>
          <p:nvPr>
            <p:ph type="title"/>
            <p:custDataLst>
              <p:tags r:id="rId1"/>
            </p:custDataLst>
          </p:nvPr>
        </p:nvSpPr>
        <p:spPr/>
        <p:txBody>
          <a:bodyPr/>
          <a:lstStyle/>
          <a:p>
            <a:r>
              <a:rPr lang="fr-CA" sz="2200" dirty="0" err="1">
                <a:latin typeface="+mj-lt"/>
              </a:rPr>
              <a:t>Interpretation</a:t>
            </a:r>
            <a:r>
              <a:rPr lang="fr-CA" sz="2200" dirty="0">
                <a:latin typeface="+mj-lt"/>
              </a:rPr>
              <a:t> of </a:t>
            </a:r>
            <a:r>
              <a:rPr lang="fr-CA" sz="2200" dirty="0" err="1">
                <a:latin typeface="+mj-lt"/>
              </a:rPr>
              <a:t>tax</a:t>
            </a:r>
            <a:r>
              <a:rPr lang="fr-CA" sz="2200" dirty="0">
                <a:latin typeface="+mj-lt"/>
              </a:rPr>
              <a:t> </a:t>
            </a:r>
            <a:r>
              <a:rPr lang="fr-CA" sz="2200" dirty="0" err="1">
                <a:latin typeface="+mj-lt"/>
              </a:rPr>
              <a:t>treaties</a:t>
            </a:r>
            <a:endParaRPr lang="fr-CA" dirty="0">
              <a:latin typeface="+mj-lt"/>
            </a:endParaRPr>
          </a:p>
        </p:txBody>
      </p:sp>
      <p:sp>
        <p:nvSpPr>
          <p:cNvPr id="3" name="Espace réservé du contenu 2">
            <a:extLst>
              <a:ext uri="{FF2B5EF4-FFF2-40B4-BE49-F238E27FC236}">
                <a16:creationId xmlns:a16="http://schemas.microsoft.com/office/drawing/2014/main" id="{49A1E98C-425A-9A89-C922-A3DC700E4F65}"/>
              </a:ext>
            </a:extLst>
          </p:cNvPr>
          <p:cNvSpPr>
            <a:spLocks noGrp="1"/>
          </p:cNvSpPr>
          <p:nvPr>
            <p:ph idx="1"/>
            <p:custDataLst>
              <p:tags r:id="rId2"/>
            </p:custDataLst>
          </p:nvPr>
        </p:nvSpPr>
        <p:spPr/>
        <p:txBody>
          <a:bodyPr/>
          <a:lstStyle/>
          <a:p>
            <a:r>
              <a:rPr lang="fr-CA" dirty="0"/>
              <a:t>Use of </a:t>
            </a:r>
            <a:r>
              <a:rPr lang="fr-CA" dirty="0" err="1"/>
              <a:t>foreign</a:t>
            </a:r>
            <a:r>
              <a:rPr lang="fr-CA" dirty="0"/>
              <a:t> jurisprudence: </a:t>
            </a:r>
          </a:p>
          <a:p>
            <a:pPr lvl="1">
              <a:buClr>
                <a:srgbClr val="00B050"/>
              </a:buClr>
              <a:buFont typeface="Arial" panose="020B0604020202020204" pitchFamily="34" charset="0"/>
              <a:buChar char="•"/>
            </a:pPr>
            <a:r>
              <a:rPr lang="en-US" dirty="0"/>
              <a:t>Not binding on Canadian courts </a:t>
            </a:r>
          </a:p>
          <a:p>
            <a:pPr lvl="1">
              <a:buClr>
                <a:srgbClr val="00B050"/>
              </a:buClr>
              <a:buFont typeface="Arial" panose="020B0604020202020204" pitchFamily="34" charset="0"/>
              <a:buChar char="•"/>
            </a:pPr>
            <a:r>
              <a:rPr lang="en-US" dirty="0"/>
              <a:t>May have a persuasive effect to the extent that the interpreted treaty provisions are similar</a:t>
            </a:r>
          </a:p>
          <a:p>
            <a:pPr>
              <a:buFont typeface="Arial" panose="020B0604020202020204" pitchFamily="34" charset="0"/>
              <a:buChar char="•"/>
            </a:pPr>
            <a:r>
              <a:rPr lang="fr-CA" dirty="0"/>
              <a:t>Doctrine (</a:t>
            </a:r>
            <a:r>
              <a:rPr lang="en-US" dirty="0"/>
              <a:t>work aimed at explaining or interpreting the law)</a:t>
            </a:r>
            <a:r>
              <a:rPr lang="fr-CA" dirty="0"/>
              <a:t>:</a:t>
            </a:r>
          </a:p>
          <a:p>
            <a:pPr lvl="1">
              <a:buClr>
                <a:srgbClr val="00B050"/>
              </a:buClr>
              <a:buFont typeface="Arial" panose="020B0604020202020204" pitchFamily="34" charset="0"/>
              <a:buChar char="•"/>
            </a:pPr>
            <a:r>
              <a:rPr lang="fr-CA" dirty="0" err="1"/>
              <a:t>Secondary</a:t>
            </a:r>
            <a:r>
              <a:rPr lang="fr-CA" dirty="0"/>
              <a:t> sources to support </a:t>
            </a:r>
            <a:r>
              <a:rPr lang="fr-CA" dirty="0" err="1"/>
              <a:t>interpretation</a:t>
            </a:r>
            <a:endParaRPr lang="fr-CA" dirty="0"/>
          </a:p>
        </p:txBody>
      </p:sp>
      <p:sp>
        <p:nvSpPr>
          <p:cNvPr id="4" name="Rectangle 3">
            <a:extLst>
              <a:ext uri="{FF2B5EF4-FFF2-40B4-BE49-F238E27FC236}">
                <a16:creationId xmlns:a16="http://schemas.microsoft.com/office/drawing/2014/main" id="{B5564614-BC29-1FA0-D788-D56BB1BB04E4}"/>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1789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3E65F-3823-E870-BF7B-17D71FBE9C28}"/>
              </a:ext>
            </a:extLst>
          </p:cNvPr>
          <p:cNvSpPr>
            <a:spLocks noGrp="1"/>
          </p:cNvSpPr>
          <p:nvPr>
            <p:ph type="title"/>
            <p:custDataLst>
              <p:tags r:id="rId1"/>
            </p:custDataLst>
          </p:nvPr>
        </p:nvSpPr>
        <p:spPr/>
        <p:txBody>
          <a:bodyPr/>
          <a:lstStyle/>
          <a:p>
            <a:r>
              <a:rPr kumimoji="0" lang="fr-CA" sz="2200" b="1" i="0" u="none" strike="noStrike" kern="0" cap="all" spc="0" normalizeH="0" baseline="0" noProof="0" dirty="0" err="1">
                <a:ln>
                  <a:noFill/>
                </a:ln>
                <a:solidFill>
                  <a:srgbClr val="48695C"/>
                </a:solidFill>
                <a:effectLst/>
                <a:uLnTx/>
                <a:uFillTx/>
                <a:latin typeface="+mj-lt"/>
                <a:ea typeface="ＭＳ Ｐゴシック"/>
              </a:rPr>
              <a:t>Interpretation</a:t>
            </a:r>
            <a:r>
              <a:rPr kumimoji="0" lang="fr-CA" sz="2200" b="1" i="0" u="none" strike="noStrike" kern="0" cap="all" spc="0" normalizeH="0" baseline="0" noProof="0" dirty="0">
                <a:ln>
                  <a:noFill/>
                </a:ln>
                <a:solidFill>
                  <a:srgbClr val="48695C"/>
                </a:solidFill>
                <a:effectLst/>
                <a:uLnTx/>
                <a:uFillTx/>
                <a:latin typeface="+mj-lt"/>
                <a:ea typeface="ＭＳ Ｐゴシック"/>
              </a:rPr>
              <a:t> of </a:t>
            </a:r>
            <a:r>
              <a:rPr kumimoji="0" lang="fr-CA" sz="2200" b="1" i="0" u="none" strike="noStrike" kern="0" cap="all" spc="0" normalizeH="0" baseline="0" noProof="0" dirty="0" err="1">
                <a:ln>
                  <a:noFill/>
                </a:ln>
                <a:solidFill>
                  <a:srgbClr val="48695C"/>
                </a:solidFill>
                <a:effectLst/>
                <a:uLnTx/>
                <a:uFillTx/>
                <a:latin typeface="+mj-lt"/>
                <a:ea typeface="ＭＳ Ｐゴシック"/>
              </a:rPr>
              <a:t>tax</a:t>
            </a:r>
            <a:r>
              <a:rPr kumimoji="0" lang="fr-CA" sz="2200" b="1" i="0" u="none" strike="noStrike" kern="0" cap="all" spc="0" normalizeH="0" baseline="0" noProof="0" dirty="0">
                <a:ln>
                  <a:noFill/>
                </a:ln>
                <a:solidFill>
                  <a:srgbClr val="48695C"/>
                </a:solidFill>
                <a:effectLst/>
                <a:uLnTx/>
                <a:uFillTx/>
                <a:latin typeface="+mj-lt"/>
                <a:ea typeface="ＭＳ Ｐゴシック"/>
              </a:rPr>
              <a:t> </a:t>
            </a:r>
            <a:r>
              <a:rPr kumimoji="0" lang="fr-CA" sz="2200" b="1" i="0" u="none" strike="noStrike" kern="0" cap="all" spc="0" normalizeH="0" baseline="0" noProof="0" dirty="0" err="1">
                <a:ln>
                  <a:noFill/>
                </a:ln>
                <a:solidFill>
                  <a:srgbClr val="48695C"/>
                </a:solidFill>
                <a:effectLst/>
                <a:uLnTx/>
                <a:uFillTx/>
                <a:latin typeface="+mj-lt"/>
                <a:ea typeface="ＭＳ Ｐゴシック"/>
              </a:rPr>
              <a:t>treaties</a:t>
            </a:r>
            <a:endParaRPr lang="fr-CA" dirty="0">
              <a:latin typeface="+mj-lt"/>
            </a:endParaRPr>
          </a:p>
        </p:txBody>
      </p:sp>
      <p:sp>
        <p:nvSpPr>
          <p:cNvPr id="3" name="Espace réservé du contenu 2">
            <a:extLst>
              <a:ext uri="{FF2B5EF4-FFF2-40B4-BE49-F238E27FC236}">
                <a16:creationId xmlns:a16="http://schemas.microsoft.com/office/drawing/2014/main" id="{27EC4D67-B846-F036-A1B0-809590D6C38D}"/>
              </a:ext>
            </a:extLst>
          </p:cNvPr>
          <p:cNvSpPr>
            <a:spLocks noGrp="1"/>
          </p:cNvSpPr>
          <p:nvPr>
            <p:ph idx="1"/>
            <p:custDataLst>
              <p:tags r:id="rId2"/>
            </p:custDataLst>
          </p:nvPr>
        </p:nvSpPr>
        <p:spPr/>
        <p:txBody>
          <a:bodyPr/>
          <a:lstStyle/>
          <a:p>
            <a:pPr>
              <a:spcBef>
                <a:spcPts val="0"/>
              </a:spcBef>
            </a:pPr>
            <a:r>
              <a:rPr lang="en-US" sz="2000" dirty="0"/>
              <a:t>Use of OECD commentaries</a:t>
            </a:r>
          </a:p>
          <a:p>
            <a:pPr>
              <a:spcBef>
                <a:spcPts val="0"/>
              </a:spcBef>
            </a:pPr>
            <a:r>
              <a:rPr lang="fr-CA" sz="2000" i="1" dirty="0"/>
              <a:t>Prévost Car </a:t>
            </a:r>
            <a:r>
              <a:rPr lang="fr-CA" sz="2000" dirty="0"/>
              <a:t>(2009 CAF 57)</a:t>
            </a:r>
          </a:p>
          <a:p>
            <a:pPr marL="615944" lvl="1" indent="-342900">
              <a:spcBef>
                <a:spcPts val="0"/>
              </a:spcBef>
              <a:buClr>
                <a:srgbClr val="00B050"/>
              </a:buClr>
              <a:buFont typeface="Arial" panose="020B0604020202020204" pitchFamily="34" charset="0"/>
              <a:buChar char="•"/>
            </a:pPr>
            <a:r>
              <a:rPr lang="en-US" sz="2000" dirty="0"/>
              <a:t>Interpretation of the term "beneficial ownership“ (Canada and Netherlands Tax Convention)</a:t>
            </a:r>
          </a:p>
          <a:p>
            <a:pPr marL="615944" lvl="1" indent="-342900">
              <a:spcBef>
                <a:spcPts val="0"/>
              </a:spcBef>
              <a:buClr>
                <a:srgbClr val="00B050"/>
              </a:buClr>
              <a:buFont typeface="Arial" panose="020B0604020202020204" pitchFamily="34" charset="0"/>
              <a:buChar char="•"/>
            </a:pPr>
            <a:r>
              <a:rPr lang="en-US" sz="2000" dirty="0"/>
              <a:t>Beneficial ownership is not defined within the Canadian tax system</a:t>
            </a:r>
          </a:p>
          <a:p>
            <a:pPr marL="615944" lvl="1" indent="-342900">
              <a:spcBef>
                <a:spcPts val="0"/>
              </a:spcBef>
              <a:buClr>
                <a:srgbClr val="00B050"/>
              </a:buClr>
              <a:buFont typeface="Arial" panose="020B0604020202020204" pitchFamily="34" charset="0"/>
              <a:buChar char="•"/>
            </a:pPr>
            <a:r>
              <a:rPr lang="en-US" sz="1800" dirty="0"/>
              <a:t>Par 13 : “The judge's explanations [first instance] capture the essence of the beneficial owner concepts as they emerge from an examination of the general, technical and legal meaning of these terms. But, perhaps more importantly, they are consistent with what is stated in the OECD Commentaries and the report on conduit company."</a:t>
            </a:r>
            <a:endParaRPr lang="fr-CA" sz="2000" dirty="0"/>
          </a:p>
          <a:p>
            <a:pPr marL="0" indent="0">
              <a:buNone/>
            </a:pPr>
            <a:endParaRPr lang="fr-CA" dirty="0"/>
          </a:p>
        </p:txBody>
      </p:sp>
      <p:sp>
        <p:nvSpPr>
          <p:cNvPr id="4" name="Rectangle 3">
            <a:extLst>
              <a:ext uri="{FF2B5EF4-FFF2-40B4-BE49-F238E27FC236}">
                <a16:creationId xmlns:a16="http://schemas.microsoft.com/office/drawing/2014/main" id="{B13713F5-A31C-7078-47DB-DCDAFF77EBD2}"/>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1298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6F443-159C-252E-F3DF-DFD62BBE2501}"/>
              </a:ext>
            </a:extLst>
          </p:cNvPr>
          <p:cNvSpPr>
            <a:spLocks noGrp="1"/>
          </p:cNvSpPr>
          <p:nvPr>
            <p:ph type="title"/>
          </p:nvPr>
        </p:nvSpPr>
        <p:spPr>
          <a:xfrm>
            <a:off x="323528" y="638040"/>
            <a:ext cx="8712968" cy="514350"/>
          </a:xfrm>
        </p:spPr>
        <p:txBody>
          <a:bodyPr/>
          <a:lstStyle/>
          <a:p>
            <a:r>
              <a:rPr kumimoji="0" lang="fr-CA" sz="2200" b="1" i="0" u="none" strike="noStrike" kern="0" cap="all" spc="0" normalizeH="0" baseline="0" noProof="0" dirty="0">
                <a:ln>
                  <a:noFill/>
                </a:ln>
                <a:solidFill>
                  <a:srgbClr val="48695C"/>
                </a:solidFill>
                <a:effectLst/>
                <a:uLnTx/>
                <a:uFillTx/>
                <a:latin typeface="Arial Narrow"/>
                <a:ea typeface="ＭＳ Ｐゴシック"/>
              </a:rPr>
              <a:t>Application of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Tax</a:t>
            </a:r>
            <a:r>
              <a:rPr kumimoji="0" lang="fr-CA" sz="2200" b="1" i="0" u="none" strike="noStrike" kern="0" cap="all" spc="0" normalizeH="0" baseline="0" noProof="0" dirty="0">
                <a:ln>
                  <a:noFill/>
                </a:ln>
                <a:solidFill>
                  <a:srgbClr val="48695C"/>
                </a:solidFill>
                <a:effectLst/>
                <a:uLnTx/>
                <a:uFillTx/>
                <a:latin typeface="Arial Narrow"/>
                <a:ea typeface="ＭＳ Ｐゴシック"/>
              </a:rPr>
              <a:t> </a:t>
            </a:r>
            <a:r>
              <a:rPr kumimoji="0" lang="fr-CA" sz="2200" b="1" i="0" u="none" strike="noStrike" kern="0" cap="all" spc="0" normalizeH="0" baseline="0" noProof="0" dirty="0" err="1">
                <a:ln>
                  <a:noFill/>
                </a:ln>
                <a:solidFill>
                  <a:srgbClr val="48695C"/>
                </a:solidFill>
                <a:effectLst/>
                <a:uLnTx/>
                <a:uFillTx/>
                <a:latin typeface="Arial Narrow"/>
                <a:ea typeface="ＭＳ Ｐゴシック"/>
              </a:rPr>
              <a:t>treaties</a:t>
            </a:r>
            <a:r>
              <a:rPr kumimoji="0" lang="fr-CA" sz="2200" b="1" i="0" u="none" strike="noStrike" kern="0" cap="all" spc="0" normalizeH="0" baseline="0" noProof="0" dirty="0">
                <a:ln>
                  <a:noFill/>
                </a:ln>
                <a:solidFill>
                  <a:srgbClr val="48695C"/>
                </a:solidFill>
                <a:effectLst/>
                <a:uLnTx/>
                <a:uFillTx/>
                <a:latin typeface="Arial Narrow"/>
                <a:ea typeface="ＭＳ Ｐゴシック"/>
              </a:rPr>
              <a:t> – </a:t>
            </a:r>
            <a:r>
              <a:rPr lang="fr-CA" sz="2200" dirty="0">
                <a:solidFill>
                  <a:srgbClr val="48695C"/>
                </a:solidFill>
                <a:ea typeface="ＭＳ Ｐゴシック"/>
              </a:rPr>
              <a:t>a </a:t>
            </a:r>
            <a:r>
              <a:rPr lang="fr-CA" sz="2200" dirty="0" err="1">
                <a:solidFill>
                  <a:srgbClr val="48695C"/>
                </a:solidFill>
                <a:ea typeface="ＭＳ Ｐゴシック"/>
              </a:rPr>
              <a:t>canadian</a:t>
            </a:r>
            <a:r>
              <a:rPr lang="fr-CA" sz="2200" dirty="0">
                <a:solidFill>
                  <a:srgbClr val="48695C"/>
                </a:solidFill>
                <a:ea typeface="ＭＳ Ｐゴシック"/>
              </a:rPr>
              <a:t> case</a:t>
            </a:r>
            <a:endParaRPr lang="fr-CA" i="1" dirty="0"/>
          </a:p>
        </p:txBody>
      </p:sp>
      <p:sp>
        <p:nvSpPr>
          <p:cNvPr id="3" name="Espace réservé du contenu 2">
            <a:extLst>
              <a:ext uri="{FF2B5EF4-FFF2-40B4-BE49-F238E27FC236}">
                <a16:creationId xmlns:a16="http://schemas.microsoft.com/office/drawing/2014/main" id="{0ED7F06E-200D-A870-11DB-7FEEB9FCAB3B}"/>
              </a:ext>
            </a:extLst>
          </p:cNvPr>
          <p:cNvSpPr>
            <a:spLocks noGrp="1"/>
          </p:cNvSpPr>
          <p:nvPr>
            <p:ph idx="1"/>
          </p:nvPr>
        </p:nvSpPr>
        <p:spPr/>
        <p:txBody>
          <a:bodyPr/>
          <a:lstStyle/>
          <a:p>
            <a:r>
              <a:rPr lang="en-US" sz="2000" dirty="0"/>
              <a:t>Alta Energy Luxembourg Supreme court of Canada </a:t>
            </a:r>
            <a:r>
              <a:rPr lang="en-US" sz="1800" dirty="0"/>
              <a:t>(2021 SCC 49)</a:t>
            </a:r>
            <a:r>
              <a:rPr lang="en-US" sz="2000" dirty="0"/>
              <a:t> : Some facts</a:t>
            </a:r>
          </a:p>
          <a:p>
            <a:r>
              <a:rPr lang="en-US" sz="1600" dirty="0"/>
              <a:t>2011 </a:t>
            </a:r>
          </a:p>
          <a:p>
            <a:pPr lvl="1"/>
            <a:r>
              <a:rPr lang="en-US" sz="1600" dirty="0"/>
              <a:t>two U.S. companies create a U.S. subsidiary to invest in oil and gas assets in Canada</a:t>
            </a:r>
          </a:p>
          <a:p>
            <a:pPr lvl="1"/>
            <a:r>
              <a:rPr lang="en-US" sz="1600" dirty="0"/>
              <a:t>Alta Energy Canada is also constituted to make the investment and conduct the business in Canada</a:t>
            </a:r>
          </a:p>
          <a:p>
            <a:r>
              <a:rPr lang="en-US" sz="1600" dirty="0"/>
              <a:t>2012 - Reorganization to interpose a Luxembourg company (Alta Energy Luxembourg) between the Canadian company and the American company</a:t>
            </a:r>
          </a:p>
          <a:p>
            <a:pPr lvl="1"/>
            <a:r>
              <a:rPr lang="en-US" sz="1600" dirty="0"/>
              <a:t>Using a Canadian partnership as an intermediary that owns Lux. </a:t>
            </a:r>
          </a:p>
          <a:p>
            <a:r>
              <a:rPr lang="en-US" sz="1600" dirty="0"/>
              <a:t>2013 - Disposal by Alta Energy Luxembourg of the shares of Alta Energy Canada</a:t>
            </a:r>
          </a:p>
          <a:p>
            <a:pPr marL="0" indent="0">
              <a:buNone/>
            </a:pPr>
            <a:endParaRPr lang="fr-CA" dirty="0"/>
          </a:p>
        </p:txBody>
      </p:sp>
      <p:sp>
        <p:nvSpPr>
          <p:cNvPr id="4" name="Rectangle 3">
            <a:extLst>
              <a:ext uri="{FF2B5EF4-FFF2-40B4-BE49-F238E27FC236}">
                <a16:creationId xmlns:a16="http://schemas.microsoft.com/office/drawing/2014/main" id="{26B3EEDF-41EB-12E7-17BB-8CB87EDC4AB2}"/>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69928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èmeUdeS">
  <a:themeElements>
    <a:clrScheme name="ThemeUdeS_2021">
      <a:dk1>
        <a:srgbClr val="000000"/>
      </a:dk1>
      <a:lt1>
        <a:srgbClr val="00A955"/>
      </a:lt1>
      <a:dk2>
        <a:srgbClr val="48695C"/>
      </a:dk2>
      <a:lt2>
        <a:srgbClr val="447C59"/>
      </a:lt2>
      <a:accent1>
        <a:srgbClr val="3C8F58"/>
      </a:accent1>
      <a:accent2>
        <a:srgbClr val="59AD55"/>
      </a:accent2>
      <a:accent3>
        <a:srgbClr val="79B551"/>
      </a:accent3>
      <a:accent4>
        <a:srgbClr val="95C14E"/>
      </a:accent4>
      <a:accent5>
        <a:srgbClr val="717868"/>
      </a:accent5>
      <a:accent6>
        <a:srgbClr val="E5A938"/>
      </a:accent6>
      <a:hlink>
        <a:srgbClr val="1D1D1D"/>
      </a:hlink>
      <a:folHlink>
        <a:srgbClr val="9DAF8A"/>
      </a:folHlink>
    </a:clrScheme>
    <a:fontScheme name="pale">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UdeS" id="{21D65A03-64AD-0F4D-A473-D500D424A07F}" vid="{E3B1D666-46DF-864A-9622-C0FA368154B9}"/>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53E728737EA4B9060CE775E97621F" ma:contentTypeVersion="13" ma:contentTypeDescription="Crée un document." ma:contentTypeScope="" ma:versionID="78e777023b4d0fd735571f3034b73b36">
  <xsd:schema xmlns:xsd="http://www.w3.org/2001/XMLSchema" xmlns:xs="http://www.w3.org/2001/XMLSchema" xmlns:p="http://schemas.microsoft.com/office/2006/metadata/properties" xmlns:ns3="5cd34cc4-4df3-4297-8004-db5d28e031f9" xmlns:ns4="61f4298d-917c-41ed-9e00-44560d64fbf2" targetNamespace="http://schemas.microsoft.com/office/2006/metadata/properties" ma:root="true" ma:fieldsID="30036c146911a8d746e5b79927d2bb2d" ns3:_="" ns4:_="">
    <xsd:import namespace="5cd34cc4-4df3-4297-8004-db5d28e031f9"/>
    <xsd:import namespace="61f4298d-917c-41ed-9e00-44560d64fbf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34cc4-4df3-4297-8004-db5d28e03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f4298d-917c-41ed-9e00-44560d64fbf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9DBB6-E84B-4F52-9213-6F37FEFEC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34cc4-4df3-4297-8004-db5d28e031f9"/>
    <ds:schemaRef ds:uri="61f4298d-917c-41ed-9e00-44560d64f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B42A1C-4BE3-4C0F-A6AF-EC136815B541}">
  <ds:schemaRefs>
    <ds:schemaRef ds:uri="5cd34cc4-4df3-4297-8004-db5d28e031f9"/>
    <ds:schemaRef ds:uri="http://schemas.microsoft.com/office/2006/metadata/properties"/>
    <ds:schemaRef ds:uri="61f4298d-917c-41ed-9e00-44560d64fbf2"/>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750BAF1-D208-462F-AE4F-047B1C7B8F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19053</TotalTime>
  <Words>2357</Words>
  <Application>Microsoft Macintosh PowerPoint</Application>
  <PresentationFormat>Presentazione su schermo (16:9)</PresentationFormat>
  <Paragraphs>185</Paragraphs>
  <Slides>30</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Arial</vt:lpstr>
      <vt:lpstr>Arial Narrow</vt:lpstr>
      <vt:lpstr>Calibri</vt:lpstr>
      <vt:lpstr>formularregular</vt:lpstr>
      <vt:lpstr>Lato</vt:lpstr>
      <vt:lpstr>Lucida Grande</vt:lpstr>
      <vt:lpstr>Times New Roman</vt:lpstr>
      <vt:lpstr>Wingdings</vt:lpstr>
      <vt:lpstr>ThèmeUdeS</vt:lpstr>
      <vt:lpstr>International tax law</vt:lpstr>
      <vt:lpstr>Plan</vt:lpstr>
      <vt:lpstr>INTERPRETATION OF TAX LEGISLATION (example of Canada)</vt:lpstr>
      <vt:lpstr>Interpretation of tax treaties in canada</vt:lpstr>
      <vt:lpstr>INTERPRETATION OF TAX TREATIES IN CANADA</vt:lpstr>
      <vt:lpstr>Interpretation of tax treaties</vt:lpstr>
      <vt:lpstr>Interpretation of tax treaties</vt:lpstr>
      <vt:lpstr>Interpretation of tax treaties</vt:lpstr>
      <vt:lpstr>Application of Tax treaties – a canadian case</vt:lpstr>
      <vt:lpstr>Application of Tax treaties – a canadian case</vt:lpstr>
      <vt:lpstr>Presentazione standard di PowerPoint</vt:lpstr>
      <vt:lpstr>Presentazione standard di PowerPoint</vt:lpstr>
      <vt:lpstr> Application of tax treaties – A canadian case (capital gains)</vt:lpstr>
      <vt:lpstr> Application of tax treaties – A canadian case (capital gains)</vt:lpstr>
      <vt:lpstr>Presentazione standard di PowerPoint</vt:lpstr>
      <vt:lpstr>Tax treaties and anti-avoidance rule</vt:lpstr>
      <vt:lpstr>Tax treaties and anti-avoidance rule</vt:lpstr>
      <vt:lpstr>Tax treaties and anti-avoidance rule</vt:lpstr>
      <vt:lpstr>Tax treaties and anti-avoidance rule</vt:lpstr>
      <vt:lpstr>Tax treaties and anti-avoidance rule</vt:lpstr>
      <vt:lpstr>Tax treaties and Anti-avoidance rule</vt:lpstr>
      <vt:lpstr>Tax treaties and Anti-avoidance rule</vt:lpstr>
      <vt:lpstr>Tax treaties and anti-avoidance rule</vt:lpstr>
      <vt:lpstr>Tax treaties and Anti-avoidance rule</vt:lpstr>
      <vt:lpstr>Tax treaties and Anti-avoidance rule</vt:lpstr>
      <vt:lpstr>Anti-avoidance and mandatory disclosure of tax planning</vt:lpstr>
      <vt:lpstr>Anti-avoidance and mandatory disclosure of tax planning</vt:lpstr>
      <vt:lpstr>Anti-avoidance and mandatory disclosure of tax planning</vt:lpstr>
      <vt:lpstr>Anti-avoidance and mandatory disclosure of tax planning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créatif : pour travailler autrement dans votre organisation</dc:title>
  <dc:creator>Utilisateur de Microsoft Office</dc:creator>
  <cp:lastModifiedBy>Greggi Marco</cp:lastModifiedBy>
  <cp:revision>174</cp:revision>
  <cp:lastPrinted>2022-11-01T14:34:15Z</cp:lastPrinted>
  <dcterms:created xsi:type="dcterms:W3CDTF">2017-10-17T15:18:22Z</dcterms:created>
  <dcterms:modified xsi:type="dcterms:W3CDTF">2023-05-19T08:56:48Z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0x0101009ED53E728737EA4B9060CE775E97621F</vt:lpwstr>
  </property>
</Properties>
</file>