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9" r:id="rId1"/>
  </p:sldMasterIdLst>
  <p:sldIdLst>
    <p:sldId id="256" r:id="rId2"/>
    <p:sldId id="258" r:id="rId3"/>
    <p:sldId id="260" r:id="rId4"/>
    <p:sldId id="261" r:id="rId5"/>
    <p:sldId id="262" r:id="rId6"/>
    <p:sldId id="263" r:id="rId7"/>
    <p:sldId id="281" r:id="rId8"/>
    <p:sldId id="282" r:id="rId9"/>
    <p:sldId id="285" r:id="rId10"/>
    <p:sldId id="264" r:id="rId11"/>
    <p:sldId id="275" r:id="rId12"/>
    <p:sldId id="276" r:id="rId13"/>
    <p:sldId id="286" r:id="rId14"/>
    <p:sldId id="277" r:id="rId15"/>
    <p:sldId id="287" r:id="rId16"/>
    <p:sldId id="284" r:id="rId17"/>
    <p:sldId id="259" r:id="rId18"/>
    <p:sldId id="266" r:id="rId19"/>
    <p:sldId id="267" r:id="rId20"/>
    <p:sldId id="268" r:id="rId21"/>
    <p:sldId id="269" r:id="rId22"/>
    <p:sldId id="270" r:id="rId23"/>
    <p:sldId id="271" r:id="rId24"/>
    <p:sldId id="272" r:id="rId25"/>
    <p:sldId id="27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8195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02138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3808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28600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8204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92639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2690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69438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20747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77756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0217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1215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50653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07168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75768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81456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50196651"/>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brocardi.it/dizionario/396.html" TargetMode="External"/><Relationship Id="rId3" Type="http://schemas.openxmlformats.org/officeDocument/2006/relationships/hyperlink" Target="https://www.brocardi.it/dizionario/392.html" TargetMode="External"/><Relationship Id="rId7" Type="http://schemas.openxmlformats.org/officeDocument/2006/relationships/hyperlink" Target="https://www.brocardi.it/dizionario/393.html" TargetMode="External"/><Relationship Id="rId2" Type="http://schemas.openxmlformats.org/officeDocument/2006/relationships/hyperlink" Target="https://www.brocardi.it/dizionario/394.html" TargetMode="External"/><Relationship Id="rId1" Type="http://schemas.openxmlformats.org/officeDocument/2006/relationships/slideLayout" Target="../slideLayouts/slideLayout2.xml"/><Relationship Id="rId6" Type="http://schemas.openxmlformats.org/officeDocument/2006/relationships/hyperlink" Target="https://www.brocardi.it/dizionario/395.html" TargetMode="External"/><Relationship Id="rId5" Type="http://schemas.openxmlformats.org/officeDocument/2006/relationships/hyperlink" Target="https://www.brocardi.it/codice-di-procedura-penale/libro-primo/titolo-i/capo-i/art1.html" TargetMode="External"/><Relationship Id="rId4" Type="http://schemas.openxmlformats.org/officeDocument/2006/relationships/hyperlink" Target="https://www.brocardi.it/costituzione/parte-ii/titolo-iv/sezione-i/art106.html" TargetMode="External"/><Relationship Id="rId9" Type="http://schemas.openxmlformats.org/officeDocument/2006/relationships/hyperlink" Target="https://www.brocardi.it/dizionario/13.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rocardi.it/dizionario/227.html" TargetMode="External"/><Relationship Id="rId3" Type="http://schemas.openxmlformats.org/officeDocument/2006/relationships/hyperlink" Target="https://www.brocardi.it/dizionario/397.html" TargetMode="External"/><Relationship Id="rId7" Type="http://schemas.openxmlformats.org/officeDocument/2006/relationships/hyperlink" Target="https://www.brocardi.it/dizionario/399.html" TargetMode="External"/><Relationship Id="rId2" Type="http://schemas.openxmlformats.org/officeDocument/2006/relationships/hyperlink" Target="https://www.brocardi.it/dizionario/385.html" TargetMode="External"/><Relationship Id="rId1" Type="http://schemas.openxmlformats.org/officeDocument/2006/relationships/slideLayout" Target="../slideLayouts/slideLayout2.xml"/><Relationship Id="rId6" Type="http://schemas.openxmlformats.org/officeDocument/2006/relationships/hyperlink" Target="https://www.brocardi.it/dizionario/386.html" TargetMode="External"/><Relationship Id="rId5" Type="http://schemas.openxmlformats.org/officeDocument/2006/relationships/hyperlink" Target="https://www.brocardi.it/dizionario/391.html" TargetMode="External"/><Relationship Id="rId4" Type="http://schemas.openxmlformats.org/officeDocument/2006/relationships/hyperlink" Target="https://www.brocardi.it/dizionario/398.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
            </a:r>
            <a:br>
              <a:rPr lang="it-IT" dirty="0"/>
            </a:br>
            <a:r>
              <a:rPr lang="it-IT" dirty="0"/>
              <a:t/>
            </a:r>
            <a:br>
              <a:rPr lang="it-IT" dirty="0"/>
            </a:br>
            <a:r>
              <a:rPr lang="it-IT" dirty="0"/>
              <a:t>GIURISDIZION TRIBUTARIA</a:t>
            </a:r>
            <a:br>
              <a:rPr lang="it-IT" dirty="0"/>
            </a:br>
            <a:r>
              <a:rPr lang="it-IT" dirty="0"/>
              <a:t>PROCESSO TRIBUTARIO</a:t>
            </a:r>
            <a:br>
              <a:rPr lang="it-IT" dirty="0"/>
            </a:br>
            <a:r>
              <a:rPr lang="it-IT" sz="3600" b="1" dirty="0"/>
              <a:t>L. 130/2022</a:t>
            </a:r>
            <a:r>
              <a:rPr lang="it-IT" b="1" dirty="0"/>
              <a:t/>
            </a:r>
            <a:br>
              <a:rPr lang="it-IT" b="1" dirty="0"/>
            </a:br>
            <a:endParaRPr lang="it-IT" b="1" dirty="0"/>
          </a:p>
        </p:txBody>
      </p:sp>
      <p:sp>
        <p:nvSpPr>
          <p:cNvPr id="3" name="Sottotitolo 2"/>
          <p:cNvSpPr>
            <a:spLocks noGrp="1"/>
          </p:cNvSpPr>
          <p:nvPr>
            <p:ph type="subTitle" idx="1"/>
          </p:nvPr>
        </p:nvSpPr>
        <p:spPr>
          <a:xfrm>
            <a:off x="2589213" y="4777379"/>
            <a:ext cx="8915399" cy="1378722"/>
          </a:xfrm>
        </p:spPr>
        <p:txBody>
          <a:bodyPr>
            <a:noAutofit/>
          </a:bodyPr>
          <a:lstStyle/>
          <a:p>
            <a:r>
              <a:rPr lang="it-IT" sz="2400" dirty="0">
                <a:solidFill>
                  <a:schemeClr val="accent2"/>
                </a:solidFill>
              </a:rPr>
              <a:t>Avv. Lorella </a:t>
            </a:r>
            <a:r>
              <a:rPr lang="it-IT" sz="2400" dirty="0" err="1">
                <a:solidFill>
                  <a:schemeClr val="accent2"/>
                </a:solidFill>
              </a:rPr>
              <a:t>Fregnani</a:t>
            </a:r>
            <a:endParaRPr lang="it-IT" sz="2400" dirty="0">
              <a:solidFill>
                <a:schemeClr val="accent2"/>
              </a:solidFill>
            </a:endParaRPr>
          </a:p>
          <a:p>
            <a:r>
              <a:rPr lang="it-IT" sz="2400" dirty="0">
                <a:solidFill>
                  <a:schemeClr val="accent2"/>
                </a:solidFill>
              </a:rPr>
              <a:t>Vice Presidente Corte di Giustizia Tributario di primo grado di Bologna</a:t>
            </a:r>
          </a:p>
        </p:txBody>
      </p:sp>
    </p:spTree>
    <p:extLst>
      <p:ext uri="{BB962C8B-B14F-4D97-AF65-F5344CB8AC3E}">
        <p14:creationId xmlns:p14="http://schemas.microsoft.com/office/powerpoint/2010/main" val="1511613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76656"/>
          </a:xfrm>
        </p:spPr>
        <p:txBody>
          <a:bodyPr>
            <a:normAutofit/>
          </a:bodyPr>
          <a:lstStyle/>
          <a:p>
            <a:r>
              <a:rPr lang="it-IT" dirty="0"/>
              <a:t>ORGANI DELLA GIURISD. TRIBUTARIA</a:t>
            </a:r>
          </a:p>
        </p:txBody>
      </p:sp>
      <p:sp>
        <p:nvSpPr>
          <p:cNvPr id="3" name="Segnaposto contenuto 2"/>
          <p:cNvSpPr>
            <a:spLocks noGrp="1"/>
          </p:cNvSpPr>
          <p:nvPr>
            <p:ph idx="1"/>
          </p:nvPr>
        </p:nvSpPr>
        <p:spPr>
          <a:xfrm>
            <a:off x="2589212" y="1300766"/>
            <a:ext cx="8915400" cy="5422006"/>
          </a:xfrm>
        </p:spPr>
        <p:txBody>
          <a:bodyPr>
            <a:normAutofit/>
          </a:bodyPr>
          <a:lstStyle/>
          <a:p>
            <a:endParaRPr lang="it-IT" dirty="0"/>
          </a:p>
          <a:p>
            <a:r>
              <a:rPr lang="it-IT" b="1" dirty="0"/>
              <a:t>Gli organi della giurisdizione tributaria a seguito della riforma L. 130/22:</a:t>
            </a:r>
            <a:endParaRPr lang="it-IT" dirty="0"/>
          </a:p>
          <a:p>
            <a:r>
              <a:rPr lang="it-IT" b="1" dirty="0"/>
              <a:t>Corti di Giustizia Tributaria di primo grado, aventi sede nel capoluogo di ogni provincia </a:t>
            </a:r>
            <a:endParaRPr lang="it-IT" dirty="0"/>
          </a:p>
          <a:p>
            <a:r>
              <a:rPr lang="it-IT" b="1" dirty="0"/>
              <a:t>Corti di Giustizia Tributaria di secondo grado (appello), aventi sede nel capoluogo di ogni regione </a:t>
            </a:r>
            <a:endParaRPr lang="it-IT" dirty="0"/>
          </a:p>
          <a:p>
            <a:r>
              <a:rPr lang="it-IT" b="1" dirty="0"/>
              <a:t>CORTE DI CASSAZIONE non è organo della Giurisdizione Tributaria </a:t>
            </a:r>
            <a:r>
              <a:rPr lang="it-IT" dirty="0"/>
              <a:t>(dovrà essere istituita una sezione autonoma della Corte di Cassazione deputata a risolvere le controversie tributarie)</a:t>
            </a:r>
            <a:endParaRPr lang="it-IT" b="1" dirty="0"/>
          </a:p>
        </p:txBody>
      </p:sp>
    </p:spTree>
    <p:extLst>
      <p:ext uri="{BB962C8B-B14F-4D97-AF65-F5344CB8AC3E}">
        <p14:creationId xmlns:p14="http://schemas.microsoft.com/office/powerpoint/2010/main" val="1823943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Il Giudice Tributario</a:t>
            </a:r>
            <a:br>
              <a:rPr lang="it-IT" b="1" dirty="0"/>
            </a:br>
            <a:r>
              <a:rPr lang="it-IT" b="1" dirty="0"/>
              <a:t>L. 130/2022</a:t>
            </a:r>
          </a:p>
        </p:txBody>
      </p:sp>
      <p:sp>
        <p:nvSpPr>
          <p:cNvPr id="3" name="Segnaposto contenuto 2"/>
          <p:cNvSpPr>
            <a:spLocks noGrp="1"/>
          </p:cNvSpPr>
          <p:nvPr>
            <p:ph idx="1"/>
          </p:nvPr>
        </p:nvSpPr>
        <p:spPr/>
        <p:txBody>
          <a:bodyPr>
            <a:normAutofit fontScale="92500" lnSpcReduction="10000"/>
          </a:bodyPr>
          <a:lstStyle/>
          <a:p>
            <a:r>
              <a:rPr lang="it-IT" dirty="0"/>
              <a:t>art. 4 Giudice delle Corti di Giustizia Tributaria: </a:t>
            </a:r>
          </a:p>
          <a:p>
            <a:pPr marL="0" indent="0" algn="just">
              <a:buNone/>
            </a:pPr>
            <a:r>
              <a:rPr lang="it-IT" dirty="0"/>
              <a:t>- La nomina a magistrato tributario si  consegue  mediante un concorso per esami bandito in  relazione  ai  posti  vacanti  e  a quelli che si renderanno vacanti nel quadriennio  successivo,  per  i quali </a:t>
            </a:r>
            <a:r>
              <a:rPr lang="it-IT" dirty="0" err="1"/>
              <a:t>puo'</a:t>
            </a:r>
            <a:r>
              <a:rPr lang="it-IT" dirty="0"/>
              <a:t> essere attivata la procedura di reclutamento;</a:t>
            </a:r>
          </a:p>
          <a:p>
            <a:pPr marL="0" indent="0" algn="just">
              <a:buNone/>
            </a:pPr>
            <a:r>
              <a:rPr lang="it-IT" dirty="0"/>
              <a:t>-Al concorso per esami di  cui  all'articolo  4  sono  ammessi  i laureati  che  siano  in  possesso   del   diploma   di   laurea   in giurisprudenza conseguito al termine di  un  corso  universitario  di durata non inferiore a quattro anni, ovvero  del  diploma  di  laurea magistrale in Scienze  dell'economia  (classe  LM-56)  o  in  Scienze economico-aziendali (classe LM-77)  o  di  titoli  degli  ordinamenti previgenti  a  questi  equiparati;</a:t>
            </a:r>
          </a:p>
          <a:p>
            <a:pPr marL="0" indent="0" algn="just">
              <a:buNone/>
            </a:pPr>
            <a:r>
              <a:rPr lang="it-IT" dirty="0"/>
              <a:t>-il Magistrato Tributario è soggetto all’obbligo di formazione  (</a:t>
            </a:r>
            <a:r>
              <a:rPr lang="it-IT" dirty="0" err="1"/>
              <a:t>tirocino</a:t>
            </a:r>
            <a:r>
              <a:rPr lang="it-IT" dirty="0"/>
              <a:t>) prima dell’entrata in servizio e durante tutta la carriera con verifiche periodiche e giudizi di idoneità.</a:t>
            </a:r>
          </a:p>
          <a:p>
            <a:endParaRPr lang="it-IT" dirty="0"/>
          </a:p>
        </p:txBody>
      </p:sp>
    </p:spTree>
    <p:extLst>
      <p:ext uri="{BB962C8B-B14F-4D97-AF65-F5344CB8AC3E}">
        <p14:creationId xmlns:p14="http://schemas.microsoft.com/office/powerpoint/2010/main" val="1494873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COMPOSIZIONE DELL’ORGANO GIUDICANTE</a:t>
            </a:r>
          </a:p>
        </p:txBody>
      </p:sp>
      <p:sp>
        <p:nvSpPr>
          <p:cNvPr id="3" name="Segnaposto contenuto 2"/>
          <p:cNvSpPr>
            <a:spLocks noGrp="1"/>
          </p:cNvSpPr>
          <p:nvPr>
            <p:ph idx="1"/>
          </p:nvPr>
        </p:nvSpPr>
        <p:spPr/>
        <p:txBody>
          <a:bodyPr/>
          <a:lstStyle/>
          <a:p>
            <a:r>
              <a:rPr lang="it-IT" dirty="0"/>
              <a:t>Collegio: formato da tra giudici di cui un Presidente e un Giudice relatore che tratta e decide le controversie in primo grado di valore superiore ad € </a:t>
            </a:r>
            <a:r>
              <a:rPr lang="it-IT" dirty="0" smtClean="0"/>
              <a:t>5.000,00 e tutte le controversie di secondo grado;</a:t>
            </a:r>
            <a:endParaRPr lang="it-IT" dirty="0"/>
          </a:p>
          <a:p>
            <a:r>
              <a:rPr lang="it-IT" dirty="0"/>
              <a:t>Giudice Monocratico: un solo Magistrato che tratta e decide le controversie in primo grado di valore inferiore ad € 5.000,00</a:t>
            </a:r>
          </a:p>
          <a:p>
            <a:pPr marL="0" indent="0">
              <a:buNone/>
            </a:pPr>
            <a:r>
              <a:rPr lang="it-IT" dirty="0"/>
              <a:t>N.B.</a:t>
            </a:r>
          </a:p>
          <a:p>
            <a:pPr marL="0" indent="0">
              <a:buNone/>
            </a:pPr>
            <a:r>
              <a:rPr lang="it-IT" dirty="0"/>
              <a:t>Nel Giudizio di secondo grado la Corte di Giustizia Tributaria giudica sempre in composizione collegiale.</a:t>
            </a:r>
          </a:p>
        </p:txBody>
      </p:sp>
    </p:spTree>
    <p:extLst>
      <p:ext uri="{BB962C8B-B14F-4D97-AF65-F5344CB8AC3E}">
        <p14:creationId xmlns:p14="http://schemas.microsoft.com/office/powerpoint/2010/main" val="10811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CONSIGLIO DI PRESIDENZA DELLA GIUSTIZIA TRIBUTARIA</a:t>
            </a:r>
          </a:p>
        </p:txBody>
      </p:sp>
      <p:sp>
        <p:nvSpPr>
          <p:cNvPr id="3" name="Segnaposto contenuto 2"/>
          <p:cNvSpPr>
            <a:spLocks noGrp="1"/>
          </p:cNvSpPr>
          <p:nvPr>
            <p:ph idx="1"/>
          </p:nvPr>
        </p:nvSpPr>
        <p:spPr/>
        <p:txBody>
          <a:bodyPr/>
          <a:lstStyle/>
          <a:p>
            <a:r>
              <a:rPr lang="it-IT" dirty="0"/>
              <a:t>E’ l’organo di autogoverno della Magistratura Tributaria (omologo del CSM –Consiglio superiore della magistratura per la Magistratura Ordinaria)</a:t>
            </a:r>
          </a:p>
          <a:p>
            <a:r>
              <a:rPr lang="it-IT" dirty="0"/>
              <a:t>Compiti:</a:t>
            </a:r>
          </a:p>
          <a:p>
            <a:pPr marL="0" indent="0">
              <a:buNone/>
            </a:pPr>
            <a:r>
              <a:rPr lang="it-IT" dirty="0"/>
              <a:t>-indizione dei concorsi e </a:t>
            </a:r>
            <a:r>
              <a:rPr lang="it-IT" dirty="0" smtClean="0"/>
              <a:t>nomina dei magistrati tributari;</a:t>
            </a:r>
            <a:endParaRPr lang="it-IT" dirty="0"/>
          </a:p>
          <a:p>
            <a:pPr marL="0" indent="0">
              <a:buNone/>
            </a:pPr>
            <a:r>
              <a:rPr lang="it-IT" dirty="0"/>
              <a:t>-valutazioni di idoneità per avanzamenti di carriera;</a:t>
            </a:r>
          </a:p>
          <a:p>
            <a:pPr marL="0" indent="0">
              <a:buNone/>
            </a:pPr>
            <a:r>
              <a:rPr lang="it-IT" dirty="0"/>
              <a:t>-formazione professionale attraverso la Scuola Superiore della Magistratura Tributaria;</a:t>
            </a:r>
          </a:p>
          <a:p>
            <a:pPr marL="0" indent="0">
              <a:buNone/>
            </a:pPr>
            <a:r>
              <a:rPr lang="it-IT" dirty="0"/>
              <a:t>-ispezioni e verifiche sul funzionamento delle Corti;</a:t>
            </a:r>
          </a:p>
          <a:p>
            <a:pPr marL="0" indent="0">
              <a:buNone/>
            </a:pPr>
            <a:r>
              <a:rPr lang="it-IT" dirty="0"/>
              <a:t>-potere disciplinare nei confronti dei singoli Magistrati Tributari;</a:t>
            </a:r>
          </a:p>
          <a:p>
            <a:pPr marL="0" indent="0">
              <a:buNone/>
            </a:pPr>
            <a:r>
              <a:rPr lang="it-IT" dirty="0"/>
              <a:t>-organizza e </a:t>
            </a:r>
            <a:r>
              <a:rPr lang="it-IT" dirty="0" smtClean="0"/>
              <a:t>gestisce </a:t>
            </a:r>
            <a:r>
              <a:rPr lang="it-IT" dirty="0"/>
              <a:t>il Massimario Nazionale della Giurisprudenza Tributaria.</a:t>
            </a:r>
          </a:p>
        </p:txBody>
      </p:sp>
    </p:spTree>
    <p:extLst>
      <p:ext uri="{BB962C8B-B14F-4D97-AF65-F5344CB8AC3E}">
        <p14:creationId xmlns:p14="http://schemas.microsoft.com/office/powerpoint/2010/main" val="1346564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Giudice </a:t>
            </a:r>
            <a:r>
              <a:rPr lang="it-IT" dirty="0" smtClean="0"/>
              <a:t>Tributario</a:t>
            </a:r>
            <a:br>
              <a:rPr lang="it-IT" dirty="0" smtClean="0"/>
            </a:br>
            <a:r>
              <a:rPr lang="it-IT" dirty="0" smtClean="0"/>
              <a:t>regime transitorio</a:t>
            </a:r>
            <a:endParaRPr lang="it-IT" dirty="0"/>
          </a:p>
        </p:txBody>
      </p:sp>
      <p:sp>
        <p:nvSpPr>
          <p:cNvPr id="3" name="Segnaposto contenuto 2"/>
          <p:cNvSpPr>
            <a:spLocks noGrp="1"/>
          </p:cNvSpPr>
          <p:nvPr>
            <p:ph idx="1"/>
          </p:nvPr>
        </p:nvSpPr>
        <p:spPr/>
        <p:txBody>
          <a:bodyPr/>
          <a:lstStyle/>
          <a:p>
            <a:r>
              <a:rPr lang="it-IT" dirty="0"/>
              <a:t>Attualmente i Giudici Tributari in servizio sono 2.300 di cui circa 1300 magistrati «togati» e il resto giudici «non togati» provenienti dal mondo delle professioni in genere.</a:t>
            </a:r>
          </a:p>
          <a:p>
            <a:r>
              <a:rPr lang="it-IT" dirty="0"/>
              <a:t>105 Corti di Giustizia Tributaria di primo grado </a:t>
            </a:r>
          </a:p>
          <a:p>
            <a:r>
              <a:rPr lang="it-IT" dirty="0"/>
              <a:t>20 Corti di Giustizia di secondo grado</a:t>
            </a:r>
          </a:p>
          <a:p>
            <a:r>
              <a:rPr lang="it-IT" dirty="0"/>
              <a:t>Organizzazione amministrativa, personale amministrativo, compete al Ministero delle Finanze</a:t>
            </a:r>
          </a:p>
          <a:p>
            <a:pPr marL="0" indent="0">
              <a:buNone/>
            </a:pPr>
            <a:r>
              <a:rPr lang="it-IT" dirty="0"/>
              <a:t>Dato interessante:</a:t>
            </a:r>
          </a:p>
          <a:p>
            <a:pPr marL="0" indent="0">
              <a:buNone/>
            </a:pPr>
            <a:r>
              <a:rPr lang="it-IT" dirty="0"/>
              <a:t>Solo il 22% circa è donna:</a:t>
            </a:r>
          </a:p>
          <a:p>
            <a:pPr marL="0" indent="0">
              <a:buNone/>
            </a:pPr>
            <a:r>
              <a:rPr lang="it-IT" dirty="0"/>
              <a:t>Solo 7 Presidenti di Corte di Giustizia di primo e secondo grado è donna</a:t>
            </a:r>
          </a:p>
          <a:p>
            <a:pPr marL="0" indent="0">
              <a:buNone/>
            </a:pPr>
            <a:endParaRPr lang="it-IT" dirty="0"/>
          </a:p>
        </p:txBody>
      </p:sp>
    </p:spTree>
    <p:extLst>
      <p:ext uri="{BB962C8B-B14F-4D97-AF65-F5344CB8AC3E}">
        <p14:creationId xmlns:p14="http://schemas.microsoft.com/office/powerpoint/2010/main" val="4495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Giudice Tributario </a:t>
            </a:r>
            <a:br>
              <a:rPr lang="it-IT" dirty="0" smtClean="0"/>
            </a:br>
            <a:r>
              <a:rPr lang="it-IT" dirty="0" smtClean="0"/>
              <a:t>regime transitorio</a:t>
            </a:r>
            <a:endParaRPr lang="it-IT" dirty="0"/>
          </a:p>
        </p:txBody>
      </p:sp>
      <p:sp>
        <p:nvSpPr>
          <p:cNvPr id="3" name="Segnaposto contenuto 2"/>
          <p:cNvSpPr>
            <a:spLocks noGrp="1"/>
          </p:cNvSpPr>
          <p:nvPr>
            <p:ph idx="1"/>
          </p:nvPr>
        </p:nvSpPr>
        <p:spPr/>
        <p:txBody>
          <a:bodyPr/>
          <a:lstStyle/>
          <a:p>
            <a:r>
              <a:rPr lang="it-IT" dirty="0" smtClean="0"/>
              <a:t>I giudici attualmente in servizio provengono da</a:t>
            </a:r>
          </a:p>
          <a:p>
            <a:pPr marL="0" indent="0">
              <a:buNone/>
            </a:pPr>
            <a:r>
              <a:rPr lang="it-IT" dirty="0" smtClean="0"/>
              <a:t>-Magistrati in servizio presso altre giurisdizioni oppure in quiescenza;</a:t>
            </a:r>
          </a:p>
          <a:p>
            <a:pPr marL="0" indent="0">
              <a:buNone/>
            </a:pPr>
            <a:r>
              <a:rPr lang="it-IT" dirty="0" smtClean="0"/>
              <a:t>-professionisti (per la maggior parte avvocati e commercialisti)</a:t>
            </a:r>
          </a:p>
          <a:p>
            <a:pPr marL="0" indent="0">
              <a:buNone/>
            </a:pPr>
            <a:r>
              <a:rPr lang="it-IT" dirty="0" smtClean="0"/>
              <a:t>-dipendenti di pubbliche amministrazioni in servizio o in quiescenza</a:t>
            </a:r>
          </a:p>
          <a:p>
            <a:pPr marL="0" indent="0">
              <a:buNone/>
            </a:pPr>
            <a:r>
              <a:rPr lang="it-IT" dirty="0" smtClean="0"/>
              <a:t>Rimangono in servizio fino all’età di 75 anni ma dal 1/1/203 è previsto un meccanismo di quiescenza a scalare fino al 2028 quando tutti i giudici tributari cesseranno dal servizio al raggiungimento del 70° anno di età</a:t>
            </a:r>
            <a:endParaRPr lang="it-IT" dirty="0"/>
          </a:p>
        </p:txBody>
      </p:sp>
    </p:spTree>
    <p:extLst>
      <p:ext uri="{BB962C8B-B14F-4D97-AF65-F5344CB8AC3E}">
        <p14:creationId xmlns:p14="http://schemas.microsoft.com/office/powerpoint/2010/main" val="88109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Valore del contenzioso tributario</a:t>
            </a:r>
          </a:p>
        </p:txBody>
      </p:sp>
      <p:sp>
        <p:nvSpPr>
          <p:cNvPr id="3" name="Segnaposto contenuto 2"/>
          <p:cNvSpPr>
            <a:spLocks noGrp="1"/>
          </p:cNvSpPr>
          <p:nvPr>
            <p:ph idx="1"/>
          </p:nvPr>
        </p:nvSpPr>
        <p:spPr/>
        <p:txBody>
          <a:bodyPr>
            <a:normAutofit fontScale="85000" lnSpcReduction="20000"/>
          </a:bodyPr>
          <a:lstStyle/>
          <a:p>
            <a:pPr marL="0" indent="0">
              <a:buNone/>
            </a:pPr>
            <a:r>
              <a:rPr lang="it-IT" dirty="0"/>
              <a:t>Anno 2021 ultima relazione annuale M.E.F. sull’andamento del contenzioso tributario</a:t>
            </a:r>
          </a:p>
          <a:p>
            <a:pPr marL="0" indent="0">
              <a:buNone/>
            </a:pPr>
            <a:r>
              <a:rPr lang="it-IT" b="1" dirty="0"/>
              <a:t>-I grado ex Commissioni Tributarie Provinciali dell’Emilia Romagna. :</a:t>
            </a:r>
          </a:p>
          <a:p>
            <a:pPr marL="0" indent="0">
              <a:buNone/>
            </a:pPr>
            <a:r>
              <a:rPr lang="it-IT" dirty="0"/>
              <a:t>Ricorsi pervenuti n. 4.310</a:t>
            </a:r>
          </a:p>
          <a:p>
            <a:pPr marL="0" indent="0">
              <a:buNone/>
            </a:pPr>
            <a:r>
              <a:rPr lang="it-IT" u="sng" dirty="0"/>
              <a:t>Valore : € 297.169.158,00</a:t>
            </a:r>
          </a:p>
          <a:p>
            <a:pPr marL="0" indent="0">
              <a:buNone/>
            </a:pPr>
            <a:r>
              <a:rPr lang="it-IT" u="sng" dirty="0"/>
              <a:t>Valore medio per ricorso 108.933,00</a:t>
            </a:r>
          </a:p>
          <a:p>
            <a:pPr marL="0" indent="0">
              <a:buNone/>
            </a:pPr>
            <a:endParaRPr lang="it-IT" dirty="0"/>
          </a:p>
          <a:p>
            <a:pPr marL="0" indent="0">
              <a:buNone/>
            </a:pPr>
            <a:r>
              <a:rPr lang="it-IT" b="1" dirty="0"/>
              <a:t>-II </a:t>
            </a:r>
            <a:r>
              <a:rPr lang="it-IT" b="1" dirty="0" err="1"/>
              <a:t>gbrado</a:t>
            </a:r>
            <a:r>
              <a:rPr lang="it-IT" b="1" dirty="0"/>
              <a:t> ex Commissione Tributaria Regionale dell’Emilia Romagna.</a:t>
            </a:r>
          </a:p>
          <a:p>
            <a:pPr marL="0" indent="0">
              <a:buNone/>
            </a:pPr>
            <a:r>
              <a:rPr lang="it-IT" dirty="0"/>
              <a:t>Ricorsi pervenuti n. 5.334</a:t>
            </a:r>
          </a:p>
          <a:p>
            <a:pPr marL="0" indent="0">
              <a:buNone/>
            </a:pPr>
            <a:r>
              <a:rPr lang="it-IT" u="sng" dirty="0"/>
              <a:t>Valore: € 219.159.276,00</a:t>
            </a:r>
          </a:p>
          <a:p>
            <a:pPr marL="0" indent="0">
              <a:buNone/>
            </a:pPr>
            <a:r>
              <a:rPr lang="it-IT" u="sng" dirty="0"/>
              <a:t>Valore medio per ricorso 127.715,00</a:t>
            </a:r>
          </a:p>
          <a:p>
            <a:pPr marL="0" indent="0">
              <a:buNone/>
            </a:pPr>
            <a:endParaRPr lang="it-IT" u="sng" dirty="0"/>
          </a:p>
          <a:p>
            <a:pPr marL="0" indent="0">
              <a:buNone/>
            </a:pPr>
            <a:r>
              <a:rPr lang="it-IT" sz="2100" b="1" dirty="0"/>
              <a:t>Valore totale del contenzioso tributario anno 2021 € 16.692.333.187,00</a:t>
            </a:r>
          </a:p>
        </p:txBody>
      </p:sp>
    </p:spTree>
    <p:extLst>
      <p:ext uri="{BB962C8B-B14F-4D97-AF65-F5344CB8AC3E}">
        <p14:creationId xmlns:p14="http://schemas.microsoft.com/office/powerpoint/2010/main" val="2253341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28172"/>
          </a:xfrm>
        </p:spPr>
        <p:txBody>
          <a:bodyPr/>
          <a:lstStyle/>
          <a:p>
            <a:r>
              <a:rPr lang="it-IT" dirty="0"/>
              <a:t>IL PROCESSO</a:t>
            </a:r>
          </a:p>
        </p:txBody>
      </p:sp>
      <p:sp>
        <p:nvSpPr>
          <p:cNvPr id="3" name="Segnaposto contenuto 2"/>
          <p:cNvSpPr>
            <a:spLocks noGrp="1"/>
          </p:cNvSpPr>
          <p:nvPr>
            <p:ph idx="1"/>
          </p:nvPr>
        </p:nvSpPr>
        <p:spPr>
          <a:xfrm>
            <a:off x="2589212" y="1519707"/>
            <a:ext cx="8915400" cy="4558940"/>
          </a:xfrm>
        </p:spPr>
        <p:txBody>
          <a:bodyPr/>
          <a:lstStyle/>
          <a:p>
            <a:r>
              <a:rPr lang="it-IT" dirty="0"/>
              <a:t>La funzione giurisdizionale si caratterizza per </a:t>
            </a:r>
            <a:r>
              <a:rPr lang="it-IT" sz="2000" b="1" dirty="0"/>
              <a:t>un’attività complessa, con un inizio, uno svolgimento articolato e una conclusione, provvisoria o definitiva.</a:t>
            </a:r>
            <a:r>
              <a:rPr lang="it-IT" dirty="0"/>
              <a:t> Si tratta di un’attività che coinvolge il giudice, i soggetti privati che controvertono, gli organi ausiliari della giurisdizione. Il procedimento dunque è un insieme di atti: alcuni provengono dalle parti, altri dal giudice.</a:t>
            </a:r>
          </a:p>
          <a:p>
            <a:endParaRPr lang="it-IT" dirty="0"/>
          </a:p>
          <a:p>
            <a:r>
              <a:rPr lang="it-IT" sz="2000" b="1" dirty="0"/>
              <a:t>In generale, con il termine processo si intende il complesso delle attività e delle forme mediante le quali appositi organi prestabiliti dalla legge esercitano, con l’osservanza di determinate modalità, il potere di giurisdizione, cioè attuano nel caso concreto il comando della legge. IL PROCESSO E’ LA DECLINAZIONE CONCRETA DELLA GIURISDIZIONE.</a:t>
            </a:r>
          </a:p>
          <a:p>
            <a:endParaRPr lang="it-IT" dirty="0"/>
          </a:p>
        </p:txBody>
      </p:sp>
    </p:spTree>
    <p:extLst>
      <p:ext uri="{BB962C8B-B14F-4D97-AF65-F5344CB8AC3E}">
        <p14:creationId xmlns:p14="http://schemas.microsoft.com/office/powerpoint/2010/main" val="4139204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38020"/>
          </a:xfrm>
        </p:spPr>
        <p:txBody>
          <a:bodyPr>
            <a:normAutofit fontScale="90000"/>
          </a:bodyPr>
          <a:lstStyle/>
          <a:p>
            <a:r>
              <a:rPr lang="it-IT" dirty="0"/>
              <a:t>IL PROCESSO TRIBUTARIO</a:t>
            </a:r>
          </a:p>
        </p:txBody>
      </p:sp>
      <p:sp>
        <p:nvSpPr>
          <p:cNvPr id="3" name="Segnaposto contenuto 2"/>
          <p:cNvSpPr>
            <a:spLocks noGrp="1"/>
          </p:cNvSpPr>
          <p:nvPr>
            <p:ph idx="1"/>
          </p:nvPr>
        </p:nvSpPr>
        <p:spPr>
          <a:xfrm>
            <a:off x="2589212" y="1262130"/>
            <a:ext cx="8915400" cy="4649092"/>
          </a:xfrm>
        </p:spPr>
        <p:txBody>
          <a:bodyPr>
            <a:normAutofit/>
          </a:bodyPr>
          <a:lstStyle/>
          <a:p>
            <a:r>
              <a:rPr lang="it-IT" dirty="0"/>
              <a:t>Oggetto: Appartengono alla giurisdizione tributaria: - «</a:t>
            </a:r>
            <a:r>
              <a:rPr lang="it-IT" i="1" dirty="0"/>
              <a:t>tutte le controversie aventi ad oggetto </a:t>
            </a:r>
            <a:r>
              <a:rPr lang="it-IT" i="1" u="sng" dirty="0"/>
              <a:t>i tributi di ogni genere e specie comunque denominati</a:t>
            </a:r>
            <a:r>
              <a:rPr lang="it-IT" i="1" dirty="0"/>
              <a:t>, compresi quelli regionali, provinciali e comunali e il contributo per il Servizio sanitario nazionale, le sovrimposte e le addizionali, le relative sanzioni nonché gli interessi e ogni altro accessorio</a:t>
            </a:r>
            <a:r>
              <a:rPr lang="it-IT" dirty="0"/>
              <a:t>»;</a:t>
            </a:r>
          </a:p>
          <a:p>
            <a:r>
              <a:rPr lang="it-IT" dirty="0"/>
              <a:t>Il riparto di </a:t>
            </a:r>
            <a:r>
              <a:rPr lang="it-IT" b="1" dirty="0"/>
              <a:t>competenza </a:t>
            </a:r>
            <a:r>
              <a:rPr lang="it-IT" dirty="0"/>
              <a:t>tra le corti tributarie è fondato sull’unico criterio del territorio (art. 4, d. </a:t>
            </a:r>
            <a:r>
              <a:rPr lang="it-IT" dirty="0" err="1"/>
              <a:t>lgs</a:t>
            </a:r>
            <a:r>
              <a:rPr lang="it-IT" dirty="0"/>
              <a:t>. 546/1992): </a:t>
            </a:r>
          </a:p>
          <a:p>
            <a:pPr marL="0" indent="0">
              <a:buNone/>
            </a:pPr>
            <a:r>
              <a:rPr lang="it-IT" dirty="0"/>
              <a:t>-le Corti di primo grado sono competenti per le controversie proposte nei confronti degli enti impositori che hanno sede nella loro circoscrizione (Ferrara, Bologna, Modena, Reggio Emilia, Parma, Piacenza, Ravenna, Forlì-Cesena, Rimini)</a:t>
            </a:r>
          </a:p>
          <a:p>
            <a:pPr marL="0" indent="0">
              <a:buNone/>
            </a:pPr>
            <a:r>
              <a:rPr lang="it-IT" dirty="0"/>
              <a:t>-le corti di secondo grado (Bologna) sono competenti per le impugnazioni avverso le decisioni delle corti di primo grado, che hanno sede nella loro circoscrizione.</a:t>
            </a:r>
          </a:p>
        </p:txBody>
      </p:sp>
    </p:spTree>
    <p:extLst>
      <p:ext uri="{BB962C8B-B14F-4D97-AF65-F5344CB8AC3E}">
        <p14:creationId xmlns:p14="http://schemas.microsoft.com/office/powerpoint/2010/main" val="1832834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89535"/>
          </a:xfrm>
        </p:spPr>
        <p:txBody>
          <a:bodyPr>
            <a:normAutofit/>
          </a:bodyPr>
          <a:lstStyle/>
          <a:p>
            <a:r>
              <a:rPr lang="it-IT" dirty="0"/>
              <a:t>Natura del processo </a:t>
            </a:r>
            <a:r>
              <a:rPr lang="it-IT" dirty="0" smtClean="0"/>
              <a:t>Tributario</a:t>
            </a:r>
            <a:endParaRPr lang="it-IT" dirty="0"/>
          </a:p>
        </p:txBody>
      </p:sp>
      <p:sp>
        <p:nvSpPr>
          <p:cNvPr id="3" name="Segnaposto contenuto 2"/>
          <p:cNvSpPr>
            <a:spLocks noGrp="1"/>
          </p:cNvSpPr>
          <p:nvPr>
            <p:ph idx="1"/>
          </p:nvPr>
        </p:nvSpPr>
        <p:spPr>
          <a:xfrm>
            <a:off x="2589212" y="1313645"/>
            <a:ext cx="8915400" cy="4597577"/>
          </a:xfrm>
        </p:spPr>
        <p:txBody>
          <a:bodyPr>
            <a:normAutofit/>
          </a:bodyPr>
          <a:lstStyle/>
          <a:p>
            <a:r>
              <a:rPr lang="it-IT" dirty="0"/>
              <a:t>Il processo tributario previsto dal </a:t>
            </a:r>
            <a:r>
              <a:rPr lang="it-IT" dirty="0" err="1"/>
              <a:t>Dlgs</a:t>
            </a:r>
            <a:r>
              <a:rPr lang="it-IT" dirty="0"/>
              <a:t> 546/92 </a:t>
            </a:r>
            <a:r>
              <a:rPr lang="it-IT" dirty="0" err="1"/>
              <a:t>e’</a:t>
            </a:r>
            <a:r>
              <a:rPr lang="it-IT" dirty="0"/>
              <a:t> regolato dalle norme contenute nel D.lgs. stesso integrato dalla L. 130/22 ma, in caso di mancata norma specifica, dalle regole del processo civile ordinario previsto nel C.P.C.</a:t>
            </a:r>
          </a:p>
          <a:p>
            <a:r>
              <a:rPr lang="it-IT" dirty="0"/>
              <a:t>E’ un processo di tipo </a:t>
            </a:r>
            <a:r>
              <a:rPr lang="it-IT" dirty="0" err="1"/>
              <a:t>impugnatorio</a:t>
            </a:r>
            <a:r>
              <a:rPr lang="it-IT" dirty="0"/>
              <a:t> in cui l’attore –ricorrente in primo grado è sempre il contribuente destinatario di un atto impositivo che assume illegittimo/infondato.</a:t>
            </a:r>
          </a:p>
          <a:p>
            <a:r>
              <a:rPr lang="it-IT" dirty="0"/>
              <a:t>Il sindacato del Giudice (Corte Tributaria) si svolge sull’atto impugnato ma involge il merito della pretesa tributaria;</a:t>
            </a:r>
          </a:p>
          <a:p>
            <a:endParaRPr lang="it-IT" dirty="0"/>
          </a:p>
        </p:txBody>
      </p:sp>
    </p:spTree>
    <p:extLst>
      <p:ext uri="{BB962C8B-B14F-4D97-AF65-F5344CB8AC3E}">
        <p14:creationId xmlns:p14="http://schemas.microsoft.com/office/powerpoint/2010/main" val="1962992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38020"/>
          </a:xfrm>
        </p:spPr>
        <p:txBody>
          <a:bodyPr>
            <a:normAutofit fontScale="90000"/>
          </a:bodyPr>
          <a:lstStyle/>
          <a:p>
            <a:r>
              <a:rPr lang="it-IT" b="1" dirty="0">
                <a:solidFill>
                  <a:schemeClr val="accent3">
                    <a:lumMod val="75000"/>
                  </a:schemeClr>
                </a:solidFill>
              </a:rPr>
              <a:t>PROCESSO E GIURISDIZIONE</a:t>
            </a:r>
            <a:endParaRPr lang="it-IT" dirty="0"/>
          </a:p>
        </p:txBody>
      </p:sp>
      <p:sp>
        <p:nvSpPr>
          <p:cNvPr id="3" name="Segnaposto contenuto 2"/>
          <p:cNvSpPr>
            <a:spLocks noGrp="1"/>
          </p:cNvSpPr>
          <p:nvPr>
            <p:ph idx="1"/>
          </p:nvPr>
        </p:nvSpPr>
        <p:spPr>
          <a:xfrm>
            <a:off x="2592925" y="1262130"/>
            <a:ext cx="8915400" cy="5357610"/>
          </a:xfrm>
        </p:spPr>
        <p:txBody>
          <a:bodyPr>
            <a:noAutofit/>
          </a:bodyPr>
          <a:lstStyle/>
          <a:p>
            <a:r>
              <a:rPr lang="it-IT" sz="2400" b="1" dirty="0"/>
              <a:t>Giurisdizione e processo</a:t>
            </a:r>
            <a:r>
              <a:rPr lang="it-IT" sz="2400" dirty="0"/>
              <a:t> sono termini che spesso vengono </a:t>
            </a:r>
            <a:r>
              <a:rPr lang="it-IT" sz="2400" b="1" dirty="0"/>
              <a:t>confusi.</a:t>
            </a:r>
            <a:r>
              <a:rPr lang="it-IT" sz="2400" dirty="0"/>
              <a:t> Si tratta di nozioni collegate ma non coincidenti: </a:t>
            </a:r>
          </a:p>
          <a:p>
            <a:r>
              <a:rPr lang="it-IT" sz="2400" dirty="0"/>
              <a:t>La </a:t>
            </a:r>
            <a:r>
              <a:rPr lang="it-IT" sz="2400" b="1" dirty="0"/>
              <a:t>giurisdizione </a:t>
            </a:r>
            <a:r>
              <a:rPr lang="it-IT" sz="2400" dirty="0"/>
              <a:t>è la </a:t>
            </a:r>
            <a:r>
              <a:rPr lang="it-IT" sz="2400" dirty="0">
                <a:solidFill>
                  <a:srgbClr val="FF0000"/>
                </a:solidFill>
                <a:effectLst>
                  <a:outerShdw blurRad="38100" dist="38100" dir="2700000" algn="tl">
                    <a:srgbClr val="000000">
                      <a:alpha val="43137"/>
                    </a:srgbClr>
                  </a:outerShdw>
                </a:effectLst>
              </a:rPr>
              <a:t>funzione dello Stato in cui si manifesta lo specifico potere di applicare la legge</a:t>
            </a:r>
            <a:r>
              <a:rPr lang="it-IT" sz="2400" dirty="0"/>
              <a:t>; il cosiddetto </a:t>
            </a:r>
            <a:r>
              <a:rPr lang="it-IT" sz="2400" b="1" u="sng" dirty="0"/>
              <a:t>diritto obiettivo al caso concreto</a:t>
            </a:r>
            <a:r>
              <a:rPr lang="it-IT" sz="2400" dirty="0"/>
              <a:t>. La funzione deve essere esercitata da organi giudicanti individuati dalle norme costituzionali (art. 101 e seguenti Costituzione Italiana)</a:t>
            </a:r>
          </a:p>
          <a:p>
            <a:r>
              <a:rPr lang="it-IT" sz="2400" dirty="0"/>
              <a:t>il </a:t>
            </a:r>
            <a:r>
              <a:rPr lang="it-IT" sz="2400" b="1" dirty="0"/>
              <a:t>processo</a:t>
            </a:r>
            <a:r>
              <a:rPr lang="it-IT" sz="2400" dirty="0"/>
              <a:t> </a:t>
            </a:r>
            <a:r>
              <a:rPr lang="it-IT" sz="2400" dirty="0" smtClean="0"/>
              <a:t>è </a:t>
            </a:r>
            <a:r>
              <a:rPr lang="it-IT" sz="2400" dirty="0"/>
              <a:t>il meccanismo, la modalità attraverso cui si attua la giurisdizione. </a:t>
            </a:r>
          </a:p>
          <a:p>
            <a:endParaRPr lang="it-IT" sz="2400" dirty="0"/>
          </a:p>
        </p:txBody>
      </p:sp>
    </p:spTree>
    <p:extLst>
      <p:ext uri="{BB962C8B-B14F-4D97-AF65-F5344CB8AC3E}">
        <p14:creationId xmlns:p14="http://schemas.microsoft.com/office/powerpoint/2010/main" val="1803658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586504"/>
          </a:xfrm>
        </p:spPr>
        <p:txBody>
          <a:bodyPr>
            <a:normAutofit fontScale="90000"/>
          </a:bodyPr>
          <a:lstStyle/>
          <a:p>
            <a:r>
              <a:rPr lang="it-IT" dirty="0"/>
              <a:t>Principi del processo tributario</a:t>
            </a:r>
          </a:p>
        </p:txBody>
      </p:sp>
      <p:sp>
        <p:nvSpPr>
          <p:cNvPr id="3" name="Segnaposto contenuto 2"/>
          <p:cNvSpPr>
            <a:spLocks noGrp="1"/>
          </p:cNvSpPr>
          <p:nvPr>
            <p:ph idx="1"/>
          </p:nvPr>
        </p:nvSpPr>
        <p:spPr>
          <a:xfrm>
            <a:off x="2589212" y="1210614"/>
            <a:ext cx="8915400" cy="4700608"/>
          </a:xfrm>
        </p:spPr>
        <p:txBody>
          <a:bodyPr>
            <a:normAutofit/>
          </a:bodyPr>
          <a:lstStyle/>
          <a:p>
            <a:r>
              <a:rPr lang="it-IT" dirty="0"/>
              <a:t>Il giudice decide solo nei limiti delle domande e delle eccezioni svolte dalle parti. ( principio della domanda)</a:t>
            </a:r>
          </a:p>
          <a:p>
            <a:r>
              <a:rPr lang="it-IT" dirty="0"/>
              <a:t>Il giudice decide sulla base della declinazione dell’onere della prova fra le parti: ogni parte deve provare i fatti che allega a sostegno della propria pretesa.</a:t>
            </a:r>
          </a:p>
          <a:p>
            <a:r>
              <a:rPr lang="it-IT" dirty="0"/>
              <a:t>Non esiste un potere istruttorio di ufficio: possono essere richiesti chiarimenti alle parti e </a:t>
            </a:r>
            <a:r>
              <a:rPr lang="it-IT" dirty="0" err="1"/>
              <a:t>puo’</a:t>
            </a:r>
            <a:r>
              <a:rPr lang="it-IT" dirty="0"/>
              <a:t> essere ammessa CTU ( non si tratta di mezzo istruttorio vero e proprio).</a:t>
            </a:r>
          </a:p>
          <a:p>
            <a:r>
              <a:rPr lang="it-IT" dirty="0"/>
              <a:t>Nel processo tributario, a seguito della riforma L. 130/22, è ammessa la prova testimoniale scritta ma non il giuramento o la confessione</a:t>
            </a:r>
          </a:p>
          <a:p>
            <a:r>
              <a:rPr lang="it-IT" dirty="0"/>
              <a:t>Alcune questioni possono essere rilevate di ufficio ( ad esempio la carenza di giurisdizione) ma occorre provocare sulle stesse il contraddittorio ovvero sottoporle alle parti e dare loro la </a:t>
            </a:r>
            <a:r>
              <a:rPr lang="it-IT" dirty="0" err="1"/>
              <a:t>possibilita’</a:t>
            </a:r>
            <a:r>
              <a:rPr lang="it-IT" dirty="0"/>
              <a:t> di dedurre in merito.</a:t>
            </a:r>
          </a:p>
        </p:txBody>
      </p:sp>
    </p:spTree>
    <p:extLst>
      <p:ext uri="{BB962C8B-B14F-4D97-AF65-F5344CB8AC3E}">
        <p14:creationId xmlns:p14="http://schemas.microsoft.com/office/powerpoint/2010/main" val="1849018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89535"/>
          </a:xfrm>
        </p:spPr>
        <p:txBody>
          <a:bodyPr>
            <a:normAutofit fontScale="90000"/>
          </a:bodyPr>
          <a:lstStyle/>
          <a:p>
            <a:r>
              <a:rPr lang="it-IT" dirty="0"/>
              <a:t>Parti del processo T.:</a:t>
            </a:r>
            <a:r>
              <a:rPr lang="it-IT" b="1" dirty="0"/>
              <a:t>….IL RICORRENTE E ……L’ENTE IMPOSITORE </a:t>
            </a:r>
            <a:r>
              <a:rPr lang="it-IT" dirty="0"/>
              <a:t/>
            </a:r>
            <a:br>
              <a:rPr lang="it-IT" dirty="0"/>
            </a:br>
            <a:endParaRPr lang="it-IT" dirty="0"/>
          </a:p>
        </p:txBody>
      </p:sp>
      <p:sp>
        <p:nvSpPr>
          <p:cNvPr id="3" name="Segnaposto contenuto 2"/>
          <p:cNvSpPr>
            <a:spLocks noGrp="1"/>
          </p:cNvSpPr>
          <p:nvPr>
            <p:ph idx="1"/>
          </p:nvPr>
        </p:nvSpPr>
        <p:spPr>
          <a:xfrm>
            <a:off x="2592925" y="2279561"/>
            <a:ext cx="8915400" cy="4121239"/>
          </a:xfrm>
        </p:spPr>
        <p:txBody>
          <a:bodyPr>
            <a:normAutofit/>
          </a:bodyPr>
          <a:lstStyle/>
          <a:p>
            <a:endParaRPr lang="it-IT" dirty="0"/>
          </a:p>
          <a:p>
            <a:r>
              <a:rPr lang="it-IT" dirty="0"/>
              <a:t>1)Ricorrente = cittadino (persona fisica o persona giuridica) che si rivolge alla pubblica amministrazione per la rimozione di atti che ritiene illegittimi </a:t>
            </a:r>
          </a:p>
          <a:p>
            <a:endParaRPr lang="it-IT" dirty="0"/>
          </a:p>
          <a:p>
            <a:r>
              <a:rPr lang="it-IT" dirty="0"/>
              <a:t>2)resistente : Chi ha emanato l’atto impugnato = l’Agenzia delle Entrate o l’ente della riscossione (Agenzia Riscossione ) o l’Ente locale responsabile dell’accertamento </a:t>
            </a:r>
          </a:p>
          <a:p>
            <a:r>
              <a:rPr lang="it-IT" dirty="0"/>
              <a:t>IN PRIMO GRADO : ricorrente è solo il soggetto passivo del rapporto giuridico tributario; resistente è l’ente impositore </a:t>
            </a:r>
          </a:p>
          <a:p>
            <a:r>
              <a:rPr lang="it-IT" dirty="0"/>
              <a:t>IN SECONDO GRADO  ricorrente ( = appellante ) è la parte che impugna la sentenza di primo grado (e quindi che in primo grado ha perso). Resistente </a:t>
            </a:r>
            <a:r>
              <a:rPr lang="it-IT" dirty="0" err="1"/>
              <a:t>e’</a:t>
            </a:r>
            <a:r>
              <a:rPr lang="it-IT" dirty="0"/>
              <a:t> la controparte del giudizio di primo grado.</a:t>
            </a:r>
          </a:p>
          <a:p>
            <a:endParaRPr lang="it-IT" dirty="0"/>
          </a:p>
          <a:p>
            <a:endParaRPr lang="it-IT" dirty="0"/>
          </a:p>
        </p:txBody>
      </p:sp>
    </p:spTree>
    <p:extLst>
      <p:ext uri="{BB962C8B-B14F-4D97-AF65-F5344CB8AC3E}">
        <p14:creationId xmlns:p14="http://schemas.microsoft.com/office/powerpoint/2010/main" val="1051356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Atto introduttivo del processo: il ricorso</a:t>
            </a:r>
          </a:p>
        </p:txBody>
      </p:sp>
      <p:sp>
        <p:nvSpPr>
          <p:cNvPr id="3" name="Segnaposto contenuto 2"/>
          <p:cNvSpPr>
            <a:spLocks noGrp="1"/>
          </p:cNvSpPr>
          <p:nvPr>
            <p:ph idx="1"/>
          </p:nvPr>
        </p:nvSpPr>
        <p:spPr/>
        <p:txBody>
          <a:bodyPr>
            <a:normAutofit fontScale="92500" lnSpcReduction="10000"/>
          </a:bodyPr>
          <a:lstStyle/>
          <a:p>
            <a:endParaRPr lang="it-IT" dirty="0"/>
          </a:p>
          <a:p>
            <a:r>
              <a:rPr lang="it-IT" b="1" dirty="0"/>
              <a:t>RICORSO:  Deve contenere: </a:t>
            </a:r>
            <a:endParaRPr lang="it-IT" dirty="0"/>
          </a:p>
          <a:p>
            <a:r>
              <a:rPr lang="it-IT" dirty="0"/>
              <a:t>-</a:t>
            </a:r>
            <a:r>
              <a:rPr lang="it-IT" b="1" dirty="0"/>
              <a:t>Indicazione della CTP cui è diretto; </a:t>
            </a:r>
            <a:endParaRPr lang="it-IT" dirty="0"/>
          </a:p>
          <a:p>
            <a:r>
              <a:rPr lang="it-IT" dirty="0"/>
              <a:t>-</a:t>
            </a:r>
            <a:r>
              <a:rPr lang="it-IT" b="1" dirty="0"/>
              <a:t>Dati ricorrente e del rappresentante in giudizio, con la delega; </a:t>
            </a:r>
            <a:endParaRPr lang="it-IT" dirty="0"/>
          </a:p>
          <a:p>
            <a:r>
              <a:rPr lang="it-IT" dirty="0"/>
              <a:t>-</a:t>
            </a:r>
            <a:r>
              <a:rPr lang="it-IT" b="1" dirty="0"/>
              <a:t>Dati dell’Ufficio cui il ricorso è diretto; </a:t>
            </a:r>
            <a:endParaRPr lang="it-IT" dirty="0"/>
          </a:p>
          <a:p>
            <a:r>
              <a:rPr lang="it-IT" dirty="0"/>
              <a:t>-</a:t>
            </a:r>
            <a:r>
              <a:rPr lang="it-IT" b="1" dirty="0"/>
              <a:t>la indicazione degli estremi e del contenuto Atto impugnato; </a:t>
            </a:r>
            <a:endParaRPr lang="it-IT" dirty="0"/>
          </a:p>
          <a:p>
            <a:r>
              <a:rPr lang="it-IT" dirty="0"/>
              <a:t>-</a:t>
            </a:r>
            <a:r>
              <a:rPr lang="it-IT" b="1" dirty="0"/>
              <a:t>La vicenda giuridica ( «Fatto»); </a:t>
            </a:r>
            <a:endParaRPr lang="it-IT" dirty="0"/>
          </a:p>
          <a:p>
            <a:r>
              <a:rPr lang="it-IT" dirty="0"/>
              <a:t>-</a:t>
            </a:r>
            <a:r>
              <a:rPr lang="it-IT" b="1" dirty="0"/>
              <a:t>Motivi di ricorso ( «Diritto»- perché impugno l’atto) = causa </a:t>
            </a:r>
            <a:r>
              <a:rPr lang="it-IT" b="1" dirty="0" err="1"/>
              <a:t>petendi</a:t>
            </a:r>
            <a:r>
              <a:rPr lang="it-IT" b="1" dirty="0"/>
              <a:t> ; </a:t>
            </a:r>
            <a:endParaRPr lang="it-IT" dirty="0"/>
          </a:p>
          <a:p>
            <a:r>
              <a:rPr lang="it-IT" dirty="0"/>
              <a:t>-</a:t>
            </a:r>
            <a:r>
              <a:rPr lang="it-IT" b="1" dirty="0"/>
              <a:t>Le «conclusioni» (cosa chiedo alla Commissione? )= </a:t>
            </a:r>
            <a:r>
              <a:rPr lang="it-IT" b="1" dirty="0" err="1"/>
              <a:t>petitutm</a:t>
            </a:r>
            <a:r>
              <a:rPr lang="it-IT" b="1" dirty="0"/>
              <a:t>. </a:t>
            </a:r>
          </a:p>
          <a:p>
            <a:r>
              <a:rPr lang="it-IT" b="1" dirty="0"/>
              <a:t>La indicazione e produzione delle prove documentali di quanto si afferma.</a:t>
            </a:r>
            <a:endParaRPr lang="it-IT" dirty="0"/>
          </a:p>
          <a:p>
            <a:endParaRPr lang="it-IT" dirty="0"/>
          </a:p>
        </p:txBody>
      </p:sp>
    </p:spTree>
    <p:extLst>
      <p:ext uri="{BB962C8B-B14F-4D97-AF65-F5344CB8AC3E}">
        <p14:creationId xmlns:p14="http://schemas.microsoft.com/office/powerpoint/2010/main" val="3928026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02414"/>
          </a:xfrm>
        </p:spPr>
        <p:txBody>
          <a:bodyPr>
            <a:normAutofit/>
          </a:bodyPr>
          <a:lstStyle/>
          <a:p>
            <a:r>
              <a:rPr lang="it-IT" dirty="0"/>
              <a:t>Costituzione del resistente</a:t>
            </a:r>
          </a:p>
        </p:txBody>
      </p:sp>
      <p:sp>
        <p:nvSpPr>
          <p:cNvPr id="3" name="Segnaposto contenuto 2"/>
          <p:cNvSpPr>
            <a:spLocks noGrp="1"/>
          </p:cNvSpPr>
          <p:nvPr>
            <p:ph idx="1"/>
          </p:nvPr>
        </p:nvSpPr>
        <p:spPr>
          <a:xfrm>
            <a:off x="2589212" y="1326524"/>
            <a:ext cx="8915400" cy="5306096"/>
          </a:xfrm>
        </p:spPr>
        <p:txBody>
          <a:bodyPr/>
          <a:lstStyle/>
          <a:p>
            <a:endParaRPr lang="it-IT" dirty="0"/>
          </a:p>
          <a:p>
            <a:r>
              <a:rPr lang="it-IT" sz="2400" b="1" dirty="0"/>
              <a:t>CONTRODEDUZIONI </a:t>
            </a:r>
            <a:r>
              <a:rPr lang="it-IT" sz="2400" dirty="0"/>
              <a:t>: </a:t>
            </a:r>
            <a:r>
              <a:rPr lang="it-IT" sz="2400" b="1" dirty="0"/>
              <a:t>Le difese dell’Ufficio sui motivi dedotti dal ricorrente. </a:t>
            </a:r>
            <a:endParaRPr lang="it-IT" sz="2400" dirty="0"/>
          </a:p>
          <a:p>
            <a:r>
              <a:rPr lang="it-IT" sz="2400" b="1" dirty="0"/>
              <a:t>Deve indicare le prove di cui l’Ufficio intende avvalersi, le eccezioni processuali e di merito ed ogni altra utile contestazione. </a:t>
            </a:r>
          </a:p>
          <a:p>
            <a:r>
              <a:rPr lang="it-IT" sz="2400" b="1" dirty="0"/>
              <a:t>essendo il processo tributario prettamente documentale, id est la produzione dei documenti che provano i fatti addotti dall’ufficio a sostegno della propria difesa.</a:t>
            </a:r>
            <a:endParaRPr lang="it-IT" sz="2400" dirty="0"/>
          </a:p>
        </p:txBody>
      </p:sp>
    </p:spTree>
    <p:extLst>
      <p:ext uri="{BB962C8B-B14F-4D97-AF65-F5344CB8AC3E}">
        <p14:creationId xmlns:p14="http://schemas.microsoft.com/office/powerpoint/2010/main" val="1620171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63777"/>
          </a:xfrm>
        </p:spPr>
        <p:txBody>
          <a:bodyPr>
            <a:normAutofit/>
          </a:bodyPr>
          <a:lstStyle/>
          <a:p>
            <a:r>
              <a:rPr lang="it-IT" dirty="0"/>
              <a:t>Trattazione del processo</a:t>
            </a:r>
          </a:p>
        </p:txBody>
      </p:sp>
      <p:sp>
        <p:nvSpPr>
          <p:cNvPr id="3" name="Segnaposto contenuto 2"/>
          <p:cNvSpPr>
            <a:spLocks noGrp="1"/>
          </p:cNvSpPr>
          <p:nvPr>
            <p:ph idx="1"/>
          </p:nvPr>
        </p:nvSpPr>
        <p:spPr>
          <a:xfrm>
            <a:off x="2589212" y="1287887"/>
            <a:ext cx="8915400" cy="5228823"/>
          </a:xfrm>
        </p:spPr>
        <p:txBody>
          <a:bodyPr/>
          <a:lstStyle/>
          <a:p>
            <a:endParaRPr lang="it-IT" sz="2000" dirty="0"/>
          </a:p>
          <a:p>
            <a:r>
              <a:rPr lang="it-IT" sz="2000" dirty="0"/>
              <a:t>La controversia normalmente si tratta nel segreto della Camera di Consiglio </a:t>
            </a:r>
          </a:p>
          <a:p>
            <a:r>
              <a:rPr lang="it-IT" sz="2000" dirty="0"/>
              <a:t>Se la parte ne fa richiesta, con apposita istanza, si avrà discussione in PUBBLICA UDIENZA .</a:t>
            </a:r>
          </a:p>
          <a:p>
            <a:r>
              <a:rPr lang="it-IT" sz="2000" dirty="0"/>
              <a:t>Possibilità di trattazione «da remoto» su richiesta delle parti</a:t>
            </a:r>
          </a:p>
          <a:p>
            <a:endParaRPr lang="it-IT" dirty="0"/>
          </a:p>
        </p:txBody>
      </p:sp>
    </p:spTree>
    <p:extLst>
      <p:ext uri="{BB962C8B-B14F-4D97-AF65-F5344CB8AC3E}">
        <p14:creationId xmlns:p14="http://schemas.microsoft.com/office/powerpoint/2010/main" val="1619841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02414"/>
          </a:xfrm>
        </p:spPr>
        <p:txBody>
          <a:bodyPr/>
          <a:lstStyle/>
          <a:p>
            <a:pPr algn="ctr"/>
            <a:r>
              <a:rPr lang="it-IT" dirty="0"/>
              <a:t>LA SENTENZA</a:t>
            </a:r>
          </a:p>
        </p:txBody>
      </p:sp>
      <p:sp>
        <p:nvSpPr>
          <p:cNvPr id="3" name="Segnaposto contenuto 2"/>
          <p:cNvSpPr>
            <a:spLocks noGrp="1"/>
          </p:cNvSpPr>
          <p:nvPr>
            <p:ph idx="1"/>
          </p:nvPr>
        </p:nvSpPr>
        <p:spPr>
          <a:xfrm>
            <a:off x="2589212" y="1326524"/>
            <a:ext cx="8915400" cy="4919730"/>
          </a:xfrm>
        </p:spPr>
        <p:txBody>
          <a:bodyPr>
            <a:normAutofit/>
          </a:bodyPr>
          <a:lstStyle/>
          <a:p>
            <a:endParaRPr lang="it-IT" dirty="0"/>
          </a:p>
          <a:p>
            <a:r>
              <a:rPr lang="it-IT" sz="2400" b="1" dirty="0"/>
              <a:t>SENTENZA </a:t>
            </a:r>
            <a:endParaRPr lang="it-IT" sz="2400" dirty="0"/>
          </a:p>
          <a:p>
            <a:r>
              <a:rPr lang="it-IT" sz="2400" dirty="0"/>
              <a:t>Deve contenere: </a:t>
            </a:r>
          </a:p>
          <a:p>
            <a:r>
              <a:rPr lang="it-IT" sz="2400" dirty="0"/>
              <a:t>-Indicazione della composizione del Collegio; </a:t>
            </a:r>
          </a:p>
          <a:p>
            <a:r>
              <a:rPr lang="it-IT" sz="2400" dirty="0"/>
              <a:t>-Esposizione dello svolgimento del processo, </a:t>
            </a:r>
          </a:p>
          <a:p>
            <a:r>
              <a:rPr lang="it-IT" sz="2400" dirty="0"/>
              <a:t>-Richieste delle parti, </a:t>
            </a:r>
          </a:p>
          <a:p>
            <a:r>
              <a:rPr lang="it-IT" sz="2400" dirty="0"/>
              <a:t>-Succinta esposizione dei motivi di fatto e di diritto, </a:t>
            </a:r>
          </a:p>
          <a:p>
            <a:r>
              <a:rPr lang="it-IT" sz="2400" dirty="0"/>
              <a:t>-Il provvedimento del giudice ( </a:t>
            </a:r>
            <a:r>
              <a:rPr lang="it-IT" sz="2400" i="1" dirty="0"/>
              <a:t>= accoglie/respinge il ricorso; annulla/conferma l’atto impugnato; dichiara dovuto il rimborso ecc.. con la liquidazione delle spese di giudizio. ) </a:t>
            </a:r>
            <a:endParaRPr lang="it-IT" sz="2400" dirty="0"/>
          </a:p>
          <a:p>
            <a:endParaRPr lang="it-IT" sz="2400" dirty="0"/>
          </a:p>
        </p:txBody>
      </p:sp>
    </p:spTree>
    <p:extLst>
      <p:ext uri="{BB962C8B-B14F-4D97-AF65-F5344CB8AC3E}">
        <p14:creationId xmlns:p14="http://schemas.microsoft.com/office/powerpoint/2010/main" val="384087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SISTEMA GIUDIZIARIO ITALIANO.</a:t>
            </a:r>
            <a:br>
              <a:rPr lang="it-IT" dirty="0"/>
            </a:br>
            <a:r>
              <a:rPr lang="it-IT" dirty="0"/>
              <a:t>GIURISDIZIONE UNITARIA?</a:t>
            </a:r>
          </a:p>
        </p:txBody>
      </p:sp>
      <p:sp>
        <p:nvSpPr>
          <p:cNvPr id="3" name="Segnaposto contenuto 2"/>
          <p:cNvSpPr>
            <a:spLocks noGrp="1"/>
          </p:cNvSpPr>
          <p:nvPr>
            <p:ph idx="1"/>
          </p:nvPr>
        </p:nvSpPr>
        <p:spPr>
          <a:xfrm>
            <a:off x="2589212" y="2133600"/>
            <a:ext cx="8915400" cy="4627808"/>
          </a:xfrm>
        </p:spPr>
        <p:txBody>
          <a:bodyPr>
            <a:normAutofit/>
          </a:bodyPr>
          <a:lstStyle/>
          <a:p>
            <a:r>
              <a:rPr lang="it-IT" dirty="0"/>
              <a:t>Per garantire l’applicazione uniforme della legge, la Costituzione, all’art. 102, demanda </a:t>
            </a:r>
            <a:r>
              <a:rPr lang="it-IT" b="1" dirty="0" smtClean="0"/>
              <a:t>la </a:t>
            </a:r>
            <a:r>
              <a:rPr lang="it-IT" b="1" dirty="0"/>
              <a:t>funzione </a:t>
            </a:r>
            <a:r>
              <a:rPr lang="it-IT" b="1" dirty="0" smtClean="0"/>
              <a:t>giurisdizionale</a:t>
            </a:r>
            <a:r>
              <a:rPr lang="it-IT" dirty="0"/>
              <a:t> </a:t>
            </a:r>
            <a:r>
              <a:rPr lang="it-IT" dirty="0" smtClean="0"/>
              <a:t>ai  </a:t>
            </a:r>
            <a:r>
              <a:rPr lang="it-IT" dirty="0"/>
              <a:t>magistrati ordinari, vietando altresì l’istituzione di giudici speciali, ad eccezione di quelli specificamente indicati all’art. 103 </a:t>
            </a:r>
            <a:r>
              <a:rPr lang="it-IT" dirty="0" err="1"/>
              <a:t>Cost</a:t>
            </a:r>
            <a:r>
              <a:rPr lang="it-IT" dirty="0"/>
              <a:t>.</a:t>
            </a:r>
          </a:p>
          <a:p>
            <a:r>
              <a:rPr lang="it-IT" dirty="0"/>
              <a:t>GIURISDIZIONE ORDINARIA:</a:t>
            </a:r>
          </a:p>
          <a:p>
            <a:r>
              <a:rPr lang="it-IT" dirty="0"/>
              <a:t>Art. 102: la funzione giurisdizionale </a:t>
            </a:r>
            <a:r>
              <a:rPr lang="it-IT" dirty="0" err="1"/>
              <a:t>e’</a:t>
            </a:r>
            <a:r>
              <a:rPr lang="it-IT" dirty="0"/>
              <a:t> esercitata </a:t>
            </a:r>
            <a:r>
              <a:rPr lang="it-IT" dirty="0">
                <a:solidFill>
                  <a:schemeClr val="tx1"/>
                </a:solidFill>
              </a:rPr>
              <a:t>da </a:t>
            </a:r>
            <a:r>
              <a:rPr lang="it-IT" dirty="0">
                <a:solidFill>
                  <a:schemeClr val="tx1"/>
                </a:solidFill>
                <a:hlinkClick r:id="rId2" tooltip="Dizionario Giuridico: Giurisdizione ordinaria">
                  <a:extLst>
                    <a:ext uri="{A12FA001-AC4F-418D-AE19-62706E023703}">
                      <ahyp:hlinkClr xmlns:ahyp="http://schemas.microsoft.com/office/drawing/2018/hyperlinkcolor" xmlns="" val="tx"/>
                    </a:ext>
                  </a:extLst>
                </a:hlinkClick>
              </a:rPr>
              <a:t>magistrati ordinari</a:t>
            </a:r>
            <a:r>
              <a:rPr lang="it-IT" dirty="0">
                <a:solidFill>
                  <a:schemeClr val="tx1"/>
                </a:solidFill>
              </a:rPr>
              <a:t> istituiti e regolati dalle norme sull'</a:t>
            </a:r>
            <a:r>
              <a:rPr lang="it-IT" dirty="0">
                <a:solidFill>
                  <a:schemeClr val="tx1"/>
                </a:solidFill>
                <a:hlinkClick r:id="rId3" tooltip="Dizionario Giuridico: Ordinamento giudiziario">
                  <a:extLst>
                    <a:ext uri="{A12FA001-AC4F-418D-AE19-62706E023703}">
                      <ahyp:hlinkClr xmlns:ahyp="http://schemas.microsoft.com/office/drawing/2018/hyperlinkcolor" xmlns="" val="tx"/>
                    </a:ext>
                  </a:extLst>
                </a:hlinkClick>
              </a:rPr>
              <a:t>ordinamento giudiziario</a:t>
            </a:r>
            <a:r>
              <a:rPr lang="it-IT" dirty="0">
                <a:solidFill>
                  <a:schemeClr val="tx1"/>
                </a:solidFill>
              </a:rPr>
              <a:t> [</a:t>
            </a:r>
            <a:r>
              <a:rPr lang="it-IT" dirty="0">
                <a:solidFill>
                  <a:schemeClr val="tx1"/>
                </a:solidFill>
                <a:hlinkClick r:id="rId4">
                  <a:extLst>
                    <a:ext uri="{A12FA001-AC4F-418D-AE19-62706E023703}">
                      <ahyp:hlinkClr xmlns:ahyp="http://schemas.microsoft.com/office/drawing/2018/hyperlinkcolor" xmlns="" val="tx"/>
                    </a:ext>
                  </a:extLst>
                </a:hlinkClick>
              </a:rPr>
              <a:t>106</a:t>
            </a:r>
            <a:r>
              <a:rPr lang="it-IT" dirty="0">
                <a:solidFill>
                  <a:schemeClr val="tx1"/>
                </a:solidFill>
              </a:rPr>
              <a:t>; </a:t>
            </a:r>
            <a:r>
              <a:rPr lang="it-IT" dirty="0">
                <a:solidFill>
                  <a:schemeClr val="tx1"/>
                </a:solidFill>
                <a:hlinkClick r:id="rId5" tooltip="Giurisdizione penale">
                  <a:extLst>
                    <a:ext uri="{A12FA001-AC4F-418D-AE19-62706E023703}">
                      <ahyp:hlinkClr xmlns:ahyp="http://schemas.microsoft.com/office/drawing/2018/hyperlinkcolor" xmlns="" val="tx"/>
                    </a:ext>
                  </a:extLst>
                </a:hlinkClick>
              </a:rPr>
              <a:t>1</a:t>
            </a:r>
            <a:r>
              <a:rPr lang="it-IT" dirty="0">
                <a:solidFill>
                  <a:schemeClr val="tx1"/>
                </a:solidFill>
              </a:rPr>
              <a:t> c.p.p.].</a:t>
            </a:r>
            <a:br>
              <a:rPr lang="it-IT" dirty="0">
                <a:solidFill>
                  <a:schemeClr val="tx1"/>
                </a:solidFill>
              </a:rPr>
            </a:br>
            <a:r>
              <a:rPr lang="it-IT" dirty="0">
                <a:solidFill>
                  <a:schemeClr val="tx1"/>
                </a:solidFill>
              </a:rPr>
              <a:t/>
            </a:r>
            <a:br>
              <a:rPr lang="it-IT" dirty="0">
                <a:solidFill>
                  <a:schemeClr val="tx1"/>
                </a:solidFill>
              </a:rPr>
            </a:br>
            <a:r>
              <a:rPr lang="it-IT" dirty="0">
                <a:solidFill>
                  <a:schemeClr val="tx1"/>
                </a:solidFill>
              </a:rPr>
              <a:t>Non possono essere istituiti </a:t>
            </a:r>
            <a:r>
              <a:rPr lang="it-IT" dirty="0">
                <a:solidFill>
                  <a:schemeClr val="tx1"/>
                </a:solidFill>
                <a:hlinkClick r:id="rId6" tooltip="Dizionario Giuridico: Giudici straordinari">
                  <a:extLst>
                    <a:ext uri="{A12FA001-AC4F-418D-AE19-62706E023703}">
                      <ahyp:hlinkClr xmlns:ahyp="http://schemas.microsoft.com/office/drawing/2018/hyperlinkcolor" xmlns="" val="tx"/>
                    </a:ext>
                  </a:extLst>
                </a:hlinkClick>
              </a:rPr>
              <a:t>giudici straordinari</a:t>
            </a:r>
            <a:r>
              <a:rPr lang="it-IT" dirty="0">
                <a:solidFill>
                  <a:schemeClr val="tx1"/>
                </a:solidFill>
              </a:rPr>
              <a:t> o </a:t>
            </a:r>
            <a:r>
              <a:rPr lang="it-IT" dirty="0">
                <a:solidFill>
                  <a:schemeClr val="tx1"/>
                </a:solidFill>
                <a:hlinkClick r:id="rId7" tooltip="Dizionario Giuridico: Giudici speciali">
                  <a:extLst>
                    <a:ext uri="{A12FA001-AC4F-418D-AE19-62706E023703}">
                      <ahyp:hlinkClr xmlns:ahyp="http://schemas.microsoft.com/office/drawing/2018/hyperlinkcolor" xmlns="" val="tx"/>
                    </a:ext>
                  </a:extLst>
                </a:hlinkClick>
              </a:rPr>
              <a:t>giudici speciali</a:t>
            </a:r>
            <a:r>
              <a:rPr lang="it-IT" dirty="0">
                <a:solidFill>
                  <a:schemeClr val="tx1"/>
                </a:solidFill>
              </a:rPr>
              <a:t>. Possono soltanto istituirsi presso gli organi giudiziari ordinari </a:t>
            </a:r>
            <a:r>
              <a:rPr lang="it-IT" dirty="0">
                <a:solidFill>
                  <a:schemeClr val="tx1"/>
                </a:solidFill>
                <a:hlinkClick r:id="rId8" tooltip="Dizionario Giuridico: Sezioni specializzate">
                  <a:extLst>
                    <a:ext uri="{A12FA001-AC4F-418D-AE19-62706E023703}">
                      <ahyp:hlinkClr xmlns:ahyp="http://schemas.microsoft.com/office/drawing/2018/hyperlinkcolor" xmlns="" val="tx"/>
                    </a:ext>
                  </a:extLst>
                </a:hlinkClick>
              </a:rPr>
              <a:t>sezioni specializzate</a:t>
            </a:r>
            <a:r>
              <a:rPr lang="it-IT" dirty="0">
                <a:solidFill>
                  <a:schemeClr val="tx1"/>
                </a:solidFill>
              </a:rPr>
              <a:t> per determinate materie, anche con la partecipazione di </a:t>
            </a:r>
            <a:r>
              <a:rPr lang="it-IT" dirty="0">
                <a:solidFill>
                  <a:schemeClr val="tx1"/>
                </a:solidFill>
                <a:hlinkClick r:id="rId9" tooltip="Dizionario Giuridico: Cittadino">
                  <a:extLst>
                    <a:ext uri="{A12FA001-AC4F-418D-AE19-62706E023703}">
                      <ahyp:hlinkClr xmlns:ahyp="http://schemas.microsoft.com/office/drawing/2018/hyperlinkcolor" xmlns="" val="tx"/>
                    </a:ext>
                  </a:extLst>
                </a:hlinkClick>
              </a:rPr>
              <a:t>cittadini</a:t>
            </a:r>
            <a:r>
              <a:rPr lang="it-IT" dirty="0">
                <a:solidFill>
                  <a:schemeClr val="tx1"/>
                </a:solidFill>
              </a:rPr>
              <a:t> idonei estranei alla magistratura.</a:t>
            </a:r>
            <a:br>
              <a:rPr lang="it-IT" dirty="0">
                <a:solidFill>
                  <a:schemeClr val="tx1"/>
                </a:solidFill>
              </a:rPr>
            </a:br>
            <a:r>
              <a:rPr lang="it-IT" dirty="0">
                <a:solidFill>
                  <a:schemeClr val="tx1"/>
                </a:solidFill>
              </a:rPr>
              <a:t/>
            </a:r>
            <a:br>
              <a:rPr lang="it-IT" dirty="0">
                <a:solidFill>
                  <a:schemeClr val="tx1"/>
                </a:solidFill>
              </a:rPr>
            </a:br>
            <a:endParaRPr lang="it-IT" dirty="0"/>
          </a:p>
        </p:txBody>
      </p:sp>
    </p:spTree>
    <p:extLst>
      <p:ext uri="{BB962C8B-B14F-4D97-AF65-F5344CB8AC3E}">
        <p14:creationId xmlns:p14="http://schemas.microsoft.com/office/powerpoint/2010/main" val="407364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GIURISDIZIONI SPECIALI previste dalla Cost.</a:t>
            </a:r>
            <a:endParaRPr lang="it-IT" dirty="0"/>
          </a:p>
        </p:txBody>
      </p:sp>
      <p:sp>
        <p:nvSpPr>
          <p:cNvPr id="3" name="Segnaposto contenuto 2"/>
          <p:cNvSpPr>
            <a:spLocks noGrp="1"/>
          </p:cNvSpPr>
          <p:nvPr>
            <p:ph idx="1"/>
          </p:nvPr>
        </p:nvSpPr>
        <p:spPr>
          <a:xfrm>
            <a:off x="2589212" y="1712890"/>
            <a:ext cx="8915400" cy="5145110"/>
          </a:xfrm>
        </p:spPr>
        <p:txBody>
          <a:bodyPr>
            <a:normAutofit/>
          </a:bodyPr>
          <a:lstStyle/>
          <a:p>
            <a:endParaRPr lang="it-IT" dirty="0"/>
          </a:p>
          <a:p>
            <a:r>
              <a:rPr lang="it-IT" dirty="0"/>
              <a:t>Art. 103 </a:t>
            </a:r>
            <a:r>
              <a:rPr lang="it-IT" dirty="0" err="1"/>
              <a:t>Cost</a:t>
            </a:r>
            <a:r>
              <a:rPr lang="it-IT" dirty="0"/>
              <a:t>. </a:t>
            </a:r>
          </a:p>
          <a:p>
            <a:endParaRPr lang="it-IT" dirty="0"/>
          </a:p>
          <a:p>
            <a:r>
              <a:rPr lang="it-IT" dirty="0"/>
              <a:t>Giurisdizione amministrativa: Il </a:t>
            </a:r>
            <a:r>
              <a:rPr lang="it-IT" dirty="0">
                <a:solidFill>
                  <a:srgbClr val="FF0000"/>
                </a:solidFill>
              </a:rPr>
              <a:t>T.A.R.</a:t>
            </a:r>
            <a:r>
              <a:rPr lang="it-IT" dirty="0"/>
              <a:t> e </a:t>
            </a:r>
            <a:r>
              <a:rPr lang="it-IT" dirty="0">
                <a:hlinkClick r:id="rId2" tooltip="Dizionario Giuridico: Consiglio di Stato">
                  <a:extLst>
                    <a:ext uri="{A12FA001-AC4F-418D-AE19-62706E023703}">
                      <ahyp:hlinkClr xmlns:ahyp="http://schemas.microsoft.com/office/drawing/2018/hyperlinkcolor" xmlns="" val="tx"/>
                    </a:ext>
                  </a:extLst>
                </a:hlinkClick>
              </a:rPr>
              <a:t>Consiglio di Stato</a:t>
            </a:r>
            <a:r>
              <a:rPr lang="it-IT" dirty="0"/>
              <a:t> hanno </a:t>
            </a:r>
            <a:r>
              <a:rPr lang="it-IT" dirty="0">
                <a:hlinkClick r:id="rId3" tooltip="Dizionario Giuridico: Competenza">
                  <a:extLst>
                    <a:ext uri="{A12FA001-AC4F-418D-AE19-62706E023703}">
                      <ahyp:hlinkClr xmlns:ahyp="http://schemas.microsoft.com/office/drawing/2018/hyperlinkcolor" xmlns="" val="tx"/>
                    </a:ext>
                  </a:extLst>
                </a:hlinkClick>
              </a:rPr>
              <a:t>giurisdizione</a:t>
            </a:r>
            <a:r>
              <a:rPr lang="it-IT" dirty="0"/>
              <a:t> per la tutela degli </a:t>
            </a:r>
            <a:r>
              <a:rPr lang="it-IT" dirty="0">
                <a:solidFill>
                  <a:srgbClr val="FF0000"/>
                </a:solidFill>
              </a:rPr>
              <a:t>interessi legittimi del cittadino </a:t>
            </a:r>
            <a:r>
              <a:rPr lang="it-IT" dirty="0"/>
              <a:t>nei confronti della </a:t>
            </a:r>
            <a:r>
              <a:rPr lang="it-IT" dirty="0">
                <a:hlinkClick r:id="rId4" tooltip="Dizionario Giuridico: Contabilità pubblica">
                  <a:extLst>
                    <a:ext uri="{A12FA001-AC4F-418D-AE19-62706E023703}">
                      <ahyp:hlinkClr xmlns:ahyp="http://schemas.microsoft.com/office/drawing/2018/hyperlinkcolor" xmlns="" val="tx"/>
                    </a:ext>
                  </a:extLst>
                </a:hlinkClick>
              </a:rPr>
              <a:t>pubblica amministrazione</a:t>
            </a:r>
            <a:r>
              <a:rPr lang="it-IT" dirty="0"/>
              <a:t> e, in particolari materie indicate dalla </a:t>
            </a:r>
            <a:r>
              <a:rPr lang="it-IT" dirty="0">
                <a:hlinkClick r:id="rId5" tooltip="Dizionario Giuridico: Legge">
                  <a:extLst>
                    <a:ext uri="{A12FA001-AC4F-418D-AE19-62706E023703}">
                      <ahyp:hlinkClr xmlns:ahyp="http://schemas.microsoft.com/office/drawing/2018/hyperlinkcolor" xmlns="" val="tx"/>
                    </a:ext>
                  </a:extLst>
                </a:hlinkClick>
              </a:rPr>
              <a:t>legge</a:t>
            </a:r>
            <a:r>
              <a:rPr lang="it-IT" dirty="0"/>
              <a:t>. Es: il cittadino impugna uno strumento urbanistico del Comune che prevede la mancata </a:t>
            </a:r>
            <a:r>
              <a:rPr lang="it-IT" dirty="0" err="1"/>
              <a:t>edificabilita’</a:t>
            </a:r>
            <a:r>
              <a:rPr lang="it-IT" dirty="0"/>
              <a:t> del suo terreno.</a:t>
            </a:r>
          </a:p>
          <a:p>
            <a:r>
              <a:rPr lang="it-IT" dirty="0"/>
              <a:t>Giurisdizione contabile: La </a:t>
            </a:r>
            <a:r>
              <a:rPr lang="it-IT" dirty="0">
                <a:solidFill>
                  <a:srgbClr val="FF0000"/>
                </a:solidFill>
                <a:hlinkClick r:id="rId6" tooltip="Dizionario Giuridico: Corte dei conti">
                  <a:extLst>
                    <a:ext uri="{A12FA001-AC4F-418D-AE19-62706E023703}">
                      <ahyp:hlinkClr xmlns:ahyp="http://schemas.microsoft.com/office/drawing/2018/hyperlinkcolor" xmlns="" val="tx"/>
                    </a:ext>
                  </a:extLst>
                </a:hlinkClick>
              </a:rPr>
              <a:t>Corte dei conti</a:t>
            </a:r>
            <a:r>
              <a:rPr lang="it-IT" dirty="0">
                <a:solidFill>
                  <a:srgbClr val="FF0000"/>
                </a:solidFill>
              </a:rPr>
              <a:t> </a:t>
            </a:r>
            <a:r>
              <a:rPr lang="it-IT" dirty="0"/>
              <a:t>ha </a:t>
            </a:r>
            <a:r>
              <a:rPr lang="it-IT" dirty="0">
                <a:hlinkClick r:id="rId3" tooltip="Dizionario Giuridico: Competenza">
                  <a:extLst>
                    <a:ext uri="{A12FA001-AC4F-418D-AE19-62706E023703}">
                      <ahyp:hlinkClr xmlns:ahyp="http://schemas.microsoft.com/office/drawing/2018/hyperlinkcolor" xmlns="" val="tx"/>
                    </a:ext>
                  </a:extLst>
                </a:hlinkClick>
              </a:rPr>
              <a:t>giurisdizione</a:t>
            </a:r>
            <a:r>
              <a:rPr lang="it-IT" dirty="0"/>
              <a:t> nelle materie di </a:t>
            </a:r>
            <a:r>
              <a:rPr lang="it-IT" dirty="0">
                <a:hlinkClick r:id="rId4" tooltip="Dizionario Giuridico: Contabilità pubblica">
                  <a:extLst>
                    <a:ext uri="{A12FA001-AC4F-418D-AE19-62706E023703}">
                      <ahyp:hlinkClr xmlns:ahyp="http://schemas.microsoft.com/office/drawing/2018/hyperlinkcolor" xmlns="" val="tx"/>
                    </a:ext>
                  </a:extLst>
                </a:hlinkClick>
              </a:rPr>
              <a:t>contabilità pubblica</a:t>
            </a:r>
            <a:r>
              <a:rPr lang="it-IT" dirty="0"/>
              <a:t> e nelle altre specificate dalla legge. ES : la Corte dei conti agisce verso una amministrazione comunale per contestare spese non conformi alla legge, o la mancata esazione di tributi.</a:t>
            </a:r>
          </a:p>
          <a:p>
            <a:r>
              <a:rPr lang="it-IT" dirty="0"/>
              <a:t>Giurisdizione militare: I </a:t>
            </a:r>
            <a:r>
              <a:rPr lang="it-IT" dirty="0">
                <a:solidFill>
                  <a:srgbClr val="FF0000"/>
                </a:solidFill>
                <a:hlinkClick r:id="rId7" tooltip="Dizionario Giuridico: Tribunali militari">
                  <a:extLst>
                    <a:ext uri="{A12FA001-AC4F-418D-AE19-62706E023703}">
                      <ahyp:hlinkClr xmlns:ahyp="http://schemas.microsoft.com/office/drawing/2018/hyperlinkcolor" xmlns="" val="tx"/>
                    </a:ext>
                  </a:extLst>
                </a:hlinkClick>
              </a:rPr>
              <a:t>tribunali militari</a:t>
            </a:r>
            <a:r>
              <a:rPr lang="it-IT" dirty="0">
                <a:solidFill>
                  <a:srgbClr val="FF0000"/>
                </a:solidFill>
              </a:rPr>
              <a:t> </a:t>
            </a:r>
            <a:r>
              <a:rPr lang="it-IT" dirty="0"/>
              <a:t>in tempo di guerra hanno la giurisdizione stabilita dalla legge. In tempo di pace hanno giurisdizione soltanto per i reati militari commessi da appartenenti alle </a:t>
            </a:r>
            <a:r>
              <a:rPr lang="it-IT" dirty="0">
                <a:hlinkClick r:id="rId8" tooltip="Dizionario Giuridico: Difesa e forze armate">
                  <a:extLst>
                    <a:ext uri="{A12FA001-AC4F-418D-AE19-62706E023703}">
                      <ahyp:hlinkClr xmlns:ahyp="http://schemas.microsoft.com/office/drawing/2018/hyperlinkcolor" xmlns="" val="tx"/>
                    </a:ext>
                  </a:extLst>
                </a:hlinkClick>
              </a:rPr>
              <a:t>Forze armate</a:t>
            </a:r>
            <a:r>
              <a:rPr lang="it-IT" dirty="0"/>
              <a:t>. Esempio: omicidio commesso da un militare in tempo di pace.</a:t>
            </a:r>
          </a:p>
        </p:txBody>
      </p:sp>
    </p:spTree>
    <p:extLst>
      <p:ext uri="{BB962C8B-B14F-4D97-AF65-F5344CB8AC3E}">
        <p14:creationId xmlns:p14="http://schemas.microsoft.com/office/powerpoint/2010/main" val="60563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180304"/>
            <a:ext cx="8911687" cy="1081826"/>
          </a:xfrm>
        </p:spPr>
        <p:txBody>
          <a:bodyPr>
            <a:normAutofit fontScale="90000"/>
          </a:bodyPr>
          <a:lstStyle/>
          <a:p>
            <a:r>
              <a:rPr lang="it-IT" dirty="0"/>
              <a:t>GIURISDIZIONI SPECIALI NON PREVISTE DALLA COSTITUZIONE</a:t>
            </a:r>
          </a:p>
        </p:txBody>
      </p:sp>
      <p:sp>
        <p:nvSpPr>
          <p:cNvPr id="3" name="Segnaposto contenuto 2"/>
          <p:cNvSpPr>
            <a:spLocks noGrp="1"/>
          </p:cNvSpPr>
          <p:nvPr>
            <p:ph idx="1"/>
          </p:nvPr>
        </p:nvSpPr>
        <p:spPr>
          <a:xfrm>
            <a:off x="2589212" y="1481070"/>
            <a:ext cx="8915400" cy="5376930"/>
          </a:xfrm>
        </p:spPr>
        <p:txBody>
          <a:bodyPr>
            <a:normAutofit/>
          </a:bodyPr>
          <a:lstStyle/>
          <a:p>
            <a:pPr>
              <a:spcBef>
                <a:spcPts val="0"/>
              </a:spcBef>
              <a:spcAft>
                <a:spcPts val="600"/>
              </a:spcAft>
            </a:pPr>
            <a:r>
              <a:rPr lang="it-IT" dirty="0">
                <a:solidFill>
                  <a:srgbClr val="FF0000"/>
                </a:solidFill>
              </a:rPr>
              <a:t>VI disposizione transitoria </a:t>
            </a:r>
            <a:r>
              <a:rPr lang="it-IT" dirty="0"/>
              <a:t>della Costituzione  impone l'obbligo di effettuare la revisione degli organi speciali di giurisdizione preesistenti alla Costituzione ("salvo le giurisdizioni del Consiglio di Stato, della Corte dei Conti e dei tribunali militari") entro il termine ordinatorio di cinque anni dall'entrata in vigore della Costituzione medesima </a:t>
            </a:r>
            <a:r>
              <a:rPr lang="it-IT" dirty="0" smtClean="0"/>
              <a:t>– ci si riferisce alla Giurisdizione Tributaria-</a:t>
            </a:r>
            <a:endParaRPr lang="it-IT" dirty="0"/>
          </a:p>
          <a:p>
            <a:pPr>
              <a:spcBef>
                <a:spcPts val="0"/>
              </a:spcBef>
              <a:spcAft>
                <a:spcPts val="600"/>
              </a:spcAft>
            </a:pPr>
            <a:r>
              <a:rPr lang="it-IT" dirty="0"/>
              <a:t>Quanto alla «revisione» essa doveva avvenire in 5 anni, da ritenersi termine perentorio e avrebbe dovuto portare alla soppressione delle giurisdizioni speciali e loro trasformazione in sezioni specializzate del tribunale ordinario</a:t>
            </a:r>
          </a:p>
          <a:p>
            <a:pPr>
              <a:spcBef>
                <a:spcPts val="0"/>
              </a:spcBef>
              <a:spcAft>
                <a:spcPts val="600"/>
              </a:spcAft>
            </a:pPr>
            <a:r>
              <a:rPr lang="it-IT" dirty="0"/>
              <a:t>Il legislatore non vi provvide e la dottrina mutò orientamento, valutate le difficoltà </a:t>
            </a:r>
            <a:r>
              <a:rPr lang="it-IT" dirty="0" smtClean="0"/>
              <a:t>concrete –termine non perentorio-</a:t>
            </a:r>
            <a:endParaRPr lang="it-IT" dirty="0"/>
          </a:p>
          <a:p>
            <a:pPr>
              <a:spcBef>
                <a:spcPts val="0"/>
              </a:spcBef>
              <a:spcAft>
                <a:spcPts val="600"/>
              </a:spcAft>
            </a:pPr>
            <a:r>
              <a:rPr lang="it-IT" dirty="0"/>
              <a:t>La Corte di cassazione (402/1954) e poi la Corte costituzionale (41/1957 e 42/1961) valutarono il termine ordinatorio con piena discrezionalità al legislatore per il riordino delle magistrature speciali con interventi la cui incisività era allo stesso legislatore rimessa.</a:t>
            </a:r>
          </a:p>
          <a:p>
            <a:pPr>
              <a:spcBef>
                <a:spcPts val="0"/>
              </a:spcBef>
              <a:spcAft>
                <a:spcPts val="600"/>
              </a:spcAft>
            </a:pPr>
            <a:endParaRPr lang="it-IT" dirty="0"/>
          </a:p>
        </p:txBody>
      </p:sp>
    </p:spTree>
    <p:extLst>
      <p:ext uri="{BB962C8B-B14F-4D97-AF65-F5344CB8AC3E}">
        <p14:creationId xmlns:p14="http://schemas.microsoft.com/office/powerpoint/2010/main" val="302744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15293"/>
          </a:xfrm>
        </p:spPr>
        <p:txBody>
          <a:bodyPr/>
          <a:lstStyle/>
          <a:p>
            <a:r>
              <a:rPr lang="it-IT" dirty="0"/>
              <a:t>GIURISDIZIONE TRIBUTARIA</a:t>
            </a:r>
          </a:p>
        </p:txBody>
      </p:sp>
      <p:sp>
        <p:nvSpPr>
          <p:cNvPr id="3" name="Segnaposto contenuto 2"/>
          <p:cNvSpPr>
            <a:spLocks noGrp="1"/>
          </p:cNvSpPr>
          <p:nvPr>
            <p:ph idx="1"/>
          </p:nvPr>
        </p:nvSpPr>
        <p:spPr>
          <a:xfrm>
            <a:off x="2589212" y="1236372"/>
            <a:ext cx="8915400" cy="4674850"/>
          </a:xfrm>
        </p:spPr>
        <p:txBody>
          <a:bodyPr>
            <a:normAutofit/>
          </a:bodyPr>
          <a:lstStyle/>
          <a:p>
            <a:r>
              <a:rPr lang="it-IT" dirty="0"/>
              <a:t>La disciplina del giudice tributario ha posto problemi di coordinamento con il testo costituzionale.</a:t>
            </a:r>
            <a:br>
              <a:rPr lang="it-IT" dirty="0"/>
            </a:br>
            <a:r>
              <a:rPr lang="it-IT" dirty="0"/>
              <a:t>Fino al settembre 2022 le controversie tra fisco e contribuente erano affidate ad uno specifico apparato giurisdizionale: le </a:t>
            </a:r>
            <a:r>
              <a:rPr lang="it-IT" b="1" dirty="0"/>
              <a:t>commissioni tributarie provinciali </a:t>
            </a:r>
            <a:r>
              <a:rPr lang="it-IT" dirty="0"/>
              <a:t>per il primo grado di giudizio e le </a:t>
            </a:r>
            <a:r>
              <a:rPr lang="it-IT" b="1" dirty="0"/>
              <a:t>commissioni tributarie regionali </a:t>
            </a:r>
            <a:r>
              <a:rPr lang="it-IT" dirty="0"/>
              <a:t>per il grado di appello. </a:t>
            </a:r>
          </a:p>
          <a:p>
            <a:r>
              <a:rPr lang="it-IT" b="1" u="sng" dirty="0"/>
              <a:t>La Costituzione non menziona né delinea tali commissioni</a:t>
            </a:r>
            <a:r>
              <a:rPr lang="it-IT" dirty="0"/>
              <a:t>.</a:t>
            </a:r>
          </a:p>
          <a:p>
            <a:r>
              <a:rPr lang="it-IT" dirty="0"/>
              <a:t>In verità, queste commissioni </a:t>
            </a:r>
            <a:r>
              <a:rPr lang="it-IT" u="sng" dirty="0"/>
              <a:t>esistevano prima della Costituzione</a:t>
            </a:r>
            <a:r>
              <a:rPr lang="it-IT" dirty="0"/>
              <a:t>, quali organi tributari con funzioni prevalentemente amministrative: organi di controllo sulla corretta applicazione delle imposte.</a:t>
            </a:r>
          </a:p>
          <a:p>
            <a:r>
              <a:rPr lang="it-IT" dirty="0"/>
              <a:t>Alla revisione delle commissioni si pose mano con il </a:t>
            </a:r>
            <a:r>
              <a:rPr lang="it-IT" dirty="0" err="1"/>
              <a:t>Dlgs</a:t>
            </a:r>
            <a:r>
              <a:rPr lang="it-IT" dirty="0"/>
              <a:t> 545/92 e 546/92 che costituiscono l’attuale corpo normativo che disciplina il funzionamento e gli organi della giustizia tributaria, adeguandoli ai principi costituzionali</a:t>
            </a:r>
          </a:p>
        </p:txBody>
      </p:sp>
    </p:spTree>
    <p:extLst>
      <p:ext uri="{BB962C8B-B14F-4D97-AF65-F5344CB8AC3E}">
        <p14:creationId xmlns:p14="http://schemas.microsoft.com/office/powerpoint/2010/main" val="3011753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STORIA DELLE COMMISSIONI TRIBUTARIE</a:t>
            </a:r>
          </a:p>
        </p:txBody>
      </p:sp>
      <p:sp>
        <p:nvSpPr>
          <p:cNvPr id="3" name="Segnaposto contenuto 2"/>
          <p:cNvSpPr>
            <a:spLocks noGrp="1"/>
          </p:cNvSpPr>
          <p:nvPr>
            <p:ph idx="1"/>
          </p:nvPr>
        </p:nvSpPr>
        <p:spPr/>
        <p:txBody>
          <a:bodyPr>
            <a:normAutofit fontScale="92500" lnSpcReduction="10000"/>
          </a:bodyPr>
          <a:lstStyle/>
          <a:p>
            <a:r>
              <a:rPr lang="it-IT" dirty="0"/>
              <a:t>1864: legge 1830 costituzione delle CT quali «organi amministrativi deputati all’accertamento della base imponibile del tributo -compito estimativo»;</a:t>
            </a:r>
          </a:p>
          <a:p>
            <a:r>
              <a:rPr lang="it-IT" dirty="0"/>
              <a:t>1936/37: riforma degli ordinamenti tributari: alle C.T. vengono riconosciuti compiti di «risoluzione delle controversie» ma sempre quali organi amministrativi;</a:t>
            </a:r>
          </a:p>
          <a:p>
            <a:r>
              <a:rPr lang="it-IT" dirty="0"/>
              <a:t>Costituzione della Repubblica Italiana 1948:</a:t>
            </a:r>
          </a:p>
          <a:p>
            <a:pPr marL="0" indent="0">
              <a:buNone/>
            </a:pPr>
            <a:r>
              <a:rPr lang="it-IT" dirty="0"/>
              <a:t>-art. 102 unitarietà della giurisdizione, divieto di istituzione di giurisdizioni speciali;</a:t>
            </a:r>
          </a:p>
          <a:p>
            <a:pPr marL="0" indent="0">
              <a:buNone/>
            </a:pPr>
            <a:r>
              <a:rPr lang="it-IT" dirty="0"/>
              <a:t>-art. 103 mantenimento degli organi di giurisdizione speciale esistenti (giurisdizione amministrativa, contabile e militare)-non si parla delle C.T. quali organi di giurisdizione;</a:t>
            </a:r>
          </a:p>
          <a:p>
            <a:pPr marL="0" indent="0">
              <a:buNone/>
            </a:pPr>
            <a:r>
              <a:rPr lang="it-IT" dirty="0"/>
              <a:t>-VI disposizione transitoria: impone al legislatore di adeguare organi speciali di giurisdizione esistenti al fine di assicurare per legge l’indipendenza anche dei giudici speciali come previsto dall’art. 108 secondo comma (indipendenza);</a:t>
            </a:r>
          </a:p>
        </p:txBody>
      </p:sp>
    </p:spTree>
    <p:extLst>
      <p:ext uri="{BB962C8B-B14F-4D97-AF65-F5344CB8AC3E}">
        <p14:creationId xmlns:p14="http://schemas.microsoft.com/office/powerpoint/2010/main" val="242309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 STORIA DELLE COMMISSIONI TRIBUTARIE</a:t>
            </a:r>
          </a:p>
        </p:txBody>
      </p:sp>
      <p:sp>
        <p:nvSpPr>
          <p:cNvPr id="3" name="Segnaposto contenuto 2"/>
          <p:cNvSpPr>
            <a:spLocks noGrp="1"/>
          </p:cNvSpPr>
          <p:nvPr>
            <p:ph idx="1"/>
          </p:nvPr>
        </p:nvSpPr>
        <p:spPr/>
        <p:txBody>
          <a:bodyPr/>
          <a:lstStyle/>
          <a:p>
            <a:r>
              <a:rPr lang="it-IT" dirty="0"/>
              <a:t>1972: D.P.R. 636/72 revisione della disciplina del contenzioso – revisione della composizione e del funzionamento delle C.T.;</a:t>
            </a:r>
          </a:p>
          <a:p>
            <a:r>
              <a:rPr lang="it-IT" dirty="0"/>
              <a:t>1992: </a:t>
            </a:r>
            <a:r>
              <a:rPr lang="it-IT" dirty="0" err="1"/>
              <a:t>D.Lgs.</a:t>
            </a:r>
            <a:r>
              <a:rPr lang="it-IT" dirty="0"/>
              <a:t> 545/92 «ordinamento degli organi speciali di giurisdizione tributaria»</a:t>
            </a:r>
          </a:p>
          <a:p>
            <a:pPr marL="0" indent="0">
              <a:buNone/>
            </a:pPr>
            <a:r>
              <a:rPr lang="it-IT" dirty="0"/>
              <a:t>Nel mezzo tante pronunce della Corte di Cassazione e della Corte Costituzionale che hanno riconosciuto il carattere giurisdizionale delle C.T. (non più organi amministrativi) ma nello stesso tempo hanno ritenuto «non completato» il percorso di adeguamento dell’ordinamento giudiziario tributario all’art. 108 </a:t>
            </a:r>
            <a:r>
              <a:rPr lang="it-IT" dirty="0" err="1"/>
              <a:t>Cost</a:t>
            </a:r>
            <a:r>
              <a:rPr lang="it-IT" dirty="0"/>
              <a:t>. come disposto dalla VI </a:t>
            </a:r>
            <a:r>
              <a:rPr lang="it-IT" dirty="0" err="1"/>
              <a:t>Disp</a:t>
            </a:r>
            <a:r>
              <a:rPr lang="it-IT" dirty="0"/>
              <a:t>. Trans.</a:t>
            </a:r>
          </a:p>
        </p:txBody>
      </p:sp>
    </p:spTree>
    <p:extLst>
      <p:ext uri="{BB962C8B-B14F-4D97-AF65-F5344CB8AC3E}">
        <p14:creationId xmlns:p14="http://schemas.microsoft.com/office/powerpoint/2010/main" val="157982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RIFORMA</a:t>
            </a:r>
            <a:br>
              <a:rPr lang="it-IT" dirty="0"/>
            </a:br>
            <a:r>
              <a:rPr lang="it-IT" dirty="0"/>
              <a:t>Legge 130/2022</a:t>
            </a:r>
          </a:p>
        </p:txBody>
      </p:sp>
      <p:sp>
        <p:nvSpPr>
          <p:cNvPr id="3" name="Segnaposto contenuto 2"/>
          <p:cNvSpPr>
            <a:spLocks noGrp="1"/>
          </p:cNvSpPr>
          <p:nvPr>
            <p:ph idx="1"/>
          </p:nvPr>
        </p:nvSpPr>
        <p:spPr/>
        <p:txBody>
          <a:bodyPr/>
          <a:lstStyle/>
          <a:p>
            <a:r>
              <a:rPr lang="it-IT" dirty="0"/>
              <a:t>Principi ispiratori</a:t>
            </a:r>
          </a:p>
          <a:p>
            <a:pPr marL="0" indent="0">
              <a:buNone/>
            </a:pPr>
            <a:r>
              <a:rPr lang="it-IT" dirty="0"/>
              <a:t>-“il rafforzamento della tutela giurisdizionale del contribuente, assicurando la terzietà dell’organo giudicante”;</a:t>
            </a:r>
          </a:p>
          <a:p>
            <a:pPr marL="0" indent="0">
              <a:buNone/>
            </a:pPr>
            <a:r>
              <a:rPr lang="it-IT" dirty="0"/>
              <a:t>-“il rafforzamento della qualificazione professionale dei componenti delle commissioni tributarie, [anche] al fine di assicurare l’adeguata preparazione specialistica”;</a:t>
            </a:r>
          </a:p>
          <a:p>
            <a:pPr marL="0" indent="0">
              <a:buNone/>
            </a:pPr>
            <a:r>
              <a:rPr lang="it-IT" dirty="0"/>
              <a:t>-ridurre il contenzioso avanti al Corte di Cassazione</a:t>
            </a:r>
          </a:p>
          <a:p>
            <a:pPr marL="0" indent="0">
              <a:buNone/>
            </a:pPr>
            <a:endParaRPr lang="it-IT" dirty="0"/>
          </a:p>
        </p:txBody>
      </p:sp>
    </p:spTree>
    <p:extLst>
      <p:ext uri="{BB962C8B-B14F-4D97-AF65-F5344CB8AC3E}">
        <p14:creationId xmlns:p14="http://schemas.microsoft.com/office/powerpoint/2010/main" val="1654129998"/>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572</TotalTime>
  <Words>2262</Words>
  <Application>Microsoft Office PowerPoint</Application>
  <PresentationFormat>Widescreen</PresentationFormat>
  <Paragraphs>152</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Century Gothic</vt:lpstr>
      <vt:lpstr>Wingdings 3</vt:lpstr>
      <vt:lpstr>Filo</vt:lpstr>
      <vt:lpstr>  GIURISDIZION TRIBUTARIA PROCESSO TRIBUTARIO L. 130/2022 </vt:lpstr>
      <vt:lpstr>PROCESSO E GIURISDIZIONE</vt:lpstr>
      <vt:lpstr>SISTEMA GIUDIZIARIO ITALIANO. GIURISDIZIONE UNITARIA?</vt:lpstr>
      <vt:lpstr>GIURISDIZIONI SPECIALI previste dalla Cost.</vt:lpstr>
      <vt:lpstr>GIURISDIZIONI SPECIALI NON PREVISTE DALLA COSTITUZIONE</vt:lpstr>
      <vt:lpstr>GIURISDIZIONE TRIBUTARIA</vt:lpstr>
      <vt:lpstr>STORIA DELLE COMMISSIONI TRIBUTARIE</vt:lpstr>
      <vt:lpstr>Segue: STORIA DELLE COMMISSIONI TRIBUTARIE</vt:lpstr>
      <vt:lpstr>LA RIFORMA Legge 130/2022</vt:lpstr>
      <vt:lpstr>ORGANI DELLA GIURISD. TRIBUTARIA</vt:lpstr>
      <vt:lpstr>Il Giudice Tributario L. 130/2022</vt:lpstr>
      <vt:lpstr>COMPOSIZIONE DELL’ORGANO GIUDICANTE</vt:lpstr>
      <vt:lpstr>Il CONSIGLIO DI PRESIDENZA DELLA GIUSTIZIA TRIBUTARIA</vt:lpstr>
      <vt:lpstr>Il Giudice Tributario regime transitorio</vt:lpstr>
      <vt:lpstr>Giudice Tributario  regime transitorio</vt:lpstr>
      <vt:lpstr>Valore del contenzioso tributario</vt:lpstr>
      <vt:lpstr>IL PROCESSO</vt:lpstr>
      <vt:lpstr>IL PROCESSO TRIBUTARIO</vt:lpstr>
      <vt:lpstr>Natura del processo Tributario</vt:lpstr>
      <vt:lpstr>Principi del processo tributario</vt:lpstr>
      <vt:lpstr>Parti del processo T.:….IL RICORRENTE E ……L’ENTE IMPOSITORE  </vt:lpstr>
      <vt:lpstr>Atto introduttivo del processo: il ricorso</vt:lpstr>
      <vt:lpstr>Costituzione del resistente</vt:lpstr>
      <vt:lpstr>Trattazione del processo</vt:lpstr>
      <vt:lpstr>LA SENTENZA</vt:lpstr>
    </vt:vector>
  </TitlesOfParts>
  <Company>Ministero della Giustizia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PROCESSO TRIBUTARIO</dc:title>
  <dc:creator>Anna Ghedini</dc:creator>
  <cp:lastModifiedBy>Lorella</cp:lastModifiedBy>
  <cp:revision>44</cp:revision>
  <dcterms:created xsi:type="dcterms:W3CDTF">2022-04-03T15:10:36Z</dcterms:created>
  <dcterms:modified xsi:type="dcterms:W3CDTF">2023-05-11T15:45:33Z</dcterms:modified>
</cp:coreProperties>
</file>