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1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2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Testo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Titolo Testo</a:t>
            </a:r>
          </a:p>
        </p:txBody>
      </p:sp>
      <p:sp>
        <p:nvSpPr>
          <p:cNvPr id="30" name="Corpo livello uno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9" name="Corpo livello uno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Corpo livello uno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9" name="Segnaposto testo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5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73" name="Corpo livello uno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4" name="Segnaposto testo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olo Testo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Titolo Testo</a:t>
            </a:r>
          </a:p>
        </p:txBody>
      </p:sp>
      <p:sp>
        <p:nvSpPr>
          <p:cNvPr id="83" name="Segnaposto immagine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Corpo livello uno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ttangolo 4"/>
          <p:cNvSpPr/>
          <p:nvPr/>
        </p:nvSpPr>
        <p:spPr>
          <a:xfrm>
            <a:off x="0" y="0"/>
            <a:ext cx="12192001" cy="6858001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95" name="Immagine 1" descr="Immagin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80823" y="2715196"/>
            <a:ext cx="5830354" cy="14276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9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Titolo 1"/>
          <p:cNvSpPr txBox="1"/>
          <p:nvPr>
            <p:ph type="title"/>
          </p:nvPr>
        </p:nvSpPr>
        <p:spPr>
          <a:xfrm>
            <a:off x="692150" y="723900"/>
            <a:ext cx="8788820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Different opinions on the CBAM</a:t>
            </a:r>
          </a:p>
        </p:txBody>
      </p:sp>
      <p:sp>
        <p:nvSpPr>
          <p:cNvPr id="141" name="Segnaposto contenuto 2"/>
          <p:cNvSpPr txBox="1"/>
          <p:nvPr>
            <p:ph type="body" idx="1"/>
          </p:nvPr>
        </p:nvSpPr>
        <p:spPr>
          <a:xfrm>
            <a:off x="692150" y="1778000"/>
            <a:ext cx="10801350" cy="3454400"/>
          </a:xfrm>
          <a:prstGeom prst="rect">
            <a:avLst/>
          </a:prstGeom>
        </p:spPr>
        <p:txBody>
          <a:bodyPr/>
          <a:lstStyle/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Supporters of the CBAM - EU countries and also many European companies that will be protected from unfair competition of other countries’ companies with different environmental policies.</a:t>
            </a:r>
          </a:p>
          <a:p>
            <a:pPr lvl="1" marL="0" indent="228600"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Other countries are ready to work with the EU to develop common policies to reduce carbon emissions.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Opposers of the CBAM - some countries and companiesthat export products to the EU. They concern that this mechanism will have consequences on their competitiveness.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3057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magine 3" descr="Immagin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37370" y="4551631"/>
            <a:ext cx="5317261" cy="1301974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Rectangle 5"/>
          <p:cNvSpPr txBox="1"/>
          <p:nvPr/>
        </p:nvSpPr>
        <p:spPr>
          <a:xfrm>
            <a:off x="4010937" y="1825625"/>
            <a:ext cx="4170126" cy="14684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i="1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Thanks for the </a:t>
            </a:r>
          </a:p>
          <a:p>
            <a:pPr algn="ctr">
              <a:defRPr i="1" sz="4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Collaboration</a:t>
            </a:r>
          </a:p>
        </p:txBody>
      </p:sp>
      <p:sp>
        <p:nvSpPr>
          <p:cNvPr id="145" name="Simone Sanguin"/>
          <p:cNvSpPr txBox="1"/>
          <p:nvPr/>
        </p:nvSpPr>
        <p:spPr>
          <a:xfrm>
            <a:off x="5145680" y="3549997"/>
            <a:ext cx="1900641" cy="362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100">
                <a:solidFill>
                  <a:srgbClr val="FFFFFF"/>
                </a:solidFill>
              </a:defRPr>
            </a:lvl1pPr>
          </a:lstStyle>
          <a:p>
            <a:pPr/>
            <a:r>
              <a:t>Simone Sanguin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magine 3" descr="Immagin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76863" y="5779832"/>
            <a:ext cx="1638275" cy="554676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Titolo 1"/>
          <p:cNvSpPr txBox="1"/>
          <p:nvPr>
            <p:ph type="title"/>
          </p:nvPr>
        </p:nvSpPr>
        <p:spPr>
          <a:xfrm>
            <a:off x="695325" y="1684841"/>
            <a:ext cx="10801350" cy="1803401"/>
          </a:xfrm>
          <a:prstGeom prst="rect">
            <a:avLst/>
          </a:prstGeom>
        </p:spPr>
        <p:txBody>
          <a:bodyPr/>
          <a:lstStyle/>
          <a:p>
            <a:pPr algn="ctr" defTabSz="749808">
              <a:defRPr b="1" sz="4428">
                <a:latin typeface="Arial"/>
                <a:ea typeface="Arial"/>
                <a:cs typeface="Arial"/>
                <a:sym typeface="Arial"/>
              </a:defRPr>
            </a:pPr>
            <a:r>
              <a:rPr sz="3525"/>
              <a:t>The legal framework for</a:t>
            </a:r>
            <a:r>
              <a:t> </a:t>
            </a:r>
          </a:p>
          <a:p>
            <a:pPr algn="ctr" defTabSz="749808">
              <a:defRPr b="1" sz="4428">
                <a:latin typeface="Arial"/>
                <a:ea typeface="Arial"/>
                <a:cs typeface="Arial"/>
                <a:sym typeface="Arial"/>
              </a:defRPr>
            </a:pPr>
            <a:r>
              <a:t>CARBON BORDER TAX ADJUSTMENTS</a:t>
            </a:r>
          </a:p>
        </p:txBody>
      </p:sp>
      <p:sp>
        <p:nvSpPr>
          <p:cNvPr id="99" name="Titolo 1"/>
          <p:cNvSpPr txBox="1"/>
          <p:nvPr/>
        </p:nvSpPr>
        <p:spPr>
          <a:xfrm>
            <a:off x="2541270" y="3435350"/>
            <a:ext cx="7109460" cy="1797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algn="ctr">
              <a:lnSpc>
                <a:spcPct val="90000"/>
              </a:lnSpc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Palazzo Angeli, Rovigo</a:t>
            </a:r>
            <a:br/>
            <a:r>
              <a:t>11/03/2023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2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olo 1"/>
          <p:cNvSpPr txBox="1"/>
          <p:nvPr>
            <p:ph type="title"/>
          </p:nvPr>
        </p:nvSpPr>
        <p:spPr>
          <a:xfrm>
            <a:off x="692150" y="712051"/>
            <a:ext cx="7200900" cy="1054101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CARBON TAX</a:t>
            </a:r>
          </a:p>
        </p:txBody>
      </p:sp>
      <p:sp>
        <p:nvSpPr>
          <p:cNvPr id="104" name="Segnaposto contenuto 2"/>
          <p:cNvSpPr txBox="1"/>
          <p:nvPr>
            <p:ph type="body" idx="1"/>
          </p:nvPr>
        </p:nvSpPr>
        <p:spPr>
          <a:xfrm>
            <a:off x="695325" y="1701800"/>
            <a:ext cx="10801350" cy="3454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The carbon tax is a tax on carbon emissions and it’s considered to be one of the most important tools for fighting the climate change. </a:t>
            </a:r>
          </a:p>
          <a:p>
            <a:pPr marL="0" indent="0">
              <a:buSzTx/>
              <a:buNone/>
              <a:defRPr sz="2400" u="sng">
                <a:latin typeface="Arial"/>
                <a:ea typeface="Arial"/>
                <a:cs typeface="Arial"/>
                <a:sym typeface="Arial"/>
              </a:defRPr>
            </a:pPr>
          </a:p>
          <a:p>
            <a:pPr marL="0" indent="0">
              <a:buSzTx/>
              <a:buNone/>
              <a:defRPr sz="2400" u="sng">
                <a:latin typeface="Arial"/>
                <a:ea typeface="Arial"/>
                <a:cs typeface="Arial"/>
                <a:sym typeface="Arial"/>
              </a:defRPr>
            </a:pPr>
            <a:r>
              <a:t>Goals of the carbon tax: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Incentivize companies to develop a more sustainable production activity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Get revenue and invest it in renewable energy sources</a:t>
            </a:r>
          </a:p>
          <a:p>
            <a:pPr marL="0" indent="0"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7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olo 1"/>
          <p:cNvSpPr txBox="1"/>
          <p:nvPr>
            <p:ph type="title"/>
          </p:nvPr>
        </p:nvSpPr>
        <p:spPr>
          <a:xfrm>
            <a:off x="617981" y="512781"/>
            <a:ext cx="7200901" cy="1054101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Key points for the CARBON TAX</a:t>
            </a:r>
          </a:p>
        </p:txBody>
      </p:sp>
      <p:sp>
        <p:nvSpPr>
          <p:cNvPr id="109" name="Segnaposto contenuto 2"/>
          <p:cNvSpPr txBox="1"/>
          <p:nvPr>
            <p:ph type="body" sz="half" idx="1"/>
          </p:nvPr>
        </p:nvSpPr>
        <p:spPr>
          <a:xfrm>
            <a:off x="537657" y="1701800"/>
            <a:ext cx="8170035" cy="3454400"/>
          </a:xfrm>
          <a:prstGeom prst="rect">
            <a:avLst/>
          </a:prstGeom>
        </p:spPr>
        <p:txBody>
          <a:bodyPr/>
          <a:lstStyle/>
          <a:p>
            <a:pPr marL="320842" indent="-320842">
              <a:lnSpc>
                <a:spcPct val="100000"/>
              </a:lnSpc>
              <a:spcBef>
                <a:spcPts val="0"/>
              </a:spcBef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The third meeting of G20 Finance Ministers and Central Bank Governors in 2021 in Venice where the principle of taxing CO2 emissions was approved.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20842" indent="-320842">
              <a:lnSpc>
                <a:spcPct val="100000"/>
              </a:lnSpc>
              <a:spcBef>
                <a:spcPts val="0"/>
              </a:spcBef>
              <a:buFontTx/>
              <a:buAutoNum type="arabicPeriod" startAt="2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 Italy: art. 8 of law no. 448/1998 - “taxation on carbon dioxide emissions”.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</a:p>
          <a:p>
            <a:pPr marL="320842" indent="-320842">
              <a:lnSpc>
                <a:spcPct val="100000"/>
              </a:lnSpc>
              <a:spcBef>
                <a:spcPts val="0"/>
              </a:spcBef>
              <a:buFontTx/>
              <a:buAutoNum type="arabicPeriod" startAt="3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Paris agreement on climate change in 2015</a:t>
            </a:r>
          </a:p>
        </p:txBody>
      </p:sp>
      <p:pic>
        <p:nvPicPr>
          <p:cNvPr id="110" name="(Christine_Lagarde)_New_ECB_Chief_Lagarde_to_address_plenary_for_first_time_(49521491927)_(cropped).jpg" descr="(Christine_Lagarde)_New_ECB_Chief_Lagarde_to_address_plenary_for_first_time_(49521491927)_(cropped)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25007" y="1076465"/>
            <a:ext cx="2606660" cy="3454401"/>
          </a:xfrm>
          <a:prstGeom prst="rect">
            <a:avLst/>
          </a:prstGeom>
          <a:ln w="25400">
            <a:solidFill>
              <a:srgbClr val="DDDDDD"/>
            </a:solidFill>
            <a:miter lim="400000"/>
          </a:ln>
        </p:spPr>
      </p:pic>
      <p:sp>
        <p:nvSpPr>
          <p:cNvPr id="111" name="Christine Lagarde, president…"/>
          <p:cNvSpPr txBox="1"/>
          <p:nvPr/>
        </p:nvSpPr>
        <p:spPr>
          <a:xfrm>
            <a:off x="9278403" y="4570859"/>
            <a:ext cx="2099868" cy="4614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300"/>
            </a:pPr>
            <a:r>
              <a:t>Christine Lagarde, president </a:t>
            </a:r>
          </a:p>
          <a:p>
            <a:pPr>
              <a:defRPr sz="1300"/>
            </a:pPr>
            <a:r>
              <a:t>of the European Central Bank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4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olo 1"/>
          <p:cNvSpPr txBox="1"/>
          <p:nvPr>
            <p:ph type="title"/>
          </p:nvPr>
        </p:nvSpPr>
        <p:spPr>
          <a:xfrm>
            <a:off x="692150" y="723900"/>
            <a:ext cx="10371860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Different opinions and point of views on the carbon tax</a:t>
            </a:r>
          </a:p>
        </p:txBody>
      </p:sp>
      <p:sp>
        <p:nvSpPr>
          <p:cNvPr id="116" name="Segnaposto contenuto 2"/>
          <p:cNvSpPr txBox="1"/>
          <p:nvPr>
            <p:ph type="body" idx="1"/>
          </p:nvPr>
        </p:nvSpPr>
        <p:spPr>
          <a:xfrm>
            <a:off x="692150" y="1778000"/>
            <a:ext cx="10801350" cy="3454400"/>
          </a:xfrm>
          <a:prstGeom prst="rect">
            <a:avLst/>
          </a:prstGeom>
        </p:spPr>
        <p:txBody>
          <a:bodyPr/>
          <a:lstStyle/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Supporters of the the carbon tax</a:t>
            </a:r>
          </a:p>
          <a:p>
            <a:pPr lvl="1" marL="621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It’s effective in reducing carbon emissione</a:t>
            </a:r>
          </a:p>
          <a:p>
            <a:pPr lvl="1" marL="621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 promote the adoption of renewable technologies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Opposers of the carbon tax</a:t>
            </a:r>
          </a:p>
          <a:p>
            <a:pPr lvl="1" marL="621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 increases the costs of energy and products</a:t>
            </a:r>
          </a:p>
          <a:p>
            <a:pPr lvl="1" marL="621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Relocation of companies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Critical view of the carbon tax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9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olo 1"/>
          <p:cNvSpPr txBox="1"/>
          <p:nvPr>
            <p:ph type="title"/>
          </p:nvPr>
        </p:nvSpPr>
        <p:spPr>
          <a:xfrm>
            <a:off x="692150" y="723900"/>
            <a:ext cx="8788820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ETS - AN ALTERNATIVE TO THE CARBON TAX</a:t>
            </a:r>
          </a:p>
        </p:txBody>
      </p:sp>
      <p:sp>
        <p:nvSpPr>
          <p:cNvPr id="121" name="Segnaposto contenuto 2"/>
          <p:cNvSpPr txBox="1"/>
          <p:nvPr>
            <p:ph type="body" idx="1"/>
          </p:nvPr>
        </p:nvSpPr>
        <p:spPr>
          <a:xfrm>
            <a:off x="692150" y="1778000"/>
            <a:ext cx="10801350" cy="3454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The Emission Trading System has been identified by the EU as an important alternative to the carbon tax.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System based on allowances for companies 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It’s profitable for companies with a sustainable production system </a:t>
            </a:r>
          </a:p>
          <a:p>
            <a:pPr marL="0" indent="0"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   ➡️ it incentivizes them to have a less polluting production activity 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 good part of the carbon dioxide produced is under control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4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itolo 1"/>
          <p:cNvSpPr txBox="1"/>
          <p:nvPr>
            <p:ph type="title"/>
          </p:nvPr>
        </p:nvSpPr>
        <p:spPr>
          <a:xfrm>
            <a:off x="692150" y="723900"/>
            <a:ext cx="8788820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CARBON BORDER TAX ADJUSTMENTS</a:t>
            </a:r>
          </a:p>
        </p:txBody>
      </p:sp>
      <p:sp>
        <p:nvSpPr>
          <p:cNvPr id="126" name="Segnaposto contenuto 2"/>
          <p:cNvSpPr txBox="1"/>
          <p:nvPr>
            <p:ph type="body" idx="1"/>
          </p:nvPr>
        </p:nvSpPr>
        <p:spPr>
          <a:xfrm>
            <a:off x="692150" y="1778000"/>
            <a:ext cx="10102364" cy="3454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It’s a mechanism that place a carbon tax on products imported from countries outside the European Union.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Important step for the EU against climate change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Prevent delocalization of European companies in other countries and European products to be replaced by goods made by producing more carbon  </a:t>
            </a:r>
          </a:p>
          <a:p>
            <a:pPr marL="240631" indent="-240631">
              <a:buFontTx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The Carbon Border Adjustment Mechanism has a central role in EU’s Green Deal ➡️ </a:t>
            </a:r>
            <a:r>
              <a:rPr b="1"/>
              <a:t>Ursula Von Der Leyen</a:t>
            </a:r>
            <a:r>
              <a:t> affirmed it: </a:t>
            </a:r>
            <a:r>
              <a:rPr i="1" u="sng"/>
              <a:t>“it is an important step forward for European climate and environmental ambitions”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9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Titolo 1"/>
          <p:cNvSpPr txBox="1"/>
          <p:nvPr>
            <p:ph type="title"/>
          </p:nvPr>
        </p:nvSpPr>
        <p:spPr>
          <a:xfrm>
            <a:off x="705024" y="723900"/>
            <a:ext cx="10168134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Timeline of the Carbon Border Adjustments Mechanism</a:t>
            </a:r>
          </a:p>
        </p:txBody>
      </p:sp>
      <p:sp>
        <p:nvSpPr>
          <p:cNvPr id="131" name="Segnaposto contenuto 2"/>
          <p:cNvSpPr txBox="1"/>
          <p:nvPr>
            <p:ph type="body" idx="1"/>
          </p:nvPr>
        </p:nvSpPr>
        <p:spPr>
          <a:xfrm>
            <a:off x="692150" y="1945366"/>
            <a:ext cx="10807700" cy="3454401"/>
          </a:xfrm>
          <a:prstGeom prst="rect">
            <a:avLst/>
          </a:prstGeom>
        </p:spPr>
        <p:txBody>
          <a:bodyPr/>
          <a:lstStyle/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July 2021: the mechanism proposed by the European Commission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December 2022: an agreement on the implementation of the mechanism was reached by the Council and the European Commission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October 2023: the Carbon Border Adjustments Mechanism will come into effect in its </a:t>
            </a:r>
            <a:r>
              <a:rPr b="1"/>
              <a:t>transitional phase</a:t>
            </a:r>
            <a:r>
              <a:t> </a:t>
            </a:r>
          </a:p>
          <a:p>
            <a:pPr marL="320842" indent="-320842">
              <a:buFontTx/>
              <a:buAutoNum type="arabicPeriod" startAt="1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January 2026: the permanent and final version of the mechanism will come   into effect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4" name="Immagine 10" descr="Immagin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2150" y="6295456"/>
            <a:ext cx="1661103" cy="40673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Titolo 1"/>
          <p:cNvSpPr txBox="1"/>
          <p:nvPr>
            <p:ph type="title"/>
          </p:nvPr>
        </p:nvSpPr>
        <p:spPr>
          <a:xfrm>
            <a:off x="692150" y="723900"/>
            <a:ext cx="8788820" cy="1054100"/>
          </a:xfrm>
          <a:prstGeom prst="rect">
            <a:avLst/>
          </a:prstGeom>
        </p:spPr>
        <p:txBody>
          <a:bodyPr/>
          <a:lstStyle>
            <a:lvl1pPr>
              <a:defRPr b="1" sz="3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Reaction of Italy</a:t>
            </a:r>
          </a:p>
        </p:txBody>
      </p:sp>
      <p:sp>
        <p:nvSpPr>
          <p:cNvPr id="136" name="Segnaposto contenuto 2"/>
          <p:cNvSpPr txBox="1"/>
          <p:nvPr>
            <p:ph type="body" idx="1"/>
          </p:nvPr>
        </p:nvSpPr>
        <p:spPr>
          <a:xfrm>
            <a:off x="692150" y="1778000"/>
            <a:ext cx="10801350" cy="345440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Italy reacted positively to this initiative and it’s supporting it.</a:t>
            </a:r>
          </a:p>
          <a:p>
            <a:pPr marL="0" indent="0"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In particular, Minister of Enterprise and Made in Italy Adolfo Urso expressed his favor for the introduction of the carbon border tax adjustment. </a:t>
            </a:r>
          </a:p>
          <a:p>
            <a:pPr marL="0" indent="0">
              <a:buSzTx/>
              <a:buFontTx/>
              <a:buNone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According to him, this reform will better protect Italian steel sector by making it more competitive internationally.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