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6405"/>
  </p:normalViewPr>
  <p:slideViewPr>
    <p:cSldViewPr snapToGrid="0" snapToObjects="1">
      <p:cViewPr varScale="1">
        <p:scale>
          <a:sx n="122" d="100"/>
          <a:sy n="122" d="100"/>
        </p:scale>
        <p:origin x="114"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C51D-F646-F443-8C65-89E6D867DAB3}"/>
              </a:ext>
            </a:extLst>
          </p:cNvPr>
          <p:cNvSpPr>
            <a:spLocks noGrp="1"/>
          </p:cNvSpPr>
          <p:nvPr>
            <p:ph type="ctrTitle"/>
          </p:nvPr>
        </p:nvSpPr>
        <p:spPr>
          <a:xfrm>
            <a:off x="311285" y="2404534"/>
            <a:ext cx="8962718" cy="1646302"/>
          </a:xfrm>
        </p:spPr>
        <p:txBody>
          <a:bodyPr/>
          <a:lstStyle/>
          <a:p>
            <a:r>
              <a:rPr lang="en-US" sz="3200" dirty="0" smtClean="0"/>
              <a:t>WINDFALL PROFIT TAXES</a:t>
            </a:r>
            <a:r>
              <a:rPr lang="en-US" sz="3200" dirty="0" smtClean="0"/>
              <a:t>:</a:t>
            </a:r>
            <a:r>
              <a:rPr lang="en-US" sz="3200" dirty="0"/>
              <a:t/>
            </a:r>
            <a:br>
              <a:rPr lang="en-US" sz="3200" dirty="0"/>
            </a:br>
            <a:r>
              <a:rPr lang="en-US" sz="3200" dirty="0" smtClean="0"/>
              <a:t>AN EXTRAORDINARY TAX FOR EXTRAORDINARY TIMES</a:t>
            </a:r>
            <a:r>
              <a:rPr lang="en-US" sz="3200" dirty="0" smtClean="0"/>
              <a:t>?</a:t>
            </a:r>
            <a:r>
              <a:rPr lang="en-US" sz="3200" dirty="0"/>
              <a:t/>
            </a:r>
            <a:br>
              <a:rPr lang="en-US" sz="3200" dirty="0"/>
            </a:br>
            <a:endParaRPr lang="en-US" sz="3200" dirty="0"/>
          </a:p>
        </p:txBody>
      </p:sp>
      <p:sp>
        <p:nvSpPr>
          <p:cNvPr id="3" name="Subtitle 2">
            <a:extLst>
              <a:ext uri="{FF2B5EF4-FFF2-40B4-BE49-F238E27FC236}">
                <a16:creationId xmlns:a16="http://schemas.microsoft.com/office/drawing/2014/main" id="{8D70123F-69D8-2641-ADD5-9E6AB32EA605}"/>
              </a:ext>
            </a:extLst>
          </p:cNvPr>
          <p:cNvSpPr>
            <a:spLocks noGrp="1"/>
          </p:cNvSpPr>
          <p:nvPr>
            <p:ph type="subTitle" idx="1"/>
          </p:nvPr>
        </p:nvSpPr>
        <p:spPr>
          <a:xfrm>
            <a:off x="1507067" y="3807641"/>
            <a:ext cx="7766936" cy="1096899"/>
          </a:xfrm>
        </p:spPr>
        <p:txBody>
          <a:bodyPr>
            <a:normAutofit/>
          </a:bodyPr>
          <a:lstStyle/>
          <a:p>
            <a:pPr rtl="1"/>
            <a:r>
              <a:rPr lang="en-US" dirty="0"/>
              <a:t>Reuven </a:t>
            </a:r>
            <a:r>
              <a:rPr lang="en-US" dirty="0" err="1"/>
              <a:t>Avi</a:t>
            </a:r>
            <a:r>
              <a:rPr lang="en-US" dirty="0"/>
              <a:t>-Yonah</a:t>
            </a:r>
            <a:endParaRPr lang="he-IL" dirty="0"/>
          </a:p>
        </p:txBody>
      </p:sp>
    </p:spTree>
    <p:extLst>
      <p:ext uri="{BB962C8B-B14F-4D97-AF65-F5344CB8AC3E}">
        <p14:creationId xmlns:p14="http://schemas.microsoft.com/office/powerpoint/2010/main" val="331685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30B5-5D88-1E49-A445-F5207B0B03CE}"/>
              </a:ext>
            </a:extLst>
          </p:cNvPr>
          <p:cNvSpPr>
            <a:spLocks noGrp="1"/>
          </p:cNvSpPr>
          <p:nvPr>
            <p:ph type="title"/>
          </p:nvPr>
        </p:nvSpPr>
        <p:spPr/>
        <p:txBody>
          <a:bodyPr/>
          <a:lstStyle/>
          <a:p>
            <a:r>
              <a:rPr lang="en-US" dirty="0"/>
              <a:t>The U.S. Excess Profits Tax, 1940-1950</a:t>
            </a:r>
            <a:br>
              <a:rPr lang="en-US" dirty="0"/>
            </a:br>
            <a:endParaRPr lang="en-US" dirty="0"/>
          </a:p>
        </p:txBody>
      </p:sp>
      <p:sp>
        <p:nvSpPr>
          <p:cNvPr id="3" name="Content Placeholder 2">
            <a:extLst>
              <a:ext uri="{FF2B5EF4-FFF2-40B4-BE49-F238E27FC236}">
                <a16:creationId xmlns:a16="http://schemas.microsoft.com/office/drawing/2014/main" id="{D6F9B6D1-215F-8441-84DD-BAC1737331EF}"/>
              </a:ext>
            </a:extLst>
          </p:cNvPr>
          <p:cNvSpPr>
            <a:spLocks noGrp="1"/>
          </p:cNvSpPr>
          <p:nvPr>
            <p:ph idx="1"/>
          </p:nvPr>
        </p:nvSpPr>
        <p:spPr/>
        <p:txBody>
          <a:bodyPr>
            <a:normAutofit/>
          </a:bodyPr>
          <a:lstStyle/>
          <a:p>
            <a:r>
              <a:rPr lang="en-US" dirty="0"/>
              <a:t>The WW2 excess profits tax was first adopted in 1940, then amended in 1941, 1942, 1943, and 1945. It was repealed in 1950</a:t>
            </a:r>
          </a:p>
          <a:p>
            <a:pPr lvl="1"/>
            <a:r>
              <a:rPr lang="en-US" dirty="0"/>
              <a:t>This was not the first time Congress has introduced an excess profits tax</a:t>
            </a:r>
          </a:p>
          <a:p>
            <a:endParaRPr lang="en-US" dirty="0"/>
          </a:p>
          <a:p>
            <a:r>
              <a:rPr lang="en-US" dirty="0"/>
              <a:t>Excess profits taxes are designed to tax the proportion of profits </a:t>
            </a:r>
            <a:r>
              <a:rPr lang="en-US" b="1" dirty="0"/>
              <a:t>that derives from some external event not of the taxpayer’s making</a:t>
            </a:r>
          </a:p>
          <a:p>
            <a:pPr lvl="1"/>
            <a:r>
              <a:rPr lang="en-US" dirty="0"/>
              <a:t>The U.S. excess profits tax was aimed to “syphon off war profits” </a:t>
            </a:r>
          </a:p>
          <a:p>
            <a:pPr lvl="1"/>
            <a:r>
              <a:rPr lang="en-US" dirty="0"/>
              <a:t>Was intended both to address direct profits as well as indirect profits resulting from the war</a:t>
            </a:r>
          </a:p>
        </p:txBody>
      </p:sp>
    </p:spTree>
    <p:extLst>
      <p:ext uri="{BB962C8B-B14F-4D97-AF65-F5344CB8AC3E}">
        <p14:creationId xmlns:p14="http://schemas.microsoft.com/office/powerpoint/2010/main" val="453826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30B5-5D88-1E49-A445-F5207B0B03CE}"/>
              </a:ext>
            </a:extLst>
          </p:cNvPr>
          <p:cNvSpPr>
            <a:spLocks noGrp="1"/>
          </p:cNvSpPr>
          <p:nvPr>
            <p:ph type="title"/>
          </p:nvPr>
        </p:nvSpPr>
        <p:spPr/>
        <p:txBody>
          <a:bodyPr/>
          <a:lstStyle/>
          <a:p>
            <a:r>
              <a:rPr lang="en-US" dirty="0"/>
              <a:t>The U.S. Excess Profits Tax, 1940-1950</a:t>
            </a:r>
            <a:br>
              <a:rPr lang="en-US" dirty="0"/>
            </a:br>
            <a:endParaRPr lang="en-US" dirty="0"/>
          </a:p>
        </p:txBody>
      </p:sp>
      <p:sp>
        <p:nvSpPr>
          <p:cNvPr id="3" name="Content Placeholder 2">
            <a:extLst>
              <a:ext uri="{FF2B5EF4-FFF2-40B4-BE49-F238E27FC236}">
                <a16:creationId xmlns:a16="http://schemas.microsoft.com/office/drawing/2014/main" id="{D6F9B6D1-215F-8441-84DD-BAC1737331EF}"/>
              </a:ext>
            </a:extLst>
          </p:cNvPr>
          <p:cNvSpPr>
            <a:spLocks noGrp="1"/>
          </p:cNvSpPr>
          <p:nvPr>
            <p:ph idx="1"/>
          </p:nvPr>
        </p:nvSpPr>
        <p:spPr/>
        <p:txBody>
          <a:bodyPr>
            <a:normAutofit/>
          </a:bodyPr>
          <a:lstStyle/>
          <a:p>
            <a:r>
              <a:rPr lang="en-US" dirty="0"/>
              <a:t>The U.S. excess profits tax rate was set at 95% on the excess profits tax net income</a:t>
            </a:r>
          </a:p>
          <a:p>
            <a:pPr lvl="1"/>
            <a:r>
              <a:rPr lang="en-US" dirty="0"/>
              <a:t>The definition of excess profits became crucial, as those profits would be subject to the high tax rate of 95%, while “normal” profits should only be subject to the regular corporate tax rate</a:t>
            </a:r>
          </a:p>
          <a:p>
            <a:pPr lvl="1"/>
            <a:endParaRPr lang="en-US" dirty="0"/>
          </a:p>
          <a:p>
            <a:r>
              <a:rPr lang="en-US" dirty="0"/>
              <a:t>The excess profits tax net income</a:t>
            </a:r>
          </a:p>
          <a:p>
            <a:pPr lvl="1"/>
            <a:r>
              <a:rPr lang="en-US" dirty="0"/>
              <a:t>The calculation of the excess profits tax base began with the net income as shown on the corporate tax returns</a:t>
            </a:r>
          </a:p>
          <a:p>
            <a:pPr lvl="1"/>
            <a:r>
              <a:rPr lang="en-US" dirty="0"/>
              <a:t>Adjustments included certain items like long-term capital gains and losses, income from discharge of indebtedness, and income from recovering bad debts incurred before the war</a:t>
            </a:r>
          </a:p>
          <a:p>
            <a:endParaRPr lang="en-US" dirty="0"/>
          </a:p>
        </p:txBody>
      </p:sp>
    </p:spTree>
    <p:extLst>
      <p:ext uri="{BB962C8B-B14F-4D97-AF65-F5344CB8AC3E}">
        <p14:creationId xmlns:p14="http://schemas.microsoft.com/office/powerpoint/2010/main" val="4182725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30B5-5D88-1E49-A445-F5207B0B03CE}"/>
              </a:ext>
            </a:extLst>
          </p:cNvPr>
          <p:cNvSpPr>
            <a:spLocks noGrp="1"/>
          </p:cNvSpPr>
          <p:nvPr>
            <p:ph type="title"/>
          </p:nvPr>
        </p:nvSpPr>
        <p:spPr/>
        <p:txBody>
          <a:bodyPr/>
          <a:lstStyle/>
          <a:p>
            <a:r>
              <a:rPr lang="en-US" dirty="0"/>
              <a:t>The U.S. Excess Profits Tax, 1940-1950</a:t>
            </a:r>
            <a:br>
              <a:rPr lang="en-US" dirty="0"/>
            </a:br>
            <a:endParaRPr lang="en-US" dirty="0"/>
          </a:p>
        </p:txBody>
      </p:sp>
      <p:sp>
        <p:nvSpPr>
          <p:cNvPr id="3" name="Content Placeholder 2">
            <a:extLst>
              <a:ext uri="{FF2B5EF4-FFF2-40B4-BE49-F238E27FC236}">
                <a16:creationId xmlns:a16="http://schemas.microsoft.com/office/drawing/2014/main" id="{D6F9B6D1-215F-8441-84DD-BAC1737331EF}"/>
              </a:ext>
            </a:extLst>
          </p:cNvPr>
          <p:cNvSpPr>
            <a:spLocks noGrp="1"/>
          </p:cNvSpPr>
          <p:nvPr>
            <p:ph idx="1"/>
          </p:nvPr>
        </p:nvSpPr>
        <p:spPr/>
        <p:txBody>
          <a:bodyPr>
            <a:normAutofit fontScale="92500" lnSpcReduction="10000"/>
          </a:bodyPr>
          <a:lstStyle/>
          <a:p>
            <a:r>
              <a:rPr lang="en-US" dirty="0"/>
              <a:t>The excess profits tax </a:t>
            </a:r>
            <a:r>
              <a:rPr lang="en-US" b="1" i="1" dirty="0"/>
              <a:t>credit</a:t>
            </a:r>
          </a:p>
          <a:p>
            <a:pPr lvl="1"/>
            <a:r>
              <a:rPr lang="en-US" dirty="0"/>
              <a:t>The calculation of the excess profits tax credit was designed to remove normal profits from the tax base</a:t>
            </a:r>
          </a:p>
          <a:p>
            <a:pPr lvl="1"/>
            <a:r>
              <a:rPr lang="en-US" dirty="0"/>
              <a:t>There were two methods available: </a:t>
            </a:r>
          </a:p>
          <a:p>
            <a:pPr lvl="2"/>
            <a:r>
              <a:rPr lang="en-US" dirty="0"/>
              <a:t>The average earnings method - amount of the credit was 95% of the “average base period net income” plus 8% of the corporation’s net capital addition (or minus 6% of net capital reduction)</a:t>
            </a:r>
          </a:p>
          <a:p>
            <a:pPr lvl="2"/>
            <a:r>
              <a:rPr lang="en-US" dirty="0"/>
              <a:t>The invested capital method - amount of the credit was the fair return on invested capital (8% on the first $5 million, 6% on the next $5 million, and 5% on invested capital beyond $10 million)</a:t>
            </a:r>
          </a:p>
          <a:p>
            <a:pPr lvl="2"/>
            <a:endParaRPr lang="en-US" dirty="0"/>
          </a:p>
          <a:p>
            <a:r>
              <a:rPr lang="en-US" b="1" i="1" dirty="0"/>
              <a:t>Adjusted</a:t>
            </a:r>
            <a:r>
              <a:rPr lang="en-US" dirty="0"/>
              <a:t> excess profits tax net income</a:t>
            </a:r>
          </a:p>
          <a:p>
            <a:pPr lvl="1"/>
            <a:r>
              <a:rPr lang="en-US" dirty="0"/>
              <a:t>The sum of the excess profits tax credit, any carry-back or carry-forward of unused credits, and a de-minimis exemption was deducted from excess profits tax net income</a:t>
            </a:r>
          </a:p>
          <a:p>
            <a:pPr lvl="1"/>
            <a:r>
              <a:rPr lang="en-US" dirty="0"/>
              <a:t>The result was “adjusted excess profits tax net income” which was taxed at 95%</a:t>
            </a:r>
          </a:p>
          <a:p>
            <a:endParaRPr lang="en-US" dirty="0"/>
          </a:p>
          <a:p>
            <a:pPr lvl="1"/>
            <a:endParaRPr lang="en-US" dirty="0"/>
          </a:p>
        </p:txBody>
      </p:sp>
    </p:spTree>
    <p:extLst>
      <p:ext uri="{BB962C8B-B14F-4D97-AF65-F5344CB8AC3E}">
        <p14:creationId xmlns:p14="http://schemas.microsoft.com/office/powerpoint/2010/main" val="1787187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30B5-5D88-1E49-A445-F5207B0B03CE}"/>
              </a:ext>
            </a:extLst>
          </p:cNvPr>
          <p:cNvSpPr>
            <a:spLocks noGrp="1"/>
          </p:cNvSpPr>
          <p:nvPr>
            <p:ph type="title"/>
          </p:nvPr>
        </p:nvSpPr>
        <p:spPr/>
        <p:txBody>
          <a:bodyPr>
            <a:normAutofit/>
          </a:bodyPr>
          <a:lstStyle/>
          <a:p>
            <a:r>
              <a:rPr lang="en-US" dirty="0"/>
              <a:t>Reviving the Excess Profits Tax</a:t>
            </a:r>
            <a:br>
              <a:rPr lang="en-US" dirty="0"/>
            </a:br>
            <a:endParaRPr lang="en-US" dirty="0"/>
          </a:p>
        </p:txBody>
      </p:sp>
      <p:sp>
        <p:nvSpPr>
          <p:cNvPr id="3" name="Content Placeholder 2">
            <a:extLst>
              <a:ext uri="{FF2B5EF4-FFF2-40B4-BE49-F238E27FC236}">
                <a16:creationId xmlns:a16="http://schemas.microsoft.com/office/drawing/2014/main" id="{D6F9B6D1-215F-8441-84DD-BAC1737331EF}"/>
              </a:ext>
            </a:extLst>
          </p:cNvPr>
          <p:cNvSpPr>
            <a:spLocks noGrp="1"/>
          </p:cNvSpPr>
          <p:nvPr>
            <p:ph idx="1"/>
          </p:nvPr>
        </p:nvSpPr>
        <p:spPr/>
        <p:txBody>
          <a:bodyPr>
            <a:normAutofit/>
          </a:bodyPr>
          <a:lstStyle/>
          <a:p>
            <a:r>
              <a:rPr lang="en-US" dirty="0"/>
              <a:t>If Congress wanted to impose a modern excess profits tax, how should it go about it?</a:t>
            </a:r>
          </a:p>
          <a:p>
            <a:pPr lvl="1"/>
            <a:r>
              <a:rPr lang="en-US" dirty="0"/>
              <a:t>Given the diversity of the corporations that are likely to profit from the pandemic and the fact that most of them are not engaged in capital intensive activities, the tax should use the </a:t>
            </a:r>
            <a:r>
              <a:rPr lang="en-US" b="1" u="sng" dirty="0"/>
              <a:t>average earnings method </a:t>
            </a:r>
            <a:r>
              <a:rPr lang="en-US" dirty="0"/>
              <a:t>based on </a:t>
            </a:r>
            <a:r>
              <a:rPr lang="en-US" dirty="0" smtClean="0"/>
              <a:t>2019, 2020, 2021 and 2022</a:t>
            </a:r>
            <a:endParaRPr lang="en-US" dirty="0"/>
          </a:p>
          <a:p>
            <a:pPr lvl="1"/>
            <a:r>
              <a:rPr lang="en-US" dirty="0"/>
              <a:t>We would start with the net income for </a:t>
            </a:r>
            <a:r>
              <a:rPr lang="en-US" dirty="0" smtClean="0"/>
              <a:t>2023, </a:t>
            </a:r>
            <a:r>
              <a:rPr lang="en-US" dirty="0"/>
              <a:t>subtract a credit for average </a:t>
            </a:r>
            <a:r>
              <a:rPr lang="en-US" dirty="0" smtClean="0"/>
              <a:t>2019-2022 </a:t>
            </a:r>
            <a:r>
              <a:rPr lang="en-US" dirty="0"/>
              <a:t>earnings plus 8% of R&amp;D (the main capital investment), and apply a 95% tax rate to the excess profits</a:t>
            </a:r>
          </a:p>
          <a:p>
            <a:pPr lvl="1"/>
            <a:r>
              <a:rPr lang="en-US" dirty="0"/>
              <a:t>The resulting tax can be reduced by credits for wages of additional employees hired in </a:t>
            </a:r>
            <a:r>
              <a:rPr lang="en-US" dirty="0" smtClean="0"/>
              <a:t>2023 </a:t>
            </a:r>
            <a:r>
              <a:rPr lang="en-US" dirty="0"/>
              <a:t>to encourage the winners to hire and pay well during the recession</a:t>
            </a:r>
          </a:p>
          <a:p>
            <a:pPr lvl="1"/>
            <a:r>
              <a:rPr lang="en-US" dirty="0"/>
              <a:t>Total combined tax liability (of regular corporate tax and excess profits tax) should be no more than 80% of net income</a:t>
            </a:r>
          </a:p>
          <a:p>
            <a:pPr lvl="1"/>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1805442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B81A-ABF5-C242-8E51-0EFFAF17320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9C67535C-3805-2347-B567-59D1E6869E6A}"/>
              </a:ext>
            </a:extLst>
          </p:cNvPr>
          <p:cNvSpPr>
            <a:spLocks noGrp="1"/>
          </p:cNvSpPr>
          <p:nvPr>
            <p:ph idx="1"/>
          </p:nvPr>
        </p:nvSpPr>
        <p:spPr>
          <a:xfrm>
            <a:off x="677334" y="1337733"/>
            <a:ext cx="8596668" cy="5113867"/>
          </a:xfrm>
        </p:spPr>
        <p:txBody>
          <a:bodyPr>
            <a:normAutofit lnSpcReduction="10000"/>
          </a:bodyPr>
          <a:lstStyle/>
          <a:p>
            <a:r>
              <a:rPr lang="en-US" dirty="0"/>
              <a:t>Assume corporation A has $10 billion average net income in </a:t>
            </a:r>
            <a:r>
              <a:rPr lang="en-US" dirty="0" smtClean="0"/>
              <a:t>2019-2022. </a:t>
            </a:r>
            <a:r>
              <a:rPr lang="en-US"/>
              <a:t>In </a:t>
            </a:r>
            <a:r>
              <a:rPr lang="en-US" smtClean="0"/>
              <a:t>2023 </a:t>
            </a:r>
            <a:r>
              <a:rPr lang="en-US" dirty="0"/>
              <a:t>it has $20 billion net income and spends $3 billion on R&amp;D</a:t>
            </a:r>
          </a:p>
          <a:p>
            <a:r>
              <a:rPr lang="en-US" dirty="0"/>
              <a:t>Step One: Calculate Excess Profits Tax Net Income: $20 billion</a:t>
            </a:r>
          </a:p>
          <a:p>
            <a:r>
              <a:rPr lang="en-US" dirty="0"/>
              <a:t>Step Two: Calculate Excess Profits Tax Credit: 95% x $10 billion = $9.5 billion plus 8% x $3 billion= $240 million, total $9.74 billion</a:t>
            </a:r>
          </a:p>
          <a:p>
            <a:r>
              <a:rPr lang="en-US" dirty="0"/>
              <a:t>Step Three: Deduct Excess Profits Tax Credit from Excess Profit Tax Net Income: $20 billion minus $9.74 billion =  $10.26 billion</a:t>
            </a:r>
          </a:p>
          <a:p>
            <a:r>
              <a:rPr lang="en-US" dirty="0"/>
              <a:t>Step Four: Calculate Excess Profit Tax Liability $10.26 x 95% = $9.747 billion</a:t>
            </a:r>
          </a:p>
          <a:p>
            <a:r>
              <a:rPr lang="en-US" dirty="0"/>
              <a:t>Step Five: Calculate Corporate Tax Liability on “regular” earnings that are not subject to the excess profits tax $9.74 x 21% = $2.05 billion </a:t>
            </a:r>
          </a:p>
          <a:p>
            <a:r>
              <a:rPr lang="en-US" dirty="0"/>
              <a:t>Step Six: Add the regular corporate tax and the excess profits tax and make sure the total is not more than 80% of net income </a:t>
            </a:r>
          </a:p>
          <a:p>
            <a:pPr lvl="1"/>
            <a:r>
              <a:rPr lang="en-US" dirty="0"/>
              <a:t>$9.747+$2.05 = $11.797 billion total tax</a:t>
            </a:r>
          </a:p>
          <a:p>
            <a:pPr lvl="1"/>
            <a:r>
              <a:rPr lang="en-US" dirty="0"/>
              <a:t>Effective average tax rate: 13.797/20 = 58.985%</a:t>
            </a:r>
          </a:p>
          <a:p>
            <a:r>
              <a:rPr lang="en-US" dirty="0"/>
              <a:t>Total tax is reducible by credit for wages of employees hired in </a:t>
            </a:r>
            <a:r>
              <a:rPr lang="en-US" dirty="0" smtClean="0"/>
              <a:t>2023</a:t>
            </a:r>
            <a:endParaRPr lang="en-US" dirty="0"/>
          </a:p>
          <a:p>
            <a:endParaRPr lang="en-US" dirty="0"/>
          </a:p>
        </p:txBody>
      </p:sp>
    </p:spTree>
    <p:extLst>
      <p:ext uri="{BB962C8B-B14F-4D97-AF65-F5344CB8AC3E}">
        <p14:creationId xmlns:p14="http://schemas.microsoft.com/office/powerpoint/2010/main" val="184620615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787</Words>
  <Application>Microsoft Office PowerPoint</Application>
  <PresentationFormat>Breitbild</PresentationFormat>
  <Paragraphs>45</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Gisha</vt:lpstr>
      <vt:lpstr>Trebuchet MS</vt:lpstr>
      <vt:lpstr>Wingdings 3</vt:lpstr>
      <vt:lpstr>Facet</vt:lpstr>
      <vt:lpstr>WINDFALL PROFIT TAXES: AN EXTRAORDINARY TAX FOR EXTRAORDINARY TIMES? </vt:lpstr>
      <vt:lpstr>The U.S. Excess Profits Tax, 1940-1950 </vt:lpstr>
      <vt:lpstr>The U.S. Excess Profits Tax, 1940-1950 </vt:lpstr>
      <vt:lpstr>The U.S. Excess Profits Tax, 1940-1950 </vt:lpstr>
      <vt:lpstr>Reviving the Excess Profits Tax </vt:lpstr>
      <vt:lpstr>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TAXES IN THE TIME OF CORONAVIRUS: IS IT TIME TO REVIVE THE EXCESS PROFITS TAX?</dc:title>
  <dc:creator>N F</dc:creator>
  <cp:lastModifiedBy>guest004, taxlaw</cp:lastModifiedBy>
  <cp:revision>26</cp:revision>
  <dcterms:created xsi:type="dcterms:W3CDTF">2020-04-14T00:46:24Z</dcterms:created>
  <dcterms:modified xsi:type="dcterms:W3CDTF">2023-02-22T10:28:47Z</dcterms:modified>
</cp:coreProperties>
</file>