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1"/>
  </p:sldMasterIdLst>
  <p:notesMasterIdLst>
    <p:notesMasterId r:id="rId14"/>
  </p:notesMasterIdLst>
  <p:sldIdLst>
    <p:sldId id="265" r:id="rId2"/>
    <p:sldId id="271" r:id="rId3"/>
    <p:sldId id="258" r:id="rId4"/>
    <p:sldId id="273" r:id="rId5"/>
    <p:sldId id="274" r:id="rId6"/>
    <p:sldId id="272" r:id="rId7"/>
    <p:sldId id="275" r:id="rId8"/>
    <p:sldId id="276" r:id="rId9"/>
    <p:sldId id="277" r:id="rId10"/>
    <p:sldId id="278" r:id="rId11"/>
    <p:sldId id="279" r:id="rId12"/>
    <p:sldId id="267"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28">
          <p15:clr>
            <a:srgbClr val="A4A3A4"/>
          </p15:clr>
        </p15:guide>
        <p15:guide id="3" orient="horz" pos="3296">
          <p15:clr>
            <a:srgbClr val="A4A3A4"/>
          </p15:clr>
        </p15:guide>
        <p15:guide id="4" orient="horz" pos="456">
          <p15:clr>
            <a:srgbClr val="A4A3A4"/>
          </p15:clr>
        </p15:guide>
        <p15:guide id="5" pos="436">
          <p15:clr>
            <a:srgbClr val="A4A3A4"/>
          </p15:clr>
        </p15:guide>
        <p15:guide id="6" pos="7236">
          <p15:clr>
            <a:srgbClr val="A4A3A4"/>
          </p15:clr>
        </p15:guide>
        <p15:guide id="7" pos="2692">
          <p15:clr>
            <a:srgbClr val="A4A3A4"/>
          </p15:clr>
        </p15:guide>
        <p15:guide id="8" pos="1572">
          <p15:clr>
            <a:srgbClr val="A4A3A4"/>
          </p15:clr>
        </p15:guide>
        <p15:guide id="9" pos="3816">
          <p15:clr>
            <a:srgbClr val="A4A3A4"/>
          </p15:clr>
        </p15:guide>
        <p15:guide id="10" pos="4976">
          <p15:clr>
            <a:srgbClr val="A4A3A4"/>
          </p15:clr>
        </p15:guide>
        <p15:guide id="11" pos="61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799"/>
    <a:srgbClr val="243D65"/>
    <a:srgbClr val="315979"/>
    <a:srgbClr val="283079"/>
    <a:srgbClr val="3641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70" autoAdjust="0"/>
    <p:restoredTop sz="94719" autoAdjust="0"/>
  </p:normalViewPr>
  <p:slideViewPr>
    <p:cSldViewPr snapToGrid="0" snapToObjects="1">
      <p:cViewPr varScale="1">
        <p:scale>
          <a:sx n="103" d="100"/>
          <a:sy n="103" d="100"/>
        </p:scale>
        <p:origin x="200" y="544"/>
      </p:cViewPr>
      <p:guideLst>
        <p:guide orient="horz" pos="2160"/>
        <p:guide orient="horz" pos="1028"/>
        <p:guide orient="horz" pos="3296"/>
        <p:guide orient="horz" pos="456"/>
        <p:guide pos="436"/>
        <p:guide pos="7236"/>
        <p:guide pos="2692"/>
        <p:guide pos="1572"/>
        <p:guide pos="3816"/>
        <p:guide pos="4976"/>
        <p:guide pos="610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32D04-B328-C548-A723-9E979D099E2A}" type="datetimeFigureOut">
              <a:rPr lang="it-IT" smtClean="0"/>
              <a:t>07/03/23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A2F84-5A3D-2848-A896-83FF17320A00}" type="slidenum">
              <a:rPr lang="it-IT" smtClean="0"/>
              <a:t>‹N›</a:t>
            </a:fld>
            <a:endParaRPr lang="it-IT"/>
          </a:p>
        </p:txBody>
      </p:sp>
    </p:spTree>
    <p:extLst>
      <p:ext uri="{BB962C8B-B14F-4D97-AF65-F5344CB8AC3E}">
        <p14:creationId xmlns:p14="http://schemas.microsoft.com/office/powerpoint/2010/main" val="1276345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stile</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A886206-FC06-D844-8899-5EE885A7C025}" type="datetimeFigureOut">
              <a:rPr lang="it-IT" smtClean="0"/>
              <a:t>07/03/23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A886206-FC06-D844-8899-5EE885A7C025}" type="datetimeFigureOut">
              <a:rPr lang="it-IT" smtClean="0"/>
              <a:t>07/03/23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A886206-FC06-D844-8899-5EE885A7C025}" type="datetimeFigureOut">
              <a:rPr lang="it-IT" smtClean="0"/>
              <a:t>07/03/23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A886206-FC06-D844-8899-5EE885A7C025}" type="datetimeFigureOut">
              <a:rPr lang="it-IT" smtClean="0"/>
              <a:t>07/03/23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2A886206-FC06-D844-8899-5EE885A7C025}" type="datetimeFigureOut">
              <a:rPr lang="it-IT" smtClean="0"/>
              <a:t>07/03/23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A886206-FC06-D844-8899-5EE885A7C025}" type="datetimeFigureOut">
              <a:rPr lang="it-IT" smtClean="0"/>
              <a:t>07/03/23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stile</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A886206-FC06-D844-8899-5EE885A7C025}" type="datetimeFigureOut">
              <a:rPr lang="it-IT" smtClean="0"/>
              <a:t>07/03/23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2A886206-FC06-D844-8899-5EE885A7C025}" type="datetimeFigureOut">
              <a:rPr lang="it-IT" smtClean="0"/>
              <a:t>07/03/23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A886206-FC06-D844-8899-5EE885A7C025}" type="datetimeFigureOut">
              <a:rPr lang="it-IT" smtClean="0"/>
              <a:t>07/03/23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A886206-FC06-D844-8899-5EE885A7C025}" type="datetimeFigureOut">
              <a:rPr lang="it-IT" smtClean="0"/>
              <a:t>07/03/23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A886206-FC06-D844-8899-5EE885A7C025}" type="datetimeFigureOut">
              <a:rPr lang="it-IT" smtClean="0"/>
              <a:t>07/03/23</a:t>
            </a:fld>
            <a:endParaRPr lang="it-IT"/>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86206-FC06-D844-8899-5EE885A7C025}" type="datetimeFigureOut">
              <a:rPr lang="it-IT" smtClean="0"/>
              <a:t>07/03/23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372F3-8088-1A4B-91ED-69B566A039F6}" type="slidenum">
              <a:rPr lang="it-IT" smtClean="0"/>
              <a:t>‹N›</a:t>
            </a:fld>
            <a:endParaRPr lang="it-IT"/>
          </a:p>
        </p:txBody>
      </p:sp>
    </p:spTree>
    <p:extLst>
      <p:ext uri="{BB962C8B-B14F-4D97-AF65-F5344CB8AC3E}">
        <p14:creationId xmlns:p14="http://schemas.microsoft.com/office/powerpoint/2010/main" val="81639370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12192000" cy="6858000"/>
          </a:xfrm>
          <a:prstGeom prst="rect">
            <a:avLst/>
          </a:prstGeom>
          <a:solidFill>
            <a:srgbClr val="3057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371" y="2763678"/>
            <a:ext cx="5317260" cy="1301973"/>
          </a:xfrm>
          <a:prstGeom prst="rect">
            <a:avLst/>
          </a:prstGeom>
        </p:spPr>
      </p:pic>
    </p:spTree>
    <p:extLst>
      <p:ext uri="{BB962C8B-B14F-4D97-AF65-F5344CB8AC3E}">
        <p14:creationId xmlns:p14="http://schemas.microsoft.com/office/powerpoint/2010/main" val="187634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ttangolo 8"/>
          <p:cNvSpPr/>
          <p:nvPr/>
        </p:nvSpPr>
        <p:spPr>
          <a:xfrm>
            <a:off x="0" y="6121400"/>
            <a:ext cx="12192000" cy="736600"/>
          </a:xfrm>
          <a:prstGeom prst="rect">
            <a:avLst/>
          </a:prstGeom>
          <a:solidFill>
            <a:srgbClr val="3057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dirty="0"/>
          </a:p>
        </p:txBody>
      </p:sp>
      <p:pic>
        <p:nvPicPr>
          <p:cNvPr id="11" name="Immagine 10" descr="Immagine che contiene testo&#10;&#10;Descrizione generata automaticamen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50" y="6295456"/>
            <a:ext cx="1661102" cy="406734"/>
          </a:xfrm>
          <a:prstGeom prst="rect">
            <a:avLst/>
          </a:prstGeom>
        </p:spPr>
      </p:pic>
      <p:sp>
        <p:nvSpPr>
          <p:cNvPr id="4" name="Titolo 3">
            <a:extLst>
              <a:ext uri="{FF2B5EF4-FFF2-40B4-BE49-F238E27FC236}">
                <a16:creationId xmlns:a16="http://schemas.microsoft.com/office/drawing/2014/main" id="{712F3490-93EF-0F99-86D4-8BFA30C943DD}"/>
              </a:ext>
            </a:extLst>
          </p:cNvPr>
          <p:cNvSpPr>
            <a:spLocks noGrp="1"/>
          </p:cNvSpPr>
          <p:nvPr>
            <p:ph type="title"/>
          </p:nvPr>
        </p:nvSpPr>
        <p:spPr>
          <a:xfrm>
            <a:off x="833073" y="767307"/>
            <a:ext cx="10515600" cy="1325563"/>
          </a:xfrm>
        </p:spPr>
        <p:txBody>
          <a:bodyPr>
            <a:normAutofit/>
          </a:bodyPr>
          <a:lstStyle/>
          <a:p>
            <a:pPr algn="ctr"/>
            <a:r>
              <a:rPr lang="en-GB" sz="20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Can wealth tax be the most successful policy option for reducing wealth inequality? </a:t>
            </a:r>
            <a:endParaRPr lang="it-IT" sz="2000" b="1" dirty="0">
              <a:solidFill>
                <a:schemeClr val="accent1">
                  <a:lumMod val="75000"/>
                </a:schemeClr>
              </a:solidFill>
              <a:latin typeface="Arial" panose="020B060402020202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id="{031AF776-C84D-A259-A7CB-8D6B73440043}"/>
              </a:ext>
            </a:extLst>
          </p:cNvPr>
          <p:cNvSpPr txBox="1"/>
          <p:nvPr/>
        </p:nvSpPr>
        <p:spPr>
          <a:xfrm>
            <a:off x="833073" y="2092870"/>
            <a:ext cx="10515600" cy="4524315"/>
          </a:xfrm>
          <a:prstGeom prst="rect">
            <a:avLst/>
          </a:prstGeom>
          <a:noFill/>
        </p:spPr>
        <p:txBody>
          <a:bodyPr wrap="square" rtlCol="0">
            <a:spAutoFit/>
          </a:bodyPr>
          <a:lstStyle/>
          <a:p>
            <a:pPr marL="285750" indent="-285750">
              <a:buFont typeface="Arial" panose="020B0604020202020204" pitchFamily="34" charset="0"/>
              <a:buChar char="•"/>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W</a:t>
            </a:r>
            <a:r>
              <a:rPr lang="en-GB" sz="1800" dirty="0">
                <a:effectLst/>
                <a:latin typeface="Arial" panose="020B0604020202020204" pitchFamily="34" charset="0"/>
                <a:ea typeface="Times New Roman" panose="02020603050405020304" pitchFamily="18" charset="0"/>
                <a:cs typeface="Arial" panose="020B0604020202020204" pitchFamily="34" charset="0"/>
              </a:rPr>
              <a:t>ealth has the tendency to be </a:t>
            </a:r>
            <a:r>
              <a:rPr lang="en-GB"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concentrated in the group of high-income households</a:t>
            </a:r>
            <a:r>
              <a:rPr lang="en-GB" sz="1800" dirty="0">
                <a:effectLst/>
                <a:latin typeface="Arial" panose="020B0604020202020204" pitchFamily="34" charset="0"/>
                <a:ea typeface="Times New Roman" panose="02020603050405020304" pitchFamily="18" charset="0"/>
                <a:cs typeface="Arial" panose="020B0604020202020204" pitchFamily="34" charset="0"/>
              </a:rPr>
              <a:t>,</a:t>
            </a:r>
          </a:p>
          <a:p>
            <a:pPr marL="285750" indent="-285750">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Fiscal measures </a:t>
            </a:r>
            <a:r>
              <a:rPr lang="en-GB" sz="1800" b="1" u="sng" dirty="0">
                <a:effectLst/>
                <a:latin typeface="Arial" panose="020B0604020202020204" pitchFamily="34" charset="0"/>
                <a:ea typeface="Times New Roman" panose="02020603050405020304" pitchFamily="18" charset="0"/>
                <a:cs typeface="Arial" panose="020B0604020202020204" pitchFamily="34" charset="0"/>
              </a:rPr>
              <a:t>are not the only tools that can be usefu</a:t>
            </a:r>
            <a:r>
              <a:rPr lang="en-GB" sz="1800" dirty="0">
                <a:effectLst/>
                <a:latin typeface="Arial" panose="020B0604020202020204" pitchFamily="34" charset="0"/>
                <a:ea typeface="Times New Roman" panose="02020603050405020304" pitchFamily="18" charset="0"/>
                <a:cs typeface="Arial" panose="020B0604020202020204" pitchFamily="34" charset="0"/>
              </a:rPr>
              <a:t>l for narrowing the gap between high income earners and low-medium ones. </a:t>
            </a:r>
            <a:endParaRPr lang="it-IT"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Propulsive behaviours are encouraged within States</a:t>
            </a:r>
            <a:r>
              <a:rPr lang="it-IT" b="1" dirty="0">
                <a:solidFill>
                  <a:schemeClr val="accent6">
                    <a:lumMod val="75000"/>
                  </a:schemeClr>
                </a:solidFill>
                <a:effectLst/>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t>
            </a:r>
            <a:r>
              <a:rPr lang="en-GB" sz="1800" dirty="0">
                <a:effectLst/>
                <a:latin typeface="Arial" panose="020B0604020202020204" pitchFamily="34" charset="0"/>
                <a:ea typeface="Times New Roman" panose="02020603050405020304" pitchFamily="18" charset="0"/>
                <a:cs typeface="Arial" panose="020B0604020202020204" pitchFamily="34" charset="0"/>
              </a:rPr>
              <a:t>the adoption of measures that grant the possibility to save money to low- and medium-income households and the widespread of information on investments opportunities</a:t>
            </a:r>
            <a:r>
              <a:rPr lang="it-IT" dirty="0">
                <a:effectLst/>
                <a:latin typeface="Arial" panose="020B0604020202020204" pitchFamily="34" charset="0"/>
                <a:cs typeface="Arial" panose="020B0604020202020204" pitchFamily="34" charset="0"/>
              </a:rPr>
              <a:t> </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it-IT" dirty="0"/>
          </a:p>
        </p:txBody>
      </p:sp>
    </p:spTree>
    <p:extLst>
      <p:ext uri="{BB962C8B-B14F-4D97-AF65-F5344CB8AC3E}">
        <p14:creationId xmlns:p14="http://schemas.microsoft.com/office/powerpoint/2010/main" val="219566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ttangolo 8"/>
          <p:cNvSpPr/>
          <p:nvPr/>
        </p:nvSpPr>
        <p:spPr>
          <a:xfrm>
            <a:off x="0" y="6121400"/>
            <a:ext cx="12192000" cy="736600"/>
          </a:xfrm>
          <a:prstGeom prst="rect">
            <a:avLst/>
          </a:prstGeom>
          <a:solidFill>
            <a:srgbClr val="3057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dirty="0"/>
          </a:p>
        </p:txBody>
      </p:sp>
      <p:pic>
        <p:nvPicPr>
          <p:cNvPr id="11" name="Immagine 10" descr="Immagine che contiene testo&#10;&#10;Descrizione generata automaticamen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50" y="6295456"/>
            <a:ext cx="1661102" cy="406734"/>
          </a:xfrm>
          <a:prstGeom prst="rect">
            <a:avLst/>
          </a:prstGeom>
        </p:spPr>
      </p:pic>
      <p:sp>
        <p:nvSpPr>
          <p:cNvPr id="4" name="Titolo 3">
            <a:extLst>
              <a:ext uri="{FF2B5EF4-FFF2-40B4-BE49-F238E27FC236}">
                <a16:creationId xmlns:a16="http://schemas.microsoft.com/office/drawing/2014/main" id="{712F3490-93EF-0F99-86D4-8BFA30C943DD}"/>
              </a:ext>
            </a:extLst>
          </p:cNvPr>
          <p:cNvSpPr>
            <a:spLocks noGrp="1"/>
          </p:cNvSpPr>
          <p:nvPr>
            <p:ph type="title"/>
          </p:nvPr>
        </p:nvSpPr>
        <p:spPr>
          <a:xfrm>
            <a:off x="833073" y="767307"/>
            <a:ext cx="10515600" cy="1325563"/>
          </a:xfrm>
        </p:spPr>
        <p:txBody>
          <a:bodyPr>
            <a:normAutofit/>
          </a:bodyPr>
          <a:lstStyle/>
          <a:p>
            <a:pPr algn="ctr"/>
            <a:r>
              <a:rPr lang="en-GB"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C</a:t>
            </a:r>
            <a:r>
              <a:rPr lang="en-GB" sz="24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an net wealth tax make a triumphant comeback?</a:t>
            </a:r>
            <a:r>
              <a:rPr lang="it-IT" sz="2400" dirty="0">
                <a:solidFill>
                  <a:schemeClr val="accent1">
                    <a:lumMod val="75000"/>
                  </a:schemeClr>
                </a:solidFill>
                <a:effectLst/>
                <a:latin typeface="Arial" panose="020B0604020202020204" pitchFamily="34" charset="0"/>
                <a:cs typeface="Arial" panose="020B0604020202020204" pitchFamily="34" charset="0"/>
              </a:rPr>
              <a:t> </a:t>
            </a:r>
            <a:r>
              <a:rPr lang="en-GB" sz="24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it-IT" sz="2400" b="1" dirty="0">
              <a:solidFill>
                <a:schemeClr val="accent1">
                  <a:lumMod val="75000"/>
                </a:schemeClr>
              </a:solidFill>
              <a:latin typeface="Arial" panose="020B0604020202020204" pitchFamily="34" charset="0"/>
              <a:cs typeface="Arial" panose="020B0604020202020204" pitchFamily="34" charset="0"/>
            </a:endParaRPr>
          </a:p>
        </p:txBody>
      </p:sp>
      <p:sp>
        <p:nvSpPr>
          <p:cNvPr id="2" name="CasellaDiTesto 1">
            <a:extLst>
              <a:ext uri="{FF2B5EF4-FFF2-40B4-BE49-F238E27FC236}">
                <a16:creationId xmlns:a16="http://schemas.microsoft.com/office/drawing/2014/main" id="{031AF776-C84D-A259-A7CB-8D6B73440043}"/>
              </a:ext>
            </a:extLst>
          </p:cNvPr>
          <p:cNvSpPr txBox="1"/>
          <p:nvPr/>
        </p:nvSpPr>
        <p:spPr>
          <a:xfrm>
            <a:off x="598295" y="1644312"/>
            <a:ext cx="10515600" cy="5355312"/>
          </a:xfrm>
          <a:prstGeom prst="rect">
            <a:avLst/>
          </a:prstGeom>
          <a:noFill/>
        </p:spPr>
        <p:txBody>
          <a:bodyPr wrap="square" rtlCol="0">
            <a:spAutoFit/>
          </a:bodyPr>
          <a:lstStyle/>
          <a:p>
            <a:pPr marL="285750" indent="-285750">
              <a:buFont typeface="Arial" panose="020B0604020202020204" pitchFamily="34" charset="0"/>
              <a:buChar char="•"/>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W</a:t>
            </a:r>
            <a:r>
              <a:rPr lang="en-GB" sz="1800" dirty="0">
                <a:effectLst/>
                <a:latin typeface="Arial" panose="020B0604020202020204" pitchFamily="34" charset="0"/>
                <a:ea typeface="Times New Roman" panose="02020603050405020304" pitchFamily="18" charset="0"/>
                <a:cs typeface="Arial" panose="020B0604020202020204" pitchFamily="34" charset="0"/>
              </a:rPr>
              <a:t>ealth inequality </a:t>
            </a:r>
            <a:r>
              <a:rPr lang="en-GB"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has drastically increased</a:t>
            </a:r>
            <a:r>
              <a:rPr lang="en-GB" sz="1800" dirty="0">
                <a:effectLst/>
                <a:latin typeface="Arial" panose="020B0604020202020204" pitchFamily="34" charset="0"/>
                <a:ea typeface="Times New Roman" panose="02020603050405020304" pitchFamily="18" charset="0"/>
                <a:cs typeface="Arial" panose="020B0604020202020204" pitchFamily="34" charset="0"/>
              </a:rPr>
              <a:t>, and countries might have learned from the previous experience on the design of net wealth tax.</a:t>
            </a:r>
            <a:endParaRPr lang="it-IT"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1" dirty="0">
                <a:effectLst/>
                <a:latin typeface="Arial" panose="020B0604020202020204" pitchFamily="34" charset="0"/>
                <a:ea typeface="Times New Roman" panose="02020603050405020304" pitchFamily="18" charset="0"/>
                <a:cs typeface="Arial" panose="020B0604020202020204" pitchFamily="34" charset="0"/>
              </a:rPr>
              <a:t>The design of wealth tax can be optimised </a:t>
            </a:r>
            <a:r>
              <a:rPr lang="en-GB" sz="1800" dirty="0">
                <a:effectLst/>
                <a:latin typeface="Arial" panose="020B0604020202020204" pitchFamily="34" charset="0"/>
                <a:ea typeface="Times New Roman" panose="02020603050405020304" pitchFamily="18" charset="0"/>
                <a:cs typeface="Arial" panose="020B0604020202020204" pitchFamily="34" charset="0"/>
              </a:rPr>
              <a:t>through the data collected from the past experience thus including, for instance, </a:t>
            </a:r>
            <a:r>
              <a:rPr lang="en-GB" sz="1800" b="1" dirty="0">
                <a:effectLst/>
                <a:latin typeface="Arial" panose="020B0604020202020204" pitchFamily="34" charset="0"/>
                <a:ea typeface="Times New Roman" panose="02020603050405020304" pitchFamily="18" charset="0"/>
                <a:cs typeface="Arial" panose="020B0604020202020204" pitchFamily="34" charset="0"/>
              </a:rPr>
              <a:t>broader tax bases, measures to reduce valuation costs and liquidity risks</a:t>
            </a:r>
          </a:p>
          <a:p>
            <a:pPr marL="285750" indent="-285750">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The re-evaluation of net wealth tax is also linked </a:t>
            </a:r>
            <a:r>
              <a:rPr lang="en-GB" sz="18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to the general awareness of wealth inequality </a:t>
            </a:r>
            <a:r>
              <a:rPr lang="en-GB" sz="1800" dirty="0">
                <a:effectLst/>
                <a:latin typeface="Arial" panose="020B0604020202020204" pitchFamily="34" charset="0"/>
                <a:ea typeface="Times New Roman" panose="02020603050405020304" pitchFamily="18" charset="0"/>
                <a:cs typeface="Arial" panose="020B0604020202020204" pitchFamily="34" charset="0"/>
              </a:rPr>
              <a:t>that gives rise to </a:t>
            </a:r>
            <a:r>
              <a:rPr lang="en-GB" sz="1800" u="sng" dirty="0">
                <a:effectLst/>
                <a:latin typeface="Arial" panose="020B0604020202020204" pitchFamily="34" charset="0"/>
                <a:ea typeface="Times New Roman" panose="02020603050405020304" pitchFamily="18" charset="0"/>
                <a:cs typeface="Arial" panose="020B0604020202020204" pitchFamily="34" charset="0"/>
              </a:rPr>
              <a:t>popular and political support </a:t>
            </a:r>
            <a:r>
              <a:rPr lang="en-GB" sz="1800" dirty="0">
                <a:effectLst/>
                <a:latin typeface="Arial" panose="020B0604020202020204" pitchFamily="34" charset="0"/>
                <a:ea typeface="Times New Roman" panose="02020603050405020304" pitchFamily="18" charset="0"/>
                <a:cs typeface="Arial" panose="020B0604020202020204" pitchFamily="34" charset="0"/>
              </a:rPr>
              <a:t>for the adoption of wealth tax</a:t>
            </a:r>
            <a:r>
              <a:rPr lang="it-IT" dirty="0">
                <a:effectLst/>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T</a:t>
            </a:r>
            <a:r>
              <a:rPr lang="en-GB" sz="1800" dirty="0">
                <a:effectLst/>
                <a:latin typeface="Arial" panose="020B0604020202020204" pitchFamily="34" charset="0"/>
                <a:ea typeface="Times New Roman" panose="02020603050405020304" pitchFamily="18" charset="0"/>
                <a:cs typeface="Arial" panose="020B0604020202020204" pitchFamily="34" charset="0"/>
              </a:rPr>
              <a:t>here are </a:t>
            </a:r>
            <a:r>
              <a:rPr lang="en-GB"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several uncertainties around the economic effects </a:t>
            </a:r>
            <a:r>
              <a:rPr lang="en-GB" sz="1800" dirty="0">
                <a:effectLst/>
                <a:latin typeface="Arial" panose="020B0604020202020204" pitchFamily="34" charset="0"/>
                <a:ea typeface="Times New Roman" panose="02020603050405020304" pitchFamily="18" charset="0"/>
                <a:cs typeface="Arial" panose="020B0604020202020204" pitchFamily="34" charset="0"/>
              </a:rPr>
              <a:t>of a broader based wealth tax and practical challenges regarding the levying of wealth tax</a:t>
            </a:r>
            <a:r>
              <a:rPr lang="it-IT" dirty="0">
                <a:effectLst/>
                <a:latin typeface="Arial" panose="020B0604020202020204" pitchFamily="34" charset="0"/>
                <a:cs typeface="Arial" panose="020B0604020202020204" pitchFamily="34" charset="0"/>
              </a:rPr>
              <a:t> </a:t>
            </a:r>
            <a:endParaRPr lang="en-GB"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Scholars suggest that countries </a:t>
            </a:r>
            <a:r>
              <a:rPr lang="en-GB" sz="1800" b="1" u="sng" dirty="0">
                <a:effectLst/>
                <a:latin typeface="Arial" panose="020B0604020202020204" pitchFamily="34" charset="0"/>
                <a:ea typeface="Times New Roman" panose="02020603050405020304" pitchFamily="18" charset="0"/>
                <a:cs typeface="Arial" panose="020B0604020202020204" pitchFamily="34" charset="0"/>
              </a:rPr>
              <a:t>might prioritise the improvement of already existing taxes </a:t>
            </a:r>
            <a:r>
              <a:rPr lang="en-GB" sz="1800" dirty="0">
                <a:effectLst/>
                <a:latin typeface="Arial" panose="020B0604020202020204" pitchFamily="34" charset="0"/>
                <a:ea typeface="Times New Roman" panose="02020603050405020304" pitchFamily="18" charset="0"/>
                <a:cs typeface="Arial" panose="020B0604020202020204" pitchFamily="34" charset="0"/>
              </a:rPr>
              <a:t>on personal income and gifts and inheritances to raise revenue and narrow wealth gaps. </a:t>
            </a:r>
            <a:endParaRPr lang="it-IT" sz="1800" dirty="0">
              <a:effectLst/>
              <a:latin typeface="Arial" panose="020B0604020202020204" pitchFamily="34" charset="0"/>
              <a:ea typeface="Arial" panose="020B0604020202020204" pitchFamily="34" charset="0"/>
              <a:cs typeface="Arial" panose="020B0604020202020204" pitchFamily="34"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en-GB" dirty="0">
              <a:latin typeface="Times New Roman" panose="02020603050405020304" pitchFamily="18" charset="0"/>
            </a:endParaRPr>
          </a:p>
          <a:p>
            <a:endParaRPr lang="it-IT" dirty="0"/>
          </a:p>
        </p:txBody>
      </p:sp>
    </p:spTree>
    <p:extLst>
      <p:ext uri="{BB962C8B-B14F-4D97-AF65-F5344CB8AC3E}">
        <p14:creationId xmlns:p14="http://schemas.microsoft.com/office/powerpoint/2010/main" val="2053437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05799"/>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371" y="4551631"/>
            <a:ext cx="5317260" cy="1301973"/>
          </a:xfrm>
          <a:prstGeom prst="rect">
            <a:avLst/>
          </a:prstGeom>
        </p:spPr>
      </p:pic>
      <p:sp>
        <p:nvSpPr>
          <p:cNvPr id="6" name="Rectangle 5"/>
          <p:cNvSpPr/>
          <p:nvPr/>
        </p:nvSpPr>
        <p:spPr>
          <a:xfrm>
            <a:off x="2477141" y="1173752"/>
            <a:ext cx="7657866" cy="3170099"/>
          </a:xfrm>
          <a:prstGeom prst="rect">
            <a:avLst/>
          </a:prstGeom>
        </p:spPr>
        <p:txBody>
          <a:bodyPr wrap="none">
            <a:spAutoFit/>
          </a:bodyPr>
          <a:lstStyle/>
          <a:p>
            <a:pPr algn="ctr"/>
            <a:r>
              <a:rPr lang="it-IT" sz="4000" i="1" dirty="0">
                <a:solidFill>
                  <a:schemeClr val="bg1"/>
                </a:solidFill>
                <a:latin typeface="Arial" charset="0"/>
                <a:ea typeface="Arial" charset="0"/>
                <a:cs typeface="Arial" charset="0"/>
              </a:rPr>
              <a:t>Thank </a:t>
            </a:r>
            <a:r>
              <a:rPr lang="it-IT" sz="4000" i="1" dirty="0" err="1">
                <a:solidFill>
                  <a:schemeClr val="bg1"/>
                </a:solidFill>
                <a:latin typeface="Arial" charset="0"/>
                <a:ea typeface="Arial" charset="0"/>
                <a:cs typeface="Arial" charset="0"/>
              </a:rPr>
              <a:t>you</a:t>
            </a:r>
            <a:r>
              <a:rPr lang="it-IT" sz="4000" i="1" dirty="0">
                <a:solidFill>
                  <a:schemeClr val="bg1"/>
                </a:solidFill>
                <a:latin typeface="Arial" charset="0"/>
                <a:ea typeface="Arial" charset="0"/>
                <a:cs typeface="Arial" charset="0"/>
              </a:rPr>
              <a:t> for </a:t>
            </a:r>
            <a:r>
              <a:rPr lang="it-IT" sz="4000" i="1" dirty="0" err="1">
                <a:solidFill>
                  <a:schemeClr val="bg1"/>
                </a:solidFill>
                <a:latin typeface="Arial" charset="0"/>
                <a:ea typeface="Arial" charset="0"/>
                <a:cs typeface="Arial" charset="0"/>
              </a:rPr>
              <a:t>your</a:t>
            </a:r>
            <a:r>
              <a:rPr lang="it-IT" sz="4000" i="1" dirty="0">
                <a:solidFill>
                  <a:schemeClr val="bg1"/>
                </a:solidFill>
                <a:latin typeface="Arial" charset="0"/>
                <a:ea typeface="Arial" charset="0"/>
                <a:cs typeface="Arial" charset="0"/>
              </a:rPr>
              <a:t> </a:t>
            </a:r>
            <a:r>
              <a:rPr lang="it-IT" sz="4000" i="1" dirty="0" err="1">
                <a:solidFill>
                  <a:schemeClr val="bg1"/>
                </a:solidFill>
                <a:latin typeface="Arial" charset="0"/>
                <a:ea typeface="Arial" charset="0"/>
                <a:cs typeface="Arial" charset="0"/>
              </a:rPr>
              <a:t>collaboration</a:t>
            </a:r>
            <a:r>
              <a:rPr lang="it-IT" sz="4000" i="1" dirty="0">
                <a:solidFill>
                  <a:schemeClr val="bg1"/>
                </a:solidFill>
                <a:latin typeface="Arial" charset="0"/>
                <a:ea typeface="Arial" charset="0"/>
                <a:cs typeface="Arial" charset="0"/>
              </a:rPr>
              <a:t>!</a:t>
            </a:r>
          </a:p>
          <a:p>
            <a:pPr algn="ctr"/>
            <a:endParaRPr lang="it-IT" sz="4000" i="1" dirty="0">
              <a:solidFill>
                <a:schemeClr val="bg1"/>
              </a:solidFill>
              <a:latin typeface="Arial" charset="0"/>
              <a:ea typeface="Arial" charset="0"/>
              <a:cs typeface="Arial" charset="0"/>
            </a:endParaRPr>
          </a:p>
          <a:p>
            <a:pPr algn="ctr"/>
            <a:r>
              <a:rPr lang="it-IT" sz="4000" i="1" dirty="0">
                <a:solidFill>
                  <a:schemeClr val="bg1"/>
                </a:solidFill>
                <a:latin typeface="Arial" charset="0"/>
                <a:ea typeface="Arial" charset="0"/>
                <a:cs typeface="Arial" charset="0"/>
              </a:rPr>
              <a:t>Merci pour </a:t>
            </a:r>
            <a:r>
              <a:rPr lang="it-IT" sz="4000" i="1" dirty="0" err="1">
                <a:solidFill>
                  <a:schemeClr val="bg1"/>
                </a:solidFill>
                <a:latin typeface="Arial" charset="0"/>
                <a:ea typeface="Arial" charset="0"/>
                <a:cs typeface="Arial" charset="0"/>
              </a:rPr>
              <a:t>votre</a:t>
            </a:r>
            <a:r>
              <a:rPr lang="it-IT" sz="4000" i="1" dirty="0">
                <a:solidFill>
                  <a:schemeClr val="bg1"/>
                </a:solidFill>
                <a:latin typeface="Arial" charset="0"/>
                <a:ea typeface="Arial" charset="0"/>
                <a:cs typeface="Arial" charset="0"/>
              </a:rPr>
              <a:t> </a:t>
            </a:r>
            <a:r>
              <a:rPr lang="it-IT" sz="4000" i="1" dirty="0" err="1">
                <a:solidFill>
                  <a:schemeClr val="bg1"/>
                </a:solidFill>
                <a:latin typeface="Arial" charset="0"/>
                <a:ea typeface="Arial" charset="0"/>
                <a:cs typeface="Arial" charset="0"/>
              </a:rPr>
              <a:t>collaboration</a:t>
            </a:r>
            <a:r>
              <a:rPr lang="it-IT" sz="4000" i="1" dirty="0">
                <a:solidFill>
                  <a:schemeClr val="bg1"/>
                </a:solidFill>
                <a:latin typeface="Arial" charset="0"/>
                <a:ea typeface="Arial" charset="0"/>
                <a:cs typeface="Arial" charset="0"/>
              </a:rPr>
              <a:t>!</a:t>
            </a:r>
          </a:p>
          <a:p>
            <a:pPr algn="ctr"/>
            <a:endParaRPr lang="it-IT" sz="4000" i="1" dirty="0">
              <a:solidFill>
                <a:schemeClr val="bg1"/>
              </a:solidFill>
              <a:latin typeface="Arial" charset="0"/>
              <a:ea typeface="Arial" charset="0"/>
              <a:cs typeface="Arial" charset="0"/>
            </a:endParaRPr>
          </a:p>
          <a:p>
            <a:pPr algn="ctr"/>
            <a:r>
              <a:rPr lang="it-IT" sz="4000" i="1" dirty="0">
                <a:solidFill>
                  <a:schemeClr val="bg1"/>
                </a:solidFill>
                <a:latin typeface="Arial" charset="0"/>
                <a:ea typeface="Arial" charset="0"/>
                <a:cs typeface="Arial" charset="0"/>
              </a:rPr>
              <a:t>Klaudija </a:t>
            </a:r>
            <a:r>
              <a:rPr lang="it-IT" sz="4000" i="1" dirty="0" err="1">
                <a:solidFill>
                  <a:schemeClr val="bg1"/>
                </a:solidFill>
                <a:latin typeface="Arial" charset="0"/>
                <a:ea typeface="Arial" charset="0"/>
                <a:cs typeface="Arial" charset="0"/>
              </a:rPr>
              <a:t>Kirkilaite</a:t>
            </a:r>
            <a:r>
              <a:rPr lang="it-IT" sz="4000" i="1" dirty="0">
                <a:solidFill>
                  <a:schemeClr val="bg1"/>
                </a:solidFill>
                <a:latin typeface="Arial" charset="0"/>
                <a:ea typeface="Arial" charset="0"/>
                <a:cs typeface="Arial" charset="0"/>
              </a:rPr>
              <a:t>’ Liboni</a:t>
            </a:r>
          </a:p>
        </p:txBody>
      </p:sp>
    </p:spTree>
    <p:extLst>
      <p:ext uri="{BB962C8B-B14F-4D97-AF65-F5344CB8AC3E}">
        <p14:creationId xmlns:p14="http://schemas.microsoft.com/office/powerpoint/2010/main" val="1292518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1466" y="5779833"/>
            <a:ext cx="1462717" cy="495236"/>
          </a:xfrm>
          <a:prstGeom prst="rect">
            <a:avLst/>
          </a:prstGeom>
        </p:spPr>
      </p:pic>
      <p:sp>
        <p:nvSpPr>
          <p:cNvPr id="2" name="Titolo 1"/>
          <p:cNvSpPr>
            <a:spLocks noGrp="1"/>
          </p:cNvSpPr>
          <p:nvPr>
            <p:ph type="title"/>
          </p:nvPr>
        </p:nvSpPr>
        <p:spPr>
          <a:xfrm>
            <a:off x="692149" y="1169942"/>
            <a:ext cx="10801350" cy="1803400"/>
          </a:xfrm>
        </p:spPr>
        <p:txBody>
          <a:bodyPr>
            <a:normAutofit/>
          </a:bodyPr>
          <a:lstStyle/>
          <a:p>
            <a:pPr algn="ctr"/>
            <a:r>
              <a:rPr lang="it-IT" dirty="0">
                <a:solidFill>
                  <a:schemeClr val="accent1">
                    <a:lumMod val="75000"/>
                  </a:schemeClr>
                </a:solidFill>
                <a:latin typeface="American Typewriter" panose="02090604020004020304" pitchFamily="18" charset="77"/>
              </a:rPr>
              <a:t>The Wealth Tax: </a:t>
            </a:r>
          </a:p>
        </p:txBody>
      </p:sp>
      <p:sp>
        <p:nvSpPr>
          <p:cNvPr id="5" name="Titolo 1"/>
          <p:cNvSpPr txBox="1">
            <a:spLocks/>
          </p:cNvSpPr>
          <p:nvPr/>
        </p:nvSpPr>
        <p:spPr>
          <a:xfrm>
            <a:off x="2495550" y="3435350"/>
            <a:ext cx="7200900" cy="1797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000" dirty="0">
                <a:latin typeface="American Typewriter" panose="02090604020004020304" pitchFamily="18" charset="77"/>
                <a:ea typeface="Helvetica Neue LT Std 65 Medium" charset="0"/>
                <a:cs typeface="Arial"/>
              </a:rPr>
              <a:t>Università degli Studi di Rovigo </a:t>
            </a:r>
            <a:br>
              <a:rPr lang="it-IT" sz="3000" dirty="0">
                <a:latin typeface="American Typewriter" panose="02090604020004020304" pitchFamily="18" charset="77"/>
                <a:ea typeface="Helvetica Neue LT Std 65 Medium" charset="0"/>
                <a:cs typeface="Arial"/>
              </a:rPr>
            </a:br>
            <a:r>
              <a:rPr lang="it-IT" sz="3000" dirty="0">
                <a:latin typeface="American Typewriter" panose="02090604020004020304" pitchFamily="18" charset="77"/>
                <a:ea typeface="Helvetica Neue LT Std 65 Medium" charset="0"/>
                <a:cs typeface="Arial"/>
              </a:rPr>
              <a:t>10/03/2023 </a:t>
            </a:r>
            <a:endParaRPr lang="it-IT" sz="3000" dirty="0">
              <a:latin typeface="American Typewriter" panose="02090604020004020304" pitchFamily="18" charset="77"/>
            </a:endParaRPr>
          </a:p>
        </p:txBody>
      </p:sp>
      <p:sp>
        <p:nvSpPr>
          <p:cNvPr id="3" name="CasellaDiTesto 2">
            <a:extLst>
              <a:ext uri="{FF2B5EF4-FFF2-40B4-BE49-F238E27FC236}">
                <a16:creationId xmlns:a16="http://schemas.microsoft.com/office/drawing/2014/main" id="{4FFEBEFB-CA89-3689-EDAA-68201D70B911}"/>
              </a:ext>
            </a:extLst>
          </p:cNvPr>
          <p:cNvSpPr txBox="1"/>
          <p:nvPr/>
        </p:nvSpPr>
        <p:spPr>
          <a:xfrm>
            <a:off x="2014153" y="2604010"/>
            <a:ext cx="9267567" cy="369332"/>
          </a:xfrm>
          <a:prstGeom prst="rect">
            <a:avLst/>
          </a:prstGeom>
          <a:noFill/>
        </p:spPr>
        <p:txBody>
          <a:bodyPr wrap="square" rtlCol="0">
            <a:spAutoFit/>
          </a:bodyPr>
          <a:lstStyle/>
          <a:p>
            <a:r>
              <a:rPr lang="it-IT" dirty="0">
                <a:latin typeface="American Typewriter" panose="02090604020004020304" pitchFamily="18" charset="77"/>
              </a:rPr>
              <a:t>OECD </a:t>
            </a:r>
            <a:r>
              <a:rPr lang="it-IT" dirty="0" err="1">
                <a:latin typeface="American Typewriter" panose="02090604020004020304" pitchFamily="18" charset="77"/>
              </a:rPr>
              <a:t>perspective</a:t>
            </a:r>
            <a:r>
              <a:rPr lang="it-IT" dirty="0">
                <a:latin typeface="American Typewriter" panose="02090604020004020304" pitchFamily="18" charset="77"/>
              </a:rPr>
              <a:t> on wealth tax: analysis of trends in its </a:t>
            </a:r>
            <a:r>
              <a:rPr lang="it-IT" dirty="0" err="1">
                <a:latin typeface="American Typewriter" panose="02090604020004020304" pitchFamily="18" charset="77"/>
              </a:rPr>
              <a:t>member</a:t>
            </a:r>
            <a:r>
              <a:rPr lang="it-IT" dirty="0">
                <a:latin typeface="American Typewriter" panose="02090604020004020304" pitchFamily="18" charset="77"/>
              </a:rPr>
              <a:t> states</a:t>
            </a:r>
          </a:p>
        </p:txBody>
      </p:sp>
    </p:spTree>
    <p:extLst>
      <p:ext uri="{BB962C8B-B14F-4D97-AF65-F5344CB8AC3E}">
        <p14:creationId xmlns:p14="http://schemas.microsoft.com/office/powerpoint/2010/main" val="109038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121400"/>
            <a:ext cx="12192000" cy="736600"/>
          </a:xfrm>
          <a:prstGeom prst="rect">
            <a:avLst/>
          </a:prstGeom>
          <a:solidFill>
            <a:srgbClr val="3057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50" y="6295456"/>
            <a:ext cx="1661102" cy="406734"/>
          </a:xfrm>
          <a:prstGeom prst="rect">
            <a:avLst/>
          </a:prstGeom>
        </p:spPr>
      </p:pic>
      <p:sp>
        <p:nvSpPr>
          <p:cNvPr id="8" name="Titolo 1"/>
          <p:cNvSpPr>
            <a:spLocks noGrp="1"/>
          </p:cNvSpPr>
          <p:nvPr>
            <p:ph type="title"/>
          </p:nvPr>
        </p:nvSpPr>
        <p:spPr>
          <a:xfrm>
            <a:off x="1557980" y="155811"/>
            <a:ext cx="9069689" cy="1466379"/>
          </a:xfrm>
        </p:spPr>
        <p:txBody>
          <a:bodyPr>
            <a:normAutofit fontScale="90000"/>
          </a:bodyPr>
          <a:lstStyle/>
          <a:p>
            <a:pPr marL="342900" lvl="0" indent="-342900" algn="ctr">
              <a:lnSpc>
                <a:spcPct val="150000"/>
              </a:lnSpc>
              <a:spcAft>
                <a:spcPts val="800"/>
              </a:spcAft>
            </a:pPr>
            <a:r>
              <a:rPr lang="en-US" sz="1800" b="1" u="none" strike="noStrike"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Historical background: from OEEC to OECD, the consistency of the objectives within the international framework:</a:t>
            </a:r>
            <a:br>
              <a:rPr lang="it-IT" sz="1800" u="none" strike="noStrike"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br>
            <a:r>
              <a:rPr lang="en-US" sz="18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br>
              <a:rPr lang="it-IT"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br>
            <a:endParaRPr lang="it-IT" sz="3000" b="1" dirty="0">
              <a:solidFill>
                <a:schemeClr val="accent1">
                  <a:lumMod val="75000"/>
                </a:schemeClr>
              </a:solidFill>
              <a:latin typeface="Arial" panose="020B0604020202020204" pitchFamily="34" charset="0"/>
              <a:ea typeface="Helvetica Neue LT Std 65 Medium" charset="0"/>
              <a:cs typeface="Arial" panose="020B0604020202020204" pitchFamily="34" charset="0"/>
            </a:endParaRPr>
          </a:p>
        </p:txBody>
      </p:sp>
      <p:sp>
        <p:nvSpPr>
          <p:cNvPr id="5" name="Rettangolo 4">
            <a:extLst>
              <a:ext uri="{FF2B5EF4-FFF2-40B4-BE49-F238E27FC236}">
                <a16:creationId xmlns:a16="http://schemas.microsoft.com/office/drawing/2014/main" id="{C2153884-1D68-B67F-5097-6EEF88181B9A}"/>
              </a:ext>
            </a:extLst>
          </p:cNvPr>
          <p:cNvSpPr/>
          <p:nvPr/>
        </p:nvSpPr>
        <p:spPr>
          <a:xfrm>
            <a:off x="1007612" y="830486"/>
            <a:ext cx="1841157" cy="593125"/>
          </a:xfrm>
          <a:prstGeom prst="rect">
            <a:avLst/>
          </a:prstGeom>
          <a:solidFill>
            <a:schemeClr val="accent1">
              <a:lumMod val="40000"/>
              <a:lumOff val="60000"/>
            </a:schemeClr>
          </a:solidFill>
          <a:ln>
            <a:solidFill>
              <a:schemeClr val="accent1">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dirty="0">
                <a:ln w="0"/>
                <a:solidFill>
                  <a:schemeClr val="tx1"/>
                </a:solidFill>
                <a:effectLst>
                  <a:outerShdw blurRad="38100" dist="19050" dir="2700000" algn="tl" rotWithShape="0">
                    <a:schemeClr val="dk1">
                      <a:alpha val="40000"/>
                    </a:schemeClr>
                  </a:outerShdw>
                </a:effectLst>
              </a:rPr>
              <a:t>1948</a:t>
            </a:r>
          </a:p>
        </p:txBody>
      </p:sp>
      <p:sp>
        <p:nvSpPr>
          <p:cNvPr id="12" name="CasellaDiTesto 11">
            <a:extLst>
              <a:ext uri="{FF2B5EF4-FFF2-40B4-BE49-F238E27FC236}">
                <a16:creationId xmlns:a16="http://schemas.microsoft.com/office/drawing/2014/main" id="{9B200BA3-C5A0-1F6A-25E7-DC07E2131006}"/>
              </a:ext>
            </a:extLst>
          </p:cNvPr>
          <p:cNvSpPr txBox="1"/>
          <p:nvPr/>
        </p:nvSpPr>
        <p:spPr>
          <a:xfrm>
            <a:off x="692150" y="1847690"/>
            <a:ext cx="3572132" cy="1231106"/>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The OEEC was </a:t>
            </a:r>
            <a:r>
              <a:rPr lang="en-US" sz="1400" u="sng" dirty="0">
                <a:effectLst/>
                <a:latin typeface="Calibri" panose="020F0502020204030204" pitchFamily="34" charset="0"/>
                <a:ea typeface="Calibri" panose="020F0502020204030204" pitchFamily="34" charset="0"/>
                <a:cs typeface="Times New Roman" panose="02020603050405020304" pitchFamily="18" charset="0"/>
              </a:rPr>
              <a:t>to coordinate activities </a:t>
            </a:r>
            <a:r>
              <a:rPr lang="en-US" sz="1400" dirty="0">
                <a:effectLst/>
                <a:latin typeface="Calibri" panose="020F0502020204030204" pitchFamily="34" charset="0"/>
                <a:ea typeface="Calibri" panose="020F0502020204030204" pitchFamily="34" charset="0"/>
                <a:cs typeface="Times New Roman" panose="02020603050405020304" pitchFamily="18" charset="0"/>
              </a:rPr>
              <a:t>and resources between member states and </a:t>
            </a:r>
            <a:r>
              <a:rPr lang="en-US" sz="1400" u="sng" dirty="0">
                <a:effectLst/>
                <a:latin typeface="Calibri" panose="020F0502020204030204" pitchFamily="34" charset="0"/>
                <a:ea typeface="Calibri" panose="020F0502020204030204" pitchFamily="34" charset="0"/>
                <a:cs typeface="Times New Roman" panose="02020603050405020304" pitchFamily="18" charset="0"/>
              </a:rPr>
              <a:t>enhance the European economy </a:t>
            </a:r>
            <a:r>
              <a:rPr lang="en-US" sz="1400" dirty="0">
                <a:effectLst/>
                <a:latin typeface="Calibri" panose="020F0502020204030204" pitchFamily="34" charset="0"/>
                <a:ea typeface="Calibri" panose="020F0502020204030204" pitchFamily="34" charset="0"/>
                <a:cs typeface="Times New Roman" panose="02020603050405020304" pitchFamily="18" charset="0"/>
              </a:rPr>
              <a:t>after World War II.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cxnSp>
        <p:nvCxnSpPr>
          <p:cNvPr id="17" name="Connettore 1 16">
            <a:extLst>
              <a:ext uri="{FF2B5EF4-FFF2-40B4-BE49-F238E27FC236}">
                <a16:creationId xmlns:a16="http://schemas.microsoft.com/office/drawing/2014/main" id="{068C7DD4-6196-1057-C4F8-6E32A318AB37}"/>
              </a:ext>
            </a:extLst>
          </p:cNvPr>
          <p:cNvCxnSpPr/>
          <p:nvPr/>
        </p:nvCxnSpPr>
        <p:spPr>
          <a:xfrm>
            <a:off x="1928191" y="2763078"/>
            <a:ext cx="0" cy="665922"/>
          </a:xfrm>
          <a:prstGeom prst="line">
            <a:avLst/>
          </a:prstGeom>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F03BF742-90EC-FCE6-C73A-0BD576089440}"/>
              </a:ext>
            </a:extLst>
          </p:cNvPr>
          <p:cNvSpPr txBox="1"/>
          <p:nvPr/>
        </p:nvSpPr>
        <p:spPr>
          <a:xfrm>
            <a:off x="692150" y="3697357"/>
            <a:ext cx="2925693" cy="1231106"/>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OEEC </a:t>
            </a:r>
            <a:r>
              <a:rPr lang="en-US" sz="1400" dirty="0">
                <a:effectLst/>
                <a:latin typeface="Calibri" panose="020F0502020204030204" pitchFamily="34" charset="0"/>
                <a:ea typeface="Calibri" panose="020F0502020204030204" pitchFamily="34" charset="0"/>
                <a:cs typeface="Times New Roman" panose="02020603050405020304" pitchFamily="18" charset="0"/>
              </a:rPr>
              <a:t>encouraged relations between members </a:t>
            </a:r>
            <a:r>
              <a:rPr lang="en-US" sz="1400" u="sng" dirty="0">
                <a:effectLst/>
                <a:latin typeface="Calibri" panose="020F0502020204030204" pitchFamily="34" charset="0"/>
                <a:ea typeface="Calibri" panose="020F0502020204030204" pitchFamily="34" charset="0"/>
                <a:cs typeface="Times New Roman" panose="02020603050405020304" pitchFamily="18" charset="0"/>
              </a:rPr>
              <a:t>through bilateral and multilateral agreements </a:t>
            </a:r>
            <a:r>
              <a:rPr lang="en-US" sz="1400" dirty="0">
                <a:effectLst/>
                <a:latin typeface="Calibri" panose="020F0502020204030204" pitchFamily="34" charset="0"/>
                <a:ea typeface="Calibri" panose="020F0502020204030204" pitchFamily="34" charset="0"/>
                <a:cs typeface="Times New Roman" panose="02020603050405020304" pitchFamily="18" charset="0"/>
              </a:rPr>
              <a:t>and aimed to expand economic policies.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1026" name="Picture 2" descr="Belgium signs the OEEC Charter (Paris, 16 April 1948) - CVCE Website">
            <a:extLst>
              <a:ext uri="{FF2B5EF4-FFF2-40B4-BE49-F238E27FC236}">
                <a16:creationId xmlns:a16="http://schemas.microsoft.com/office/drawing/2014/main" id="{CCD0C5B0-D9BB-689C-8B24-9D3C65D63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048" y="719471"/>
            <a:ext cx="2703016" cy="1916467"/>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8">
            <a:extLst>
              <a:ext uri="{FF2B5EF4-FFF2-40B4-BE49-F238E27FC236}">
                <a16:creationId xmlns:a16="http://schemas.microsoft.com/office/drawing/2014/main" id="{B0C9A15D-FA9E-361F-C3D7-5C9D920493A8}"/>
              </a:ext>
            </a:extLst>
          </p:cNvPr>
          <p:cNvSpPr txBox="1"/>
          <p:nvPr/>
        </p:nvSpPr>
        <p:spPr>
          <a:xfrm>
            <a:off x="8765398" y="2750717"/>
            <a:ext cx="3024662" cy="430887"/>
          </a:xfrm>
          <a:prstGeom prst="rect">
            <a:avLst/>
          </a:prstGeom>
          <a:noFill/>
        </p:spPr>
        <p:txBody>
          <a:bodyPr wrap="square" rtlCol="0">
            <a:spAutoFit/>
          </a:bodyPr>
          <a:lstStyle/>
          <a:p>
            <a:r>
              <a:rPr lang="it-IT" sz="1100" i="1" dirty="0"/>
              <a:t>Belgium signs the OEEC Charter, Paris, 16 April 1948</a:t>
            </a:r>
          </a:p>
        </p:txBody>
      </p:sp>
      <p:cxnSp>
        <p:nvCxnSpPr>
          <p:cNvPr id="21" name="Connettore 1 20">
            <a:extLst>
              <a:ext uri="{FF2B5EF4-FFF2-40B4-BE49-F238E27FC236}">
                <a16:creationId xmlns:a16="http://schemas.microsoft.com/office/drawing/2014/main" id="{2A959580-2F5B-A60C-379D-7B0325EA23E1}"/>
              </a:ext>
            </a:extLst>
          </p:cNvPr>
          <p:cNvCxnSpPr/>
          <p:nvPr/>
        </p:nvCxnSpPr>
        <p:spPr>
          <a:xfrm>
            <a:off x="1928191" y="4628943"/>
            <a:ext cx="0" cy="657328"/>
          </a:xfrm>
          <a:prstGeom prst="line">
            <a:avLst/>
          </a:prstGeom>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9A9C5459-D382-4803-79EB-24EC8E1F50DA}"/>
              </a:ext>
            </a:extLst>
          </p:cNvPr>
          <p:cNvSpPr txBox="1"/>
          <p:nvPr/>
        </p:nvSpPr>
        <p:spPr>
          <a:xfrm>
            <a:off x="567186" y="5402214"/>
            <a:ext cx="3572132" cy="523220"/>
          </a:xfrm>
          <a:prstGeom prst="rect">
            <a:avLst/>
          </a:prstGeom>
          <a:noFill/>
        </p:spPr>
        <p:txBody>
          <a:bodyPr wrap="square" rtlCol="0">
            <a:spAutoFit/>
          </a:bodyPr>
          <a:lstStyle/>
          <a:p>
            <a:r>
              <a:rPr lang="it-IT" sz="1400" dirty="0"/>
              <a:t>However its objectives could be achieved only through a revision</a:t>
            </a:r>
          </a:p>
        </p:txBody>
      </p:sp>
      <p:sp>
        <p:nvSpPr>
          <p:cNvPr id="24" name="Rettangolo 23">
            <a:extLst>
              <a:ext uri="{FF2B5EF4-FFF2-40B4-BE49-F238E27FC236}">
                <a16:creationId xmlns:a16="http://schemas.microsoft.com/office/drawing/2014/main" id="{1E7220A8-D489-5615-2D6E-E0811DF5AD4A}"/>
              </a:ext>
            </a:extLst>
          </p:cNvPr>
          <p:cNvSpPr/>
          <p:nvPr/>
        </p:nvSpPr>
        <p:spPr>
          <a:xfrm>
            <a:off x="5178424" y="917383"/>
            <a:ext cx="1828800" cy="5931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1960</a:t>
            </a:r>
          </a:p>
        </p:txBody>
      </p:sp>
      <p:sp>
        <p:nvSpPr>
          <p:cNvPr id="25" name="CasellaDiTesto 24">
            <a:extLst>
              <a:ext uri="{FF2B5EF4-FFF2-40B4-BE49-F238E27FC236}">
                <a16:creationId xmlns:a16="http://schemas.microsoft.com/office/drawing/2014/main" id="{FF698840-0F14-DDCB-EE63-836B88B67D84}"/>
              </a:ext>
            </a:extLst>
          </p:cNvPr>
          <p:cNvSpPr txBox="1"/>
          <p:nvPr/>
        </p:nvSpPr>
        <p:spPr>
          <a:xfrm>
            <a:off x="5178424" y="1735041"/>
            <a:ext cx="2365513" cy="800219"/>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T</a:t>
            </a:r>
            <a:r>
              <a:rPr lang="en-US" sz="1400" dirty="0">
                <a:effectLst/>
                <a:latin typeface="Calibri" panose="020F0502020204030204" pitchFamily="34" charset="0"/>
                <a:ea typeface="Calibri" panose="020F0502020204030204" pitchFamily="34" charset="0"/>
                <a:cs typeface="Times New Roman" panose="02020603050405020304" pitchFamily="18" charset="0"/>
              </a:rPr>
              <a:t>he OECD was established and succeeded the OEEC.</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cxnSp>
        <p:nvCxnSpPr>
          <p:cNvPr id="27" name="Connettore 1 26">
            <a:extLst>
              <a:ext uri="{FF2B5EF4-FFF2-40B4-BE49-F238E27FC236}">
                <a16:creationId xmlns:a16="http://schemas.microsoft.com/office/drawing/2014/main" id="{18B3A3CD-A5B8-94DF-F9B3-40F9CCA75813}"/>
              </a:ext>
            </a:extLst>
          </p:cNvPr>
          <p:cNvCxnSpPr/>
          <p:nvPr/>
        </p:nvCxnSpPr>
        <p:spPr>
          <a:xfrm>
            <a:off x="6026669" y="2332191"/>
            <a:ext cx="0" cy="837052"/>
          </a:xfrm>
          <a:prstGeom prst="line">
            <a:avLst/>
          </a:prstGeom>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5B32928B-2B2F-A236-E6E1-2FD3764118B3}"/>
              </a:ext>
            </a:extLst>
          </p:cNvPr>
          <p:cNvSpPr txBox="1"/>
          <p:nvPr/>
        </p:nvSpPr>
        <p:spPr>
          <a:xfrm>
            <a:off x="5108987" y="3141010"/>
            <a:ext cx="3110553" cy="1231106"/>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The OECD continues the goals of contributing to economic development and coordination between member states.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cxnSp>
        <p:nvCxnSpPr>
          <p:cNvPr id="30" name="Connettore 1 29">
            <a:extLst>
              <a:ext uri="{FF2B5EF4-FFF2-40B4-BE49-F238E27FC236}">
                <a16:creationId xmlns:a16="http://schemas.microsoft.com/office/drawing/2014/main" id="{3E514D3D-6CD3-B01B-06AD-48E741E34515}"/>
              </a:ext>
            </a:extLst>
          </p:cNvPr>
          <p:cNvCxnSpPr>
            <a:cxnSpLocks/>
          </p:cNvCxnSpPr>
          <p:nvPr/>
        </p:nvCxnSpPr>
        <p:spPr>
          <a:xfrm>
            <a:off x="6026669" y="3984246"/>
            <a:ext cx="0" cy="657328"/>
          </a:xfrm>
          <a:prstGeom prst="line">
            <a:avLst/>
          </a:prstGeom>
        </p:spPr>
        <p:style>
          <a:lnRef idx="1">
            <a:schemeClr val="accent1"/>
          </a:lnRef>
          <a:fillRef idx="0">
            <a:schemeClr val="accent1"/>
          </a:fillRef>
          <a:effectRef idx="0">
            <a:schemeClr val="accent1"/>
          </a:effectRef>
          <a:fontRef idx="minor">
            <a:schemeClr val="tx1"/>
          </a:fontRef>
        </p:style>
      </p:cxnSp>
      <p:sp>
        <p:nvSpPr>
          <p:cNvPr id="31" name="CasellaDiTesto 30">
            <a:extLst>
              <a:ext uri="{FF2B5EF4-FFF2-40B4-BE49-F238E27FC236}">
                <a16:creationId xmlns:a16="http://schemas.microsoft.com/office/drawing/2014/main" id="{3D0701FD-CE4F-6E5C-9EFD-1ED31895AC4D}"/>
              </a:ext>
            </a:extLst>
          </p:cNvPr>
          <p:cNvSpPr txBox="1"/>
          <p:nvPr/>
        </p:nvSpPr>
        <p:spPr>
          <a:xfrm>
            <a:off x="4756824" y="4728865"/>
            <a:ext cx="3260035" cy="1661993"/>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The OECD currently has 38 members, including founder states of the OEEC, several EU countries, the United States, Canada, Japan, Australia, New Zealand, Mexico, South Korea, Costa Rica, Chile, Colombia, and Israel.</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1028" name="Picture 4" descr="OEEC - Definition and synonyms of OEEC in the English dictionary">
            <a:extLst>
              <a:ext uri="{FF2B5EF4-FFF2-40B4-BE49-F238E27FC236}">
                <a16:creationId xmlns:a16="http://schemas.microsoft.com/office/drawing/2014/main" id="{D99C0FFD-C826-5E41-7043-0444A18521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5034" y="3099997"/>
            <a:ext cx="2037030" cy="280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121400"/>
            <a:ext cx="12192000" cy="736600"/>
          </a:xfrm>
          <a:prstGeom prst="rect">
            <a:avLst/>
          </a:prstGeom>
          <a:solidFill>
            <a:srgbClr val="3057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50" y="6295456"/>
            <a:ext cx="1661102" cy="406734"/>
          </a:xfrm>
          <a:prstGeom prst="rect">
            <a:avLst/>
          </a:prstGeom>
        </p:spPr>
      </p:pic>
      <p:sp>
        <p:nvSpPr>
          <p:cNvPr id="8" name="Titolo 1"/>
          <p:cNvSpPr>
            <a:spLocks noGrp="1"/>
          </p:cNvSpPr>
          <p:nvPr>
            <p:ph type="title"/>
          </p:nvPr>
        </p:nvSpPr>
        <p:spPr>
          <a:xfrm>
            <a:off x="1557980" y="155811"/>
            <a:ext cx="9069689" cy="1466379"/>
          </a:xfrm>
        </p:spPr>
        <p:txBody>
          <a:bodyPr>
            <a:normAutofit fontScale="90000"/>
          </a:bodyPr>
          <a:lstStyle/>
          <a:p>
            <a:pPr marL="342900" lvl="0" indent="-342900" algn="ctr">
              <a:lnSpc>
                <a:spcPct val="150000"/>
              </a:lnSpc>
              <a:spcAft>
                <a:spcPts val="800"/>
              </a:spcAft>
            </a:pPr>
            <a:r>
              <a:rPr lang="en-GB" sz="18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Scope of the Net Wealth Tax:</a:t>
            </a:r>
            <a:r>
              <a:rPr lang="it-IT" sz="1800" b="1" dirty="0">
                <a:solidFill>
                  <a:schemeClr val="accent1">
                    <a:lumMod val="75000"/>
                  </a:schemeClr>
                </a:solidFill>
                <a:effectLst/>
                <a:latin typeface="Arial" panose="020B0604020202020204" pitchFamily="34" charset="0"/>
                <a:cs typeface="Arial" panose="020B0604020202020204" pitchFamily="34" charset="0"/>
              </a:rPr>
              <a:t> </a:t>
            </a:r>
            <a:br>
              <a:rPr lang="it-IT" sz="1800" u="none" strike="noStrike"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br>
            <a:r>
              <a:rPr lang="en-US" sz="18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br>
              <a:rPr lang="it-IT"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br>
            <a:endParaRPr lang="it-IT" sz="3000" b="1" dirty="0">
              <a:solidFill>
                <a:schemeClr val="accent1">
                  <a:lumMod val="75000"/>
                </a:schemeClr>
              </a:solidFill>
              <a:latin typeface="Arial" panose="020B0604020202020204" pitchFamily="34" charset="0"/>
              <a:ea typeface="Helvetica Neue LT Std 65 Medium" charset="0"/>
              <a:cs typeface="Arial" panose="020B0604020202020204" pitchFamily="34" charset="0"/>
            </a:endParaRPr>
          </a:p>
        </p:txBody>
      </p:sp>
      <p:pic>
        <p:nvPicPr>
          <p:cNvPr id="4098" name="Picture 2" descr="What is an Ideal Society?">
            <a:extLst>
              <a:ext uri="{FF2B5EF4-FFF2-40B4-BE49-F238E27FC236}">
                <a16:creationId xmlns:a16="http://schemas.microsoft.com/office/drawing/2014/main" id="{AB44959D-0034-FAA2-82A0-27FF4AD1565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8165365" y="470629"/>
            <a:ext cx="3628800" cy="19656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8B3F3841-6A51-BA19-46EF-AC460F00BB96}"/>
              </a:ext>
            </a:extLst>
          </p:cNvPr>
          <p:cNvSpPr txBox="1"/>
          <p:nvPr/>
        </p:nvSpPr>
        <p:spPr>
          <a:xfrm>
            <a:off x="8478419" y="1130263"/>
            <a:ext cx="3002691" cy="646331"/>
          </a:xfrm>
          <a:prstGeom prst="rect">
            <a:avLst/>
          </a:prstGeom>
          <a:noFill/>
        </p:spPr>
        <p:txBody>
          <a:bodyPr wrap="square" rtlCol="0">
            <a:spAutoFit/>
          </a:bodyPr>
          <a:lstStyle/>
          <a:p>
            <a:pPr algn="ctr"/>
            <a:r>
              <a:rPr lang="it-IT" sz="3600" b="1" dirty="0">
                <a:solidFill>
                  <a:schemeClr val="bg1"/>
                </a:solidFill>
                <a:latin typeface="Arial" panose="020B0604020202020204" pitchFamily="34" charset="0"/>
                <a:cs typeface="Arial" panose="020B0604020202020204" pitchFamily="34" charset="0"/>
              </a:rPr>
              <a:t>PEOPLE!</a:t>
            </a:r>
          </a:p>
        </p:txBody>
      </p:sp>
      <p:cxnSp>
        <p:nvCxnSpPr>
          <p:cNvPr id="6" name="Connettore 1 5">
            <a:extLst>
              <a:ext uri="{FF2B5EF4-FFF2-40B4-BE49-F238E27FC236}">
                <a16:creationId xmlns:a16="http://schemas.microsoft.com/office/drawing/2014/main" id="{B8D0CD9C-DAFD-5512-4F25-0C4723EDA7BB}"/>
              </a:ext>
            </a:extLst>
          </p:cNvPr>
          <p:cNvCxnSpPr>
            <a:cxnSpLocks/>
          </p:cNvCxnSpPr>
          <p:nvPr/>
        </p:nvCxnSpPr>
        <p:spPr>
          <a:xfrm flipH="1" flipV="1">
            <a:off x="6635578" y="716658"/>
            <a:ext cx="1124465" cy="413605"/>
          </a:xfrm>
          <a:prstGeom prst="line">
            <a:avLst/>
          </a:prstGeom>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64FBDB03-76CD-B3D0-56FA-1F2B683226C0}"/>
              </a:ext>
            </a:extLst>
          </p:cNvPr>
          <p:cNvSpPr txBox="1"/>
          <p:nvPr/>
        </p:nvSpPr>
        <p:spPr>
          <a:xfrm>
            <a:off x="8812050" y="2971994"/>
            <a:ext cx="2335427" cy="738664"/>
          </a:xfrm>
          <a:prstGeom prst="rect">
            <a:avLst/>
          </a:prstGeom>
          <a:noFill/>
        </p:spPr>
        <p:txBody>
          <a:bodyPr wrap="square" rtlCol="0">
            <a:spAutoFit/>
          </a:bodyPr>
          <a:lstStyle/>
          <a:p>
            <a:r>
              <a:rPr lang="en-GB" sz="1400" dirty="0">
                <a:effectLst/>
                <a:latin typeface="Arial" panose="020B0604020202020204" pitchFamily="34" charset="0"/>
                <a:ea typeface="Times New Roman" panose="02020603050405020304" pitchFamily="18" charset="0"/>
                <a:cs typeface="Arial" panose="020B0604020202020204" pitchFamily="34" charset="0"/>
              </a:rPr>
              <a:t>Promotion of </a:t>
            </a:r>
            <a:r>
              <a:rPr lang="en-GB" sz="1400" b="1" u="sng" dirty="0">
                <a:effectLst/>
                <a:latin typeface="Arial" panose="020B0604020202020204" pitchFamily="34" charset="0"/>
                <a:ea typeface="Times New Roman" panose="02020603050405020304" pitchFamily="18" charset="0"/>
                <a:cs typeface="Arial" panose="020B0604020202020204" pitchFamily="34" charset="0"/>
              </a:rPr>
              <a:t>social equity </a:t>
            </a:r>
            <a:r>
              <a:rPr lang="en-GB" sz="1400" dirty="0">
                <a:effectLst/>
                <a:latin typeface="Arial" panose="020B0604020202020204" pitchFamily="34" charset="0"/>
                <a:ea typeface="Times New Roman" panose="02020603050405020304" pitchFamily="18" charset="0"/>
                <a:cs typeface="Arial" panose="020B0604020202020204" pitchFamily="34" charset="0"/>
              </a:rPr>
              <a:t>and of </a:t>
            </a:r>
            <a:r>
              <a:rPr lang="en-GB" sz="1400" b="1" u="sng" dirty="0">
                <a:effectLst/>
                <a:latin typeface="Arial" panose="020B0604020202020204" pitchFamily="34" charset="0"/>
                <a:ea typeface="Times New Roman" panose="02020603050405020304" pitchFamily="18" charset="0"/>
                <a:cs typeface="Arial" panose="020B0604020202020204" pitchFamily="34" charset="0"/>
              </a:rPr>
              <a:t>sustainable economic growth</a:t>
            </a:r>
            <a:r>
              <a:rPr lang="it-IT" sz="1400" b="1" u="sng" dirty="0">
                <a:effectLst/>
                <a:latin typeface="Arial" panose="020B0604020202020204" pitchFamily="34" charset="0"/>
                <a:cs typeface="Arial" panose="020B0604020202020204" pitchFamily="34" charset="0"/>
              </a:rPr>
              <a:t> </a:t>
            </a:r>
            <a:endParaRPr lang="it-IT" sz="1400" b="1" u="sng" dirty="0">
              <a:latin typeface="Arial" panose="020B0604020202020204" pitchFamily="34" charset="0"/>
              <a:cs typeface="Arial" panose="020B0604020202020204" pitchFamily="34" charset="0"/>
            </a:endParaRPr>
          </a:p>
        </p:txBody>
      </p:sp>
      <p:cxnSp>
        <p:nvCxnSpPr>
          <p:cNvPr id="13" name="Connettore 1 12">
            <a:extLst>
              <a:ext uri="{FF2B5EF4-FFF2-40B4-BE49-F238E27FC236}">
                <a16:creationId xmlns:a16="http://schemas.microsoft.com/office/drawing/2014/main" id="{6C51711E-1B90-F30C-92FA-7CB6BF775E9B}"/>
              </a:ext>
            </a:extLst>
          </p:cNvPr>
          <p:cNvCxnSpPr>
            <a:cxnSpLocks/>
          </p:cNvCxnSpPr>
          <p:nvPr/>
        </p:nvCxnSpPr>
        <p:spPr>
          <a:xfrm>
            <a:off x="2014151" y="2016292"/>
            <a:ext cx="0" cy="70954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A6E97DE0-0495-A3F6-30D8-DA7DFCAA51BB}"/>
              </a:ext>
            </a:extLst>
          </p:cNvPr>
          <p:cNvSpPr txBox="1"/>
          <p:nvPr/>
        </p:nvSpPr>
        <p:spPr>
          <a:xfrm>
            <a:off x="8637373" y="4644072"/>
            <a:ext cx="3385751" cy="738664"/>
          </a:xfrm>
          <a:prstGeom prst="rect">
            <a:avLst/>
          </a:prstGeom>
          <a:noFill/>
        </p:spPr>
        <p:txBody>
          <a:bodyPr wrap="square" rtlCol="0">
            <a:spAutoFit/>
          </a:bodyPr>
          <a:lstStyle/>
          <a:p>
            <a:r>
              <a:rPr lang="en-GB" sz="1400" dirty="0">
                <a:latin typeface="Arial" panose="020B0604020202020204" pitchFamily="34" charset="0"/>
                <a:ea typeface="Times New Roman" panose="02020603050405020304" pitchFamily="18" charset="0"/>
                <a:cs typeface="Arial" panose="020B0604020202020204" pitchFamily="34" charset="0"/>
              </a:rPr>
              <a:t>T</a:t>
            </a:r>
            <a:r>
              <a:rPr lang="en-GB" sz="1400" dirty="0">
                <a:effectLst/>
                <a:latin typeface="Arial" panose="020B0604020202020204" pitchFamily="34" charset="0"/>
                <a:ea typeface="Times New Roman" panose="02020603050405020304" pitchFamily="18" charset="0"/>
                <a:cs typeface="Arial" panose="020B0604020202020204" pitchFamily="34" charset="0"/>
              </a:rPr>
              <a:t>o reduce </a:t>
            </a:r>
            <a:r>
              <a:rPr lang="en-GB" sz="1400" b="1" u="sng" dirty="0">
                <a:effectLst/>
                <a:latin typeface="Arial" panose="020B0604020202020204" pitchFamily="34" charset="0"/>
                <a:ea typeface="Times New Roman" panose="02020603050405020304" pitchFamily="18" charset="0"/>
                <a:cs typeface="Arial" panose="020B0604020202020204" pitchFamily="34" charset="0"/>
              </a:rPr>
              <a:t>income inequality</a:t>
            </a:r>
            <a:r>
              <a:rPr lang="en-GB" sz="1400" dirty="0">
                <a:effectLst/>
                <a:latin typeface="Arial" panose="020B0604020202020204" pitchFamily="34" charset="0"/>
                <a:ea typeface="Times New Roman" panose="02020603050405020304" pitchFamily="18" charset="0"/>
                <a:cs typeface="Arial" panose="020B0604020202020204" pitchFamily="34" charset="0"/>
              </a:rPr>
              <a:t>, generate revenue for public services and </a:t>
            </a:r>
            <a:r>
              <a:rPr lang="en-GB" sz="1400" b="1" u="sng" dirty="0">
                <a:effectLst/>
                <a:latin typeface="Arial" panose="020B0604020202020204" pitchFamily="34" charset="0"/>
                <a:ea typeface="Times New Roman" panose="02020603050405020304" pitchFamily="18" charset="0"/>
                <a:cs typeface="Arial" panose="020B0604020202020204" pitchFamily="34" charset="0"/>
              </a:rPr>
              <a:t>reduce the lack of social cohesion. </a:t>
            </a:r>
            <a:endParaRPr lang="it-IT" sz="1400" b="1" u="sng" dirty="0">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C6F024A1-CD9B-C137-D1ED-A9785A152259}"/>
              </a:ext>
            </a:extLst>
          </p:cNvPr>
          <p:cNvSpPr txBox="1"/>
          <p:nvPr/>
        </p:nvSpPr>
        <p:spPr>
          <a:xfrm>
            <a:off x="771963" y="760931"/>
            <a:ext cx="3024137" cy="36933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t-IT" dirty="0"/>
              <a:t>What is a Net wealth tax?</a:t>
            </a:r>
          </a:p>
        </p:txBody>
      </p:sp>
      <p:sp>
        <p:nvSpPr>
          <p:cNvPr id="16" name="CasellaDiTesto 15">
            <a:extLst>
              <a:ext uri="{FF2B5EF4-FFF2-40B4-BE49-F238E27FC236}">
                <a16:creationId xmlns:a16="http://schemas.microsoft.com/office/drawing/2014/main" id="{55D69A23-3FEB-5800-9E1D-9EDE85143E43}"/>
              </a:ext>
            </a:extLst>
          </p:cNvPr>
          <p:cNvSpPr txBox="1"/>
          <p:nvPr/>
        </p:nvSpPr>
        <p:spPr>
          <a:xfrm>
            <a:off x="296180" y="1344483"/>
            <a:ext cx="5350475" cy="523220"/>
          </a:xfrm>
          <a:prstGeom prst="rect">
            <a:avLst/>
          </a:prstGeom>
          <a:noFill/>
        </p:spPr>
        <p:txBody>
          <a:bodyPr wrap="square" rtlCol="0">
            <a:spAutoFit/>
          </a:bodyPr>
          <a:lstStyle/>
          <a:p>
            <a:r>
              <a:rPr lang="en-GB" sz="1400" dirty="0">
                <a:effectLst/>
                <a:latin typeface="Arial" panose="020B0604020202020204" pitchFamily="34" charset="0"/>
                <a:ea typeface="Times New Roman" panose="02020603050405020304" pitchFamily="18" charset="0"/>
                <a:cs typeface="Arial" panose="020B0604020202020204" pitchFamily="34" charset="0"/>
              </a:rPr>
              <a:t>Net Wealth Tax is annually levied by taking as tax base, the </a:t>
            </a:r>
            <a:r>
              <a:rPr lang="en-GB" sz="1400" b="1" u="sng" dirty="0">
                <a:effectLst/>
                <a:latin typeface="Arial" panose="020B0604020202020204" pitchFamily="34" charset="0"/>
                <a:ea typeface="Times New Roman" panose="02020603050405020304" pitchFamily="18" charset="0"/>
                <a:cs typeface="Arial" panose="020B0604020202020204" pitchFamily="34" charset="0"/>
              </a:rPr>
              <a:t>wealth possessed by individuals. </a:t>
            </a:r>
            <a:endParaRPr lang="it-IT" sz="1400" b="1" u="sng" dirty="0">
              <a:latin typeface="Arial" panose="020B0604020202020204" pitchFamily="34" charset="0"/>
              <a:cs typeface="Arial" panose="020B0604020202020204" pitchFamily="34" charset="0"/>
            </a:endParaRPr>
          </a:p>
        </p:txBody>
      </p:sp>
      <p:cxnSp>
        <p:nvCxnSpPr>
          <p:cNvPr id="26" name="Connettore 1 25">
            <a:extLst>
              <a:ext uri="{FF2B5EF4-FFF2-40B4-BE49-F238E27FC236}">
                <a16:creationId xmlns:a16="http://schemas.microsoft.com/office/drawing/2014/main" id="{22AAFE70-AAEB-4FF5-EECC-101E7FB834AE}"/>
              </a:ext>
            </a:extLst>
          </p:cNvPr>
          <p:cNvCxnSpPr/>
          <p:nvPr/>
        </p:nvCxnSpPr>
        <p:spPr>
          <a:xfrm>
            <a:off x="9848335" y="2479671"/>
            <a:ext cx="0" cy="492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D9CDD284-A3E5-B423-DB7E-2B575B2497A4}"/>
              </a:ext>
            </a:extLst>
          </p:cNvPr>
          <p:cNvCxnSpPr/>
          <p:nvPr/>
        </p:nvCxnSpPr>
        <p:spPr>
          <a:xfrm>
            <a:off x="9848335" y="3808033"/>
            <a:ext cx="0" cy="613739"/>
          </a:xfrm>
          <a:prstGeom prst="line">
            <a:avLst/>
          </a:prstGeom>
        </p:spPr>
        <p:style>
          <a:lnRef idx="1">
            <a:schemeClr val="accent1"/>
          </a:lnRef>
          <a:fillRef idx="0">
            <a:schemeClr val="accent1"/>
          </a:fillRef>
          <a:effectRef idx="0">
            <a:schemeClr val="accent1"/>
          </a:effectRef>
          <a:fontRef idx="minor">
            <a:schemeClr val="tx1"/>
          </a:fontRef>
        </p:style>
      </p:cxnSp>
      <p:sp>
        <p:nvSpPr>
          <p:cNvPr id="35" name="CasellaDiTesto 34">
            <a:extLst>
              <a:ext uri="{FF2B5EF4-FFF2-40B4-BE49-F238E27FC236}">
                <a16:creationId xmlns:a16="http://schemas.microsoft.com/office/drawing/2014/main" id="{8124E784-EBAC-377A-0515-365F27D42750}"/>
              </a:ext>
            </a:extLst>
          </p:cNvPr>
          <p:cNvSpPr txBox="1"/>
          <p:nvPr/>
        </p:nvSpPr>
        <p:spPr>
          <a:xfrm>
            <a:off x="344550" y="2792370"/>
            <a:ext cx="4017403" cy="1015663"/>
          </a:xfrm>
          <a:prstGeom prst="rect">
            <a:avLst/>
          </a:prstGeom>
          <a:noFill/>
        </p:spPr>
        <p:txBody>
          <a:bodyPr wrap="square" rtlCol="0">
            <a:spAutoFit/>
          </a:bodyPr>
          <a:lstStyle/>
          <a:p>
            <a:r>
              <a:rPr lang="en-GB" sz="1400" dirty="0">
                <a:effectLst/>
                <a:latin typeface="Arial" panose="020B0604020202020204" pitchFamily="34" charset="0"/>
                <a:ea typeface="Times New Roman" panose="02020603050405020304" pitchFamily="18" charset="0"/>
                <a:cs typeface="Arial" panose="020B0604020202020204" pitchFamily="34" charset="0"/>
              </a:rPr>
              <a:t>Individuals’ wealth comprehends several assets as properties, personal cars, fixed assets, bank deposits, shares.</a:t>
            </a:r>
            <a:endParaRPr lang="it-IT" sz="1400" dirty="0">
              <a:effectLst/>
              <a:latin typeface="Arial" panose="020B0604020202020204" pitchFamily="34" charset="0"/>
              <a:ea typeface="Arial" panose="020B0604020202020204" pitchFamily="34" charset="0"/>
              <a:cs typeface="Arial" panose="020B0604020202020204" pitchFamily="34" charset="0"/>
            </a:endParaRPr>
          </a:p>
          <a:p>
            <a:endParaRPr lang="it-IT" dirty="0"/>
          </a:p>
        </p:txBody>
      </p:sp>
      <p:cxnSp>
        <p:nvCxnSpPr>
          <p:cNvPr id="37" name="Connettore 1 36">
            <a:extLst>
              <a:ext uri="{FF2B5EF4-FFF2-40B4-BE49-F238E27FC236}">
                <a16:creationId xmlns:a16="http://schemas.microsoft.com/office/drawing/2014/main" id="{E0F36AF5-E8C8-E8A6-2142-5F2F998FAB36}"/>
              </a:ext>
            </a:extLst>
          </p:cNvPr>
          <p:cNvCxnSpPr/>
          <p:nvPr/>
        </p:nvCxnSpPr>
        <p:spPr>
          <a:xfrm>
            <a:off x="2014151" y="3642933"/>
            <a:ext cx="0" cy="1001139"/>
          </a:xfrm>
          <a:prstGeom prst="line">
            <a:avLst/>
          </a:prstGeom>
        </p:spPr>
        <p:style>
          <a:lnRef idx="1">
            <a:schemeClr val="accent1"/>
          </a:lnRef>
          <a:fillRef idx="0">
            <a:schemeClr val="accent1"/>
          </a:fillRef>
          <a:effectRef idx="0">
            <a:schemeClr val="accent1"/>
          </a:effectRef>
          <a:fontRef idx="minor">
            <a:schemeClr val="tx1"/>
          </a:fontRef>
        </p:style>
      </p:cxnSp>
      <p:sp>
        <p:nvSpPr>
          <p:cNvPr id="38" name="CasellaDiTesto 37">
            <a:extLst>
              <a:ext uri="{FF2B5EF4-FFF2-40B4-BE49-F238E27FC236}">
                <a16:creationId xmlns:a16="http://schemas.microsoft.com/office/drawing/2014/main" id="{649877B0-858F-7D2D-AEF7-541E39DE2012}"/>
              </a:ext>
            </a:extLst>
          </p:cNvPr>
          <p:cNvSpPr txBox="1"/>
          <p:nvPr/>
        </p:nvSpPr>
        <p:spPr>
          <a:xfrm>
            <a:off x="168876" y="4814948"/>
            <a:ext cx="4810539" cy="1015663"/>
          </a:xfrm>
          <a:prstGeom prst="rect">
            <a:avLst/>
          </a:prstGeom>
          <a:noFill/>
        </p:spPr>
        <p:txBody>
          <a:bodyPr wrap="square" rtlCol="0">
            <a:spAutoFit/>
          </a:bodyPr>
          <a:lstStyle/>
          <a:p>
            <a:r>
              <a:rPr lang="en-GB" sz="1400" dirty="0">
                <a:effectLst/>
                <a:latin typeface="Arial" panose="020B0604020202020204" pitchFamily="34" charset="0"/>
                <a:ea typeface="Times New Roman" panose="02020603050405020304" pitchFamily="18" charset="0"/>
                <a:cs typeface="Arial" panose="020B0604020202020204" pitchFamily="34" charset="0"/>
              </a:rPr>
              <a:t>Wealth Tax is distinguished from taxes on capital income, which are </a:t>
            </a:r>
            <a:r>
              <a:rPr lang="en-GB" sz="1400" b="1" u="sng" dirty="0">
                <a:effectLst/>
                <a:latin typeface="Arial" panose="020B0604020202020204" pitchFamily="34" charset="0"/>
                <a:ea typeface="Times New Roman" panose="02020603050405020304" pitchFamily="18" charset="0"/>
                <a:cs typeface="Arial" panose="020B0604020202020204" pitchFamily="34" charset="0"/>
              </a:rPr>
              <a:t>levied on the flow </a:t>
            </a:r>
            <a:r>
              <a:rPr lang="en-GB" sz="14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of income </a:t>
            </a:r>
            <a:r>
              <a:rPr lang="en-GB" sz="1400" b="1" u="sng" dirty="0">
                <a:effectLst/>
                <a:latin typeface="Arial" panose="020B0604020202020204" pitchFamily="34" charset="0"/>
                <a:ea typeface="Times New Roman" panose="02020603050405020304" pitchFamily="18" charset="0"/>
                <a:cs typeface="Arial" panose="020B0604020202020204" pitchFamily="34" charset="0"/>
              </a:rPr>
              <a:t>generated by assets such as dividends, interests. </a:t>
            </a:r>
            <a:endParaRPr lang="it-IT" sz="1400" b="1" u="sng" dirty="0">
              <a:effectLst/>
              <a:latin typeface="Arial" panose="020B0604020202020204" pitchFamily="34" charset="0"/>
              <a:ea typeface="Arial" panose="020B0604020202020204" pitchFamily="34" charset="0"/>
              <a:cs typeface="Arial" panose="020B0604020202020204" pitchFamily="34" charset="0"/>
            </a:endParaRPr>
          </a:p>
          <a:p>
            <a:endParaRPr lang="it-IT" dirty="0"/>
          </a:p>
        </p:txBody>
      </p:sp>
      <p:cxnSp>
        <p:nvCxnSpPr>
          <p:cNvPr id="40" name="Connettore 1 39">
            <a:extLst>
              <a:ext uri="{FF2B5EF4-FFF2-40B4-BE49-F238E27FC236}">
                <a16:creationId xmlns:a16="http://schemas.microsoft.com/office/drawing/2014/main" id="{F1F450E7-D77A-0DD0-56C2-1DDEC154D523}"/>
              </a:ext>
            </a:extLst>
          </p:cNvPr>
          <p:cNvCxnSpPr/>
          <p:nvPr/>
        </p:nvCxnSpPr>
        <p:spPr>
          <a:xfrm flipH="1">
            <a:off x="7394713" y="3341325"/>
            <a:ext cx="1242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ttore 1 41">
            <a:extLst>
              <a:ext uri="{FF2B5EF4-FFF2-40B4-BE49-F238E27FC236}">
                <a16:creationId xmlns:a16="http://schemas.microsoft.com/office/drawing/2014/main" id="{C3E1DD7F-97FC-5616-9BCC-6D94EE0A5BC9}"/>
              </a:ext>
            </a:extLst>
          </p:cNvPr>
          <p:cNvCxnSpPr/>
          <p:nvPr/>
        </p:nvCxnSpPr>
        <p:spPr>
          <a:xfrm flipH="1" flipV="1">
            <a:off x="7197810" y="3429000"/>
            <a:ext cx="1131181" cy="1584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ttore 1 43">
            <a:extLst>
              <a:ext uri="{FF2B5EF4-FFF2-40B4-BE49-F238E27FC236}">
                <a16:creationId xmlns:a16="http://schemas.microsoft.com/office/drawing/2014/main" id="{E799499F-4071-4995-B2C0-9F492F017D7B}"/>
              </a:ext>
            </a:extLst>
          </p:cNvPr>
          <p:cNvCxnSpPr/>
          <p:nvPr/>
        </p:nvCxnSpPr>
        <p:spPr>
          <a:xfrm>
            <a:off x="4204163" y="3320489"/>
            <a:ext cx="1252330"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CasellaDiTesto 44">
            <a:extLst>
              <a:ext uri="{FF2B5EF4-FFF2-40B4-BE49-F238E27FC236}">
                <a16:creationId xmlns:a16="http://schemas.microsoft.com/office/drawing/2014/main" id="{B70A47F2-5F02-5CBA-9356-D9BE9DD9F826}"/>
              </a:ext>
            </a:extLst>
          </p:cNvPr>
          <p:cNvSpPr txBox="1"/>
          <p:nvPr/>
        </p:nvSpPr>
        <p:spPr>
          <a:xfrm>
            <a:off x="5227983" y="2792370"/>
            <a:ext cx="2166730" cy="954107"/>
          </a:xfrm>
          <a:prstGeom prst="rect">
            <a:avLst/>
          </a:prstGeom>
          <a:noFill/>
        </p:spPr>
        <p:txBody>
          <a:bodyPr wrap="square" rtlCol="0">
            <a:spAutoFit/>
          </a:bodyPr>
          <a:lstStyle/>
          <a:p>
            <a:r>
              <a:rPr lang="it-IT" sz="1400" b="1" dirty="0">
                <a:solidFill>
                  <a:srgbClr val="FF0000"/>
                </a:solidFill>
                <a:latin typeface="Arial" panose="020B0604020202020204" pitchFamily="34" charset="0"/>
                <a:cs typeface="Arial" panose="020B0604020202020204" pitchFamily="34" charset="0"/>
              </a:rPr>
              <a:t>But, is Net Wealth Tax an efficient measure according to OECD studies? </a:t>
            </a:r>
          </a:p>
        </p:txBody>
      </p:sp>
    </p:spTree>
    <p:extLst>
      <p:ext uri="{BB962C8B-B14F-4D97-AF65-F5344CB8AC3E}">
        <p14:creationId xmlns:p14="http://schemas.microsoft.com/office/powerpoint/2010/main" val="239716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121400"/>
            <a:ext cx="12192000" cy="736600"/>
          </a:xfrm>
          <a:prstGeom prst="rect">
            <a:avLst/>
          </a:prstGeom>
          <a:solidFill>
            <a:srgbClr val="3057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50" y="6295456"/>
            <a:ext cx="1661102" cy="406734"/>
          </a:xfrm>
          <a:prstGeom prst="rect">
            <a:avLst/>
          </a:prstGeom>
        </p:spPr>
      </p:pic>
      <p:sp>
        <p:nvSpPr>
          <p:cNvPr id="8" name="Titolo 1"/>
          <p:cNvSpPr>
            <a:spLocks noGrp="1"/>
          </p:cNvSpPr>
          <p:nvPr>
            <p:ph type="title"/>
          </p:nvPr>
        </p:nvSpPr>
        <p:spPr>
          <a:xfrm>
            <a:off x="1557980" y="155811"/>
            <a:ext cx="9069689" cy="1466379"/>
          </a:xfrm>
        </p:spPr>
        <p:txBody>
          <a:bodyPr>
            <a:normAutofit fontScale="90000"/>
          </a:bodyPr>
          <a:lstStyle/>
          <a:p>
            <a:pPr marL="342900" lvl="0" indent="-342900" algn="ctr">
              <a:lnSpc>
                <a:spcPct val="150000"/>
              </a:lnSpc>
              <a:spcAft>
                <a:spcPts val="800"/>
              </a:spcAft>
            </a:pPr>
            <a:r>
              <a:rPr lang="en-GB" sz="16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The reasons of wealth inequality according to OECD studies:</a:t>
            </a:r>
            <a:r>
              <a:rPr lang="it-IT" sz="1600" b="1" dirty="0">
                <a:solidFill>
                  <a:schemeClr val="accent1">
                    <a:lumMod val="75000"/>
                  </a:schemeClr>
                </a:solidFill>
                <a:effectLst/>
                <a:latin typeface="Arial" panose="020B0604020202020204" pitchFamily="34" charset="0"/>
                <a:cs typeface="Arial" panose="020B0604020202020204" pitchFamily="34" charset="0"/>
              </a:rPr>
              <a:t> </a:t>
            </a:r>
            <a:br>
              <a:rPr lang="it-IT" sz="1800" u="none" strike="noStrike"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br>
            <a:r>
              <a:rPr lang="en-US" sz="18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br>
              <a:rPr lang="it-IT"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br>
            <a:endParaRPr lang="it-IT" sz="3000" b="1" dirty="0">
              <a:solidFill>
                <a:schemeClr val="accent1">
                  <a:lumMod val="75000"/>
                </a:schemeClr>
              </a:solidFill>
              <a:latin typeface="Arial" panose="020B0604020202020204" pitchFamily="34" charset="0"/>
              <a:ea typeface="Helvetica Neue LT Std 65 Medium" charset="0"/>
              <a:cs typeface="Arial" panose="020B0604020202020204" pitchFamily="34" charset="0"/>
            </a:endParaRPr>
          </a:p>
        </p:txBody>
      </p:sp>
      <p:pic>
        <p:nvPicPr>
          <p:cNvPr id="5122" name="Picture 2" descr="Map of the Wealth Gini Index">
            <a:extLst>
              <a:ext uri="{FF2B5EF4-FFF2-40B4-BE49-F238E27FC236}">
                <a16:creationId xmlns:a16="http://schemas.microsoft.com/office/drawing/2014/main" id="{FFB4631D-0D08-5318-88C8-3714C0A78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930" y="984956"/>
            <a:ext cx="4537167" cy="244404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C96267B1-AC4A-71BB-91D6-8834129EE12A}"/>
              </a:ext>
            </a:extLst>
          </p:cNvPr>
          <p:cNvSpPr txBox="1"/>
          <p:nvPr/>
        </p:nvSpPr>
        <p:spPr>
          <a:xfrm>
            <a:off x="692150" y="975716"/>
            <a:ext cx="5226280" cy="584775"/>
          </a:xfrm>
          <a:prstGeom prst="rect">
            <a:avLst/>
          </a:prstGeom>
          <a:noFill/>
        </p:spPr>
        <p:txBody>
          <a:bodyPr wrap="square" rtlCol="0">
            <a:spAutoFit/>
          </a:bodyPr>
          <a:lstStyle/>
          <a:p>
            <a:r>
              <a:rPr lang="en-GB" sz="1400" b="1" dirty="0">
                <a:effectLst/>
                <a:latin typeface="Arial" panose="020B0604020202020204" pitchFamily="34" charset="0"/>
                <a:ea typeface="Times New Roman" panose="02020603050405020304" pitchFamily="18" charset="0"/>
                <a:cs typeface="Arial" panose="020B0604020202020204" pitchFamily="34" charset="0"/>
              </a:rPr>
              <a:t>Which are the factors that led to income inequality?</a:t>
            </a:r>
            <a:endParaRPr lang="it-IT" sz="1400" b="1" dirty="0">
              <a:effectLst/>
              <a:latin typeface="Arial" panose="020B0604020202020204" pitchFamily="34" charset="0"/>
              <a:ea typeface="Arial" panose="020B0604020202020204" pitchFamily="34" charset="0"/>
              <a:cs typeface="Arial" panose="020B0604020202020204" pitchFamily="34" charset="0"/>
            </a:endParaRPr>
          </a:p>
          <a:p>
            <a:endParaRPr lang="it-IT" dirty="0"/>
          </a:p>
        </p:txBody>
      </p:sp>
      <p:sp>
        <p:nvSpPr>
          <p:cNvPr id="3" name="CasellaDiTesto 2">
            <a:extLst>
              <a:ext uri="{FF2B5EF4-FFF2-40B4-BE49-F238E27FC236}">
                <a16:creationId xmlns:a16="http://schemas.microsoft.com/office/drawing/2014/main" id="{1D9BCF01-6040-8988-0F0D-0F710AF1E1D2}"/>
              </a:ext>
            </a:extLst>
          </p:cNvPr>
          <p:cNvSpPr txBox="1"/>
          <p:nvPr/>
        </p:nvSpPr>
        <p:spPr>
          <a:xfrm>
            <a:off x="692150" y="1560491"/>
            <a:ext cx="5226280" cy="2092881"/>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Arial" panose="020B0604020202020204" pitchFamily="34" charset="0"/>
                <a:ea typeface="Times New Roman" panose="02020603050405020304" pitchFamily="18" charset="0"/>
                <a:cs typeface="Arial" panose="020B0604020202020204" pitchFamily="34" charset="0"/>
              </a:rPr>
              <a:t>S</a:t>
            </a:r>
            <a:r>
              <a:rPr lang="en-GB" sz="1400" dirty="0">
                <a:effectLst/>
                <a:latin typeface="Arial" panose="020B0604020202020204" pitchFamily="34" charset="0"/>
                <a:ea typeface="Times New Roman" panose="02020603050405020304" pitchFamily="18" charset="0"/>
                <a:cs typeface="Arial" panose="020B0604020202020204" pitchFamily="34" charset="0"/>
              </a:rPr>
              <a:t>kill-biased technical change (SBTC) associated with new technologies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Specific factors within each country:</a:t>
            </a:r>
          </a:p>
          <a:p>
            <a:pPr marL="285750" indent="-285750">
              <a:buFont typeface="Arial" panose="020B0604020202020204" pitchFamily="34" charset="0"/>
              <a:buChar char="•"/>
            </a:pPr>
            <a:r>
              <a:rPr lang="en-GB" sz="1400" dirty="0">
                <a:latin typeface="Arial" panose="020B0604020202020204" pitchFamily="34" charset="0"/>
                <a:ea typeface="Times New Roman" panose="02020603050405020304" pitchFamily="18" charset="0"/>
                <a:cs typeface="Arial" panose="020B0604020202020204" pitchFamily="34" charset="0"/>
              </a:rPr>
              <a:t>E</a:t>
            </a:r>
            <a:r>
              <a:rPr lang="en-GB" sz="1400" dirty="0">
                <a:effectLst/>
                <a:latin typeface="Arial" panose="020B0604020202020204" pitchFamily="34" charset="0"/>
                <a:ea typeface="Times New Roman" panose="02020603050405020304" pitchFamily="18" charset="0"/>
                <a:cs typeface="Arial" panose="020B0604020202020204" pitchFamily="34" charset="0"/>
              </a:rPr>
              <a:t>conomic development and stability, </a:t>
            </a:r>
          </a:p>
          <a:p>
            <a:pPr marL="285750" indent="-285750">
              <a:buFont typeface="Arial" panose="020B0604020202020204" pitchFamily="34" charset="0"/>
              <a:buChar char="•"/>
            </a:pPr>
            <a:r>
              <a:rPr lang="en-GB" sz="1400" dirty="0">
                <a:effectLst/>
                <a:latin typeface="Arial" panose="020B0604020202020204" pitchFamily="34" charset="0"/>
                <a:ea typeface="Times New Roman" panose="02020603050405020304" pitchFamily="18" charset="0"/>
                <a:cs typeface="Arial" panose="020B0604020202020204" pitchFamily="34" charset="0"/>
              </a:rPr>
              <a:t>domestic policies, </a:t>
            </a:r>
          </a:p>
          <a:p>
            <a:pPr marL="285750" indent="-285750">
              <a:buFont typeface="Arial" panose="020B0604020202020204" pitchFamily="34" charset="0"/>
              <a:buChar char="•"/>
            </a:pPr>
            <a:r>
              <a:rPr lang="en-GB" sz="1400" dirty="0">
                <a:latin typeface="Arial" panose="020B0604020202020204" pitchFamily="34" charset="0"/>
                <a:ea typeface="Times New Roman" panose="02020603050405020304" pitchFamily="18" charset="0"/>
                <a:cs typeface="Arial" panose="020B0604020202020204" pitchFamily="34" charset="0"/>
              </a:rPr>
              <a:t>G</a:t>
            </a:r>
            <a:r>
              <a:rPr lang="en-GB" sz="1400" dirty="0">
                <a:effectLst/>
                <a:latin typeface="Arial" panose="020B0604020202020204" pitchFamily="34" charset="0"/>
                <a:ea typeface="Times New Roman" panose="02020603050405020304" pitchFamily="18" charset="0"/>
                <a:cs typeface="Arial" panose="020B0604020202020204" pitchFamily="34" charset="0"/>
              </a:rPr>
              <a:t>lobalisation and liberalisation of factor and product markets.</a:t>
            </a:r>
            <a:endParaRPr lang="it-IT" sz="1400" dirty="0">
              <a:effectLst/>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endParaRPr lang="it-IT" dirty="0"/>
          </a:p>
        </p:txBody>
      </p:sp>
      <p:sp>
        <p:nvSpPr>
          <p:cNvPr id="4" name="CasellaDiTesto 3">
            <a:extLst>
              <a:ext uri="{FF2B5EF4-FFF2-40B4-BE49-F238E27FC236}">
                <a16:creationId xmlns:a16="http://schemas.microsoft.com/office/drawing/2014/main" id="{A8D63592-47D3-8F8D-CEC5-FC6921891B74}"/>
              </a:ext>
            </a:extLst>
          </p:cNvPr>
          <p:cNvSpPr txBox="1"/>
          <p:nvPr/>
        </p:nvSpPr>
        <p:spPr>
          <a:xfrm>
            <a:off x="516835" y="3429000"/>
            <a:ext cx="5804452" cy="523220"/>
          </a:xfrm>
          <a:prstGeom prst="rect">
            <a:avLst/>
          </a:prstGeom>
          <a:noFill/>
        </p:spPr>
        <p:txBody>
          <a:bodyPr wrap="square" rtlCol="0">
            <a:spAutoFit/>
          </a:bodyPr>
          <a:lstStyle/>
          <a:p>
            <a:r>
              <a:rPr lang="it-IT" sz="1400" b="1" dirty="0">
                <a:solidFill>
                  <a:srgbClr val="FF0000"/>
                </a:solidFill>
                <a:latin typeface="Arial" panose="020B0604020202020204" pitchFamily="34" charset="0"/>
                <a:cs typeface="Arial" panose="020B0604020202020204" pitchFamily="34" charset="0"/>
              </a:rPr>
              <a:t>Important: OECD analysis on relations between wealth and income: </a:t>
            </a:r>
          </a:p>
        </p:txBody>
      </p:sp>
      <p:sp>
        <p:nvSpPr>
          <p:cNvPr id="6" name="CasellaDiTesto 5">
            <a:extLst>
              <a:ext uri="{FF2B5EF4-FFF2-40B4-BE49-F238E27FC236}">
                <a16:creationId xmlns:a16="http://schemas.microsoft.com/office/drawing/2014/main" id="{B5F39717-D31C-2573-A420-4B6439B2328E}"/>
              </a:ext>
            </a:extLst>
          </p:cNvPr>
          <p:cNvSpPr txBox="1"/>
          <p:nvPr/>
        </p:nvSpPr>
        <p:spPr>
          <a:xfrm>
            <a:off x="516835" y="4194313"/>
            <a:ext cx="6102626" cy="1015663"/>
          </a:xfrm>
          <a:prstGeom prst="rect">
            <a:avLst/>
          </a:prstGeom>
          <a:noFill/>
        </p:spPr>
        <p:txBody>
          <a:bodyPr wrap="square" rtlCol="0">
            <a:spAutoFit/>
          </a:bodyPr>
          <a:lstStyle/>
          <a:p>
            <a:r>
              <a:rPr lang="en-GB" sz="1400" dirty="0">
                <a:latin typeface="Arial" panose="020B0604020202020204" pitchFamily="34" charset="0"/>
                <a:ea typeface="Times New Roman" panose="02020603050405020304" pitchFamily="18" charset="0"/>
                <a:cs typeface="Arial" panose="020B0604020202020204" pitchFamily="34" charset="0"/>
              </a:rPr>
              <a:t>I</a:t>
            </a:r>
            <a:r>
              <a:rPr lang="en-GB" sz="1400" dirty="0">
                <a:effectLst/>
                <a:latin typeface="Arial" panose="020B0604020202020204" pitchFamily="34" charset="0"/>
                <a:ea typeface="Times New Roman" panose="02020603050405020304" pitchFamily="18" charset="0"/>
                <a:cs typeface="Arial" panose="020B0604020202020204" pitchFamily="34" charset="0"/>
              </a:rPr>
              <a:t>t is much more probable that those who earn a high income are more likely to have high levels of wealth, on the contrary, those who earn a lower income tend to have lower level of wealth. </a:t>
            </a:r>
            <a:endParaRPr lang="it-IT" sz="1400" dirty="0">
              <a:effectLst/>
              <a:latin typeface="Arial" panose="020B0604020202020204" pitchFamily="34" charset="0"/>
              <a:ea typeface="Arial" panose="020B0604020202020204" pitchFamily="34" charset="0"/>
              <a:cs typeface="Arial" panose="020B0604020202020204" pitchFamily="34" charset="0"/>
            </a:endParaRPr>
          </a:p>
          <a:p>
            <a:endParaRPr lang="it-IT" dirty="0"/>
          </a:p>
        </p:txBody>
      </p:sp>
      <p:cxnSp>
        <p:nvCxnSpPr>
          <p:cNvPr id="10" name="Connettore 1 9">
            <a:extLst>
              <a:ext uri="{FF2B5EF4-FFF2-40B4-BE49-F238E27FC236}">
                <a16:creationId xmlns:a16="http://schemas.microsoft.com/office/drawing/2014/main" id="{C8177118-4165-4ACE-2280-FA65B2F0752A}"/>
              </a:ext>
            </a:extLst>
          </p:cNvPr>
          <p:cNvCxnSpPr/>
          <p:nvPr/>
        </p:nvCxnSpPr>
        <p:spPr>
          <a:xfrm>
            <a:off x="6798365" y="4412974"/>
            <a:ext cx="97403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E541A71E-DFA8-A77F-BBA5-D2EE8FACFA3D}"/>
              </a:ext>
            </a:extLst>
          </p:cNvPr>
          <p:cNvSpPr txBox="1"/>
          <p:nvPr/>
        </p:nvSpPr>
        <p:spPr>
          <a:xfrm>
            <a:off x="8010939" y="3952220"/>
            <a:ext cx="3995531" cy="1446550"/>
          </a:xfrm>
          <a:prstGeom prst="rect">
            <a:avLst/>
          </a:prstGeom>
          <a:noFill/>
        </p:spPr>
        <p:txBody>
          <a:bodyPr wrap="square" rtlCol="0">
            <a:spAutoFit/>
          </a:bodyPr>
          <a:lstStyle/>
          <a:p>
            <a:r>
              <a:rPr lang="en-GB" sz="1400" dirty="0">
                <a:latin typeface="Arial" panose="020B0604020202020204" pitchFamily="34" charset="0"/>
                <a:ea typeface="Times New Roman" panose="02020603050405020304" pitchFamily="18" charset="0"/>
                <a:cs typeface="Arial" panose="020B0604020202020204" pitchFamily="34" charset="0"/>
              </a:rPr>
              <a:t>T</a:t>
            </a:r>
            <a:r>
              <a:rPr lang="en-GB" sz="1400" dirty="0">
                <a:effectLst/>
                <a:latin typeface="Arial" panose="020B0604020202020204" pitchFamily="34" charset="0"/>
                <a:ea typeface="Times New Roman" panose="02020603050405020304" pitchFamily="18" charset="0"/>
                <a:cs typeface="Arial" panose="020B0604020202020204" pitchFamily="34" charset="0"/>
              </a:rPr>
              <a:t>he reason why there is such discrepancy in wealth distribution is that wealth tends to be more concentrated in a limited group of individuals </a:t>
            </a:r>
            <a:r>
              <a:rPr lang="en-GB" sz="1400" b="1" u="sng" dirty="0">
                <a:effectLst/>
                <a:latin typeface="Arial" panose="020B0604020202020204" pitchFamily="34" charset="0"/>
                <a:ea typeface="Times New Roman" panose="02020603050405020304" pitchFamily="18" charset="0"/>
                <a:cs typeface="Arial" panose="020B0604020202020204" pitchFamily="34" charset="0"/>
              </a:rPr>
              <a:t>which inevitably tends to coincide with high income earners.</a:t>
            </a:r>
            <a:endParaRPr lang="it-IT" sz="1400" b="1" u="sng" dirty="0">
              <a:effectLst/>
              <a:latin typeface="Arial" panose="020B0604020202020204" pitchFamily="34" charset="0"/>
              <a:ea typeface="Arial" panose="020B0604020202020204" pitchFamily="34" charset="0"/>
              <a:cs typeface="Arial" panose="020B0604020202020204" pitchFamily="34" charset="0"/>
            </a:endParaRPr>
          </a:p>
          <a:p>
            <a:endParaRPr lang="it-IT" dirty="0"/>
          </a:p>
        </p:txBody>
      </p:sp>
    </p:spTree>
    <p:extLst>
      <p:ext uri="{BB962C8B-B14F-4D97-AF65-F5344CB8AC3E}">
        <p14:creationId xmlns:p14="http://schemas.microsoft.com/office/powerpoint/2010/main" val="878298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121400"/>
            <a:ext cx="12192000" cy="736600"/>
          </a:xfrm>
          <a:prstGeom prst="rect">
            <a:avLst/>
          </a:prstGeom>
          <a:solidFill>
            <a:srgbClr val="3057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50" y="6295456"/>
            <a:ext cx="1661102" cy="406734"/>
          </a:xfrm>
          <a:prstGeom prst="rect">
            <a:avLst/>
          </a:prstGeom>
        </p:spPr>
      </p:pic>
      <p:sp>
        <p:nvSpPr>
          <p:cNvPr id="2" name="Titolo 1">
            <a:extLst>
              <a:ext uri="{FF2B5EF4-FFF2-40B4-BE49-F238E27FC236}">
                <a16:creationId xmlns:a16="http://schemas.microsoft.com/office/drawing/2014/main" id="{212A3357-56B7-E00D-ACE3-C273FB3EC042}"/>
              </a:ext>
            </a:extLst>
          </p:cNvPr>
          <p:cNvSpPr txBox="1">
            <a:spLocks noGrp="1"/>
          </p:cNvSpPr>
          <p:nvPr>
            <p:ph type="title"/>
          </p:nvPr>
        </p:nvSpPr>
        <p:spPr>
          <a:xfrm>
            <a:off x="1199425" y="421924"/>
            <a:ext cx="9196801" cy="351378"/>
          </a:xfrm>
          <a:prstGeom prst="rect">
            <a:avLst/>
          </a:prstGeom>
          <a:noFill/>
        </p:spPr>
        <p:txBody>
          <a:bodyPr wrap="square" rtlCol="0">
            <a:spAutoFit/>
          </a:bodyPr>
          <a:lstStyle/>
          <a:p>
            <a:pPr marL="342900" lvl="0" indent="-342900" algn="ctr">
              <a:lnSpc>
                <a:spcPct val="115000"/>
              </a:lnSpc>
            </a:pPr>
            <a:r>
              <a:rPr lang="it-IT" sz="1600" b="1" dirty="0" err="1">
                <a:solidFill>
                  <a:schemeClr val="accent1">
                    <a:lumMod val="75000"/>
                  </a:schemeClr>
                </a:solidFill>
                <a:latin typeface="Arial" panose="020B0604020202020204" pitchFamily="34" charset="0"/>
                <a:cs typeface="Arial" panose="020B0604020202020204" pitchFamily="34" charset="0"/>
              </a:rPr>
              <a:t>Overview</a:t>
            </a:r>
            <a:r>
              <a:rPr lang="it-IT" sz="1600" b="1" dirty="0">
                <a:solidFill>
                  <a:schemeClr val="accent1">
                    <a:lumMod val="75000"/>
                  </a:schemeClr>
                </a:solidFill>
                <a:latin typeface="Arial" panose="020B0604020202020204" pitchFamily="34" charset="0"/>
                <a:cs typeface="Arial" panose="020B0604020202020204" pitchFamily="34" charset="0"/>
              </a:rPr>
              <a:t> on net wealth tax</a:t>
            </a:r>
            <a:r>
              <a:rPr lang="it-IT" sz="1600" b="1" dirty="0">
                <a:solidFill>
                  <a:schemeClr val="accent1">
                    <a:lumMod val="50000"/>
                  </a:schemeClr>
                </a:solidFill>
                <a:latin typeface="Arial" panose="020B0604020202020204" pitchFamily="34" charset="0"/>
                <a:cs typeface="Arial" panose="020B0604020202020204" pitchFamily="34" charset="0"/>
              </a:rPr>
              <a:t>:</a:t>
            </a:r>
          </a:p>
        </p:txBody>
      </p:sp>
      <p:pic>
        <p:nvPicPr>
          <p:cNvPr id="3074" name="Picture 2" descr="Wealth Taxes in Europe, 2022 | European Countries with a Net Wealth Tax">
            <a:extLst>
              <a:ext uri="{FF2B5EF4-FFF2-40B4-BE49-F238E27FC236}">
                <a16:creationId xmlns:a16="http://schemas.microsoft.com/office/drawing/2014/main" id="{D1C58945-6726-8E9B-6FC9-44D7E5D60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287" y="1461678"/>
            <a:ext cx="4079461" cy="3934644"/>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F3EAA576-B214-0241-8354-C49D36054531}"/>
              </a:ext>
            </a:extLst>
          </p:cNvPr>
          <p:cNvSpPr txBox="1"/>
          <p:nvPr/>
        </p:nvSpPr>
        <p:spPr>
          <a:xfrm>
            <a:off x="275252" y="1138512"/>
            <a:ext cx="5105675" cy="523220"/>
          </a:xfrm>
          <a:prstGeom prst="rect">
            <a:avLst/>
          </a:prstGeom>
          <a:noFill/>
        </p:spPr>
        <p:txBody>
          <a:bodyPr wrap="square" rtlCol="0">
            <a:spAutoFit/>
          </a:bodyPr>
          <a:lstStyle/>
          <a:p>
            <a:r>
              <a:rPr lang="en-GB" sz="1400" dirty="0">
                <a:effectLst/>
                <a:latin typeface="Arial" panose="020B0604020202020204" pitchFamily="34" charset="0"/>
                <a:ea typeface="Times New Roman" panose="02020603050405020304" pitchFamily="18" charset="0"/>
                <a:cs typeface="Arial" panose="020B0604020202020204" pitchFamily="34" charset="0"/>
              </a:rPr>
              <a:t>Net wealth taxes have always </a:t>
            </a:r>
            <a:r>
              <a:rPr lang="en-GB" sz="1400" b="1" u="sng" dirty="0">
                <a:effectLst/>
                <a:latin typeface="Arial" panose="020B0604020202020204" pitchFamily="34" charset="0"/>
                <a:ea typeface="Times New Roman" panose="02020603050405020304" pitchFamily="18" charset="0"/>
                <a:cs typeface="Arial" panose="020B0604020202020204" pitchFamily="34" charset="0"/>
              </a:rPr>
              <a:t>been unpopular </a:t>
            </a:r>
            <a:r>
              <a:rPr lang="en-GB" sz="1400" dirty="0">
                <a:effectLst/>
                <a:latin typeface="Arial" panose="020B0604020202020204" pitchFamily="34" charset="0"/>
                <a:ea typeface="Times New Roman" panose="02020603050405020304" pitchFamily="18" charset="0"/>
                <a:cs typeface="Arial" panose="020B0604020202020204" pitchFamily="34" charset="0"/>
              </a:rPr>
              <a:t>within member states</a:t>
            </a:r>
            <a:endParaRPr lang="it-IT" sz="1400" dirty="0">
              <a:latin typeface="Arial" panose="020B0604020202020204" pitchFamily="34" charset="0"/>
              <a:cs typeface="Arial" panose="020B0604020202020204" pitchFamily="34" charset="0"/>
            </a:endParaRPr>
          </a:p>
        </p:txBody>
      </p:sp>
      <p:cxnSp>
        <p:nvCxnSpPr>
          <p:cNvPr id="6" name="Connettore 1 5">
            <a:extLst>
              <a:ext uri="{FF2B5EF4-FFF2-40B4-BE49-F238E27FC236}">
                <a16:creationId xmlns:a16="http://schemas.microsoft.com/office/drawing/2014/main" id="{52D61540-9703-94C4-6FC6-587194C95D56}"/>
              </a:ext>
            </a:extLst>
          </p:cNvPr>
          <p:cNvCxnSpPr/>
          <p:nvPr/>
        </p:nvCxnSpPr>
        <p:spPr>
          <a:xfrm>
            <a:off x="3399183" y="1461678"/>
            <a:ext cx="0" cy="486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61FACB04-4B66-3DE8-454D-C58BD00860E2}"/>
              </a:ext>
            </a:extLst>
          </p:cNvPr>
          <p:cNvSpPr txBox="1"/>
          <p:nvPr/>
        </p:nvSpPr>
        <p:spPr>
          <a:xfrm>
            <a:off x="2353252" y="1948070"/>
            <a:ext cx="2854852" cy="800219"/>
          </a:xfrm>
          <a:prstGeom prst="rect">
            <a:avLst/>
          </a:prstGeom>
          <a:noFill/>
        </p:spPr>
        <p:txBody>
          <a:bodyPr wrap="square" rtlCol="0">
            <a:spAutoFit/>
          </a:bodyPr>
          <a:lstStyle/>
          <a:p>
            <a:r>
              <a:rPr lang="en-GB" sz="1400" dirty="0">
                <a:effectLst/>
                <a:latin typeface="Arial" panose="020B0604020202020204" pitchFamily="34" charset="0"/>
                <a:ea typeface="Times New Roman" panose="02020603050405020304" pitchFamily="18" charset="0"/>
                <a:cs typeface="Arial" panose="020B0604020202020204" pitchFamily="34" charset="0"/>
              </a:rPr>
              <a:t>Countries that apply net wealth taxes dropped from </a:t>
            </a:r>
            <a:r>
              <a:rPr lang="en-GB" sz="1400" b="1" dirty="0">
                <a:effectLst/>
                <a:latin typeface="Arial" panose="020B0604020202020204" pitchFamily="34" charset="0"/>
                <a:ea typeface="Times New Roman" panose="02020603050405020304" pitchFamily="18" charset="0"/>
                <a:cs typeface="Arial" panose="020B0604020202020204" pitchFamily="34" charset="0"/>
              </a:rPr>
              <a:t>12 to 4 </a:t>
            </a:r>
            <a:r>
              <a:rPr lang="en-GB" sz="1400" dirty="0">
                <a:effectLst/>
                <a:latin typeface="Arial" panose="020B0604020202020204" pitchFamily="34" charset="0"/>
                <a:ea typeface="Times New Roman" panose="02020603050405020304" pitchFamily="18" charset="0"/>
                <a:cs typeface="Arial" panose="020B0604020202020204" pitchFamily="34" charset="0"/>
              </a:rPr>
              <a:t>from 1990 to 2017</a:t>
            </a:r>
            <a:r>
              <a:rPr lang="en-GB" sz="1800" dirty="0">
                <a:effectLst/>
                <a:latin typeface="Times New Roman" panose="02020603050405020304" pitchFamily="18" charset="0"/>
                <a:ea typeface="Times New Roman" panose="02020603050405020304" pitchFamily="18" charset="0"/>
              </a:rPr>
              <a:t>. </a:t>
            </a:r>
            <a:endParaRPr lang="it-IT" dirty="0"/>
          </a:p>
        </p:txBody>
      </p:sp>
      <p:cxnSp>
        <p:nvCxnSpPr>
          <p:cNvPr id="13" name="Connettore 1 12">
            <a:extLst>
              <a:ext uri="{FF2B5EF4-FFF2-40B4-BE49-F238E27FC236}">
                <a16:creationId xmlns:a16="http://schemas.microsoft.com/office/drawing/2014/main" id="{0680145F-A3D6-2E5C-970A-98D62FEF4741}"/>
              </a:ext>
            </a:extLst>
          </p:cNvPr>
          <p:cNvCxnSpPr/>
          <p:nvPr/>
        </p:nvCxnSpPr>
        <p:spPr>
          <a:xfrm>
            <a:off x="5380927" y="2348179"/>
            <a:ext cx="19740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1 14">
            <a:extLst>
              <a:ext uri="{FF2B5EF4-FFF2-40B4-BE49-F238E27FC236}">
                <a16:creationId xmlns:a16="http://schemas.microsoft.com/office/drawing/2014/main" id="{6BE481DE-7EEB-354A-66C7-526C8758F5A9}"/>
              </a:ext>
            </a:extLst>
          </p:cNvPr>
          <p:cNvCxnSpPr/>
          <p:nvPr/>
        </p:nvCxnSpPr>
        <p:spPr>
          <a:xfrm>
            <a:off x="3399183" y="2748289"/>
            <a:ext cx="0" cy="680711"/>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5C50C2C1-4F2E-B22D-0B1D-B558D267825C}"/>
              </a:ext>
            </a:extLst>
          </p:cNvPr>
          <p:cNvSpPr txBox="1"/>
          <p:nvPr/>
        </p:nvSpPr>
        <p:spPr>
          <a:xfrm>
            <a:off x="828756" y="3482603"/>
            <a:ext cx="5903844" cy="800219"/>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However, </a:t>
            </a:r>
            <a:r>
              <a:rPr lang="en-GB" sz="1400" dirty="0">
                <a:effectLst/>
                <a:latin typeface="Arial" panose="020B0604020202020204" pitchFamily="34" charset="0"/>
                <a:ea typeface="Times New Roman" panose="02020603050405020304" pitchFamily="18" charset="0"/>
                <a:cs typeface="Arial" panose="020B0604020202020204" pitchFamily="34" charset="0"/>
              </a:rPr>
              <a:t> the effectiveness of such tax must be evaluated on the basis of </a:t>
            </a:r>
            <a:r>
              <a:rPr lang="en-GB" sz="1400" b="1" u="sng" dirty="0">
                <a:effectLst/>
                <a:latin typeface="Arial" panose="020B0604020202020204" pitchFamily="34" charset="0"/>
                <a:ea typeface="Times New Roman" panose="02020603050405020304" pitchFamily="18" charset="0"/>
                <a:cs typeface="Arial" panose="020B0604020202020204" pitchFamily="34" charset="0"/>
              </a:rPr>
              <a:t>formal and factual factors </a:t>
            </a:r>
            <a:r>
              <a:rPr lang="en-GB" sz="1400" dirty="0">
                <a:effectLst/>
                <a:latin typeface="Arial" panose="020B0604020202020204" pitchFamily="34" charset="0"/>
                <a:ea typeface="Times New Roman" panose="02020603050405020304" pitchFamily="18" charset="0"/>
                <a:cs typeface="Arial" panose="020B0604020202020204" pitchFamily="34" charset="0"/>
              </a:rPr>
              <a:t>within each state.</a:t>
            </a:r>
            <a:endParaRPr lang="it-IT" sz="1400" dirty="0">
              <a:effectLst/>
              <a:latin typeface="Arial" panose="020B0604020202020204" pitchFamily="34" charset="0"/>
              <a:ea typeface="Arial" panose="020B0604020202020204" pitchFamily="34" charset="0"/>
              <a:cs typeface="Arial" panose="020B0604020202020204" pitchFamily="34" charset="0"/>
            </a:endParaRPr>
          </a:p>
          <a:p>
            <a:endParaRPr lang="it-IT" dirty="0"/>
          </a:p>
        </p:txBody>
      </p:sp>
      <p:sp>
        <p:nvSpPr>
          <p:cNvPr id="20" name="CasellaDiTesto 19">
            <a:extLst>
              <a:ext uri="{FF2B5EF4-FFF2-40B4-BE49-F238E27FC236}">
                <a16:creationId xmlns:a16="http://schemas.microsoft.com/office/drawing/2014/main" id="{C844EF8B-027B-6A51-7F6B-2CB4C68A07CE}"/>
              </a:ext>
            </a:extLst>
          </p:cNvPr>
          <p:cNvSpPr txBox="1"/>
          <p:nvPr/>
        </p:nvSpPr>
        <p:spPr>
          <a:xfrm>
            <a:off x="275252" y="4282822"/>
            <a:ext cx="2885391" cy="1015663"/>
          </a:xfrm>
          <a:prstGeom prst="rect">
            <a:avLst/>
          </a:prstGeom>
          <a:noFill/>
        </p:spPr>
        <p:txBody>
          <a:bodyPr wrap="square" rtlCol="0">
            <a:spAutoFit/>
          </a:bodyPr>
          <a:lstStyle/>
          <a:p>
            <a:r>
              <a:rPr lang="it-IT" sz="1400" b="1" dirty="0">
                <a:solidFill>
                  <a:srgbClr val="FF0000"/>
                </a:solidFill>
                <a:latin typeface="Arial" panose="020B0604020202020204" pitchFamily="34" charset="0"/>
                <a:cs typeface="Arial" panose="020B0604020202020204" pitchFamily="34" charset="0"/>
              </a:rPr>
              <a:t>Formal factors: </a:t>
            </a:r>
          </a:p>
          <a:p>
            <a:pPr marL="285750" indent="-285750">
              <a:buFont typeface="Arial" panose="020B0604020202020204" pitchFamily="34" charset="0"/>
              <a:buChar char="•"/>
            </a:pPr>
            <a:r>
              <a:rPr lang="en-GB" sz="1400" dirty="0">
                <a:latin typeface="Arial" panose="020B0604020202020204" pitchFamily="34" charset="0"/>
                <a:ea typeface="Times New Roman" panose="02020603050405020304" pitchFamily="18" charset="0"/>
                <a:cs typeface="Arial" panose="020B0604020202020204" pitchFamily="34" charset="0"/>
              </a:rPr>
              <a:t>T</a:t>
            </a:r>
            <a:r>
              <a:rPr lang="en-GB" sz="1400" dirty="0">
                <a:effectLst/>
                <a:latin typeface="Arial" panose="020B0604020202020204" pitchFamily="34" charset="0"/>
                <a:ea typeface="Times New Roman" panose="02020603050405020304" pitchFamily="18" charset="0"/>
                <a:cs typeface="Arial" panose="020B0604020202020204" pitchFamily="34" charset="0"/>
              </a:rPr>
              <a:t>argeted assets</a:t>
            </a:r>
          </a:p>
          <a:p>
            <a:pPr marL="285750" indent="-285750">
              <a:buFont typeface="Arial" panose="020B0604020202020204" pitchFamily="34" charset="0"/>
              <a:buChar char="•"/>
            </a:pPr>
            <a:r>
              <a:rPr lang="en-GB" sz="1400" dirty="0">
                <a:latin typeface="Arial" panose="020B0604020202020204" pitchFamily="34" charset="0"/>
                <a:ea typeface="Times New Roman" panose="02020603050405020304" pitchFamily="18" charset="0"/>
                <a:cs typeface="Arial" panose="020B0604020202020204" pitchFamily="34" charset="0"/>
              </a:rPr>
              <a:t>T</a:t>
            </a:r>
            <a:r>
              <a:rPr lang="en-GB" sz="1400" dirty="0">
                <a:effectLst/>
                <a:latin typeface="Arial" panose="020B0604020202020204" pitchFamily="34" charset="0"/>
                <a:ea typeface="Times New Roman" panose="02020603050405020304" pitchFamily="18" charset="0"/>
                <a:cs typeface="Arial" panose="020B0604020202020204" pitchFamily="34" charset="0"/>
              </a:rPr>
              <a:t>ax rates, </a:t>
            </a:r>
          </a:p>
          <a:p>
            <a:pPr marL="285750" indent="-285750">
              <a:buFont typeface="Arial" panose="020B0604020202020204" pitchFamily="34" charset="0"/>
              <a:buChar char="•"/>
            </a:pPr>
            <a:r>
              <a:rPr lang="en-GB" sz="1400" dirty="0">
                <a:latin typeface="Arial" panose="020B0604020202020204" pitchFamily="34" charset="0"/>
                <a:ea typeface="Times New Roman" panose="02020603050405020304" pitchFamily="18" charset="0"/>
                <a:cs typeface="Arial" panose="020B0604020202020204" pitchFamily="34" charset="0"/>
              </a:rPr>
              <a:t>P</a:t>
            </a:r>
            <a:r>
              <a:rPr lang="en-GB" sz="1400" dirty="0">
                <a:effectLst/>
                <a:latin typeface="Arial" panose="020B0604020202020204" pitchFamily="34" charset="0"/>
                <a:ea typeface="Times New Roman" panose="02020603050405020304" pitchFamily="18" charset="0"/>
                <a:cs typeface="Arial" panose="020B0604020202020204" pitchFamily="34" charset="0"/>
              </a:rPr>
              <a:t>ossible exemption</a:t>
            </a: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it-IT" dirty="0">
              <a:latin typeface="Arial" panose="020B0604020202020204" pitchFamily="34" charset="0"/>
              <a:cs typeface="Arial" panose="020B0604020202020204" pitchFamily="34" charset="0"/>
            </a:endParaRPr>
          </a:p>
        </p:txBody>
      </p:sp>
      <p:sp>
        <p:nvSpPr>
          <p:cNvPr id="22" name="CasellaDiTesto 21">
            <a:extLst>
              <a:ext uri="{FF2B5EF4-FFF2-40B4-BE49-F238E27FC236}">
                <a16:creationId xmlns:a16="http://schemas.microsoft.com/office/drawing/2014/main" id="{C870444C-2FC9-4F63-3EBD-E8673B1ACE9C}"/>
              </a:ext>
            </a:extLst>
          </p:cNvPr>
          <p:cNvSpPr txBox="1"/>
          <p:nvPr/>
        </p:nvSpPr>
        <p:spPr>
          <a:xfrm>
            <a:off x="2828088" y="4323167"/>
            <a:ext cx="2961737" cy="1169551"/>
          </a:xfrm>
          <a:prstGeom prst="rect">
            <a:avLst/>
          </a:prstGeom>
          <a:noFill/>
        </p:spPr>
        <p:txBody>
          <a:bodyPr wrap="square" rtlCol="0">
            <a:spAutoFit/>
          </a:bodyPr>
          <a:lstStyle/>
          <a:p>
            <a:r>
              <a:rPr lang="it-IT" sz="1400" b="1" dirty="0" err="1">
                <a:solidFill>
                  <a:schemeClr val="accent6">
                    <a:lumMod val="75000"/>
                  </a:schemeClr>
                </a:solidFill>
              </a:rPr>
              <a:t>Factual</a:t>
            </a:r>
            <a:r>
              <a:rPr lang="it-IT" sz="1400" b="1" dirty="0">
                <a:solidFill>
                  <a:schemeClr val="accent6">
                    <a:lumMod val="75000"/>
                  </a:schemeClr>
                </a:solidFill>
              </a:rPr>
              <a:t> factors: </a:t>
            </a:r>
          </a:p>
          <a:p>
            <a:pPr marL="285750" indent="-285750">
              <a:buFont typeface="Arial" panose="020B0604020202020204" pitchFamily="34" charset="0"/>
              <a:buChar char="•"/>
            </a:pPr>
            <a:r>
              <a:rPr lang="en-GB" sz="1400" dirty="0">
                <a:latin typeface="Arial" panose="020B0604020202020204" pitchFamily="34" charset="0"/>
                <a:ea typeface="Times New Roman" panose="02020603050405020304" pitchFamily="18" charset="0"/>
                <a:cs typeface="Arial" panose="020B0604020202020204" pitchFamily="34" charset="0"/>
              </a:rPr>
              <a:t>W</a:t>
            </a:r>
            <a:r>
              <a:rPr lang="en-GB" sz="1400" dirty="0">
                <a:effectLst/>
                <a:latin typeface="Arial" panose="020B0604020202020204" pitchFamily="34" charset="0"/>
                <a:ea typeface="Times New Roman" panose="02020603050405020304" pitchFamily="18" charset="0"/>
                <a:cs typeface="Arial" panose="020B0604020202020204" pitchFamily="34" charset="0"/>
              </a:rPr>
              <a:t>ealth distribution, </a:t>
            </a:r>
          </a:p>
          <a:p>
            <a:pPr marL="285750" indent="-285750">
              <a:buFont typeface="Arial" panose="020B0604020202020204" pitchFamily="34" charset="0"/>
              <a:buChar char="•"/>
            </a:pPr>
            <a:r>
              <a:rPr lang="en-GB" sz="1400" dirty="0">
                <a:latin typeface="Arial" panose="020B0604020202020204" pitchFamily="34" charset="0"/>
                <a:ea typeface="Times New Roman" panose="02020603050405020304" pitchFamily="18" charset="0"/>
                <a:cs typeface="Arial" panose="020B0604020202020204" pitchFamily="34" charset="0"/>
              </a:rPr>
              <a:t>P</a:t>
            </a:r>
            <a:r>
              <a:rPr lang="en-GB" sz="1400" dirty="0">
                <a:effectLst/>
                <a:latin typeface="Arial" panose="020B0604020202020204" pitchFamily="34" charset="0"/>
                <a:ea typeface="Times New Roman" panose="02020603050405020304" pitchFamily="18" charset="0"/>
                <a:cs typeface="Arial" panose="020B0604020202020204" pitchFamily="34" charset="0"/>
              </a:rPr>
              <a:t>ropensity to avoid taxes </a:t>
            </a:r>
          </a:p>
          <a:p>
            <a:pPr marL="285750" indent="-285750">
              <a:buFont typeface="Arial" panose="020B0604020202020204" pitchFamily="34" charset="0"/>
              <a:buChar char="•"/>
            </a:pPr>
            <a:r>
              <a:rPr lang="en-GB" sz="1400" dirty="0">
                <a:latin typeface="Arial" panose="020B0604020202020204" pitchFamily="34" charset="0"/>
                <a:ea typeface="Times New Roman" panose="02020603050405020304" pitchFamily="18" charset="0"/>
                <a:cs typeface="Arial" panose="020B0604020202020204" pitchFamily="34" charset="0"/>
              </a:rPr>
              <a:t>T</a:t>
            </a:r>
            <a:r>
              <a:rPr lang="en-GB" sz="1400" dirty="0">
                <a:effectLst/>
                <a:latin typeface="Arial" panose="020B0604020202020204" pitchFamily="34" charset="0"/>
                <a:ea typeface="Times New Roman" panose="02020603050405020304" pitchFamily="18" charset="0"/>
                <a:cs typeface="Arial" panose="020B0604020202020204" pitchFamily="34" charset="0"/>
              </a:rPr>
              <a:t>he tax policy in other countries </a:t>
            </a:r>
            <a:endParaRPr lang="it-IT" sz="1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46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ttangolo 8"/>
          <p:cNvSpPr/>
          <p:nvPr/>
        </p:nvSpPr>
        <p:spPr>
          <a:xfrm>
            <a:off x="0" y="6121400"/>
            <a:ext cx="12192000" cy="736600"/>
          </a:xfrm>
          <a:prstGeom prst="rect">
            <a:avLst/>
          </a:prstGeom>
          <a:solidFill>
            <a:srgbClr val="3057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pic>
        <p:nvPicPr>
          <p:cNvPr id="11" name="Immagine 10" descr="Immagine che contiene testo&#10;&#10;Descrizione generata automaticamen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50" y="6295456"/>
            <a:ext cx="1661102" cy="406734"/>
          </a:xfrm>
          <a:prstGeom prst="rect">
            <a:avLst/>
          </a:prstGeom>
        </p:spPr>
      </p:pic>
      <p:pic>
        <p:nvPicPr>
          <p:cNvPr id="3" name="Picture 2">
            <a:extLst>
              <a:ext uri="{FF2B5EF4-FFF2-40B4-BE49-F238E27FC236}">
                <a16:creationId xmlns:a16="http://schemas.microsoft.com/office/drawing/2014/main" id="{F8D72932-2852-91C9-70C3-576660DFCB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531" r="9089" b="13546"/>
          <a:stretch/>
        </p:blipFill>
        <p:spPr bwMode="auto">
          <a:xfrm>
            <a:off x="8503931" y="3175325"/>
            <a:ext cx="3467397" cy="2743190"/>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4">
            <a:extLst>
              <a:ext uri="{FF2B5EF4-FFF2-40B4-BE49-F238E27FC236}">
                <a16:creationId xmlns:a16="http://schemas.microsoft.com/office/drawing/2014/main" id="{D3B12580-D749-ABE8-7B3F-DF96BBFCABCC}"/>
              </a:ext>
            </a:extLst>
          </p:cNvPr>
          <p:cNvSpPr>
            <a:spLocks noGrp="1"/>
          </p:cNvSpPr>
          <p:nvPr>
            <p:ph type="title"/>
          </p:nvPr>
        </p:nvSpPr>
        <p:spPr>
          <a:xfrm>
            <a:off x="1195371" y="367205"/>
            <a:ext cx="10515600" cy="1325563"/>
          </a:xfrm>
        </p:spPr>
        <p:txBody>
          <a:bodyPr>
            <a:normAutofit fontScale="90000"/>
          </a:bodyPr>
          <a:lstStyle/>
          <a:p>
            <a:pPr marL="342900" lvl="0" indent="-342900">
              <a:lnSpc>
                <a:spcPct val="115000"/>
              </a:lnSpc>
            </a:pPr>
            <a:r>
              <a:rPr lang="en-GB" sz="2000" b="1" u="none" strike="noStrike"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Prospectus on the wealth tax policies in the OECD members: particularly sources of national legislation, exemption thresholds; the general trends</a:t>
            </a:r>
            <a:br>
              <a:rPr lang="it-IT" sz="1800" u="none" strike="noStrike" dirty="0">
                <a:effectLst/>
                <a:latin typeface="Arial" panose="020B0604020202020204" pitchFamily="34" charset="0"/>
                <a:ea typeface="Arial" panose="020B0604020202020204" pitchFamily="34" charset="0"/>
                <a:cs typeface="Arial" panose="020B0604020202020204" pitchFamily="34" charset="0"/>
              </a:rPr>
            </a:br>
            <a:r>
              <a:rPr lang="en-GB" sz="1800" b="1" dirty="0">
                <a:effectLst/>
                <a:latin typeface="Times New Roman" panose="02020603050405020304" pitchFamily="18" charset="0"/>
                <a:ea typeface="Times New Roman" panose="02020603050405020304" pitchFamily="18" charset="0"/>
              </a:rPr>
              <a:t> </a:t>
            </a:r>
            <a:br>
              <a:rPr lang="it-IT" sz="1800" dirty="0">
                <a:effectLst/>
                <a:latin typeface="Arial" panose="020B0604020202020204" pitchFamily="34" charset="0"/>
                <a:ea typeface="Arial" panose="020B0604020202020204" pitchFamily="34" charset="0"/>
              </a:rPr>
            </a:br>
            <a:endParaRPr lang="it-IT" dirty="0"/>
          </a:p>
        </p:txBody>
      </p:sp>
      <p:sp>
        <p:nvSpPr>
          <p:cNvPr id="7" name="CasellaDiTesto 6">
            <a:extLst>
              <a:ext uri="{FF2B5EF4-FFF2-40B4-BE49-F238E27FC236}">
                <a16:creationId xmlns:a16="http://schemas.microsoft.com/office/drawing/2014/main" id="{CCC6C44F-07E0-F253-45DB-4F52D20B5F65}"/>
              </a:ext>
            </a:extLst>
          </p:cNvPr>
          <p:cNvSpPr txBox="1"/>
          <p:nvPr/>
        </p:nvSpPr>
        <p:spPr>
          <a:xfrm>
            <a:off x="481029" y="1232452"/>
            <a:ext cx="3977640" cy="338554"/>
          </a:xfrm>
          <a:prstGeom prst="rect">
            <a:avLst/>
          </a:prstGeom>
          <a:noFill/>
        </p:spPr>
        <p:txBody>
          <a:bodyPr wrap="square" rtlCol="0">
            <a:spAutoFit/>
          </a:bodyPr>
          <a:lstStyle/>
          <a:p>
            <a:pPr algn="ctr"/>
            <a:r>
              <a:rPr lang="it-IT" sz="1600" b="1" dirty="0">
                <a:solidFill>
                  <a:srgbClr val="FF0000"/>
                </a:solidFill>
                <a:latin typeface="Arial" panose="020B0604020202020204" pitchFamily="34" charset="0"/>
                <a:cs typeface="Arial" panose="020B0604020202020204" pitchFamily="34" charset="0"/>
              </a:rPr>
              <a:t>Design the tax: legislative sources: </a:t>
            </a:r>
          </a:p>
        </p:txBody>
      </p:sp>
      <p:sp>
        <p:nvSpPr>
          <p:cNvPr id="13" name="CasellaDiTesto 12">
            <a:extLst>
              <a:ext uri="{FF2B5EF4-FFF2-40B4-BE49-F238E27FC236}">
                <a16:creationId xmlns:a16="http://schemas.microsoft.com/office/drawing/2014/main" id="{EEB3DFE7-8079-9D59-4655-8184FFACBEB5}"/>
              </a:ext>
            </a:extLst>
          </p:cNvPr>
          <p:cNvSpPr txBox="1"/>
          <p:nvPr/>
        </p:nvSpPr>
        <p:spPr>
          <a:xfrm>
            <a:off x="714342" y="1507502"/>
            <a:ext cx="3766519" cy="830997"/>
          </a:xfrm>
          <a:prstGeom prst="rect">
            <a:avLst/>
          </a:prstGeom>
          <a:noFill/>
        </p:spPr>
        <p:txBody>
          <a:bodyPr wrap="square" rtlCol="0">
            <a:spAutoFit/>
          </a:bodyPr>
          <a:lstStyle/>
          <a:p>
            <a:r>
              <a:rPr lang="en-GB" sz="1600" dirty="0">
                <a:effectLst/>
                <a:latin typeface="Arial" panose="020B0604020202020204" pitchFamily="34" charset="0"/>
                <a:ea typeface="Times New Roman" panose="02020603050405020304" pitchFamily="18" charset="0"/>
                <a:cs typeface="Arial" panose="020B0604020202020204" pitchFamily="34" charset="0"/>
              </a:rPr>
              <a:t>The levying of wealth tax can vary according to each </a:t>
            </a:r>
            <a:r>
              <a:rPr lang="en-GB" sz="1600" b="1" dirty="0">
                <a:effectLst/>
                <a:latin typeface="Arial" panose="020B0604020202020204" pitchFamily="34" charset="0"/>
                <a:ea typeface="Times New Roman" panose="02020603050405020304" pitchFamily="18" charset="0"/>
                <a:cs typeface="Arial" panose="020B0604020202020204" pitchFamily="34" charset="0"/>
              </a:rPr>
              <a:t>Government discretionality</a:t>
            </a:r>
            <a:r>
              <a:rPr lang="it-IT" sz="1600" b="1" dirty="0">
                <a:effectLst/>
                <a:latin typeface="Arial" panose="020B0604020202020204" pitchFamily="34" charset="0"/>
                <a:cs typeface="Arial" panose="020B0604020202020204" pitchFamily="34" charset="0"/>
              </a:rPr>
              <a:t> </a:t>
            </a:r>
            <a:endParaRPr lang="it-IT" sz="1600" b="1" dirty="0">
              <a:latin typeface="Arial" panose="020B0604020202020204" pitchFamily="34" charset="0"/>
              <a:cs typeface="Arial" panose="020B0604020202020204" pitchFamily="34" charset="0"/>
            </a:endParaRPr>
          </a:p>
        </p:txBody>
      </p:sp>
      <p:cxnSp>
        <p:nvCxnSpPr>
          <p:cNvPr id="15" name="Connettore 1 14">
            <a:extLst>
              <a:ext uri="{FF2B5EF4-FFF2-40B4-BE49-F238E27FC236}">
                <a16:creationId xmlns:a16="http://schemas.microsoft.com/office/drawing/2014/main" id="{8E7D351C-87AF-4E8D-FFDD-912601D4CC8B}"/>
              </a:ext>
            </a:extLst>
          </p:cNvPr>
          <p:cNvCxnSpPr>
            <a:cxnSpLocks/>
          </p:cNvCxnSpPr>
          <p:nvPr/>
        </p:nvCxnSpPr>
        <p:spPr>
          <a:xfrm>
            <a:off x="1948070" y="2338499"/>
            <a:ext cx="0" cy="464959"/>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C1B52803-CE27-6CFB-50E6-8D548F81534D}"/>
              </a:ext>
            </a:extLst>
          </p:cNvPr>
          <p:cNvSpPr txBox="1"/>
          <p:nvPr/>
        </p:nvSpPr>
        <p:spPr>
          <a:xfrm>
            <a:off x="18064" y="2809769"/>
            <a:ext cx="2464905" cy="584775"/>
          </a:xfrm>
          <a:prstGeom prst="rect">
            <a:avLst/>
          </a:prstGeom>
          <a:noFill/>
        </p:spPr>
        <p:txBody>
          <a:bodyPr wrap="square" rtlCol="0">
            <a:spAutoFit/>
          </a:bodyPr>
          <a:lstStyle/>
          <a:p>
            <a:pPr algn="ctr"/>
            <a:r>
              <a:rPr lang="en-GB" sz="1600" b="1" dirty="0">
                <a:latin typeface="Arial" panose="020B0604020202020204" pitchFamily="34" charset="0"/>
                <a:ea typeface="Times New Roman" panose="02020603050405020304" pitchFamily="18" charset="0"/>
                <a:cs typeface="Arial" panose="020B0604020202020204" pitchFamily="34" charset="0"/>
              </a:rPr>
              <a:t>W</a:t>
            </a:r>
            <a:r>
              <a:rPr lang="en-GB" sz="1600" b="1" dirty="0">
                <a:effectLst/>
                <a:latin typeface="Arial" panose="020B0604020202020204" pitchFamily="34" charset="0"/>
                <a:ea typeface="Times New Roman" panose="02020603050405020304" pitchFamily="18" charset="0"/>
                <a:cs typeface="Arial" panose="020B0604020202020204" pitchFamily="34" charset="0"/>
              </a:rPr>
              <a:t>ealth tax at national level</a:t>
            </a:r>
            <a:endParaRPr lang="it-IT" sz="1600" b="1" dirty="0">
              <a:latin typeface="Arial" panose="020B0604020202020204" pitchFamily="34" charset="0"/>
              <a:cs typeface="Arial" panose="020B0604020202020204" pitchFamily="34" charset="0"/>
            </a:endParaRPr>
          </a:p>
        </p:txBody>
      </p:sp>
      <p:cxnSp>
        <p:nvCxnSpPr>
          <p:cNvPr id="19" name="Connettore 1 18">
            <a:extLst>
              <a:ext uri="{FF2B5EF4-FFF2-40B4-BE49-F238E27FC236}">
                <a16:creationId xmlns:a16="http://schemas.microsoft.com/office/drawing/2014/main" id="{14CCF3A2-40A2-28BE-06AF-5CC38C03839B}"/>
              </a:ext>
            </a:extLst>
          </p:cNvPr>
          <p:cNvCxnSpPr/>
          <p:nvPr/>
        </p:nvCxnSpPr>
        <p:spPr>
          <a:xfrm>
            <a:off x="2353252" y="2338499"/>
            <a:ext cx="867026" cy="464959"/>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59925E74-EBDD-64D7-2F89-C02E85E15DB6}"/>
              </a:ext>
            </a:extLst>
          </p:cNvPr>
          <p:cNvSpPr txBox="1"/>
          <p:nvPr/>
        </p:nvSpPr>
        <p:spPr>
          <a:xfrm>
            <a:off x="3147715" y="2803458"/>
            <a:ext cx="3757529" cy="830997"/>
          </a:xfrm>
          <a:prstGeom prst="rect">
            <a:avLst/>
          </a:prstGeom>
          <a:noFill/>
        </p:spPr>
        <p:txBody>
          <a:bodyPr wrap="square" rtlCol="0">
            <a:spAutoFit/>
          </a:bodyPr>
          <a:lstStyle/>
          <a:p>
            <a:r>
              <a:rPr lang="en-GB" sz="1600" b="1" dirty="0">
                <a:latin typeface="Arial" panose="020B0604020202020204" pitchFamily="34" charset="0"/>
                <a:ea typeface="Times New Roman" panose="02020603050405020304" pitchFamily="18" charset="0"/>
                <a:cs typeface="Arial" panose="020B0604020202020204" pitchFamily="34" charset="0"/>
              </a:rPr>
              <a:t>G</a:t>
            </a:r>
            <a:r>
              <a:rPr lang="en-GB" sz="1600" b="1" dirty="0">
                <a:effectLst/>
                <a:latin typeface="Arial" panose="020B0604020202020204" pitchFamily="34" charset="0"/>
                <a:ea typeface="Times New Roman" panose="02020603050405020304" pitchFamily="18" charset="0"/>
                <a:cs typeface="Arial" panose="020B0604020202020204" pitchFamily="34" charset="0"/>
              </a:rPr>
              <a:t>eneral provision that can be derogated within certain aspects, by regional legislative power.</a:t>
            </a:r>
            <a:r>
              <a:rPr lang="it-IT" sz="1600" b="1" dirty="0">
                <a:effectLst/>
                <a:latin typeface="Arial" panose="020B0604020202020204" pitchFamily="34" charset="0"/>
                <a:cs typeface="Arial" panose="020B0604020202020204" pitchFamily="34" charset="0"/>
              </a:rPr>
              <a:t> </a:t>
            </a:r>
            <a:endParaRPr lang="it-IT" sz="1600" b="1" dirty="0">
              <a:latin typeface="Arial" panose="020B0604020202020204" pitchFamily="34" charset="0"/>
              <a:cs typeface="Arial" panose="020B0604020202020204" pitchFamily="34" charset="0"/>
            </a:endParaRPr>
          </a:p>
        </p:txBody>
      </p:sp>
      <p:cxnSp>
        <p:nvCxnSpPr>
          <p:cNvPr id="22" name="Connettore 1 21">
            <a:extLst>
              <a:ext uri="{FF2B5EF4-FFF2-40B4-BE49-F238E27FC236}">
                <a16:creationId xmlns:a16="http://schemas.microsoft.com/office/drawing/2014/main" id="{5AEB935A-AA43-833E-517B-92E5787D623E}"/>
              </a:ext>
            </a:extLst>
          </p:cNvPr>
          <p:cNvCxnSpPr/>
          <p:nvPr/>
        </p:nvCxnSpPr>
        <p:spPr>
          <a:xfrm>
            <a:off x="4458669" y="1692768"/>
            <a:ext cx="1445174"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87EC563F-D4ED-91EE-2086-97D81721AE6C}"/>
              </a:ext>
            </a:extLst>
          </p:cNvPr>
          <p:cNvSpPr txBox="1"/>
          <p:nvPr/>
        </p:nvSpPr>
        <p:spPr>
          <a:xfrm>
            <a:off x="6096000" y="1232452"/>
            <a:ext cx="4374943" cy="830997"/>
          </a:xfrm>
          <a:prstGeom prst="rect">
            <a:avLst/>
          </a:prstGeom>
          <a:noFill/>
        </p:spPr>
        <p:txBody>
          <a:bodyPr wrap="square" rtlCol="0">
            <a:spAutoFit/>
          </a:bodyPr>
          <a:lstStyle/>
          <a:p>
            <a:r>
              <a:rPr lang="it-IT" sz="1600" dirty="0">
                <a:latin typeface="Arial" panose="020B0604020202020204" pitchFamily="34" charset="0"/>
                <a:cs typeface="Arial" panose="020B0604020202020204" pitchFamily="34" charset="0"/>
              </a:rPr>
              <a:t>Several countries </a:t>
            </a:r>
            <a:r>
              <a:rPr lang="it-IT" sz="1600" dirty="0" err="1">
                <a:latin typeface="Arial" panose="020B0604020202020204" pitchFamily="34" charset="0"/>
                <a:cs typeface="Arial" panose="020B0604020202020204" pitchFamily="34" charset="0"/>
              </a:rPr>
              <a:t>have</a:t>
            </a:r>
            <a:r>
              <a:rPr lang="it-IT" sz="1600" dirty="0">
                <a:latin typeface="Arial" panose="020B0604020202020204" pitchFamily="34" charset="0"/>
                <a:cs typeface="Arial" panose="020B0604020202020204" pitchFamily="34" charset="0"/>
              </a:rPr>
              <a:t> </a:t>
            </a:r>
            <a:r>
              <a:rPr lang="it-IT" sz="1600" dirty="0" err="1">
                <a:latin typeface="Arial" panose="020B0604020202020204" pitchFamily="34" charset="0"/>
                <a:cs typeface="Arial" panose="020B0604020202020204" pitchFamily="34" charset="0"/>
              </a:rPr>
              <a:t>adopted</a:t>
            </a:r>
            <a:r>
              <a:rPr lang="it-IT" sz="1600" b="1" dirty="0">
                <a:solidFill>
                  <a:srgbClr val="FF0000"/>
                </a:solidFill>
                <a:latin typeface="Arial" panose="020B0604020202020204" pitchFamily="34" charset="0"/>
                <a:cs typeface="Arial" panose="020B0604020202020204" pitchFamily="34" charset="0"/>
              </a:rPr>
              <a:t> family </a:t>
            </a:r>
            <a:r>
              <a:rPr lang="it-IT" sz="1600" dirty="0" err="1">
                <a:latin typeface="Arial" panose="020B0604020202020204" pitchFamily="34" charset="0"/>
                <a:cs typeface="Arial" panose="020B0604020202020204" pitchFamily="34" charset="0"/>
              </a:rPr>
              <a:t>as</a:t>
            </a:r>
            <a:r>
              <a:rPr lang="it-IT" sz="1600" dirty="0">
                <a:latin typeface="Arial" panose="020B0604020202020204" pitchFamily="34" charset="0"/>
                <a:cs typeface="Arial" panose="020B0604020202020204" pitchFamily="34" charset="0"/>
              </a:rPr>
              <a:t> tax </a:t>
            </a:r>
            <a:r>
              <a:rPr lang="it-IT" sz="1600" dirty="0" err="1">
                <a:latin typeface="Arial" panose="020B0604020202020204" pitchFamily="34" charset="0"/>
                <a:cs typeface="Arial" panose="020B0604020202020204" pitchFamily="34" charset="0"/>
              </a:rPr>
              <a:t>unit</a:t>
            </a:r>
            <a:r>
              <a:rPr lang="it-IT" sz="1600" dirty="0">
                <a:latin typeface="Arial" panose="020B0604020202020204" pitchFamily="34" charset="0"/>
                <a:cs typeface="Arial" panose="020B0604020202020204" pitchFamily="34" charset="0"/>
              </a:rPr>
              <a:t>: </a:t>
            </a:r>
            <a:r>
              <a:rPr lang="en-GB" sz="16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individuals that belong to the same family are taxed jointly, </a:t>
            </a:r>
            <a:endParaRPr lang="it-IT" sz="1600" b="1" dirty="0">
              <a:solidFill>
                <a:schemeClr val="accent6">
                  <a:lumMod val="50000"/>
                </a:schemeClr>
              </a:solidFill>
              <a:latin typeface="Arial" panose="020B0604020202020204" pitchFamily="34" charset="0"/>
              <a:cs typeface="Arial" panose="020B0604020202020204" pitchFamily="34" charset="0"/>
            </a:endParaRPr>
          </a:p>
        </p:txBody>
      </p:sp>
      <p:sp>
        <p:nvSpPr>
          <p:cNvPr id="24" name="CasellaDiTesto 23">
            <a:extLst>
              <a:ext uri="{FF2B5EF4-FFF2-40B4-BE49-F238E27FC236}">
                <a16:creationId xmlns:a16="http://schemas.microsoft.com/office/drawing/2014/main" id="{1E5A86C2-C4CC-47EE-715B-A8623AB0D727}"/>
              </a:ext>
            </a:extLst>
          </p:cNvPr>
          <p:cNvSpPr txBox="1"/>
          <p:nvPr/>
        </p:nvSpPr>
        <p:spPr>
          <a:xfrm>
            <a:off x="353335" y="3955834"/>
            <a:ext cx="4278299" cy="338554"/>
          </a:xfrm>
          <a:prstGeom prst="rect">
            <a:avLst/>
          </a:prstGeom>
          <a:noFill/>
        </p:spPr>
        <p:txBody>
          <a:bodyPr wrap="square" rtlCol="0">
            <a:spAutoFit/>
          </a:bodyPr>
          <a:lstStyle/>
          <a:p>
            <a:r>
              <a:rPr lang="it-IT" sz="1600" b="1" dirty="0">
                <a:solidFill>
                  <a:srgbClr val="FF0000"/>
                </a:solidFill>
              </a:rPr>
              <a:t>Exemption thresholds: </a:t>
            </a:r>
          </a:p>
        </p:txBody>
      </p:sp>
      <p:sp>
        <p:nvSpPr>
          <p:cNvPr id="25" name="CasellaDiTesto 24">
            <a:extLst>
              <a:ext uri="{FF2B5EF4-FFF2-40B4-BE49-F238E27FC236}">
                <a16:creationId xmlns:a16="http://schemas.microsoft.com/office/drawing/2014/main" id="{A1661180-08C6-98B5-14DE-7791857715B4}"/>
              </a:ext>
            </a:extLst>
          </p:cNvPr>
          <p:cNvSpPr txBox="1"/>
          <p:nvPr/>
        </p:nvSpPr>
        <p:spPr>
          <a:xfrm>
            <a:off x="481029" y="4546920"/>
            <a:ext cx="7211858" cy="830997"/>
          </a:xfrm>
          <a:prstGeom prst="rect">
            <a:avLst/>
          </a:prstGeom>
          <a:noFill/>
        </p:spPr>
        <p:txBody>
          <a:bodyPr wrap="square" rtlCol="0">
            <a:spAutoFit/>
          </a:bodyPr>
          <a:lstStyle/>
          <a:p>
            <a:r>
              <a:rPr lang="en-GB" sz="1600" dirty="0">
                <a:effectLst/>
                <a:latin typeface="Arial" panose="020B0604020202020204" pitchFamily="34" charset="0"/>
                <a:ea typeface="Times New Roman" panose="02020603050405020304" pitchFamily="18" charset="0"/>
                <a:cs typeface="Arial" panose="020B0604020202020204" pitchFamily="34" charset="0"/>
              </a:rPr>
              <a:t>The general trend shows that according to the exemption threshold set out by each state, wealth tax is most </a:t>
            </a:r>
            <a:r>
              <a:rPr lang="en-GB" sz="1600" b="1" u="sng" dirty="0">
                <a:effectLst/>
                <a:latin typeface="Arial" panose="020B0604020202020204" pitchFamily="34" charset="0"/>
                <a:ea typeface="Times New Roman" panose="02020603050405020304" pitchFamily="18" charset="0"/>
                <a:cs typeface="Arial" panose="020B0604020202020204" pitchFamily="34" charset="0"/>
              </a:rPr>
              <a:t>frequently applied to utterly wealthy individuals</a:t>
            </a:r>
            <a:r>
              <a:rPr lang="it-IT" sz="1600" b="1" u="sng" dirty="0">
                <a:effectLst/>
                <a:latin typeface="Arial" panose="020B0604020202020204" pitchFamily="34" charset="0"/>
                <a:cs typeface="Arial" panose="020B0604020202020204" pitchFamily="34" charset="0"/>
              </a:rPr>
              <a:t> </a:t>
            </a:r>
            <a:endParaRPr lang="it-IT" sz="16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10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ttangolo 8"/>
          <p:cNvSpPr/>
          <p:nvPr/>
        </p:nvSpPr>
        <p:spPr>
          <a:xfrm>
            <a:off x="0" y="6121400"/>
            <a:ext cx="12192000" cy="736600"/>
          </a:xfrm>
          <a:prstGeom prst="rect">
            <a:avLst/>
          </a:prstGeom>
          <a:solidFill>
            <a:srgbClr val="3057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pic>
        <p:nvPicPr>
          <p:cNvPr id="11" name="Immagine 10" descr="Immagine che contiene testo&#10;&#10;Descrizione generata automaticamen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50" y="6295456"/>
            <a:ext cx="1661102" cy="406734"/>
          </a:xfrm>
          <a:prstGeom prst="rect">
            <a:avLst/>
          </a:prstGeom>
        </p:spPr>
      </p:pic>
      <p:cxnSp>
        <p:nvCxnSpPr>
          <p:cNvPr id="22" name="Connettore 1 21">
            <a:extLst>
              <a:ext uri="{FF2B5EF4-FFF2-40B4-BE49-F238E27FC236}">
                <a16:creationId xmlns:a16="http://schemas.microsoft.com/office/drawing/2014/main" id="{5AEB935A-AA43-833E-517B-92E5787D623E}"/>
              </a:ext>
            </a:extLst>
          </p:cNvPr>
          <p:cNvCxnSpPr/>
          <p:nvPr/>
        </p:nvCxnSpPr>
        <p:spPr>
          <a:xfrm>
            <a:off x="4458669" y="1692768"/>
            <a:ext cx="1445174"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olo 3">
            <a:extLst>
              <a:ext uri="{FF2B5EF4-FFF2-40B4-BE49-F238E27FC236}">
                <a16:creationId xmlns:a16="http://schemas.microsoft.com/office/drawing/2014/main" id="{767AA73A-0526-B1A6-71B7-C353E9FE836C}"/>
              </a:ext>
            </a:extLst>
          </p:cNvPr>
          <p:cNvSpPr>
            <a:spLocks noGrp="1"/>
          </p:cNvSpPr>
          <p:nvPr>
            <p:ph type="title"/>
          </p:nvPr>
        </p:nvSpPr>
        <p:spPr>
          <a:xfrm>
            <a:off x="704342" y="54345"/>
            <a:ext cx="10515600" cy="1325563"/>
          </a:xfrm>
        </p:spPr>
        <p:txBody>
          <a:bodyPr>
            <a:normAutofit/>
          </a:bodyPr>
          <a:lstStyle/>
          <a:p>
            <a:pPr algn="ctr"/>
            <a:r>
              <a:rPr lang="en-GB" sz="2400" b="1"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E</a:t>
            </a:r>
            <a:r>
              <a:rPr lang="en-GB" sz="24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xemption thresholds</a:t>
            </a:r>
            <a:r>
              <a:rPr lang="it-IT" sz="2400" dirty="0">
                <a:solidFill>
                  <a:schemeClr val="accent1">
                    <a:lumMod val="75000"/>
                  </a:schemeClr>
                </a:solidFill>
                <a:effectLst/>
                <a:latin typeface="Arial" panose="020B0604020202020204" pitchFamily="34" charset="0"/>
                <a:cs typeface="Arial" panose="020B0604020202020204" pitchFamily="34" charset="0"/>
              </a:rPr>
              <a:t> : </a:t>
            </a:r>
            <a:r>
              <a:rPr lang="it-IT" sz="2400" b="1" dirty="0">
                <a:solidFill>
                  <a:schemeClr val="accent1">
                    <a:lumMod val="75000"/>
                  </a:schemeClr>
                </a:solidFill>
                <a:effectLst/>
                <a:latin typeface="Arial" panose="020B0604020202020204" pitchFamily="34" charset="0"/>
                <a:cs typeface="Arial" panose="020B0604020202020204" pitchFamily="34" charset="0"/>
              </a:rPr>
              <a:t>EU Cases</a:t>
            </a:r>
            <a:endParaRPr lang="it-IT" sz="2400" b="1" dirty="0">
              <a:solidFill>
                <a:schemeClr val="accent1">
                  <a:lumMod val="75000"/>
                </a:schemeClr>
              </a:solidFill>
              <a:latin typeface="Arial" panose="020B0604020202020204" pitchFamily="34" charset="0"/>
              <a:cs typeface="Arial" panose="020B0604020202020204" pitchFamily="34" charset="0"/>
            </a:endParaRPr>
          </a:p>
        </p:txBody>
      </p:sp>
      <p:pic>
        <p:nvPicPr>
          <p:cNvPr id="3074" name="Picture 2" descr="Exemption Vector Art Stock Images | Depositphotos">
            <a:extLst>
              <a:ext uri="{FF2B5EF4-FFF2-40B4-BE49-F238E27FC236}">
                <a16:creationId xmlns:a16="http://schemas.microsoft.com/office/drawing/2014/main" id="{D60FA200-DC3B-0CAA-CDD9-D3C6E8D8A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0150" y="1379908"/>
            <a:ext cx="2984961" cy="182960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ttore 1 7">
            <a:extLst>
              <a:ext uri="{FF2B5EF4-FFF2-40B4-BE49-F238E27FC236}">
                <a16:creationId xmlns:a16="http://schemas.microsoft.com/office/drawing/2014/main" id="{B99BC055-6CB3-724E-4875-8674CD6505C4}"/>
              </a:ext>
            </a:extLst>
          </p:cNvPr>
          <p:cNvCxnSpPr/>
          <p:nvPr/>
        </p:nvCxnSpPr>
        <p:spPr>
          <a:xfrm flipH="1">
            <a:off x="2435399" y="1053548"/>
            <a:ext cx="1758914" cy="63922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68A5A7C1-5008-A0EA-0A42-1B613E4D212F}"/>
              </a:ext>
            </a:extLst>
          </p:cNvPr>
          <p:cNvSpPr txBox="1"/>
          <p:nvPr/>
        </p:nvSpPr>
        <p:spPr>
          <a:xfrm>
            <a:off x="456889" y="1856564"/>
            <a:ext cx="3486611" cy="1815882"/>
          </a:xfrm>
          <a:prstGeom prst="rect">
            <a:avLst/>
          </a:prstGeom>
          <a:noFill/>
        </p:spPr>
        <p:txBody>
          <a:bodyPr wrap="square" rtlCol="0">
            <a:spAutoFit/>
          </a:bodyPr>
          <a:lstStyle/>
          <a:p>
            <a:r>
              <a:rPr lang="en-GB" sz="1600" dirty="0">
                <a:effectLst/>
                <a:latin typeface="Arial" panose="020B0604020202020204" pitchFamily="34" charset="0"/>
                <a:ea typeface="Times New Roman" panose="02020603050405020304" pitchFamily="18" charset="0"/>
                <a:cs typeface="Arial" panose="020B0604020202020204" pitchFamily="34" charset="0"/>
              </a:rPr>
              <a:t>France that has set the taxing exemption threshold of individuals that had a net wealth equal to or above </a:t>
            </a:r>
            <a:r>
              <a:rPr lang="en-GB" sz="1600" b="1" dirty="0">
                <a:effectLst/>
                <a:latin typeface="Arial" panose="020B0604020202020204" pitchFamily="34" charset="0"/>
                <a:ea typeface="Times New Roman" panose="02020603050405020304" pitchFamily="18" charset="0"/>
                <a:cs typeface="Arial" panose="020B0604020202020204" pitchFamily="34" charset="0"/>
              </a:rPr>
              <a:t>EUR 1.3 million, which meant that only around 360,000 taxpayers were subject to it in 2017</a:t>
            </a:r>
            <a:r>
              <a:rPr lang="it-IT" sz="1600" b="1" dirty="0">
                <a:effectLst/>
                <a:latin typeface="Arial" panose="020B0604020202020204" pitchFamily="34" charset="0"/>
                <a:cs typeface="Arial" panose="020B0604020202020204" pitchFamily="34" charset="0"/>
              </a:rPr>
              <a:t> </a:t>
            </a:r>
            <a:endParaRPr lang="it-IT" sz="1600" b="1" dirty="0">
              <a:latin typeface="Arial" panose="020B0604020202020204" pitchFamily="34" charset="0"/>
              <a:cs typeface="Arial" panose="020B0604020202020204" pitchFamily="34" charset="0"/>
            </a:endParaRPr>
          </a:p>
        </p:txBody>
      </p:sp>
      <p:cxnSp>
        <p:nvCxnSpPr>
          <p:cNvPr id="14" name="Connettore 1 13">
            <a:extLst>
              <a:ext uri="{FF2B5EF4-FFF2-40B4-BE49-F238E27FC236}">
                <a16:creationId xmlns:a16="http://schemas.microsoft.com/office/drawing/2014/main" id="{F9ECA2CE-7E84-95A6-6219-0E3C81521549}"/>
              </a:ext>
            </a:extLst>
          </p:cNvPr>
          <p:cNvCxnSpPr/>
          <p:nvPr/>
        </p:nvCxnSpPr>
        <p:spPr>
          <a:xfrm>
            <a:off x="5181256" y="1053548"/>
            <a:ext cx="0" cy="1391478"/>
          </a:xfrm>
          <a:prstGeom prst="line">
            <a:avLst/>
          </a:prstGeom>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C978052D-5674-C138-0CA9-63CAAEB8B3EE}"/>
              </a:ext>
            </a:extLst>
          </p:cNvPr>
          <p:cNvSpPr txBox="1"/>
          <p:nvPr/>
        </p:nvSpPr>
        <p:spPr>
          <a:xfrm>
            <a:off x="3943500" y="2567242"/>
            <a:ext cx="3995530" cy="830997"/>
          </a:xfrm>
          <a:prstGeom prst="rect">
            <a:avLst/>
          </a:prstGeom>
          <a:noFill/>
        </p:spPr>
        <p:txBody>
          <a:bodyPr wrap="square" rtlCol="0">
            <a:spAutoFit/>
          </a:bodyPr>
          <a:lstStyle/>
          <a:p>
            <a:r>
              <a:rPr lang="en-GB" sz="1600" dirty="0">
                <a:effectLst/>
                <a:latin typeface="Arial" panose="020B0604020202020204" pitchFamily="34" charset="0"/>
                <a:ea typeface="Times New Roman" panose="02020603050405020304" pitchFamily="18" charset="0"/>
                <a:cs typeface="Arial" panose="020B0604020202020204" pitchFamily="34" charset="0"/>
              </a:rPr>
              <a:t>Norway's exemption threshold is significantly lower, in fact it is set to </a:t>
            </a:r>
            <a:r>
              <a:rPr lang="en-GB" sz="1600" b="1" dirty="0">
                <a:effectLst/>
                <a:latin typeface="Arial" panose="020B0604020202020204" pitchFamily="34" charset="0"/>
                <a:ea typeface="Times New Roman" panose="02020603050405020304" pitchFamily="18" charset="0"/>
                <a:cs typeface="Arial" panose="020B0604020202020204" pitchFamily="34" charset="0"/>
              </a:rPr>
              <a:t>approximately EUR 150,000 </a:t>
            </a:r>
            <a:endParaRPr lang="it-IT" sz="1600" b="1" dirty="0">
              <a:latin typeface="Arial" panose="020B0604020202020204" pitchFamily="34" charset="0"/>
              <a:cs typeface="Arial" panose="020B0604020202020204" pitchFamily="34" charset="0"/>
            </a:endParaRPr>
          </a:p>
        </p:txBody>
      </p:sp>
      <p:sp>
        <p:nvSpPr>
          <p:cNvPr id="18" name="CasellaDiTesto 17">
            <a:extLst>
              <a:ext uri="{FF2B5EF4-FFF2-40B4-BE49-F238E27FC236}">
                <a16:creationId xmlns:a16="http://schemas.microsoft.com/office/drawing/2014/main" id="{FA05A2D9-0A1E-F103-A898-A0FF96F2F796}"/>
              </a:ext>
            </a:extLst>
          </p:cNvPr>
          <p:cNvSpPr txBox="1"/>
          <p:nvPr/>
        </p:nvSpPr>
        <p:spPr>
          <a:xfrm>
            <a:off x="268591" y="3769465"/>
            <a:ext cx="11345347" cy="2431435"/>
          </a:xfrm>
          <a:prstGeom prst="rect">
            <a:avLst/>
          </a:prstGeom>
          <a:noFill/>
        </p:spPr>
        <p:txBody>
          <a:bodyPr wrap="square" rtlCol="0">
            <a:spAutoFit/>
          </a:bodyPr>
          <a:lstStyle/>
          <a:p>
            <a:pPr algn="ctr"/>
            <a:r>
              <a:rPr lang="en-GB" sz="1600" b="1" dirty="0">
                <a:solidFill>
                  <a:srgbClr val="FF0000"/>
                </a:solidFill>
                <a:latin typeface="Arial" panose="020B0604020202020204" pitchFamily="34" charset="0"/>
                <a:ea typeface="Times New Roman" panose="02020603050405020304" pitchFamily="18" charset="0"/>
                <a:cs typeface="Arial" panose="020B0604020202020204" pitchFamily="34" charset="0"/>
              </a:rPr>
              <a:t>A</a:t>
            </a:r>
            <a:r>
              <a:rPr lang="en-GB"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general trend of raising exemption thresholds : </a:t>
            </a:r>
            <a:r>
              <a:rPr lang="en-GB" sz="1600" dirty="0">
                <a:effectLst/>
                <a:latin typeface="Arial" panose="020B0604020202020204" pitchFamily="34" charset="0"/>
                <a:ea typeface="Times New Roman" panose="02020603050405020304" pitchFamily="18" charset="0"/>
                <a:cs typeface="Arial" panose="020B0604020202020204" pitchFamily="34" charset="0"/>
              </a:rPr>
              <a:t>Spain has set exemption thresholds since 2008 from EUR 100.000/150.000 to EUR 700.000.</a:t>
            </a:r>
          </a:p>
          <a:p>
            <a:pPr algn="ctr"/>
            <a:r>
              <a:rPr lang="en-GB" sz="1600" b="1" u="sng" dirty="0">
                <a:effectLst/>
                <a:latin typeface="Arial" panose="020B0604020202020204" pitchFamily="34" charset="0"/>
                <a:ea typeface="Times New Roman" panose="02020603050405020304" pitchFamily="18" charset="0"/>
                <a:cs typeface="Arial" panose="020B0604020202020204" pitchFamily="34" charset="0"/>
              </a:rPr>
              <a:t>The variations of the thresholds highlight that a small percentage of taxpayers is subject to the levy of wealth tax</a:t>
            </a:r>
            <a:r>
              <a:rPr lang="en-GB" b="1" u="sng" dirty="0">
                <a:latin typeface="Times New Roman" panose="02020603050405020304" pitchFamily="18" charset="0"/>
                <a:ea typeface="Times New Roman" panose="02020603050405020304" pitchFamily="18" charset="0"/>
                <a:cs typeface="Arial" panose="020B0604020202020204" pitchFamily="34" charset="0"/>
              </a:rPr>
              <a:t>:</a:t>
            </a:r>
          </a:p>
          <a:p>
            <a:pPr algn="ctr"/>
            <a:endParaRPr lang="en-GB" sz="1800" b="1" u="sng" dirty="0">
              <a:effectLst/>
              <a:latin typeface="Times New Roman" panose="02020603050405020304" pitchFamily="18" charset="0"/>
              <a:ea typeface="Arial" panose="020B0604020202020204" pitchFamily="34" charset="0"/>
              <a:cs typeface="Arial" panose="020B0604020202020204" pitchFamily="34" charset="0"/>
            </a:endParaRPr>
          </a:p>
          <a:p>
            <a:pPr algn="ctr"/>
            <a:r>
              <a:rPr lang="en-GB" sz="1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I</a:t>
            </a:r>
            <a:r>
              <a:rPr lang="en-GB" sz="16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t allows to levy wealth tax only from very wealthy people and ensures to raise considerable revenue.</a:t>
            </a:r>
            <a:endParaRPr lang="it-IT" sz="1600" b="1" dirty="0">
              <a:solidFill>
                <a:schemeClr val="accent6">
                  <a:lumMod val="50000"/>
                </a:schemeClr>
              </a:solidFill>
              <a:effectLst/>
              <a:latin typeface="Arial" panose="020B0604020202020204" pitchFamily="34" charset="0"/>
              <a:ea typeface="Arial" panose="020B0604020202020204" pitchFamily="34" charset="0"/>
              <a:cs typeface="Arial" panose="020B0604020202020204" pitchFamily="34" charset="0"/>
            </a:endParaRPr>
          </a:p>
          <a:p>
            <a:pPr algn="ctr"/>
            <a:endParaRPr lang="it-IT" sz="1800" dirty="0">
              <a:effectLst/>
              <a:latin typeface="Arial" panose="020B0604020202020204" pitchFamily="34" charset="0"/>
              <a:ea typeface="Arial" panose="020B0604020202020204" pitchFamily="34" charset="0"/>
            </a:endParaRPr>
          </a:p>
          <a:p>
            <a:pPr algn="ctr"/>
            <a:r>
              <a:rPr lang="it-IT" dirty="0" err="1">
                <a:latin typeface="Arial" panose="020B0604020202020204" pitchFamily="34" charset="0"/>
                <a:ea typeface="Arial" panose="020B0604020202020204" pitchFamily="34" charset="0"/>
              </a:rPr>
              <a:t>Another</a:t>
            </a:r>
            <a:r>
              <a:rPr lang="it-IT" dirty="0">
                <a:latin typeface="Arial" panose="020B0604020202020204" pitchFamily="34" charset="0"/>
                <a:ea typeface="Arial" panose="020B0604020202020204" pitchFamily="34" charset="0"/>
              </a:rPr>
              <a:t> </a:t>
            </a:r>
            <a:r>
              <a:rPr lang="it-IT" dirty="0" err="1">
                <a:latin typeface="Arial" panose="020B0604020202020204" pitchFamily="34" charset="0"/>
                <a:ea typeface="Arial" panose="020B0604020202020204" pitchFamily="34" charset="0"/>
              </a:rPr>
              <a:t>example</a:t>
            </a:r>
            <a:r>
              <a:rPr lang="it-IT" dirty="0">
                <a:latin typeface="Arial" panose="020B0604020202020204" pitchFamily="34" charset="0"/>
                <a:ea typeface="Arial" panose="020B0604020202020204" pitchFamily="34" charset="0"/>
              </a:rPr>
              <a:t>: </a:t>
            </a:r>
            <a:r>
              <a:rPr lang="it-IT" dirty="0" err="1">
                <a:latin typeface="Arial" panose="020B0604020202020204" pitchFamily="34" charset="0"/>
                <a:ea typeface="Arial" panose="020B0604020202020204" pitchFamily="34" charset="0"/>
              </a:rPr>
              <a:t>exemption</a:t>
            </a:r>
            <a:r>
              <a:rPr lang="it-IT" dirty="0">
                <a:latin typeface="Arial" panose="020B0604020202020204" pitchFamily="34" charset="0"/>
                <a:ea typeface="Arial" panose="020B0604020202020204" pitchFamily="34" charset="0"/>
              </a:rPr>
              <a:t> </a:t>
            </a:r>
            <a:r>
              <a:rPr lang="it-IT" dirty="0" err="1">
                <a:latin typeface="Arial" panose="020B0604020202020204" pitchFamily="34" charset="0"/>
                <a:ea typeface="Arial" panose="020B0604020202020204" pitchFamily="34" charset="0"/>
              </a:rPr>
              <a:t>threshold</a:t>
            </a:r>
            <a:r>
              <a:rPr lang="it-IT" dirty="0">
                <a:latin typeface="Arial" panose="020B0604020202020204" pitchFamily="34" charset="0"/>
                <a:ea typeface="Arial" panose="020B0604020202020204" pitchFamily="34" charset="0"/>
              </a:rPr>
              <a:t> sets out for </a:t>
            </a:r>
            <a:r>
              <a:rPr lang="it-IT" dirty="0" err="1">
                <a:latin typeface="Arial" panose="020B0604020202020204" pitchFamily="34" charset="0"/>
                <a:ea typeface="Arial" panose="020B0604020202020204" pitchFamily="34" charset="0"/>
              </a:rPr>
              <a:t>residents</a:t>
            </a:r>
            <a:r>
              <a:rPr lang="it-IT" dirty="0">
                <a:latin typeface="Arial" panose="020B0604020202020204" pitchFamily="34" charset="0"/>
                <a:ea typeface="Arial" panose="020B0604020202020204" pitchFamily="34" charset="0"/>
              </a:rPr>
              <a:t> and non </a:t>
            </a:r>
            <a:r>
              <a:rPr lang="it-IT" dirty="0" err="1">
                <a:latin typeface="Arial" panose="020B0604020202020204" pitchFamily="34" charset="0"/>
                <a:ea typeface="Arial" panose="020B0604020202020204" pitchFamily="34" charset="0"/>
              </a:rPr>
              <a:t>residents</a:t>
            </a:r>
            <a:endParaRPr lang="it-IT" sz="1800" dirty="0">
              <a:effectLst/>
              <a:latin typeface="Arial" panose="020B0604020202020204" pitchFamily="34" charset="0"/>
              <a:ea typeface="Arial" panose="020B0604020202020204" pitchFamily="34" charset="0"/>
            </a:endParaRPr>
          </a:p>
          <a:p>
            <a:pPr algn="ctr"/>
            <a:endParaRPr lang="it-IT" sz="1600" dirty="0">
              <a:effectLst/>
              <a:latin typeface="Arial" panose="020B0604020202020204" pitchFamily="34" charset="0"/>
              <a:ea typeface="Arial" panose="020B0604020202020204" pitchFamily="34" charset="0"/>
              <a:cs typeface="Arial" panose="020B0604020202020204" pitchFamily="34" charset="0"/>
            </a:endParaRPr>
          </a:p>
          <a:p>
            <a:endParaRPr lang="it-IT"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551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ttangolo 8"/>
          <p:cNvSpPr/>
          <p:nvPr/>
        </p:nvSpPr>
        <p:spPr>
          <a:xfrm>
            <a:off x="0" y="6121400"/>
            <a:ext cx="12192000" cy="736600"/>
          </a:xfrm>
          <a:prstGeom prst="rect">
            <a:avLst/>
          </a:prstGeom>
          <a:solidFill>
            <a:srgbClr val="3057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dirty="0"/>
          </a:p>
        </p:txBody>
      </p:sp>
      <p:pic>
        <p:nvPicPr>
          <p:cNvPr id="11" name="Immagine 10" descr="Immagine che contiene testo&#10;&#10;Descrizione generata automaticamen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50" y="6295456"/>
            <a:ext cx="1661102" cy="406734"/>
          </a:xfrm>
          <a:prstGeom prst="rect">
            <a:avLst/>
          </a:prstGeom>
        </p:spPr>
      </p:pic>
      <p:cxnSp>
        <p:nvCxnSpPr>
          <p:cNvPr id="22" name="Connettore 1 21">
            <a:extLst>
              <a:ext uri="{FF2B5EF4-FFF2-40B4-BE49-F238E27FC236}">
                <a16:creationId xmlns:a16="http://schemas.microsoft.com/office/drawing/2014/main" id="{5AEB935A-AA43-833E-517B-92E5787D623E}"/>
              </a:ext>
            </a:extLst>
          </p:cNvPr>
          <p:cNvCxnSpPr/>
          <p:nvPr/>
        </p:nvCxnSpPr>
        <p:spPr>
          <a:xfrm>
            <a:off x="7897608" y="2980177"/>
            <a:ext cx="1445174"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olo 3">
            <a:extLst>
              <a:ext uri="{FF2B5EF4-FFF2-40B4-BE49-F238E27FC236}">
                <a16:creationId xmlns:a16="http://schemas.microsoft.com/office/drawing/2014/main" id="{712F3490-93EF-0F99-86D4-8BFA30C943DD}"/>
              </a:ext>
            </a:extLst>
          </p:cNvPr>
          <p:cNvSpPr>
            <a:spLocks noGrp="1"/>
          </p:cNvSpPr>
          <p:nvPr>
            <p:ph type="title"/>
          </p:nvPr>
        </p:nvSpPr>
        <p:spPr>
          <a:xfrm>
            <a:off x="833073" y="767307"/>
            <a:ext cx="10515600" cy="1325563"/>
          </a:xfrm>
        </p:spPr>
        <p:txBody>
          <a:bodyPr>
            <a:normAutofit/>
          </a:bodyPr>
          <a:lstStyle/>
          <a:p>
            <a:pPr algn="ctr"/>
            <a:r>
              <a:rPr lang="en-GB" sz="20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 Criticalities of wealth tax: why the tax has a tendency to fail:</a:t>
            </a:r>
            <a:r>
              <a:rPr lang="it-IT" sz="2000" b="1" dirty="0">
                <a:solidFill>
                  <a:schemeClr val="accent1">
                    <a:lumMod val="75000"/>
                  </a:schemeClr>
                </a:solidFill>
                <a:effectLst/>
                <a:latin typeface="Arial" panose="020B0604020202020204" pitchFamily="34" charset="0"/>
                <a:cs typeface="Arial" panose="020B0604020202020204" pitchFamily="34" charset="0"/>
              </a:rPr>
              <a:t> </a:t>
            </a:r>
            <a:endParaRPr lang="it-IT" sz="2000" b="1" dirty="0">
              <a:solidFill>
                <a:schemeClr val="accent1">
                  <a:lumMod val="75000"/>
                </a:schemeClr>
              </a:solidFill>
              <a:latin typeface="Arial" panose="020B0604020202020204" pitchFamily="34" charset="0"/>
              <a:cs typeface="Arial" panose="020B0604020202020204" pitchFamily="34" charset="0"/>
            </a:endParaRPr>
          </a:p>
        </p:txBody>
      </p:sp>
      <p:cxnSp>
        <p:nvCxnSpPr>
          <p:cNvPr id="10" name="Connettore 1 9">
            <a:extLst>
              <a:ext uri="{FF2B5EF4-FFF2-40B4-BE49-F238E27FC236}">
                <a16:creationId xmlns:a16="http://schemas.microsoft.com/office/drawing/2014/main" id="{253647F1-420C-879F-B9E5-9C0EBFC7F5E8}"/>
              </a:ext>
            </a:extLst>
          </p:cNvPr>
          <p:cNvCxnSpPr>
            <a:cxnSpLocks/>
          </p:cNvCxnSpPr>
          <p:nvPr/>
        </p:nvCxnSpPr>
        <p:spPr>
          <a:xfrm>
            <a:off x="7897608" y="4621131"/>
            <a:ext cx="1445174" cy="371162"/>
          </a:xfrm>
          <a:prstGeom prst="line">
            <a:avLst/>
          </a:prstGeom>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BEE272E2-B63B-9D56-8D67-9E97D3EE8097}"/>
              </a:ext>
            </a:extLst>
          </p:cNvPr>
          <p:cNvSpPr txBox="1"/>
          <p:nvPr/>
        </p:nvSpPr>
        <p:spPr>
          <a:xfrm>
            <a:off x="-281739" y="2768313"/>
            <a:ext cx="3803012" cy="584775"/>
          </a:xfrm>
          <a:prstGeom prst="rect">
            <a:avLst/>
          </a:prstGeom>
          <a:noFill/>
        </p:spPr>
        <p:txBody>
          <a:bodyPr wrap="square" rtlCol="0">
            <a:spAutoFit/>
          </a:bodyPr>
          <a:lstStyle/>
          <a:p>
            <a:pPr algn="ctr"/>
            <a:r>
              <a:rPr lang="en-GB" sz="1600" b="1" dirty="0">
                <a:latin typeface="Arial" panose="020B0604020202020204" pitchFamily="34" charset="0"/>
                <a:ea typeface="Times New Roman" panose="02020603050405020304" pitchFamily="18" charset="0"/>
                <a:cs typeface="Arial" panose="020B0604020202020204" pitchFamily="34" charset="0"/>
              </a:rPr>
              <a:t>T</a:t>
            </a:r>
            <a:r>
              <a:rPr lang="en-GB" sz="1600" b="1" dirty="0">
                <a:effectLst/>
                <a:latin typeface="Arial" panose="020B0604020202020204" pitchFamily="34" charset="0"/>
                <a:ea typeface="Times New Roman" panose="02020603050405020304" pitchFamily="18" charset="0"/>
                <a:cs typeface="Arial" panose="020B0604020202020204" pitchFamily="34" charset="0"/>
              </a:rPr>
              <a:t>he effects of net wealth tax on investments</a:t>
            </a:r>
            <a:r>
              <a:rPr lang="it-IT" sz="1600" b="1" dirty="0">
                <a:effectLst/>
                <a:latin typeface="Arial" panose="020B0604020202020204" pitchFamily="34" charset="0"/>
                <a:cs typeface="Arial" panose="020B0604020202020204" pitchFamily="34" charset="0"/>
              </a:rPr>
              <a:t> </a:t>
            </a:r>
            <a:endParaRPr lang="it-IT" sz="1600" b="1" dirty="0">
              <a:latin typeface="Arial" panose="020B0604020202020204" pitchFamily="34" charset="0"/>
              <a:cs typeface="Arial" panose="020B0604020202020204" pitchFamily="34" charset="0"/>
            </a:endParaRPr>
          </a:p>
        </p:txBody>
      </p:sp>
      <p:cxnSp>
        <p:nvCxnSpPr>
          <p:cNvPr id="21" name="Connettore 1 20">
            <a:extLst>
              <a:ext uri="{FF2B5EF4-FFF2-40B4-BE49-F238E27FC236}">
                <a16:creationId xmlns:a16="http://schemas.microsoft.com/office/drawing/2014/main" id="{756FD954-5B16-FFCD-E87B-8D4095AA6291}"/>
              </a:ext>
            </a:extLst>
          </p:cNvPr>
          <p:cNvCxnSpPr>
            <a:cxnSpLocks/>
          </p:cNvCxnSpPr>
          <p:nvPr/>
        </p:nvCxnSpPr>
        <p:spPr>
          <a:xfrm flipH="1">
            <a:off x="3342174" y="2980177"/>
            <a:ext cx="1116495"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466D12F9-B4A7-E721-FAF8-5BBBC34DB9D1}"/>
              </a:ext>
            </a:extLst>
          </p:cNvPr>
          <p:cNvSpPr txBox="1"/>
          <p:nvPr/>
        </p:nvSpPr>
        <p:spPr>
          <a:xfrm>
            <a:off x="481029" y="3903488"/>
            <a:ext cx="2997667" cy="1323439"/>
          </a:xfrm>
          <a:prstGeom prst="rect">
            <a:avLst/>
          </a:prstGeom>
          <a:noFill/>
        </p:spPr>
        <p:txBody>
          <a:bodyPr wrap="square" rtlCol="0">
            <a:spAutoFit/>
          </a:bodyPr>
          <a:lstStyle/>
          <a:p>
            <a:r>
              <a:rPr lang="en-GB" sz="1600" b="1" dirty="0">
                <a:effectLst/>
                <a:latin typeface="Arial" panose="020B0604020202020204" pitchFamily="34" charset="0"/>
                <a:ea typeface="Times New Roman" panose="02020603050405020304" pitchFamily="18" charset="0"/>
                <a:cs typeface="Arial" panose="020B0604020202020204" pitchFamily="34" charset="0"/>
              </a:rPr>
              <a:t>Capital flight and fiscal expatriation also are critical phenomena that undermine the efficiency of net wealth tax: </a:t>
            </a:r>
            <a:endParaRPr lang="it-IT" sz="1600" b="1" dirty="0">
              <a:latin typeface="Arial" panose="020B0604020202020204" pitchFamily="34" charset="0"/>
              <a:cs typeface="Arial" panose="020B0604020202020204" pitchFamily="34" charset="0"/>
            </a:endParaRPr>
          </a:p>
        </p:txBody>
      </p:sp>
      <p:sp>
        <p:nvSpPr>
          <p:cNvPr id="31" name="Rettangolo 30">
            <a:extLst>
              <a:ext uri="{FF2B5EF4-FFF2-40B4-BE49-F238E27FC236}">
                <a16:creationId xmlns:a16="http://schemas.microsoft.com/office/drawing/2014/main" id="{767C084C-78CC-B8FA-5BB3-FF193803ABF2}"/>
              </a:ext>
            </a:extLst>
          </p:cNvPr>
          <p:cNvSpPr/>
          <p:nvPr/>
        </p:nvSpPr>
        <p:spPr>
          <a:xfrm>
            <a:off x="4654826" y="2984399"/>
            <a:ext cx="2997667" cy="154050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800" b="1" dirty="0">
                <a:solidFill>
                  <a:srgbClr val="FF0000"/>
                </a:solidFill>
                <a:latin typeface="Arial" panose="020B0604020202020204" pitchFamily="34" charset="0"/>
                <a:cs typeface="Arial" panose="020B0604020202020204" pitchFamily="34" charset="0"/>
              </a:rPr>
              <a:t>FAILURE</a:t>
            </a:r>
          </a:p>
        </p:txBody>
      </p:sp>
      <p:sp>
        <p:nvSpPr>
          <p:cNvPr id="32" name="CasellaDiTesto 31">
            <a:extLst>
              <a:ext uri="{FF2B5EF4-FFF2-40B4-BE49-F238E27FC236}">
                <a16:creationId xmlns:a16="http://schemas.microsoft.com/office/drawing/2014/main" id="{D08DCAE3-7A12-F219-7DD8-283E3F4F2746}"/>
              </a:ext>
            </a:extLst>
          </p:cNvPr>
          <p:cNvSpPr txBox="1"/>
          <p:nvPr/>
        </p:nvSpPr>
        <p:spPr>
          <a:xfrm>
            <a:off x="9601200" y="2604052"/>
            <a:ext cx="2226365" cy="1077218"/>
          </a:xfrm>
          <a:prstGeom prst="rect">
            <a:avLst/>
          </a:prstGeom>
          <a:noFill/>
        </p:spPr>
        <p:txBody>
          <a:bodyPr wrap="square" rtlCol="0">
            <a:spAutoFit/>
          </a:bodyPr>
          <a:lstStyle/>
          <a:p>
            <a:r>
              <a:rPr lang="en-GB" sz="1600" b="1" dirty="0">
                <a:effectLst/>
                <a:latin typeface="Arial" panose="020B0604020202020204" pitchFamily="34" charset="0"/>
                <a:ea typeface="Times New Roman" panose="02020603050405020304" pitchFamily="18" charset="0"/>
                <a:cs typeface="Arial" panose="020B0604020202020204" pitchFamily="34" charset="0"/>
              </a:rPr>
              <a:t>Net wealth taxes are imposed regardless of the actual returns generated by assets,</a:t>
            </a:r>
            <a:r>
              <a:rPr lang="it-IT" sz="1600" b="1" dirty="0">
                <a:effectLst/>
                <a:latin typeface="Arial" panose="020B0604020202020204" pitchFamily="34" charset="0"/>
                <a:cs typeface="Arial" panose="020B0604020202020204" pitchFamily="34" charset="0"/>
              </a:rPr>
              <a:t> </a:t>
            </a:r>
            <a:endParaRPr lang="it-IT" sz="1600" b="1" dirty="0">
              <a:latin typeface="Arial" panose="020B0604020202020204" pitchFamily="34" charset="0"/>
              <a:cs typeface="Arial" panose="020B0604020202020204" pitchFamily="34" charset="0"/>
            </a:endParaRPr>
          </a:p>
        </p:txBody>
      </p:sp>
      <p:sp>
        <p:nvSpPr>
          <p:cNvPr id="35" name="CasellaDiTesto 34">
            <a:extLst>
              <a:ext uri="{FF2B5EF4-FFF2-40B4-BE49-F238E27FC236}">
                <a16:creationId xmlns:a16="http://schemas.microsoft.com/office/drawing/2014/main" id="{A3563ACE-8ACE-A6E7-40A1-2A4BEA2C83AF}"/>
              </a:ext>
            </a:extLst>
          </p:cNvPr>
          <p:cNvSpPr txBox="1"/>
          <p:nvPr/>
        </p:nvSpPr>
        <p:spPr>
          <a:xfrm>
            <a:off x="9622079" y="4365208"/>
            <a:ext cx="2337321" cy="584775"/>
          </a:xfrm>
          <a:prstGeom prst="rect">
            <a:avLst/>
          </a:prstGeom>
          <a:noFill/>
        </p:spPr>
        <p:txBody>
          <a:bodyPr wrap="square" rtlCol="0">
            <a:spAutoFit/>
          </a:bodyPr>
          <a:lstStyle/>
          <a:p>
            <a:r>
              <a:rPr lang="en-GB" sz="1600" b="1" dirty="0">
                <a:effectLst/>
                <a:latin typeface="Arial" panose="020B0604020202020204" pitchFamily="34" charset="0"/>
                <a:ea typeface="Times New Roman" panose="02020603050405020304" pitchFamily="18" charset="0"/>
                <a:cs typeface="Arial" panose="020B0604020202020204" pitchFamily="34" charset="0"/>
              </a:rPr>
              <a:t>The issues of the design of the tax</a:t>
            </a:r>
            <a:r>
              <a:rPr lang="it-IT" sz="1600" b="1" dirty="0">
                <a:effectLst/>
                <a:latin typeface="Arial" panose="020B0604020202020204" pitchFamily="34" charset="0"/>
                <a:cs typeface="Arial" panose="020B0604020202020204" pitchFamily="34" charset="0"/>
              </a:rPr>
              <a:t> </a:t>
            </a:r>
            <a:endParaRPr lang="it-IT"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2778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567</TotalTime>
  <Words>1075</Words>
  <Application>Microsoft Macintosh PowerPoint</Application>
  <PresentationFormat>Widescreen</PresentationFormat>
  <Paragraphs>96</Paragraphs>
  <Slides>12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American Typewriter</vt:lpstr>
      <vt:lpstr>Arial</vt:lpstr>
      <vt:lpstr>Calibri</vt:lpstr>
      <vt:lpstr>Calibri Light</vt:lpstr>
      <vt:lpstr>Times New Roman</vt:lpstr>
      <vt:lpstr>Tema di Office</vt:lpstr>
      <vt:lpstr>Presentazione standard di PowerPoint</vt:lpstr>
      <vt:lpstr>The Wealth Tax: </vt:lpstr>
      <vt:lpstr>Historical background: from OEEC to OECD, the consistency of the objectives within the international framework:   </vt:lpstr>
      <vt:lpstr> Scope of the Net Wealth Tax:    </vt:lpstr>
      <vt:lpstr>The reasons of wealth inequality according to OECD studies:    </vt:lpstr>
      <vt:lpstr>Overview on net wealth tax:</vt:lpstr>
      <vt:lpstr>Prospectus on the wealth tax policies in the OECD members: particularly sources of national legislation, exemption thresholds; the general trends   </vt:lpstr>
      <vt:lpstr>Exemption thresholds : EU Cases</vt:lpstr>
      <vt:lpstr> Criticalities of wealth tax: why the tax has a tendency to fail: </vt:lpstr>
      <vt:lpstr>Can wealth tax be the most successful policy option for reducing wealth inequality? </vt:lpstr>
      <vt:lpstr>Can net wealth tax make a triumphant comeback?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Massimo liboni</cp:lastModifiedBy>
  <cp:revision>41</cp:revision>
  <dcterms:created xsi:type="dcterms:W3CDTF">2018-04-09T14:38:21Z</dcterms:created>
  <dcterms:modified xsi:type="dcterms:W3CDTF">2023-03-07T18:43:37Z</dcterms:modified>
</cp:coreProperties>
</file>