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8" r:id="rId1"/>
  </p:sldMasterIdLst>
  <p:notesMasterIdLst>
    <p:notesMasterId r:id="rId17"/>
  </p:notesMasterIdLst>
  <p:sldIdLst>
    <p:sldId id="256" r:id="rId2"/>
    <p:sldId id="257" r:id="rId3"/>
    <p:sldId id="264" r:id="rId4"/>
    <p:sldId id="280" r:id="rId5"/>
    <p:sldId id="266" r:id="rId6"/>
    <p:sldId id="267" r:id="rId7"/>
    <p:sldId id="269" r:id="rId8"/>
    <p:sldId id="272" r:id="rId9"/>
    <p:sldId id="279" r:id="rId10"/>
    <p:sldId id="273" r:id="rId11"/>
    <p:sldId id="276" r:id="rId12"/>
    <p:sldId id="278" r:id="rId13"/>
    <p:sldId id="277" r:id="rId14"/>
    <p:sldId id="274" r:id="rId15"/>
    <p:sldId id="275" r:id="rId16"/>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854"/>
    <p:restoredTop sz="86408"/>
  </p:normalViewPr>
  <p:slideViewPr>
    <p:cSldViewPr snapToGrid="0" snapToObjects="1">
      <p:cViewPr varScale="1">
        <p:scale>
          <a:sx n="129" d="100"/>
          <a:sy n="129" d="100"/>
        </p:scale>
        <p:origin x="496" y="192"/>
      </p:cViewPr>
      <p:guideLst/>
    </p:cSldViewPr>
  </p:slideViewPr>
  <p:outlineViewPr>
    <p:cViewPr>
      <p:scale>
        <a:sx n="33" d="100"/>
        <a:sy n="33" d="100"/>
      </p:scale>
      <p:origin x="0" y="-4360"/>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D8E835-7563-B142-8C27-FF9259388B51}" type="datetimeFigureOut">
              <a:rPr lang="it-IT" smtClean="0"/>
              <a:t>06/03/23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Changing the text styles of the diagram</a:t>
            </a:r>
          </a:p>
          <a:p>
            <a:pPr lvl="1"/>
            <a:r>
              <a:rPr lang="it-IT"/>
              <a:t>Second level</a:t>
            </a:r>
          </a:p>
          <a:p>
            <a:pPr lvl="2"/>
            <a:r>
              <a:rPr lang="it-IT"/>
              <a:t>Third level</a:t>
            </a:r>
          </a:p>
          <a:p>
            <a:pPr lvl="3"/>
            <a:r>
              <a:rPr lang="it-IT"/>
              <a:t>Fourth level</a:t>
            </a:r>
          </a:p>
          <a:p>
            <a:pPr lvl="4"/>
            <a:r>
              <a:rPr lang="it-IT"/>
              <a:t>Fifth level</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14AB95-605D-7145-857C-A4FB9F66C06C}" type="slidenum">
              <a:rPr lang="it-IT" smtClean="0"/>
              <a:t>‹N›</a:t>
            </a:fld>
            <a:endParaRPr lang="it-IT"/>
          </a:p>
        </p:txBody>
      </p:sp>
    </p:spTree>
    <p:extLst>
      <p:ext uri="{BB962C8B-B14F-4D97-AF65-F5344CB8AC3E}">
        <p14:creationId xmlns:p14="http://schemas.microsoft.com/office/powerpoint/2010/main" val="18037699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E214AB95-605D-7145-857C-A4FB9F66C06C}" type="slidenum">
              <a:rPr lang="it-IT" smtClean="0"/>
              <a:t>1</a:t>
            </a:fld>
            <a:endParaRPr lang="it-IT"/>
          </a:p>
        </p:txBody>
      </p:sp>
    </p:spTree>
    <p:extLst>
      <p:ext uri="{BB962C8B-B14F-4D97-AF65-F5344CB8AC3E}">
        <p14:creationId xmlns:p14="http://schemas.microsoft.com/office/powerpoint/2010/main" val="8185383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t-IT"/>
              <a:t>Fare clic per modificare lo stile del titolo</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61E3B622-4CE3-E747-9505-B6D1EE975DCD}" type="datetimeFigureOut">
              <a:rPr lang="it-IT" smtClean="0"/>
              <a:t>06/03/23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01E4CE2-1AF9-7F49-B8EF-DBF3FD8C9D61}" type="slidenum">
              <a:rPr lang="it-IT" smtClean="0"/>
              <a:t>‹N›</a:t>
            </a:fld>
            <a:endParaRPr lang="it-IT"/>
          </a:p>
        </p:txBody>
      </p:sp>
    </p:spTree>
    <p:extLst>
      <p:ext uri="{BB962C8B-B14F-4D97-AF65-F5344CB8AC3E}">
        <p14:creationId xmlns:p14="http://schemas.microsoft.com/office/powerpoint/2010/main" val="3985215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61E3B622-4CE3-E747-9505-B6D1EE975DCD}" type="datetimeFigureOut">
              <a:rPr lang="it-IT" smtClean="0"/>
              <a:t>06/03/23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01E4CE2-1AF9-7F49-B8EF-DBF3FD8C9D61}" type="slidenum">
              <a:rPr lang="it-IT" smtClean="0"/>
              <a:t>‹N›</a:t>
            </a:fld>
            <a:endParaRPr lang="it-IT"/>
          </a:p>
        </p:txBody>
      </p:sp>
    </p:spTree>
    <p:extLst>
      <p:ext uri="{BB962C8B-B14F-4D97-AF65-F5344CB8AC3E}">
        <p14:creationId xmlns:p14="http://schemas.microsoft.com/office/powerpoint/2010/main" val="2906015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61E3B622-4CE3-E747-9505-B6D1EE975DCD}" type="datetimeFigureOut">
              <a:rPr lang="it-IT" smtClean="0"/>
              <a:t>06/03/23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01E4CE2-1AF9-7F49-B8EF-DBF3FD8C9D61}" type="slidenum">
              <a:rPr lang="it-IT" smtClean="0"/>
              <a:t>‹N›</a:t>
            </a:fld>
            <a:endParaRPr lang="it-IT"/>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5113836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61E3B622-4CE3-E747-9505-B6D1EE975DCD}" type="datetimeFigureOut">
              <a:rPr lang="it-IT" smtClean="0"/>
              <a:t>06/03/23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01E4CE2-1AF9-7F49-B8EF-DBF3FD8C9D61}" type="slidenum">
              <a:rPr lang="it-IT" smtClean="0"/>
              <a:t>‹N›</a:t>
            </a:fld>
            <a:endParaRPr lang="it-IT"/>
          </a:p>
        </p:txBody>
      </p:sp>
    </p:spTree>
    <p:extLst>
      <p:ext uri="{BB962C8B-B14F-4D97-AF65-F5344CB8AC3E}">
        <p14:creationId xmlns:p14="http://schemas.microsoft.com/office/powerpoint/2010/main" val="4903985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61E3B622-4CE3-E747-9505-B6D1EE975DCD}" type="datetimeFigureOut">
              <a:rPr lang="it-IT" smtClean="0"/>
              <a:t>06/03/23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01E4CE2-1AF9-7F49-B8EF-DBF3FD8C9D61}" type="slidenum">
              <a:rPr lang="it-IT" smtClean="0"/>
              <a:t>‹N›</a:t>
            </a:fld>
            <a:endParaRPr lang="it-I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080493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a:t>Fare clic per modificare lo stile del titolo</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61E3B622-4CE3-E747-9505-B6D1EE975DCD}" type="datetimeFigureOut">
              <a:rPr lang="it-IT" smtClean="0"/>
              <a:t>06/03/23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01E4CE2-1AF9-7F49-B8EF-DBF3FD8C9D61}" type="slidenum">
              <a:rPr lang="it-IT" smtClean="0"/>
              <a:t>‹N›</a:t>
            </a:fld>
            <a:endParaRPr lang="it-IT"/>
          </a:p>
        </p:txBody>
      </p:sp>
    </p:spTree>
    <p:extLst>
      <p:ext uri="{BB962C8B-B14F-4D97-AF65-F5344CB8AC3E}">
        <p14:creationId xmlns:p14="http://schemas.microsoft.com/office/powerpoint/2010/main" val="22350545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1E3B622-4CE3-E747-9505-B6D1EE975DCD}" type="datetimeFigureOut">
              <a:rPr lang="it-IT" smtClean="0"/>
              <a:t>06/03/23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01E4CE2-1AF9-7F49-B8EF-DBF3FD8C9D61}" type="slidenum">
              <a:rPr lang="it-IT" smtClean="0"/>
              <a:t>‹N›</a:t>
            </a:fld>
            <a:endParaRPr lang="it-IT"/>
          </a:p>
        </p:txBody>
      </p:sp>
    </p:spTree>
    <p:extLst>
      <p:ext uri="{BB962C8B-B14F-4D97-AF65-F5344CB8AC3E}">
        <p14:creationId xmlns:p14="http://schemas.microsoft.com/office/powerpoint/2010/main" val="29908862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1E3B622-4CE3-E747-9505-B6D1EE975DCD}" type="datetimeFigureOut">
              <a:rPr lang="it-IT" smtClean="0"/>
              <a:t>06/03/23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01E4CE2-1AF9-7F49-B8EF-DBF3FD8C9D61}" type="slidenum">
              <a:rPr lang="it-IT" smtClean="0"/>
              <a:t>‹N›</a:t>
            </a:fld>
            <a:endParaRPr lang="it-IT"/>
          </a:p>
        </p:txBody>
      </p:sp>
    </p:spTree>
    <p:extLst>
      <p:ext uri="{BB962C8B-B14F-4D97-AF65-F5344CB8AC3E}">
        <p14:creationId xmlns:p14="http://schemas.microsoft.com/office/powerpoint/2010/main" val="2184342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1E3B622-4CE3-E747-9505-B6D1EE975DCD}" type="datetimeFigureOut">
              <a:rPr lang="it-IT" smtClean="0"/>
              <a:t>06/03/23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01E4CE2-1AF9-7F49-B8EF-DBF3FD8C9D61}" type="slidenum">
              <a:rPr lang="it-IT" smtClean="0"/>
              <a:t>‹N›</a:t>
            </a:fld>
            <a:endParaRPr lang="it-IT"/>
          </a:p>
        </p:txBody>
      </p:sp>
    </p:spTree>
    <p:extLst>
      <p:ext uri="{BB962C8B-B14F-4D97-AF65-F5344CB8AC3E}">
        <p14:creationId xmlns:p14="http://schemas.microsoft.com/office/powerpoint/2010/main" val="18060269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61E3B622-4CE3-E747-9505-B6D1EE975DCD}" type="datetimeFigureOut">
              <a:rPr lang="it-IT" smtClean="0"/>
              <a:t>06/03/23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01E4CE2-1AF9-7F49-B8EF-DBF3FD8C9D61}" type="slidenum">
              <a:rPr lang="it-IT" smtClean="0"/>
              <a:t>‹N›</a:t>
            </a:fld>
            <a:endParaRPr lang="it-IT"/>
          </a:p>
        </p:txBody>
      </p:sp>
    </p:spTree>
    <p:extLst>
      <p:ext uri="{BB962C8B-B14F-4D97-AF65-F5344CB8AC3E}">
        <p14:creationId xmlns:p14="http://schemas.microsoft.com/office/powerpoint/2010/main" val="3035510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61E3B622-4CE3-E747-9505-B6D1EE975DCD}" type="datetimeFigureOut">
              <a:rPr lang="it-IT" smtClean="0"/>
              <a:t>06/03/23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01E4CE2-1AF9-7F49-B8EF-DBF3FD8C9D61}" type="slidenum">
              <a:rPr lang="it-IT" smtClean="0"/>
              <a:t>‹N›</a:t>
            </a:fld>
            <a:endParaRPr lang="it-IT"/>
          </a:p>
        </p:txBody>
      </p:sp>
    </p:spTree>
    <p:extLst>
      <p:ext uri="{BB962C8B-B14F-4D97-AF65-F5344CB8AC3E}">
        <p14:creationId xmlns:p14="http://schemas.microsoft.com/office/powerpoint/2010/main" val="2890706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61E3B622-4CE3-E747-9505-B6D1EE975DCD}" type="datetimeFigureOut">
              <a:rPr lang="it-IT" smtClean="0"/>
              <a:t>06/03/23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201E4CE2-1AF9-7F49-B8EF-DBF3FD8C9D61}" type="slidenum">
              <a:rPr lang="it-IT" smtClean="0"/>
              <a:t>‹N›</a:t>
            </a:fld>
            <a:endParaRPr lang="it-IT"/>
          </a:p>
        </p:txBody>
      </p:sp>
    </p:spTree>
    <p:extLst>
      <p:ext uri="{BB962C8B-B14F-4D97-AF65-F5344CB8AC3E}">
        <p14:creationId xmlns:p14="http://schemas.microsoft.com/office/powerpoint/2010/main" val="4131211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61E3B622-4CE3-E747-9505-B6D1EE975DCD}" type="datetimeFigureOut">
              <a:rPr lang="it-IT" smtClean="0"/>
              <a:t>06/03/23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201E4CE2-1AF9-7F49-B8EF-DBF3FD8C9D61}" type="slidenum">
              <a:rPr lang="it-IT" smtClean="0"/>
              <a:t>‹N›</a:t>
            </a:fld>
            <a:endParaRPr lang="it-IT"/>
          </a:p>
        </p:txBody>
      </p:sp>
    </p:spTree>
    <p:extLst>
      <p:ext uri="{BB962C8B-B14F-4D97-AF65-F5344CB8AC3E}">
        <p14:creationId xmlns:p14="http://schemas.microsoft.com/office/powerpoint/2010/main" val="725352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E3B622-4CE3-E747-9505-B6D1EE975DCD}" type="datetimeFigureOut">
              <a:rPr lang="it-IT" smtClean="0"/>
              <a:t>06/03/23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201E4CE2-1AF9-7F49-B8EF-DBF3FD8C9D61}" type="slidenum">
              <a:rPr lang="it-IT" smtClean="0"/>
              <a:t>‹N›</a:t>
            </a:fld>
            <a:endParaRPr lang="it-IT"/>
          </a:p>
        </p:txBody>
      </p:sp>
    </p:spTree>
    <p:extLst>
      <p:ext uri="{BB962C8B-B14F-4D97-AF65-F5344CB8AC3E}">
        <p14:creationId xmlns:p14="http://schemas.microsoft.com/office/powerpoint/2010/main" val="955555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a:t>Fare clic per modificare lo stile del titolo</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61E3B622-4CE3-E747-9505-B6D1EE975DCD}" type="datetimeFigureOut">
              <a:rPr lang="it-IT" smtClean="0"/>
              <a:t>06/03/23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01E4CE2-1AF9-7F49-B8EF-DBF3FD8C9D61}" type="slidenum">
              <a:rPr lang="it-IT" smtClean="0"/>
              <a:t>‹N›</a:t>
            </a:fld>
            <a:endParaRPr lang="it-IT"/>
          </a:p>
        </p:txBody>
      </p:sp>
    </p:spTree>
    <p:extLst>
      <p:ext uri="{BB962C8B-B14F-4D97-AF65-F5344CB8AC3E}">
        <p14:creationId xmlns:p14="http://schemas.microsoft.com/office/powerpoint/2010/main" val="4217819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61E3B622-4CE3-E747-9505-B6D1EE975DCD}" type="datetimeFigureOut">
              <a:rPr lang="it-IT" smtClean="0"/>
              <a:t>06/03/23</a:t>
            </a:fld>
            <a:endParaRPr lang="it-IT"/>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01E4CE2-1AF9-7F49-B8EF-DBF3FD8C9D61}" type="slidenum">
              <a:rPr lang="it-IT" smtClean="0"/>
              <a:t>‹N›</a:t>
            </a:fld>
            <a:endParaRPr lang="it-IT"/>
          </a:p>
        </p:txBody>
      </p:sp>
    </p:spTree>
    <p:extLst>
      <p:ext uri="{BB962C8B-B14F-4D97-AF65-F5344CB8AC3E}">
        <p14:creationId xmlns:p14="http://schemas.microsoft.com/office/powerpoint/2010/main" val="840029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1E3B622-4CE3-E747-9505-B6D1EE975DCD}" type="datetimeFigureOut">
              <a:rPr lang="it-IT" smtClean="0"/>
              <a:t>06/03/23</a:t>
            </a:fld>
            <a:endParaRPr lang="it-IT"/>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01E4CE2-1AF9-7F49-B8EF-DBF3FD8C9D61}" type="slidenum">
              <a:rPr lang="it-IT" smtClean="0"/>
              <a:t>‹N›</a:t>
            </a:fld>
            <a:endParaRPr lang="it-IT"/>
          </a:p>
        </p:txBody>
      </p:sp>
    </p:spTree>
    <p:extLst>
      <p:ext uri="{BB962C8B-B14F-4D97-AF65-F5344CB8AC3E}">
        <p14:creationId xmlns:p14="http://schemas.microsoft.com/office/powerpoint/2010/main" val="117497466"/>
      </p:ext>
    </p:extLst>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 id="2147483810" r:id="rId12"/>
    <p:sldLayoutId id="2147483811" r:id="rId13"/>
    <p:sldLayoutId id="2147483812" r:id="rId14"/>
    <p:sldLayoutId id="2147483813" r:id="rId15"/>
    <p:sldLayoutId id="214748381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fiscalit&#224;dellenergia.i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C8EEAA-FB96-6049-9029-2AD45C3EA3F5}"/>
              </a:ext>
            </a:extLst>
          </p:cNvPr>
          <p:cNvSpPr>
            <a:spLocks noGrp="1"/>
          </p:cNvSpPr>
          <p:nvPr>
            <p:ph type="ctrTitle"/>
          </p:nvPr>
        </p:nvSpPr>
        <p:spPr>
          <a:xfrm>
            <a:off x="1524000" y="1162877"/>
            <a:ext cx="7679635" cy="2415210"/>
          </a:xfrm>
        </p:spPr>
        <p:txBody>
          <a:bodyPr>
            <a:normAutofit fontScale="90000"/>
          </a:bodyPr>
          <a:lstStyle/>
          <a:p>
            <a:pPr algn="ctr"/>
            <a:br>
              <a:rPr lang="it-IT" sz="1600" dirty="0"/>
            </a:br>
            <a:br>
              <a:rPr lang="it-IT" sz="1600" dirty="0"/>
            </a:br>
            <a:br>
              <a:rPr lang="it-IT" sz="1600" b="1" dirty="0">
                <a:latin typeface="Times New Roman" panose="02020603050405020304" pitchFamily="18" charset="0"/>
                <a:cs typeface="Times New Roman" panose="02020603050405020304" pitchFamily="18" charset="0"/>
              </a:rPr>
            </a:br>
            <a:br>
              <a:rPr lang="it-IT" sz="1600" b="1" dirty="0">
                <a:latin typeface="Times New Roman" panose="02020603050405020304" pitchFamily="18" charset="0"/>
                <a:cs typeface="Times New Roman" panose="02020603050405020304" pitchFamily="18" charset="0"/>
              </a:rPr>
            </a:br>
            <a:br>
              <a:rPr lang="it-IT" sz="1600" b="1" dirty="0">
                <a:latin typeface="Times New Roman" panose="02020603050405020304" pitchFamily="18" charset="0"/>
                <a:cs typeface="Times New Roman" panose="02020603050405020304" pitchFamily="18" charset="0"/>
              </a:rPr>
            </a:br>
            <a:br>
              <a:rPr lang="it-IT" sz="1600" b="1" dirty="0">
                <a:latin typeface="Times New Roman" panose="02020603050405020304" pitchFamily="18" charset="0"/>
                <a:cs typeface="Times New Roman" panose="02020603050405020304" pitchFamily="18" charset="0"/>
              </a:rPr>
            </a:br>
            <a:br>
              <a:rPr lang="it-IT" sz="1600" b="1" dirty="0">
                <a:latin typeface="Times New Roman" panose="02020603050405020304" pitchFamily="18" charset="0"/>
                <a:cs typeface="Times New Roman" panose="02020603050405020304" pitchFamily="18" charset="0"/>
              </a:rPr>
            </a:br>
            <a:br>
              <a:rPr lang="it-IT" sz="1600" b="1" dirty="0">
                <a:latin typeface="Times New Roman" panose="02020603050405020304" pitchFamily="18" charset="0"/>
                <a:cs typeface="Times New Roman" panose="02020603050405020304" pitchFamily="18" charset="0"/>
              </a:rPr>
            </a:br>
            <a:br>
              <a:rPr lang="it-IT" sz="1600" b="1" dirty="0">
                <a:latin typeface="Times New Roman" panose="02020603050405020304" pitchFamily="18" charset="0"/>
                <a:cs typeface="Times New Roman" panose="02020603050405020304" pitchFamily="18" charset="0"/>
              </a:rPr>
            </a:br>
            <a:br>
              <a:rPr lang="it-IT" sz="1600" b="1" dirty="0">
                <a:latin typeface="Times New Roman" panose="02020603050405020304" pitchFamily="18" charset="0"/>
                <a:cs typeface="Times New Roman" panose="02020603050405020304" pitchFamily="18" charset="0"/>
              </a:rPr>
            </a:br>
            <a:r>
              <a:rPr lang="it-IT" sz="1600" dirty="0">
                <a:solidFill>
                  <a:schemeClr val="bg2">
                    <a:lumMod val="10000"/>
                  </a:schemeClr>
                </a:solidFill>
                <a:latin typeface="Times New Roman" panose="02020603050405020304" pitchFamily="18" charset="0"/>
                <a:cs typeface="Times New Roman" panose="02020603050405020304" pitchFamily="18" charset="0"/>
              </a:rPr>
              <a:t>Made to Last?</a:t>
            </a:r>
            <a:br>
              <a:rPr lang="it-IT" sz="1600" dirty="0">
                <a:solidFill>
                  <a:schemeClr val="bg2">
                    <a:lumMod val="10000"/>
                  </a:schemeClr>
                </a:solidFill>
                <a:latin typeface="Times New Roman" panose="02020603050405020304" pitchFamily="18" charset="0"/>
                <a:cs typeface="Times New Roman" panose="02020603050405020304" pitchFamily="18" charset="0"/>
              </a:rPr>
            </a:br>
            <a:br>
              <a:rPr lang="it-IT" sz="1600" dirty="0">
                <a:solidFill>
                  <a:schemeClr val="bg2">
                    <a:lumMod val="10000"/>
                  </a:schemeClr>
                </a:solidFill>
                <a:latin typeface="Times New Roman" panose="02020603050405020304" pitchFamily="18" charset="0"/>
                <a:cs typeface="Times New Roman" panose="02020603050405020304" pitchFamily="18" charset="0"/>
              </a:rPr>
            </a:br>
            <a:r>
              <a:rPr lang="it-IT" sz="1600" dirty="0" err="1">
                <a:solidFill>
                  <a:schemeClr val="bg2">
                    <a:lumMod val="10000"/>
                  </a:schemeClr>
                </a:solidFill>
                <a:latin typeface="Times New Roman" panose="02020603050405020304" pitchFamily="18" charset="0"/>
                <a:cs typeface="Times New Roman" panose="02020603050405020304" pitchFamily="18" charset="0"/>
              </a:rPr>
              <a:t>Windfall</a:t>
            </a:r>
            <a:r>
              <a:rPr lang="it-IT" sz="1600" dirty="0">
                <a:solidFill>
                  <a:schemeClr val="bg2">
                    <a:lumMod val="10000"/>
                  </a:schemeClr>
                </a:solidFill>
                <a:latin typeface="Times New Roman" panose="02020603050405020304" pitchFamily="18" charset="0"/>
                <a:cs typeface="Times New Roman" panose="02020603050405020304" pitchFamily="18" charset="0"/>
              </a:rPr>
              <a:t> Profit </a:t>
            </a:r>
            <a:r>
              <a:rPr lang="it-IT" sz="1600" dirty="0" err="1">
                <a:solidFill>
                  <a:schemeClr val="bg2">
                    <a:lumMod val="10000"/>
                  </a:schemeClr>
                </a:solidFill>
                <a:latin typeface="Times New Roman" panose="02020603050405020304" pitchFamily="18" charset="0"/>
                <a:cs typeface="Times New Roman" panose="02020603050405020304" pitchFamily="18" charset="0"/>
              </a:rPr>
              <a:t>Taxation</a:t>
            </a:r>
            <a:r>
              <a:rPr lang="it-IT" sz="1600" dirty="0">
                <a:solidFill>
                  <a:schemeClr val="bg2">
                    <a:lumMod val="10000"/>
                  </a:schemeClr>
                </a:solidFill>
                <a:latin typeface="Times New Roman" panose="02020603050405020304" pitchFamily="18" charset="0"/>
                <a:cs typeface="Times New Roman" panose="02020603050405020304" pitchFamily="18" charset="0"/>
              </a:rPr>
              <a:t> in Europe (and Beyond) </a:t>
            </a:r>
            <a:br>
              <a:rPr lang="it-IT" sz="1600" b="1" dirty="0">
                <a:solidFill>
                  <a:schemeClr val="bg2">
                    <a:lumMod val="10000"/>
                  </a:schemeClr>
                </a:solidFill>
                <a:latin typeface="Times New Roman" panose="02020603050405020304" pitchFamily="18" charset="0"/>
                <a:cs typeface="Times New Roman" panose="02020603050405020304" pitchFamily="18" charset="0"/>
              </a:rPr>
            </a:br>
            <a:br>
              <a:rPr lang="it-IT" sz="1600" dirty="0">
                <a:solidFill>
                  <a:schemeClr val="bg2">
                    <a:lumMod val="10000"/>
                  </a:schemeClr>
                </a:solidFill>
                <a:latin typeface="Times New Roman" panose="02020603050405020304" pitchFamily="18" charset="0"/>
                <a:cs typeface="Times New Roman" panose="02020603050405020304" pitchFamily="18" charset="0"/>
              </a:rPr>
            </a:br>
            <a:r>
              <a:rPr lang="it-IT" sz="1600" dirty="0" err="1">
                <a:solidFill>
                  <a:schemeClr val="bg2">
                    <a:lumMod val="10000"/>
                  </a:schemeClr>
                </a:solidFill>
                <a:latin typeface="Times New Roman" panose="02020603050405020304" pitchFamily="18" charset="0"/>
                <a:cs typeface="Times New Roman" panose="02020603050405020304" pitchFamily="18" charset="0"/>
              </a:rPr>
              <a:t>University</a:t>
            </a:r>
            <a:r>
              <a:rPr lang="it-IT" sz="1600" dirty="0">
                <a:solidFill>
                  <a:schemeClr val="bg2">
                    <a:lumMod val="10000"/>
                  </a:schemeClr>
                </a:solidFill>
                <a:latin typeface="Times New Roman" panose="02020603050405020304" pitchFamily="18" charset="0"/>
                <a:cs typeface="Times New Roman" panose="02020603050405020304" pitchFamily="18" charset="0"/>
              </a:rPr>
              <a:t> of Ferrara - 9 March 2023</a:t>
            </a:r>
            <a:br>
              <a:rPr lang="it-IT" dirty="0"/>
            </a:br>
            <a:endParaRPr lang="it-IT" dirty="0"/>
          </a:p>
        </p:txBody>
      </p:sp>
      <p:sp>
        <p:nvSpPr>
          <p:cNvPr id="3" name="Sottotitolo 2">
            <a:extLst>
              <a:ext uri="{FF2B5EF4-FFF2-40B4-BE49-F238E27FC236}">
                <a16:creationId xmlns:a16="http://schemas.microsoft.com/office/drawing/2014/main" id="{285EE7A1-BA38-FD4B-8155-63D8A25E8B39}"/>
              </a:ext>
            </a:extLst>
          </p:cNvPr>
          <p:cNvSpPr>
            <a:spLocks noGrp="1"/>
          </p:cNvSpPr>
          <p:nvPr>
            <p:ph type="subTitle" idx="1"/>
          </p:nvPr>
        </p:nvSpPr>
        <p:spPr/>
        <p:txBody>
          <a:bodyPr>
            <a:normAutofit fontScale="25000" lnSpcReduction="20000"/>
          </a:bodyPr>
          <a:lstStyle/>
          <a:p>
            <a:pPr algn="ctr"/>
            <a:r>
              <a:rPr lang="it-IT" sz="6400" b="1" dirty="0">
                <a:solidFill>
                  <a:schemeClr val="bg2">
                    <a:lumMod val="10000"/>
                  </a:schemeClr>
                </a:solidFill>
                <a:latin typeface="Times New Roman" panose="02020603050405020304" pitchFamily="18" charset="0"/>
                <a:cs typeface="Times New Roman" panose="02020603050405020304" pitchFamily="18" charset="0"/>
              </a:rPr>
              <a:t>«</a:t>
            </a:r>
            <a:r>
              <a:rPr lang="it-IT" sz="6400" dirty="0" err="1">
                <a:solidFill>
                  <a:schemeClr val="bg2">
                    <a:lumMod val="10000"/>
                  </a:schemeClr>
                </a:solidFill>
                <a:latin typeface="Times New Roman" panose="02020603050405020304" pitchFamily="18" charset="0"/>
                <a:cs typeface="Times New Roman" panose="02020603050405020304" pitchFamily="18" charset="0"/>
              </a:rPr>
              <a:t>Windfall</a:t>
            </a:r>
            <a:r>
              <a:rPr lang="it-IT" sz="6400" dirty="0">
                <a:solidFill>
                  <a:schemeClr val="bg2">
                    <a:lumMod val="10000"/>
                  </a:schemeClr>
                </a:solidFill>
                <a:latin typeface="Times New Roman" panose="02020603050405020304" pitchFamily="18" charset="0"/>
                <a:cs typeface="Times New Roman" panose="02020603050405020304" pitchFamily="18" charset="0"/>
              </a:rPr>
              <a:t> Profit </a:t>
            </a:r>
            <a:r>
              <a:rPr lang="it-IT" sz="6400" dirty="0" err="1">
                <a:solidFill>
                  <a:schemeClr val="bg2">
                    <a:lumMod val="10000"/>
                  </a:schemeClr>
                </a:solidFill>
                <a:latin typeface="Times New Roman" panose="02020603050405020304" pitchFamily="18" charset="0"/>
                <a:cs typeface="Times New Roman" panose="02020603050405020304" pitchFamily="18" charset="0"/>
              </a:rPr>
              <a:t>Taxation</a:t>
            </a:r>
            <a:r>
              <a:rPr lang="it-IT" sz="6400" dirty="0">
                <a:solidFill>
                  <a:schemeClr val="bg2">
                    <a:lumMod val="10000"/>
                  </a:schemeClr>
                </a:solidFill>
                <a:latin typeface="Times New Roman" panose="02020603050405020304" pitchFamily="18" charset="0"/>
                <a:cs typeface="Times New Roman" panose="02020603050405020304" pitchFamily="18" charset="0"/>
              </a:rPr>
              <a:t> and </a:t>
            </a:r>
            <a:r>
              <a:rPr lang="it-IT" sz="6400" dirty="0" err="1">
                <a:solidFill>
                  <a:schemeClr val="bg2">
                    <a:lumMod val="10000"/>
                  </a:schemeClr>
                </a:solidFill>
                <a:latin typeface="Times New Roman" panose="02020603050405020304" pitchFamily="18" charset="0"/>
                <a:cs typeface="Times New Roman" panose="02020603050405020304" pitchFamily="18" charset="0"/>
              </a:rPr>
              <a:t>compatibility</a:t>
            </a:r>
            <a:r>
              <a:rPr lang="it-IT" sz="6400" dirty="0">
                <a:solidFill>
                  <a:schemeClr val="bg2">
                    <a:lumMod val="10000"/>
                  </a:schemeClr>
                </a:solidFill>
                <a:latin typeface="Times New Roman" panose="02020603050405020304" pitchFamily="18" charset="0"/>
                <a:cs typeface="Times New Roman" panose="02020603050405020304" pitchFamily="18" charset="0"/>
              </a:rPr>
              <a:t> with the </a:t>
            </a:r>
            <a:r>
              <a:rPr lang="it-IT" sz="6400" dirty="0" err="1">
                <a:solidFill>
                  <a:schemeClr val="bg2">
                    <a:lumMod val="10000"/>
                  </a:schemeClr>
                </a:solidFill>
                <a:latin typeface="Times New Roman" panose="02020603050405020304" pitchFamily="18" charset="0"/>
                <a:cs typeface="Times New Roman" panose="02020603050405020304" pitchFamily="18" charset="0"/>
              </a:rPr>
              <a:t>principle</a:t>
            </a:r>
            <a:r>
              <a:rPr lang="it-IT" sz="6400" dirty="0">
                <a:solidFill>
                  <a:schemeClr val="bg2">
                    <a:lumMod val="10000"/>
                  </a:schemeClr>
                </a:solidFill>
                <a:latin typeface="Times New Roman" panose="02020603050405020304" pitchFamily="18" charset="0"/>
                <a:cs typeface="Times New Roman" panose="02020603050405020304" pitchFamily="18" charset="0"/>
              </a:rPr>
              <a:t> of </a:t>
            </a:r>
            <a:r>
              <a:rPr lang="it-IT" sz="6400" dirty="0" err="1">
                <a:solidFill>
                  <a:schemeClr val="bg2">
                    <a:lumMod val="10000"/>
                  </a:schemeClr>
                </a:solidFill>
                <a:latin typeface="Times New Roman" panose="02020603050405020304" pitchFamily="18" charset="0"/>
                <a:cs typeface="Times New Roman" panose="02020603050405020304" pitchFamily="18" charset="0"/>
              </a:rPr>
              <a:t>tax</a:t>
            </a:r>
            <a:r>
              <a:rPr lang="it-IT" sz="6400" dirty="0">
                <a:solidFill>
                  <a:schemeClr val="bg2">
                    <a:lumMod val="10000"/>
                  </a:schemeClr>
                </a:solidFill>
                <a:latin typeface="Times New Roman" panose="02020603050405020304" pitchFamily="18" charset="0"/>
                <a:cs typeface="Times New Roman" panose="02020603050405020304" pitchFamily="18" charset="0"/>
              </a:rPr>
              <a:t> non-</a:t>
            </a:r>
            <a:r>
              <a:rPr lang="it-IT" sz="6400" dirty="0" err="1">
                <a:solidFill>
                  <a:schemeClr val="bg2">
                    <a:lumMod val="10000"/>
                  </a:schemeClr>
                </a:solidFill>
                <a:latin typeface="Times New Roman" panose="02020603050405020304" pitchFamily="18" charset="0"/>
                <a:cs typeface="Times New Roman" panose="02020603050405020304" pitchFamily="18" charset="0"/>
              </a:rPr>
              <a:t>discrimination</a:t>
            </a:r>
            <a:r>
              <a:rPr lang="it-IT" sz="6400" dirty="0">
                <a:solidFill>
                  <a:schemeClr val="bg2">
                    <a:lumMod val="10000"/>
                  </a:schemeClr>
                </a:solidFill>
                <a:latin typeface="Times New Roman" panose="02020603050405020304" pitchFamily="18" charset="0"/>
                <a:cs typeface="Times New Roman" panose="02020603050405020304" pitchFamily="18" charset="0"/>
              </a:rPr>
              <a:t>: </a:t>
            </a:r>
            <a:r>
              <a:rPr lang="it-IT" sz="6400" dirty="0" err="1">
                <a:solidFill>
                  <a:schemeClr val="bg2">
                    <a:lumMod val="10000"/>
                  </a:schemeClr>
                </a:solidFill>
                <a:latin typeface="Times New Roman" panose="02020603050405020304" pitchFamily="18" charset="0"/>
                <a:cs typeface="Times New Roman" panose="02020603050405020304" pitchFamily="18" charset="0"/>
              </a:rPr>
              <a:t>what</a:t>
            </a:r>
            <a:r>
              <a:rPr lang="it-IT" sz="6400" dirty="0">
                <a:solidFill>
                  <a:schemeClr val="bg2">
                    <a:lumMod val="10000"/>
                  </a:schemeClr>
                </a:solidFill>
                <a:latin typeface="Times New Roman" panose="02020603050405020304" pitchFamily="18" charset="0"/>
                <a:cs typeface="Times New Roman" panose="02020603050405020304" pitchFamily="18" charset="0"/>
              </a:rPr>
              <a:t> </a:t>
            </a:r>
            <a:r>
              <a:rPr lang="it-IT" sz="6400" dirty="0" err="1">
                <a:solidFill>
                  <a:schemeClr val="bg2">
                    <a:lumMod val="10000"/>
                  </a:schemeClr>
                </a:solidFill>
                <a:latin typeface="Times New Roman" panose="02020603050405020304" pitchFamily="18" charset="0"/>
                <a:cs typeface="Times New Roman" panose="02020603050405020304" pitchFamily="18" charset="0"/>
              </a:rPr>
              <a:t>is</a:t>
            </a:r>
            <a:r>
              <a:rPr lang="it-IT" sz="6400" dirty="0">
                <a:solidFill>
                  <a:schemeClr val="bg2">
                    <a:lumMod val="10000"/>
                  </a:schemeClr>
                </a:solidFill>
                <a:latin typeface="Times New Roman" panose="02020603050405020304" pitchFamily="18" charset="0"/>
                <a:cs typeface="Times New Roman" panose="02020603050405020304" pitchFamily="18" charset="0"/>
              </a:rPr>
              <a:t> </a:t>
            </a:r>
            <a:r>
              <a:rPr lang="it-IT" sz="6400" dirty="0" err="1">
                <a:solidFill>
                  <a:schemeClr val="bg2">
                    <a:lumMod val="10000"/>
                  </a:schemeClr>
                </a:solidFill>
                <a:latin typeface="Times New Roman" panose="02020603050405020304" pitchFamily="18" charset="0"/>
                <a:cs typeface="Times New Roman" panose="02020603050405020304" pitchFamily="18" charset="0"/>
              </a:rPr>
              <a:t>not</a:t>
            </a:r>
            <a:r>
              <a:rPr lang="it-IT" sz="6400" dirty="0">
                <a:solidFill>
                  <a:schemeClr val="bg2">
                    <a:lumMod val="10000"/>
                  </a:schemeClr>
                </a:solidFill>
                <a:latin typeface="Times New Roman" panose="02020603050405020304" pitchFamily="18" charset="0"/>
                <a:cs typeface="Times New Roman" panose="02020603050405020304" pitchFamily="18" charset="0"/>
              </a:rPr>
              <a:t> right?»</a:t>
            </a:r>
          </a:p>
          <a:p>
            <a:pPr algn="ctr"/>
            <a:endParaRPr lang="it-IT" sz="5600" b="1" dirty="0">
              <a:latin typeface="Times New Roman" panose="02020603050405020304" pitchFamily="18" charset="0"/>
              <a:cs typeface="Times New Roman" panose="02020603050405020304" pitchFamily="18" charset="0"/>
            </a:endParaRPr>
          </a:p>
          <a:p>
            <a:pPr algn="ctr"/>
            <a:endParaRPr lang="it-IT" sz="5200" b="1" dirty="0">
              <a:solidFill>
                <a:schemeClr val="tx1"/>
              </a:solidFill>
              <a:latin typeface="Times New Roman" panose="02020603050405020304" pitchFamily="18" charset="0"/>
              <a:cs typeface="Times New Roman" panose="02020603050405020304" pitchFamily="18" charset="0"/>
            </a:endParaRPr>
          </a:p>
          <a:p>
            <a:pPr algn="ctr"/>
            <a:r>
              <a:rPr lang="it-IT" sz="5200" b="1" dirty="0">
                <a:solidFill>
                  <a:schemeClr val="tx1"/>
                </a:solidFill>
                <a:latin typeface="Times New Roman" panose="02020603050405020304" pitchFamily="18" charset="0"/>
                <a:cs typeface="Times New Roman" panose="02020603050405020304" pitchFamily="18" charset="0"/>
              </a:rPr>
              <a:t>Dr. Francesco Paolo Schiavone</a:t>
            </a:r>
          </a:p>
          <a:p>
            <a:pPr algn="ctr"/>
            <a:br>
              <a:rPr lang="it-IT" sz="5200" b="1" dirty="0">
                <a:solidFill>
                  <a:schemeClr val="tx1"/>
                </a:solidFill>
                <a:latin typeface="Times New Roman" panose="02020603050405020304" pitchFamily="18" charset="0"/>
                <a:cs typeface="Times New Roman" panose="02020603050405020304" pitchFamily="18" charset="0"/>
              </a:rPr>
            </a:br>
            <a:r>
              <a:rPr lang="it-IT" sz="5200" b="1" dirty="0" err="1">
                <a:solidFill>
                  <a:schemeClr val="tx1"/>
                </a:solidFill>
                <a:latin typeface="Times New Roman" panose="02020603050405020304" pitchFamily="18" charset="0"/>
                <a:cs typeface="Times New Roman" panose="02020603050405020304" pitchFamily="18" charset="0"/>
              </a:rPr>
              <a:t>Ph.D</a:t>
            </a:r>
            <a:r>
              <a:rPr lang="it-IT" sz="5200" b="1" dirty="0">
                <a:solidFill>
                  <a:schemeClr val="tx1"/>
                </a:solidFill>
                <a:latin typeface="Times New Roman" panose="02020603050405020304" pitchFamily="18" charset="0"/>
                <a:cs typeface="Times New Roman" panose="02020603050405020304" pitchFamily="18" charset="0"/>
              </a:rPr>
              <a:t>. </a:t>
            </a:r>
            <a:r>
              <a:rPr lang="it-IT" sz="5200" b="1" dirty="0" err="1">
                <a:solidFill>
                  <a:schemeClr val="tx1"/>
                </a:solidFill>
                <a:latin typeface="Times New Roman" panose="02020603050405020304" pitchFamily="18" charset="0"/>
                <a:cs typeface="Times New Roman" panose="02020603050405020304" pitchFamily="18" charset="0"/>
              </a:rPr>
              <a:t>Student</a:t>
            </a:r>
            <a:r>
              <a:rPr lang="it-IT" sz="5200" b="1" dirty="0">
                <a:solidFill>
                  <a:schemeClr val="tx1"/>
                </a:solidFill>
                <a:latin typeface="Times New Roman" panose="02020603050405020304" pitchFamily="18" charset="0"/>
                <a:cs typeface="Times New Roman" panose="02020603050405020304" pitchFamily="18" charset="0"/>
              </a:rPr>
              <a:t> in </a:t>
            </a:r>
            <a:r>
              <a:rPr lang="it-IT" sz="5200" b="1" dirty="0" err="1">
                <a:solidFill>
                  <a:schemeClr val="tx1"/>
                </a:solidFill>
                <a:latin typeface="Times New Roman" panose="02020603050405020304" pitchFamily="18" charset="0"/>
                <a:cs typeface="Times New Roman" panose="02020603050405020304" pitchFamily="18" charset="0"/>
              </a:rPr>
              <a:t>Tax</a:t>
            </a:r>
            <a:r>
              <a:rPr lang="it-IT" sz="5200" b="1" dirty="0">
                <a:solidFill>
                  <a:schemeClr val="tx1"/>
                </a:solidFill>
                <a:latin typeface="Times New Roman" panose="02020603050405020304" pitchFamily="18" charset="0"/>
                <a:cs typeface="Times New Roman" panose="02020603050405020304" pitchFamily="18" charset="0"/>
              </a:rPr>
              <a:t> Law, </a:t>
            </a:r>
            <a:r>
              <a:rPr lang="it-IT" sz="5200" b="1" dirty="0" err="1">
                <a:solidFill>
                  <a:schemeClr val="tx1"/>
                </a:solidFill>
                <a:latin typeface="Times New Roman" panose="02020603050405020304" pitchFamily="18" charset="0"/>
                <a:cs typeface="Times New Roman" panose="02020603050405020304" pitchFamily="18" charset="0"/>
              </a:rPr>
              <a:t>University</a:t>
            </a:r>
            <a:r>
              <a:rPr lang="it-IT" sz="5200" b="1" dirty="0">
                <a:solidFill>
                  <a:schemeClr val="tx1"/>
                </a:solidFill>
                <a:latin typeface="Times New Roman" panose="02020603050405020304" pitchFamily="18" charset="0"/>
                <a:cs typeface="Times New Roman" panose="02020603050405020304" pitchFamily="18" charset="0"/>
              </a:rPr>
              <a:t> of </a:t>
            </a:r>
            <a:r>
              <a:rPr lang="it-IT" sz="5200" b="1" dirty="0" err="1">
                <a:solidFill>
                  <a:schemeClr val="tx1"/>
                </a:solidFill>
                <a:latin typeface="Times New Roman" panose="02020603050405020304" pitchFamily="18" charset="0"/>
                <a:cs typeface="Times New Roman" panose="02020603050405020304" pitchFamily="18" charset="0"/>
              </a:rPr>
              <a:t>Naples</a:t>
            </a:r>
            <a:r>
              <a:rPr lang="it-IT" sz="5200" b="1" dirty="0">
                <a:solidFill>
                  <a:schemeClr val="tx1"/>
                </a:solidFill>
                <a:latin typeface="Times New Roman" panose="02020603050405020304" pitchFamily="18" charset="0"/>
                <a:cs typeface="Times New Roman" panose="02020603050405020304" pitchFamily="18" charset="0"/>
              </a:rPr>
              <a:t> Federico II</a:t>
            </a:r>
          </a:p>
          <a:p>
            <a:endParaRPr lang="it-IT" dirty="0"/>
          </a:p>
        </p:txBody>
      </p:sp>
      <p:pic>
        <p:nvPicPr>
          <p:cNvPr id="4" name="image3.png">
            <a:extLst>
              <a:ext uri="{FF2B5EF4-FFF2-40B4-BE49-F238E27FC236}">
                <a16:creationId xmlns:a16="http://schemas.microsoft.com/office/drawing/2014/main" id="{61803557-FFE2-EB44-9A61-B1D69BA83233}"/>
              </a:ext>
            </a:extLst>
          </p:cNvPr>
          <p:cNvPicPr/>
          <p:nvPr/>
        </p:nvPicPr>
        <p:blipFill>
          <a:blip r:embed="rId3"/>
          <a:srcRect/>
          <a:stretch>
            <a:fillRect/>
          </a:stretch>
        </p:blipFill>
        <p:spPr>
          <a:xfrm>
            <a:off x="762558" y="493322"/>
            <a:ext cx="1944414" cy="774383"/>
          </a:xfrm>
          <a:prstGeom prst="rect">
            <a:avLst/>
          </a:prstGeom>
          <a:ln/>
        </p:spPr>
      </p:pic>
      <p:pic>
        <p:nvPicPr>
          <p:cNvPr id="5" name="image2.jpeg">
            <a:extLst>
              <a:ext uri="{FF2B5EF4-FFF2-40B4-BE49-F238E27FC236}">
                <a16:creationId xmlns:a16="http://schemas.microsoft.com/office/drawing/2014/main" id="{09025AEE-321C-1C4D-A12A-4F291D66C535}"/>
              </a:ext>
            </a:extLst>
          </p:cNvPr>
          <p:cNvPicPr/>
          <p:nvPr/>
        </p:nvPicPr>
        <p:blipFill>
          <a:blip r:embed="rId4" cstate="print"/>
          <a:stretch>
            <a:fillRect/>
          </a:stretch>
        </p:blipFill>
        <p:spPr>
          <a:xfrm>
            <a:off x="2976490" y="493322"/>
            <a:ext cx="2294255" cy="774383"/>
          </a:xfrm>
          <a:prstGeom prst="rect">
            <a:avLst/>
          </a:prstGeom>
        </p:spPr>
      </p:pic>
    </p:spTree>
    <p:extLst>
      <p:ext uri="{BB962C8B-B14F-4D97-AF65-F5344CB8AC3E}">
        <p14:creationId xmlns:p14="http://schemas.microsoft.com/office/powerpoint/2010/main" val="42445814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EA5735-D954-5B43-9BF8-3F3F0D516711}"/>
              </a:ext>
            </a:extLst>
          </p:cNvPr>
          <p:cNvSpPr>
            <a:spLocks noGrp="1"/>
          </p:cNvSpPr>
          <p:nvPr>
            <p:ph type="title"/>
          </p:nvPr>
        </p:nvSpPr>
        <p:spPr/>
        <p:txBody>
          <a:bodyPr>
            <a:normAutofit/>
          </a:bodyPr>
          <a:lstStyle/>
          <a:p>
            <a:pPr algn="just"/>
            <a:r>
              <a:rPr lang="it-IT" b="1" dirty="0">
                <a:solidFill>
                  <a:schemeClr val="bg2">
                    <a:lumMod val="10000"/>
                  </a:schemeClr>
                </a:solidFill>
                <a:latin typeface="Times New Roman" panose="02020603050405020304" pitchFamily="18" charset="0"/>
                <a:cs typeface="Times New Roman" panose="02020603050405020304" pitchFamily="18" charset="0"/>
              </a:rPr>
              <a:t>Court of Justice of the European Union, Grand Chamber, 18/06/2019, No 591/17 [3]</a:t>
            </a:r>
            <a:endParaRPr lang="it-IT" dirty="0">
              <a:solidFill>
                <a:schemeClr val="bg2">
                  <a:lumMod val="10000"/>
                </a:schemeClr>
              </a:solidFill>
              <a:latin typeface="Times New Roman" panose="02020603050405020304" pitchFamily="18" charset="0"/>
              <a:cs typeface="Times New Roman" panose="02020603050405020304" pitchFamily="18" charset="0"/>
            </a:endParaRPr>
          </a:p>
        </p:txBody>
      </p:sp>
      <p:sp>
        <p:nvSpPr>
          <p:cNvPr id="3" name="Segnaposto contenuto 2">
            <a:extLst>
              <a:ext uri="{FF2B5EF4-FFF2-40B4-BE49-F238E27FC236}">
                <a16:creationId xmlns:a16="http://schemas.microsoft.com/office/drawing/2014/main" id="{EC2FC75B-36F3-B147-B63B-6CFEF59367B8}"/>
              </a:ext>
            </a:extLst>
          </p:cNvPr>
          <p:cNvSpPr>
            <a:spLocks noGrp="1"/>
          </p:cNvSpPr>
          <p:nvPr>
            <p:ph idx="1"/>
          </p:nvPr>
        </p:nvSpPr>
        <p:spPr/>
        <p:txBody>
          <a:bodyPr>
            <a:normAutofit/>
          </a:bodyPr>
          <a:lstStyle/>
          <a:p>
            <a:pPr algn="just"/>
            <a:r>
              <a:rPr lang="it-IT" dirty="0" err="1">
                <a:solidFill>
                  <a:schemeClr val="bg2">
                    <a:lumMod val="10000"/>
                  </a:schemeClr>
                </a:solidFill>
                <a:latin typeface="Times New Roman" panose="02020603050405020304" pitchFamily="18" charset="0"/>
                <a:cs typeface="Times New Roman" panose="02020603050405020304" pitchFamily="18" charset="0"/>
              </a:rPr>
              <a:t>Furthermore</a:t>
            </a:r>
            <a:r>
              <a:rPr lang="it-IT" dirty="0">
                <a:solidFill>
                  <a:schemeClr val="bg2">
                    <a:lumMod val="10000"/>
                  </a:schemeClr>
                </a:solidFill>
                <a:latin typeface="Times New Roman" panose="02020603050405020304" pitchFamily="18" charset="0"/>
                <a:cs typeface="Times New Roman" panose="02020603050405020304" pitchFamily="18" charset="0"/>
              </a:rPr>
              <a:t>, according to data from IQVIA, (a global provider of healthcare and pharmaceutical data, innovative technologies and clinical research services), online sales in Italy increased in double-digit figures from 383.1 million in 2020 to 437.3 million in 2021 (periods </a:t>
            </a:r>
            <a:r>
              <a:rPr lang="it-IT" dirty="0" err="1">
                <a:solidFill>
                  <a:schemeClr val="bg2">
                    <a:lumMod val="10000"/>
                  </a:schemeClr>
                </a:solidFill>
                <a:latin typeface="Times New Roman" panose="02020603050405020304" pitchFamily="18" charset="0"/>
                <a:cs typeface="Times New Roman" panose="02020603050405020304" pitchFamily="18" charset="0"/>
              </a:rPr>
              <a:t>considered</a:t>
            </a:r>
            <a:r>
              <a:rPr lang="it-IT" dirty="0">
                <a:solidFill>
                  <a:schemeClr val="bg2">
                    <a:lumMod val="10000"/>
                  </a:schemeClr>
                </a:solidFill>
                <a:latin typeface="Times New Roman" panose="02020603050405020304" pitchFamily="18" charset="0"/>
                <a:cs typeface="Times New Roman" panose="02020603050405020304" pitchFamily="18" charset="0"/>
              </a:rPr>
              <a:t>).</a:t>
            </a:r>
          </a:p>
          <a:p>
            <a:pPr algn="just"/>
            <a:r>
              <a:rPr lang="it-IT" dirty="0" err="1">
                <a:solidFill>
                  <a:schemeClr val="bg2">
                    <a:lumMod val="10000"/>
                  </a:schemeClr>
                </a:solidFill>
                <a:latin typeface="Times New Roman" panose="02020603050405020304" pitchFamily="18" charset="0"/>
                <a:cs typeface="Times New Roman" panose="02020603050405020304" pitchFamily="18" charset="0"/>
              </a:rPr>
              <a:t>This</a:t>
            </a:r>
            <a:r>
              <a:rPr lang="it-IT" dirty="0">
                <a:solidFill>
                  <a:schemeClr val="bg2">
                    <a:lumMod val="10000"/>
                  </a:schemeClr>
                </a:solidFill>
                <a:latin typeface="Times New Roman" panose="02020603050405020304" pitchFamily="18" charset="0"/>
                <a:cs typeface="Times New Roman" panose="02020603050405020304" pitchFamily="18" charset="0"/>
              </a:rPr>
              <a:t> increase was even more pronounced when compared to the </a:t>
            </a:r>
            <a:r>
              <a:rPr lang="it-IT" dirty="0" err="1">
                <a:solidFill>
                  <a:schemeClr val="bg2">
                    <a:lumMod val="10000"/>
                  </a:schemeClr>
                </a:solidFill>
                <a:latin typeface="Times New Roman" panose="02020603050405020304" pitchFamily="18" charset="0"/>
                <a:cs typeface="Times New Roman" panose="02020603050405020304" pitchFamily="18" charset="0"/>
              </a:rPr>
              <a:t>pre-pandemic</a:t>
            </a:r>
            <a:r>
              <a:rPr lang="it-IT" dirty="0">
                <a:solidFill>
                  <a:schemeClr val="bg2">
                    <a:lumMod val="10000"/>
                  </a:schemeClr>
                </a:solidFill>
                <a:latin typeface="Times New Roman" panose="02020603050405020304" pitchFamily="18" charset="0"/>
                <a:cs typeface="Times New Roman" panose="02020603050405020304" pitchFamily="18" charset="0"/>
              </a:rPr>
              <a:t> year 2019, during which a total of 229.6 million euro worth of pharmacy products were purchased. In fact, online sales in 2021 were +14% compared to 2020 and +90% compared to 2019. </a:t>
            </a:r>
          </a:p>
          <a:p>
            <a:pPr algn="just"/>
            <a:r>
              <a:rPr lang="it-IT" dirty="0" err="1">
                <a:solidFill>
                  <a:schemeClr val="bg2">
                    <a:lumMod val="10000"/>
                  </a:schemeClr>
                </a:solidFill>
                <a:latin typeface="Times New Roman" panose="02020603050405020304" pitchFamily="18" charset="0"/>
                <a:cs typeface="Times New Roman" panose="02020603050405020304" pitchFamily="18" charset="0"/>
              </a:rPr>
              <a:t>What</a:t>
            </a:r>
            <a:r>
              <a:rPr lang="it-IT" dirty="0">
                <a:solidFill>
                  <a:schemeClr val="bg2">
                    <a:lumMod val="10000"/>
                  </a:schemeClr>
                </a:solidFill>
                <a:latin typeface="Times New Roman" panose="02020603050405020304" pitchFamily="18" charset="0"/>
                <a:cs typeface="Times New Roman" panose="02020603050405020304" pitchFamily="18" charset="0"/>
              </a:rPr>
              <a:t> can </a:t>
            </a:r>
            <a:r>
              <a:rPr lang="it-IT" dirty="0" err="1">
                <a:solidFill>
                  <a:schemeClr val="bg2">
                    <a:lumMod val="10000"/>
                  </a:schemeClr>
                </a:solidFill>
                <a:latin typeface="Times New Roman" panose="02020603050405020304" pitchFamily="18" charset="0"/>
                <a:cs typeface="Times New Roman" panose="02020603050405020304" pitchFamily="18" charset="0"/>
              </a:rPr>
              <a:t>we</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add</a:t>
            </a:r>
            <a:r>
              <a:rPr lang="it-IT" dirty="0">
                <a:solidFill>
                  <a:schemeClr val="bg2">
                    <a:lumMod val="10000"/>
                  </a:schemeClr>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0859701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15E3C3-852D-DF45-93C5-10CB186F64A9}"/>
              </a:ext>
            </a:extLst>
          </p:cNvPr>
          <p:cNvSpPr>
            <a:spLocks noGrp="1"/>
          </p:cNvSpPr>
          <p:nvPr>
            <p:ph type="title"/>
          </p:nvPr>
        </p:nvSpPr>
        <p:spPr/>
        <p:txBody>
          <a:bodyPr>
            <a:normAutofit/>
          </a:bodyPr>
          <a:lstStyle/>
          <a:p>
            <a:r>
              <a:rPr lang="it-IT" b="1" dirty="0">
                <a:solidFill>
                  <a:schemeClr val="bg2">
                    <a:lumMod val="10000"/>
                  </a:schemeClr>
                </a:solidFill>
                <a:latin typeface="Times New Roman" panose="02020603050405020304" pitchFamily="18" charset="0"/>
                <a:cs typeface="Times New Roman" panose="02020603050405020304" pitchFamily="18" charset="0"/>
              </a:rPr>
              <a:t>Brief focus: Non-discrimination and international </a:t>
            </a:r>
            <a:r>
              <a:rPr lang="it-IT" b="1" dirty="0" err="1">
                <a:solidFill>
                  <a:schemeClr val="bg2">
                    <a:lumMod val="10000"/>
                  </a:schemeClr>
                </a:solidFill>
                <a:latin typeface="Times New Roman" panose="02020603050405020304" pitchFamily="18" charset="0"/>
                <a:cs typeface="Times New Roman" panose="02020603050405020304" pitchFamily="18" charset="0"/>
              </a:rPr>
              <a:t>treaties</a:t>
            </a:r>
            <a:r>
              <a:rPr lang="it-IT" b="1" dirty="0">
                <a:solidFill>
                  <a:schemeClr val="bg2">
                    <a:lumMod val="10000"/>
                  </a:schemeClr>
                </a:solidFill>
                <a:latin typeface="Times New Roman" panose="02020603050405020304" pitchFamily="18" charset="0"/>
                <a:cs typeface="Times New Roman" panose="02020603050405020304" pitchFamily="18" charset="0"/>
              </a:rPr>
              <a:t> [1]</a:t>
            </a:r>
          </a:p>
        </p:txBody>
      </p:sp>
      <p:sp>
        <p:nvSpPr>
          <p:cNvPr id="3" name="Segnaposto contenuto 2">
            <a:extLst>
              <a:ext uri="{FF2B5EF4-FFF2-40B4-BE49-F238E27FC236}">
                <a16:creationId xmlns:a16="http://schemas.microsoft.com/office/drawing/2014/main" id="{B450F66D-014D-174D-A5BE-998ACCB1E8A6}"/>
              </a:ext>
            </a:extLst>
          </p:cNvPr>
          <p:cNvSpPr>
            <a:spLocks noGrp="1"/>
          </p:cNvSpPr>
          <p:nvPr>
            <p:ph idx="1"/>
          </p:nvPr>
        </p:nvSpPr>
        <p:spPr/>
        <p:txBody>
          <a:bodyPr>
            <a:normAutofit/>
          </a:bodyPr>
          <a:lstStyle/>
          <a:p>
            <a:pPr algn="just"/>
            <a:r>
              <a:rPr lang="it-IT" dirty="0">
                <a:solidFill>
                  <a:schemeClr val="bg2">
                    <a:lumMod val="10000"/>
                  </a:schemeClr>
                </a:solidFill>
                <a:latin typeface="Times New Roman" panose="02020603050405020304" pitchFamily="18" charset="0"/>
                <a:cs typeface="Times New Roman" panose="02020603050405020304" pitchFamily="18" charset="0"/>
              </a:rPr>
              <a:t>The principle of non-discrimination also finds normative reference in the </a:t>
            </a:r>
            <a:r>
              <a:rPr lang="it-IT" b="1" dirty="0">
                <a:solidFill>
                  <a:schemeClr val="bg2">
                    <a:lumMod val="10000"/>
                  </a:schemeClr>
                </a:solidFill>
                <a:latin typeface="Times New Roman" panose="02020603050405020304" pitchFamily="18" charset="0"/>
                <a:cs typeface="Times New Roman" panose="02020603050405020304" pitchFamily="18" charset="0"/>
              </a:rPr>
              <a:t>international sphere, </a:t>
            </a:r>
            <a:r>
              <a:rPr lang="it-IT" dirty="0">
                <a:solidFill>
                  <a:schemeClr val="bg2">
                    <a:lumMod val="10000"/>
                  </a:schemeClr>
                </a:solidFill>
                <a:latin typeface="Times New Roman" panose="02020603050405020304" pitchFamily="18" charset="0"/>
                <a:cs typeface="Times New Roman" panose="02020603050405020304" pitchFamily="18" charset="0"/>
              </a:rPr>
              <a:t>specifically in the Art. 24 of the OECD Model.</a:t>
            </a:r>
          </a:p>
        </p:txBody>
      </p:sp>
    </p:spTree>
    <p:extLst>
      <p:ext uri="{BB962C8B-B14F-4D97-AF65-F5344CB8AC3E}">
        <p14:creationId xmlns:p14="http://schemas.microsoft.com/office/powerpoint/2010/main" val="13707410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34ADB5-A527-2B47-98FA-19934D0F88A0}"/>
              </a:ext>
            </a:extLst>
          </p:cNvPr>
          <p:cNvSpPr>
            <a:spLocks noGrp="1"/>
          </p:cNvSpPr>
          <p:nvPr>
            <p:ph type="title"/>
          </p:nvPr>
        </p:nvSpPr>
        <p:spPr/>
        <p:txBody>
          <a:bodyPr>
            <a:normAutofit/>
          </a:bodyPr>
          <a:lstStyle/>
          <a:p>
            <a:r>
              <a:rPr lang="it-IT" b="1" dirty="0">
                <a:solidFill>
                  <a:schemeClr val="bg2">
                    <a:lumMod val="10000"/>
                  </a:schemeClr>
                </a:solidFill>
                <a:latin typeface="Times New Roman" panose="02020603050405020304" pitchFamily="18" charset="0"/>
                <a:cs typeface="Times New Roman" panose="02020603050405020304" pitchFamily="18" charset="0"/>
              </a:rPr>
              <a:t>Brief focus: Non-discrimination and international treaties [2]</a:t>
            </a:r>
            <a:endParaRPr lang="it-IT" dirty="0">
              <a:solidFill>
                <a:schemeClr val="bg2">
                  <a:lumMod val="10000"/>
                </a:schemeClr>
              </a:solidFill>
            </a:endParaRPr>
          </a:p>
        </p:txBody>
      </p:sp>
      <p:sp>
        <p:nvSpPr>
          <p:cNvPr id="3" name="Segnaposto contenuto 2">
            <a:extLst>
              <a:ext uri="{FF2B5EF4-FFF2-40B4-BE49-F238E27FC236}">
                <a16:creationId xmlns:a16="http://schemas.microsoft.com/office/drawing/2014/main" id="{FEDD4A0E-CD5B-EA4C-802F-BC3AE10CA638}"/>
              </a:ext>
            </a:extLst>
          </p:cNvPr>
          <p:cNvSpPr>
            <a:spLocks noGrp="1"/>
          </p:cNvSpPr>
          <p:nvPr>
            <p:ph idx="1"/>
          </p:nvPr>
        </p:nvSpPr>
        <p:spPr/>
        <p:txBody>
          <a:bodyPr>
            <a:normAutofit/>
          </a:bodyPr>
          <a:lstStyle/>
          <a:p>
            <a:pPr algn="just"/>
            <a:r>
              <a:rPr lang="it-IT" dirty="0">
                <a:solidFill>
                  <a:schemeClr val="bg2">
                    <a:lumMod val="10000"/>
                  </a:schemeClr>
                </a:solidFill>
                <a:latin typeface="Times New Roman" panose="02020603050405020304" pitchFamily="18" charset="0"/>
                <a:cs typeface="Times New Roman" panose="02020603050405020304" pitchFamily="18" charset="0"/>
              </a:rPr>
              <a:t>The </a:t>
            </a:r>
            <a:r>
              <a:rPr lang="it-IT" dirty="0" err="1">
                <a:solidFill>
                  <a:schemeClr val="bg2">
                    <a:lumMod val="10000"/>
                  </a:schemeClr>
                </a:solidFill>
                <a:latin typeface="Times New Roman" panose="02020603050405020304" pitchFamily="18" charset="0"/>
                <a:cs typeface="Times New Roman" panose="02020603050405020304" pitchFamily="18" charset="0"/>
              </a:rPr>
              <a:t>element</a:t>
            </a:r>
            <a:r>
              <a:rPr lang="it-IT" dirty="0">
                <a:solidFill>
                  <a:schemeClr val="bg2">
                    <a:lumMod val="10000"/>
                  </a:schemeClr>
                </a:solidFill>
                <a:latin typeface="Times New Roman" panose="02020603050405020304" pitchFamily="18" charset="0"/>
                <a:cs typeface="Times New Roman" panose="02020603050405020304" pitchFamily="18" charset="0"/>
              </a:rPr>
              <a:t> of </a:t>
            </a:r>
            <a:r>
              <a:rPr lang="it-IT" dirty="0" err="1">
                <a:solidFill>
                  <a:schemeClr val="bg2">
                    <a:lumMod val="10000"/>
                  </a:schemeClr>
                </a:solidFill>
                <a:latin typeface="Times New Roman" panose="02020603050405020304" pitchFamily="18" charset="0"/>
                <a:cs typeface="Times New Roman" panose="02020603050405020304" pitchFamily="18" charset="0"/>
              </a:rPr>
              <a:t>discrimination</a:t>
            </a:r>
            <a:r>
              <a:rPr lang="it-IT" dirty="0">
                <a:solidFill>
                  <a:schemeClr val="bg2">
                    <a:lumMod val="10000"/>
                  </a:schemeClr>
                </a:solidFill>
                <a:latin typeface="Times New Roman" panose="02020603050405020304" pitchFamily="18" charset="0"/>
                <a:cs typeface="Times New Roman" panose="02020603050405020304" pitchFamily="18" charset="0"/>
              </a:rPr>
              <a:t> can </a:t>
            </a:r>
            <a:r>
              <a:rPr lang="it-IT" dirty="0" err="1">
                <a:solidFill>
                  <a:schemeClr val="bg2">
                    <a:lumMod val="10000"/>
                  </a:schemeClr>
                </a:solidFill>
                <a:latin typeface="Times New Roman" panose="02020603050405020304" pitchFamily="18" charset="0"/>
                <a:cs typeface="Times New Roman" panose="02020603050405020304" pitchFamily="18" charset="0"/>
              </a:rPr>
              <a:t>refer</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not</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only</a:t>
            </a:r>
            <a:r>
              <a:rPr lang="it-IT" dirty="0">
                <a:solidFill>
                  <a:schemeClr val="bg2">
                    <a:lumMod val="10000"/>
                  </a:schemeClr>
                </a:solidFill>
                <a:latin typeface="Times New Roman" panose="02020603050405020304" pitchFamily="18" charset="0"/>
                <a:cs typeface="Times New Roman" panose="02020603050405020304" pitchFamily="18" charset="0"/>
              </a:rPr>
              <a:t> to the </a:t>
            </a:r>
            <a:r>
              <a:rPr lang="it-IT" dirty="0" err="1">
                <a:solidFill>
                  <a:schemeClr val="bg2">
                    <a:lumMod val="10000"/>
                  </a:schemeClr>
                </a:solidFill>
                <a:latin typeface="Times New Roman" panose="02020603050405020304" pitchFamily="18" charset="0"/>
                <a:cs typeface="Times New Roman" panose="02020603050405020304" pitchFamily="18" charset="0"/>
              </a:rPr>
              <a:t>tax</a:t>
            </a:r>
            <a:r>
              <a:rPr lang="it-IT" dirty="0">
                <a:solidFill>
                  <a:schemeClr val="bg2">
                    <a:lumMod val="10000"/>
                  </a:schemeClr>
                </a:solidFill>
                <a:latin typeface="Times New Roman" panose="02020603050405020304" pitchFamily="18" charset="0"/>
                <a:cs typeface="Times New Roman" panose="02020603050405020304" pitchFamily="18" charset="0"/>
              </a:rPr>
              <a:t> base and the </a:t>
            </a:r>
            <a:r>
              <a:rPr lang="it-IT" dirty="0" err="1">
                <a:solidFill>
                  <a:schemeClr val="bg2">
                    <a:lumMod val="10000"/>
                  </a:schemeClr>
                </a:solidFill>
                <a:latin typeface="Times New Roman" panose="02020603050405020304" pitchFamily="18" charset="0"/>
                <a:cs typeface="Times New Roman" panose="02020603050405020304" pitchFamily="18" charset="0"/>
              </a:rPr>
              <a:t>tax</a:t>
            </a:r>
            <a:r>
              <a:rPr lang="it-IT" dirty="0">
                <a:solidFill>
                  <a:schemeClr val="bg2">
                    <a:lumMod val="10000"/>
                  </a:schemeClr>
                </a:solidFill>
                <a:latin typeface="Times New Roman" panose="02020603050405020304" pitchFamily="18" charset="0"/>
                <a:cs typeface="Times New Roman" panose="02020603050405020304" pitchFamily="18" charset="0"/>
              </a:rPr>
              <a:t> rate, </a:t>
            </a:r>
            <a:r>
              <a:rPr lang="it-IT" dirty="0" err="1">
                <a:solidFill>
                  <a:schemeClr val="bg2">
                    <a:lumMod val="10000"/>
                  </a:schemeClr>
                </a:solidFill>
                <a:latin typeface="Times New Roman" panose="02020603050405020304" pitchFamily="18" charset="0"/>
                <a:cs typeface="Times New Roman" panose="02020603050405020304" pitchFamily="18" charset="0"/>
              </a:rPr>
              <a:t>but</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also</a:t>
            </a:r>
            <a:r>
              <a:rPr lang="it-IT" dirty="0">
                <a:solidFill>
                  <a:schemeClr val="bg2">
                    <a:lumMod val="10000"/>
                  </a:schemeClr>
                </a:solidFill>
                <a:latin typeface="Times New Roman" panose="02020603050405020304" pitchFamily="18" charset="0"/>
                <a:cs typeface="Times New Roman" panose="02020603050405020304" pitchFamily="18" charset="0"/>
              </a:rPr>
              <a:t> to a </a:t>
            </a:r>
            <a:r>
              <a:rPr lang="it-IT" dirty="0" err="1">
                <a:solidFill>
                  <a:schemeClr val="bg2">
                    <a:lumMod val="10000"/>
                  </a:schemeClr>
                </a:solidFill>
                <a:latin typeface="Times New Roman" panose="02020603050405020304" pitchFamily="18" charset="0"/>
                <a:cs typeface="Times New Roman" panose="02020603050405020304" pitchFamily="18" charset="0"/>
              </a:rPr>
              <a:t>later</a:t>
            </a:r>
            <a:r>
              <a:rPr lang="it-IT" dirty="0">
                <a:solidFill>
                  <a:schemeClr val="bg2">
                    <a:lumMod val="10000"/>
                  </a:schemeClr>
                </a:solidFill>
                <a:latin typeface="Times New Roman" panose="02020603050405020304" pitchFamily="18" charset="0"/>
                <a:cs typeface="Times New Roman" panose="02020603050405020304" pitchFamily="18" charset="0"/>
              </a:rPr>
              <a:t> stage, </a:t>
            </a:r>
            <a:r>
              <a:rPr lang="it-IT" dirty="0" err="1">
                <a:solidFill>
                  <a:schemeClr val="bg2">
                    <a:lumMod val="10000"/>
                  </a:schemeClr>
                </a:solidFill>
                <a:latin typeface="Times New Roman" panose="02020603050405020304" pitchFamily="18" charset="0"/>
                <a:cs typeface="Times New Roman" panose="02020603050405020304" pitchFamily="18" charset="0"/>
              </a:rPr>
              <a:t>namely</a:t>
            </a:r>
            <a:r>
              <a:rPr lang="it-IT" dirty="0">
                <a:solidFill>
                  <a:schemeClr val="bg2">
                    <a:lumMod val="10000"/>
                  </a:schemeClr>
                </a:solidFill>
                <a:latin typeface="Times New Roman" panose="02020603050405020304" pitchFamily="18" charset="0"/>
                <a:cs typeface="Times New Roman" panose="02020603050405020304" pitchFamily="18" charset="0"/>
              </a:rPr>
              <a:t> the stage </a:t>
            </a:r>
            <a:r>
              <a:rPr lang="it-IT" dirty="0" err="1">
                <a:solidFill>
                  <a:schemeClr val="bg2">
                    <a:lumMod val="10000"/>
                  </a:schemeClr>
                </a:solidFill>
                <a:latin typeface="Times New Roman" panose="02020603050405020304" pitchFamily="18" charset="0"/>
                <a:cs typeface="Times New Roman" panose="02020603050405020304" pitchFamily="18" charset="0"/>
              </a:rPr>
              <a:t>at</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which</a:t>
            </a:r>
            <a:r>
              <a:rPr lang="it-IT" dirty="0">
                <a:solidFill>
                  <a:schemeClr val="bg2">
                    <a:lumMod val="10000"/>
                  </a:schemeClr>
                </a:solidFill>
                <a:latin typeface="Times New Roman" panose="02020603050405020304" pitchFamily="18" charset="0"/>
                <a:cs typeface="Times New Roman" panose="02020603050405020304" pitchFamily="18" charset="0"/>
              </a:rPr>
              <a:t> businesses companies and </a:t>
            </a:r>
            <a:r>
              <a:rPr lang="it-IT" dirty="0" err="1">
                <a:solidFill>
                  <a:schemeClr val="bg2">
                    <a:lumMod val="10000"/>
                  </a:schemeClr>
                </a:solidFill>
                <a:latin typeface="Times New Roman" panose="02020603050405020304" pitchFamily="18" charset="0"/>
                <a:cs typeface="Times New Roman" panose="02020603050405020304" pitchFamily="18" charset="0"/>
              </a:rPr>
              <a:t>final</a:t>
            </a:r>
            <a:r>
              <a:rPr lang="it-IT" dirty="0">
                <a:solidFill>
                  <a:schemeClr val="bg2">
                    <a:lumMod val="10000"/>
                  </a:schemeClr>
                </a:solidFill>
                <a:latin typeface="Times New Roman" panose="02020603050405020304" pitchFamily="18" charset="0"/>
                <a:cs typeface="Times New Roman" panose="02020603050405020304" pitchFamily="18" charset="0"/>
              </a:rPr>
              <a:t> consumers are </a:t>
            </a:r>
            <a:r>
              <a:rPr lang="it-IT" dirty="0" err="1">
                <a:solidFill>
                  <a:schemeClr val="bg2">
                    <a:lumMod val="10000"/>
                  </a:schemeClr>
                </a:solidFill>
                <a:latin typeface="Times New Roman" panose="02020603050405020304" pitchFamily="18" charset="0"/>
                <a:cs typeface="Times New Roman" panose="02020603050405020304" pitchFamily="18" charset="0"/>
              </a:rPr>
              <a:t>penalised</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as</a:t>
            </a:r>
            <a:r>
              <a:rPr lang="it-IT" dirty="0">
                <a:solidFill>
                  <a:schemeClr val="bg2">
                    <a:lumMod val="10000"/>
                  </a:schemeClr>
                </a:solidFill>
                <a:latin typeface="Times New Roman" panose="02020603050405020304" pitchFamily="18" charset="0"/>
                <a:cs typeface="Times New Roman" panose="02020603050405020304" pitchFamily="18" charset="0"/>
              </a:rPr>
              <a:t> a </a:t>
            </a:r>
            <a:r>
              <a:rPr lang="it-IT" dirty="0" err="1">
                <a:solidFill>
                  <a:schemeClr val="bg2">
                    <a:lumMod val="10000"/>
                  </a:schemeClr>
                </a:solidFill>
                <a:latin typeface="Times New Roman" panose="02020603050405020304" pitchFamily="18" charset="0"/>
                <a:cs typeface="Times New Roman" panose="02020603050405020304" pitchFamily="18" charset="0"/>
              </a:rPr>
              <a:t>result</a:t>
            </a:r>
            <a:r>
              <a:rPr lang="it-IT" dirty="0">
                <a:solidFill>
                  <a:schemeClr val="bg2">
                    <a:lumMod val="10000"/>
                  </a:schemeClr>
                </a:solidFill>
                <a:latin typeface="Times New Roman" panose="02020603050405020304" pitchFamily="18" charset="0"/>
                <a:cs typeface="Times New Roman" panose="02020603050405020304" pitchFamily="18" charset="0"/>
              </a:rPr>
              <a:t> of the </a:t>
            </a:r>
            <a:r>
              <a:rPr lang="it-IT" dirty="0" err="1">
                <a:solidFill>
                  <a:schemeClr val="bg2">
                    <a:lumMod val="10000"/>
                  </a:schemeClr>
                </a:solidFill>
                <a:latin typeface="Times New Roman" panose="02020603050405020304" pitchFamily="18" charset="0"/>
                <a:cs typeface="Times New Roman" panose="02020603050405020304" pitchFamily="18" charset="0"/>
              </a:rPr>
              <a:t>enactment</a:t>
            </a:r>
            <a:r>
              <a:rPr lang="it-IT" dirty="0">
                <a:solidFill>
                  <a:schemeClr val="bg2">
                    <a:lumMod val="10000"/>
                  </a:schemeClr>
                </a:solidFill>
                <a:latin typeface="Times New Roman" panose="02020603050405020304" pitchFamily="18" charset="0"/>
                <a:cs typeface="Times New Roman" panose="02020603050405020304" pitchFamily="18" charset="0"/>
              </a:rPr>
              <a:t> of </a:t>
            </a:r>
            <a:r>
              <a:rPr lang="it-IT" dirty="0" err="1">
                <a:solidFill>
                  <a:schemeClr val="bg2">
                    <a:lumMod val="10000"/>
                  </a:schemeClr>
                </a:solidFill>
                <a:latin typeface="Times New Roman" panose="02020603050405020304" pitchFamily="18" charset="0"/>
                <a:cs typeface="Times New Roman" panose="02020603050405020304" pitchFamily="18" charset="0"/>
              </a:rPr>
              <a:t>legislation</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that</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does</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not</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respect</a:t>
            </a:r>
            <a:r>
              <a:rPr lang="it-IT" dirty="0">
                <a:solidFill>
                  <a:schemeClr val="bg2">
                    <a:lumMod val="10000"/>
                  </a:schemeClr>
                </a:solidFill>
                <a:latin typeface="Times New Roman" panose="02020603050405020304" pitchFamily="18" charset="0"/>
                <a:cs typeface="Times New Roman" panose="02020603050405020304" pitchFamily="18" charset="0"/>
              </a:rPr>
              <a:t> the </a:t>
            </a:r>
            <a:r>
              <a:rPr lang="it-IT" dirty="0" err="1">
                <a:solidFill>
                  <a:schemeClr val="bg2">
                    <a:lumMod val="10000"/>
                  </a:schemeClr>
                </a:solidFill>
                <a:latin typeface="Times New Roman" panose="02020603050405020304" pitchFamily="18" charset="0"/>
                <a:cs typeface="Times New Roman" panose="02020603050405020304" pitchFamily="18" charset="0"/>
              </a:rPr>
              <a:t>fundamental</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principles</a:t>
            </a:r>
            <a:r>
              <a:rPr lang="it-IT" dirty="0">
                <a:solidFill>
                  <a:schemeClr val="bg2">
                    <a:lumMod val="10000"/>
                  </a:schemeClr>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070159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1F68645-335B-8F4E-A6FD-94B3B5BA5768}"/>
              </a:ext>
            </a:extLst>
          </p:cNvPr>
          <p:cNvSpPr>
            <a:spLocks noGrp="1"/>
          </p:cNvSpPr>
          <p:nvPr>
            <p:ph type="title"/>
          </p:nvPr>
        </p:nvSpPr>
        <p:spPr/>
        <p:txBody>
          <a:bodyPr>
            <a:normAutofit/>
          </a:bodyPr>
          <a:lstStyle/>
          <a:p>
            <a:r>
              <a:rPr lang="it-IT" b="1" dirty="0">
                <a:solidFill>
                  <a:schemeClr val="bg2">
                    <a:lumMod val="10000"/>
                  </a:schemeClr>
                </a:solidFill>
                <a:latin typeface="Times New Roman" panose="02020603050405020304" pitchFamily="18" charset="0"/>
                <a:cs typeface="Times New Roman" panose="02020603050405020304" pitchFamily="18" charset="0"/>
              </a:rPr>
              <a:t>Brief focus: non-discrimination and international treaties [3]</a:t>
            </a:r>
            <a:endParaRPr lang="it-IT" dirty="0">
              <a:solidFill>
                <a:schemeClr val="bg2">
                  <a:lumMod val="10000"/>
                </a:schemeClr>
              </a:solidFill>
            </a:endParaRPr>
          </a:p>
        </p:txBody>
      </p:sp>
      <p:sp>
        <p:nvSpPr>
          <p:cNvPr id="3" name="Segnaposto contenuto 2">
            <a:extLst>
              <a:ext uri="{FF2B5EF4-FFF2-40B4-BE49-F238E27FC236}">
                <a16:creationId xmlns:a16="http://schemas.microsoft.com/office/drawing/2014/main" id="{AFF0FF1A-E5AB-BB4E-971B-6B60D10D5463}"/>
              </a:ext>
            </a:extLst>
          </p:cNvPr>
          <p:cNvSpPr>
            <a:spLocks noGrp="1"/>
          </p:cNvSpPr>
          <p:nvPr>
            <p:ph idx="1"/>
          </p:nvPr>
        </p:nvSpPr>
        <p:spPr/>
        <p:txBody>
          <a:bodyPr>
            <a:normAutofit/>
          </a:bodyPr>
          <a:lstStyle/>
          <a:p>
            <a:pPr algn="just"/>
            <a:r>
              <a:rPr lang="it-IT" dirty="0">
                <a:solidFill>
                  <a:schemeClr val="bg2">
                    <a:lumMod val="10000"/>
                  </a:schemeClr>
                </a:solidFill>
                <a:latin typeface="Times New Roman" panose="02020603050405020304" pitchFamily="18" charset="0"/>
                <a:cs typeface="Times New Roman" panose="02020603050405020304" pitchFamily="18" charset="0"/>
              </a:rPr>
              <a:t>I </a:t>
            </a:r>
            <a:r>
              <a:rPr lang="it-IT" dirty="0" err="1">
                <a:solidFill>
                  <a:schemeClr val="bg2">
                    <a:lumMod val="10000"/>
                  </a:schemeClr>
                </a:solidFill>
                <a:latin typeface="Times New Roman" panose="02020603050405020304" pitchFamily="18" charset="0"/>
                <a:cs typeface="Times New Roman" panose="02020603050405020304" pitchFamily="18" charset="0"/>
              </a:rPr>
              <a:t>have</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decided</a:t>
            </a:r>
            <a:r>
              <a:rPr lang="it-IT" dirty="0">
                <a:solidFill>
                  <a:schemeClr val="bg2">
                    <a:lumMod val="10000"/>
                  </a:schemeClr>
                </a:solidFill>
                <a:latin typeface="Times New Roman" panose="02020603050405020304" pitchFamily="18" charset="0"/>
                <a:cs typeface="Times New Roman" panose="02020603050405020304" pitchFamily="18" charset="0"/>
              </a:rPr>
              <a:t> to refer to non </a:t>
            </a:r>
            <a:r>
              <a:rPr lang="it-IT" dirty="0" err="1">
                <a:solidFill>
                  <a:schemeClr val="bg2">
                    <a:lumMod val="10000"/>
                  </a:schemeClr>
                </a:solidFill>
                <a:latin typeface="Times New Roman" panose="02020603050405020304" pitchFamily="18" charset="0"/>
                <a:cs typeface="Times New Roman" panose="02020603050405020304" pitchFamily="18" charset="0"/>
              </a:rPr>
              <a:t>discrimination</a:t>
            </a:r>
            <a:r>
              <a:rPr lang="it-IT" dirty="0">
                <a:solidFill>
                  <a:schemeClr val="bg2">
                    <a:lumMod val="10000"/>
                  </a:schemeClr>
                </a:solidFill>
                <a:latin typeface="Times New Roman" panose="02020603050405020304" pitchFamily="18" charset="0"/>
                <a:cs typeface="Times New Roman" panose="02020603050405020304" pitchFamily="18" charset="0"/>
              </a:rPr>
              <a:t> in order not to forget that the relations concerning the extraordinary contribution could have repercussions and </a:t>
            </a:r>
            <a:r>
              <a:rPr lang="it-IT" dirty="0" err="1">
                <a:solidFill>
                  <a:schemeClr val="bg2">
                    <a:lumMod val="10000"/>
                  </a:schemeClr>
                </a:solidFill>
                <a:latin typeface="Times New Roman" panose="02020603050405020304" pitchFamily="18" charset="0"/>
                <a:cs typeface="Times New Roman" panose="02020603050405020304" pitchFamily="18" charset="0"/>
              </a:rPr>
              <a:t>consequences</a:t>
            </a:r>
            <a:r>
              <a:rPr lang="it-IT" dirty="0">
                <a:solidFill>
                  <a:schemeClr val="bg2">
                    <a:lumMod val="10000"/>
                  </a:schemeClr>
                </a:solidFill>
                <a:latin typeface="Times New Roman" panose="02020603050405020304" pitchFamily="18" charset="0"/>
                <a:cs typeface="Times New Roman" panose="02020603050405020304" pitchFamily="18" charset="0"/>
              </a:rPr>
              <a:t>, not only in the internal and European sphere, but also impact on international treaties, directly (and not) affecting non-EU countries.</a:t>
            </a:r>
          </a:p>
          <a:p>
            <a:pPr algn="just"/>
            <a:r>
              <a:rPr lang="it-IT" b="1" dirty="0">
                <a:solidFill>
                  <a:schemeClr val="bg2">
                    <a:lumMod val="10000"/>
                  </a:schemeClr>
                </a:solidFill>
                <a:latin typeface="Times New Roman" panose="02020603050405020304" pitchFamily="18" charset="0"/>
                <a:cs typeface="Times New Roman" panose="02020603050405020304" pitchFamily="18" charset="0"/>
              </a:rPr>
              <a:t>In </a:t>
            </a:r>
            <a:r>
              <a:rPr lang="it-IT" b="1" dirty="0" err="1">
                <a:solidFill>
                  <a:schemeClr val="bg2">
                    <a:lumMod val="10000"/>
                  </a:schemeClr>
                </a:solidFill>
                <a:latin typeface="Times New Roman" panose="02020603050405020304" pitchFamily="18" charset="0"/>
                <a:cs typeface="Times New Roman" panose="02020603050405020304" pitchFamily="18" charset="0"/>
              </a:rPr>
              <a:t>any</a:t>
            </a:r>
            <a:r>
              <a:rPr lang="it-IT" b="1" dirty="0">
                <a:solidFill>
                  <a:schemeClr val="bg2">
                    <a:lumMod val="10000"/>
                  </a:schemeClr>
                </a:solidFill>
                <a:latin typeface="Times New Roman" panose="02020603050405020304" pitchFamily="18" charset="0"/>
                <a:cs typeface="Times New Roman" panose="02020603050405020304" pitchFamily="18" charset="0"/>
              </a:rPr>
              <a:t> case, EU law</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b="1" dirty="0">
                <a:solidFill>
                  <a:schemeClr val="bg2">
                    <a:lumMod val="10000"/>
                  </a:schemeClr>
                </a:solidFill>
                <a:latin typeface="Times New Roman" panose="02020603050405020304" pitchFamily="18" charset="0"/>
                <a:cs typeface="Times New Roman" panose="02020603050405020304" pitchFamily="18" charset="0"/>
              </a:rPr>
              <a:t>also urges a Community-oriented interpretation of the </a:t>
            </a:r>
            <a:r>
              <a:rPr lang="it-IT" b="1" dirty="0" err="1">
                <a:solidFill>
                  <a:schemeClr val="bg2">
                    <a:lumMod val="10000"/>
                  </a:schemeClr>
                </a:solidFill>
                <a:latin typeface="Times New Roman" panose="02020603050405020304" pitchFamily="18" charset="0"/>
                <a:cs typeface="Times New Roman" panose="02020603050405020304" pitchFamily="18" charset="0"/>
              </a:rPr>
              <a:t>conventional</a:t>
            </a:r>
            <a:r>
              <a:rPr lang="it-IT" b="1" dirty="0">
                <a:solidFill>
                  <a:schemeClr val="bg2">
                    <a:lumMod val="10000"/>
                  </a:schemeClr>
                </a:solidFill>
                <a:latin typeface="Times New Roman" panose="02020603050405020304" pitchFamily="18" charset="0"/>
                <a:cs typeface="Times New Roman" panose="02020603050405020304" pitchFamily="18" charset="0"/>
              </a:rPr>
              <a:t> </a:t>
            </a:r>
            <a:r>
              <a:rPr lang="it-IT" b="1" dirty="0" err="1">
                <a:solidFill>
                  <a:schemeClr val="bg2">
                    <a:lumMod val="10000"/>
                  </a:schemeClr>
                </a:solidFill>
                <a:latin typeface="Times New Roman" panose="02020603050405020304" pitchFamily="18" charset="0"/>
                <a:cs typeface="Times New Roman" panose="02020603050405020304" pitchFamily="18" charset="0"/>
              </a:rPr>
              <a:t>provisions</a:t>
            </a:r>
            <a:r>
              <a:rPr lang="it-IT" b="1" dirty="0">
                <a:solidFill>
                  <a:schemeClr val="bg2">
                    <a:lumMod val="10000"/>
                  </a:schemeClr>
                </a:solidFill>
                <a:latin typeface="Times New Roman" panose="02020603050405020304" pitchFamily="18" charset="0"/>
                <a:cs typeface="Times New Roman" panose="02020603050405020304" pitchFamily="18" charset="0"/>
              </a:rPr>
              <a:t>.</a:t>
            </a:r>
            <a:endParaRPr lang="it-IT" dirty="0">
              <a:solidFill>
                <a:schemeClr val="bg2">
                  <a:lumMod val="10000"/>
                </a:schemeClr>
              </a:solidFill>
              <a:latin typeface="Times New Roman" panose="02020603050405020304" pitchFamily="18" charset="0"/>
              <a:cs typeface="Times New Roman" panose="02020603050405020304" pitchFamily="18" charset="0"/>
            </a:endParaRPr>
          </a:p>
          <a:p>
            <a:endParaRPr lang="it-IT" dirty="0"/>
          </a:p>
        </p:txBody>
      </p:sp>
    </p:spTree>
    <p:extLst>
      <p:ext uri="{BB962C8B-B14F-4D97-AF65-F5344CB8AC3E}">
        <p14:creationId xmlns:p14="http://schemas.microsoft.com/office/powerpoint/2010/main" val="25467108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BB3A1D-46B6-0843-84A7-D509F4B30285}"/>
              </a:ext>
            </a:extLst>
          </p:cNvPr>
          <p:cNvSpPr>
            <a:spLocks noGrp="1"/>
          </p:cNvSpPr>
          <p:nvPr>
            <p:ph type="title"/>
          </p:nvPr>
        </p:nvSpPr>
        <p:spPr/>
        <p:txBody>
          <a:bodyPr/>
          <a:lstStyle/>
          <a:p>
            <a:pPr algn="just"/>
            <a:r>
              <a:rPr lang="it-IT" b="1" dirty="0" err="1">
                <a:solidFill>
                  <a:schemeClr val="bg2">
                    <a:lumMod val="10000"/>
                  </a:schemeClr>
                </a:solidFill>
                <a:latin typeface="Times New Roman" panose="02020603050405020304" pitchFamily="18" charset="0"/>
                <a:cs typeface="Times New Roman" panose="02020603050405020304" pitchFamily="18" charset="0"/>
              </a:rPr>
              <a:t>Conclusions</a:t>
            </a:r>
            <a:endParaRPr lang="it-IT" b="1" dirty="0">
              <a:solidFill>
                <a:schemeClr val="bg2">
                  <a:lumMod val="10000"/>
                </a:schemeClr>
              </a:solidFill>
              <a:latin typeface="Times New Roman" panose="02020603050405020304" pitchFamily="18" charset="0"/>
              <a:cs typeface="Times New Roman" panose="02020603050405020304" pitchFamily="18" charset="0"/>
            </a:endParaRPr>
          </a:p>
        </p:txBody>
      </p:sp>
      <p:sp>
        <p:nvSpPr>
          <p:cNvPr id="3" name="Segnaposto contenuto 2">
            <a:extLst>
              <a:ext uri="{FF2B5EF4-FFF2-40B4-BE49-F238E27FC236}">
                <a16:creationId xmlns:a16="http://schemas.microsoft.com/office/drawing/2014/main" id="{4EF2FC85-8052-6045-B365-B7A830117946}"/>
              </a:ext>
            </a:extLst>
          </p:cNvPr>
          <p:cNvSpPr>
            <a:spLocks noGrp="1"/>
          </p:cNvSpPr>
          <p:nvPr>
            <p:ph idx="1"/>
          </p:nvPr>
        </p:nvSpPr>
        <p:spPr/>
        <p:txBody>
          <a:bodyPr>
            <a:normAutofit/>
          </a:bodyPr>
          <a:lstStyle/>
          <a:p>
            <a:pPr algn="just"/>
            <a:r>
              <a:rPr lang="it-IT" dirty="0">
                <a:solidFill>
                  <a:schemeClr val="bg2">
                    <a:lumMod val="10000"/>
                  </a:schemeClr>
                </a:solidFill>
                <a:latin typeface="Times New Roman" panose="02020603050405020304" pitchFamily="18" charset="0"/>
                <a:cs typeface="Times New Roman" panose="02020603050405020304" pitchFamily="18" charset="0"/>
              </a:rPr>
              <a:t>Adam Smith </a:t>
            </a:r>
            <a:r>
              <a:rPr lang="it-IT" dirty="0" err="1">
                <a:solidFill>
                  <a:schemeClr val="bg2">
                    <a:lumMod val="10000"/>
                  </a:schemeClr>
                </a:solidFill>
                <a:latin typeface="Times New Roman" panose="02020603050405020304" pitchFamily="18" charset="0"/>
                <a:cs typeface="Times New Roman" panose="02020603050405020304" pitchFamily="18" charset="0"/>
              </a:rPr>
              <a:t>argued</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that</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i="1" dirty="0">
                <a:solidFill>
                  <a:schemeClr val="bg2">
                    <a:lumMod val="10000"/>
                  </a:schemeClr>
                </a:solidFill>
                <a:latin typeface="Times New Roman" panose="02020603050405020304" pitchFamily="18" charset="0"/>
                <a:cs typeface="Times New Roman" panose="02020603050405020304" pitchFamily="18" charset="0"/>
              </a:rPr>
              <a:t>«</a:t>
            </a:r>
            <a:r>
              <a:rPr lang="it-IT" i="1" dirty="0" err="1">
                <a:solidFill>
                  <a:schemeClr val="bg2">
                    <a:lumMod val="10000"/>
                  </a:schemeClr>
                </a:solidFill>
                <a:latin typeface="Times New Roman" panose="02020603050405020304" pitchFamily="18" charset="0"/>
                <a:cs typeface="Times New Roman" panose="02020603050405020304" pitchFamily="18" charset="0"/>
              </a:rPr>
              <a:t>each</a:t>
            </a:r>
            <a:r>
              <a:rPr lang="it-IT" i="1" dirty="0">
                <a:solidFill>
                  <a:schemeClr val="bg2">
                    <a:lumMod val="10000"/>
                  </a:schemeClr>
                </a:solidFill>
                <a:latin typeface="Times New Roman" panose="02020603050405020304" pitchFamily="18" charset="0"/>
                <a:cs typeface="Times New Roman" panose="02020603050405020304" pitchFamily="18" charset="0"/>
              </a:rPr>
              <a:t> member of the community must be allowed to operate to </a:t>
            </a:r>
            <a:r>
              <a:rPr lang="it-IT" i="1" dirty="0" err="1">
                <a:solidFill>
                  <a:schemeClr val="bg2">
                    <a:lumMod val="10000"/>
                  </a:schemeClr>
                </a:solidFill>
                <a:latin typeface="Times New Roman" panose="02020603050405020304" pitchFamily="18" charset="0"/>
                <a:cs typeface="Times New Roman" panose="02020603050405020304" pitchFamily="18" charset="0"/>
              </a:rPr>
              <a:t>maximise</a:t>
            </a:r>
            <a:r>
              <a:rPr lang="it-IT" i="1" dirty="0">
                <a:solidFill>
                  <a:schemeClr val="bg2">
                    <a:lumMod val="10000"/>
                  </a:schemeClr>
                </a:solidFill>
                <a:latin typeface="Times New Roman" panose="02020603050405020304" pitchFamily="18" charset="0"/>
                <a:cs typeface="Times New Roman" panose="02020603050405020304" pitchFamily="18" charset="0"/>
              </a:rPr>
              <a:t> the profit, because in this way he or she can contribute to the common </a:t>
            </a:r>
            <a:r>
              <a:rPr lang="it-IT" i="1" dirty="0" err="1">
                <a:solidFill>
                  <a:schemeClr val="bg2">
                    <a:lumMod val="10000"/>
                  </a:schemeClr>
                </a:solidFill>
                <a:latin typeface="Times New Roman" panose="02020603050405020304" pitchFamily="18" charset="0"/>
                <a:cs typeface="Times New Roman" panose="02020603050405020304" pitchFamily="18" charset="0"/>
              </a:rPr>
              <a:t>good</a:t>
            </a:r>
            <a:r>
              <a:rPr lang="it-IT" i="1" dirty="0">
                <a:solidFill>
                  <a:schemeClr val="bg2">
                    <a:lumMod val="10000"/>
                  </a:schemeClr>
                </a:solidFill>
                <a:latin typeface="Times New Roman" panose="02020603050405020304" pitchFamily="18" charset="0"/>
                <a:cs typeface="Times New Roman" panose="02020603050405020304" pitchFamily="18" charset="0"/>
              </a:rPr>
              <a:t>.»</a:t>
            </a:r>
          </a:p>
          <a:p>
            <a:pPr algn="just"/>
            <a:r>
              <a:rPr lang="it-IT" dirty="0">
                <a:solidFill>
                  <a:schemeClr val="bg2">
                    <a:lumMod val="10000"/>
                  </a:schemeClr>
                </a:solidFill>
                <a:latin typeface="Times New Roman" panose="02020603050405020304" pitchFamily="18" charset="0"/>
                <a:cs typeface="Times New Roman" panose="02020603050405020304" pitchFamily="18" charset="0"/>
              </a:rPr>
              <a:t>How can </a:t>
            </a:r>
            <a:r>
              <a:rPr lang="it-IT" dirty="0" err="1">
                <a:solidFill>
                  <a:schemeClr val="bg2">
                    <a:lumMod val="10000"/>
                  </a:schemeClr>
                </a:solidFill>
                <a:latin typeface="Times New Roman" panose="02020603050405020304" pitchFamily="18" charset="0"/>
                <a:cs typeface="Times New Roman" panose="02020603050405020304" pitchFamily="18" charset="0"/>
              </a:rPr>
              <a:t>we</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obtain</a:t>
            </a:r>
            <a:r>
              <a:rPr lang="it-IT" dirty="0">
                <a:solidFill>
                  <a:schemeClr val="bg2">
                    <a:lumMod val="10000"/>
                  </a:schemeClr>
                </a:solidFill>
                <a:latin typeface="Times New Roman" panose="02020603050405020304" pitchFamily="18" charset="0"/>
                <a:cs typeface="Times New Roman" panose="02020603050405020304" pitchFamily="18" charset="0"/>
              </a:rPr>
              <a:t> a fair </a:t>
            </a:r>
            <a:r>
              <a:rPr lang="it-IT" dirty="0" err="1">
                <a:solidFill>
                  <a:schemeClr val="bg2">
                    <a:lumMod val="10000"/>
                  </a:schemeClr>
                </a:solidFill>
                <a:latin typeface="Times New Roman" panose="02020603050405020304" pitchFamily="18" charset="0"/>
                <a:cs typeface="Times New Roman" panose="02020603050405020304" pitchFamily="18" charset="0"/>
              </a:rPr>
              <a:t>levy</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that</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intercepts</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b="1" dirty="0" err="1">
                <a:solidFill>
                  <a:schemeClr val="bg2">
                    <a:lumMod val="10000"/>
                  </a:schemeClr>
                </a:solidFill>
                <a:latin typeface="Times New Roman" panose="02020603050405020304" pitchFamily="18" charset="0"/>
                <a:cs typeface="Times New Roman" panose="02020603050405020304" pitchFamily="18" charset="0"/>
              </a:rPr>
              <a:t>cyclical</a:t>
            </a:r>
            <a:r>
              <a:rPr lang="it-IT" b="1" dirty="0">
                <a:solidFill>
                  <a:schemeClr val="bg2">
                    <a:lumMod val="10000"/>
                  </a:schemeClr>
                </a:solidFill>
                <a:latin typeface="Times New Roman" panose="02020603050405020304" pitchFamily="18" charset="0"/>
                <a:cs typeface="Times New Roman" panose="02020603050405020304" pitchFamily="18" charset="0"/>
              </a:rPr>
              <a:t> </a:t>
            </a:r>
            <a:r>
              <a:rPr lang="it-IT" b="1" dirty="0" err="1">
                <a:solidFill>
                  <a:schemeClr val="bg2">
                    <a:lumMod val="10000"/>
                  </a:schemeClr>
                </a:solidFill>
                <a:latin typeface="Times New Roman" panose="02020603050405020304" pitchFamily="18" charset="0"/>
                <a:cs typeface="Times New Roman" panose="02020603050405020304" pitchFamily="18" charset="0"/>
              </a:rPr>
              <a:t>overprofits</a:t>
            </a:r>
            <a:r>
              <a:rPr lang="it-IT" b="1" dirty="0">
                <a:solidFill>
                  <a:schemeClr val="bg2">
                    <a:lumMod val="10000"/>
                  </a:schemeClr>
                </a:solidFill>
                <a:latin typeface="Times New Roman" panose="02020603050405020304" pitchFamily="18" charset="0"/>
                <a:cs typeface="Times New Roman" panose="02020603050405020304" pitchFamily="18" charset="0"/>
              </a:rPr>
              <a:t>?</a:t>
            </a:r>
          </a:p>
          <a:p>
            <a:pPr algn="just"/>
            <a:r>
              <a:rPr lang="it-IT" b="1" dirty="0">
                <a:solidFill>
                  <a:schemeClr val="bg2">
                    <a:lumMod val="10000"/>
                  </a:schemeClr>
                </a:solidFill>
                <a:latin typeface="Times New Roman" panose="02020603050405020304" pitchFamily="18" charset="0"/>
                <a:cs typeface="Times New Roman" panose="02020603050405020304" pitchFamily="18" charset="0"/>
              </a:rPr>
              <a:t>Just </a:t>
            </a:r>
            <a:r>
              <a:rPr lang="it-IT" b="1" dirty="0" err="1">
                <a:solidFill>
                  <a:schemeClr val="bg2">
                    <a:lumMod val="10000"/>
                  </a:schemeClr>
                </a:solidFill>
                <a:latin typeface="Times New Roman" panose="02020603050405020304" pitchFamily="18" charset="0"/>
                <a:cs typeface="Times New Roman" panose="02020603050405020304" pitchFamily="18" charset="0"/>
              </a:rPr>
              <a:t>at</a:t>
            </a:r>
            <a:r>
              <a:rPr lang="it-IT" b="1" dirty="0">
                <a:solidFill>
                  <a:schemeClr val="bg2">
                    <a:lumMod val="10000"/>
                  </a:schemeClr>
                </a:solidFill>
                <a:latin typeface="Times New Roman" panose="02020603050405020304" pitchFamily="18" charset="0"/>
                <a:cs typeface="Times New Roman" panose="02020603050405020304" pitchFamily="18" charset="0"/>
              </a:rPr>
              <a:t> </a:t>
            </a:r>
            <a:r>
              <a:rPr lang="it-IT" b="1" dirty="0" err="1">
                <a:solidFill>
                  <a:schemeClr val="bg2">
                    <a:lumMod val="10000"/>
                  </a:schemeClr>
                </a:solidFill>
                <a:latin typeface="Times New Roman" panose="02020603050405020304" pitchFamily="18" charset="0"/>
                <a:cs typeface="Times New Roman" panose="02020603050405020304" pitchFamily="18" charset="0"/>
              </a:rPr>
              <a:t>this</a:t>
            </a:r>
            <a:r>
              <a:rPr lang="it-IT" b="1" dirty="0">
                <a:solidFill>
                  <a:schemeClr val="bg2">
                    <a:lumMod val="10000"/>
                  </a:schemeClr>
                </a:solidFill>
                <a:latin typeface="Times New Roman" panose="02020603050405020304" pitchFamily="18" charset="0"/>
                <a:cs typeface="Times New Roman" panose="02020603050405020304" pitchFamily="18" charset="0"/>
              </a:rPr>
              <a:t> </a:t>
            </a:r>
            <a:r>
              <a:rPr lang="it-IT" b="1" dirty="0" err="1">
                <a:solidFill>
                  <a:schemeClr val="bg2">
                    <a:lumMod val="10000"/>
                  </a:schemeClr>
                </a:solidFill>
                <a:latin typeface="Times New Roman" panose="02020603050405020304" pitchFamily="18" charset="0"/>
                <a:cs typeface="Times New Roman" panose="02020603050405020304" pitchFamily="18" charset="0"/>
              </a:rPr>
              <a:t>point</a:t>
            </a:r>
            <a:r>
              <a:rPr lang="it-IT" b="1" dirty="0">
                <a:solidFill>
                  <a:schemeClr val="bg2">
                    <a:lumMod val="10000"/>
                  </a:schemeClr>
                </a:solidFill>
                <a:latin typeface="Times New Roman" panose="02020603050405020304" pitchFamily="18" charset="0"/>
                <a:cs typeface="Times New Roman" panose="02020603050405020304" pitchFamily="18" charset="0"/>
              </a:rPr>
              <a:t> more concrete and precise </a:t>
            </a:r>
            <a:r>
              <a:rPr lang="it-IT" b="1" dirty="0" err="1">
                <a:solidFill>
                  <a:schemeClr val="bg2">
                    <a:lumMod val="10000"/>
                  </a:schemeClr>
                </a:solidFill>
                <a:latin typeface="Times New Roman" panose="02020603050405020304" pitchFamily="18" charset="0"/>
                <a:cs typeface="Times New Roman" panose="02020603050405020304" pitchFamily="18" charset="0"/>
              </a:rPr>
              <a:t>answers</a:t>
            </a:r>
            <a:r>
              <a:rPr lang="it-IT" b="1" dirty="0">
                <a:solidFill>
                  <a:schemeClr val="bg2">
                    <a:lumMod val="10000"/>
                  </a:schemeClr>
                </a:solidFill>
                <a:latin typeface="Times New Roman" panose="02020603050405020304" pitchFamily="18" charset="0"/>
                <a:cs typeface="Times New Roman" panose="02020603050405020304" pitchFamily="18" charset="0"/>
              </a:rPr>
              <a:t> can be </a:t>
            </a:r>
            <a:r>
              <a:rPr lang="it-IT" b="1" dirty="0" err="1">
                <a:solidFill>
                  <a:schemeClr val="bg2">
                    <a:lumMod val="10000"/>
                  </a:schemeClr>
                </a:solidFill>
                <a:latin typeface="Times New Roman" panose="02020603050405020304" pitchFamily="18" charset="0"/>
                <a:cs typeface="Times New Roman" panose="02020603050405020304" pitchFamily="18" charset="0"/>
              </a:rPr>
              <a:t>given</a:t>
            </a:r>
            <a:r>
              <a:rPr lang="it-IT" b="1" dirty="0">
                <a:solidFill>
                  <a:schemeClr val="bg2">
                    <a:lumMod val="10000"/>
                  </a:schemeClr>
                </a:solidFill>
                <a:latin typeface="Times New Roman" panose="02020603050405020304" pitchFamily="18" charset="0"/>
                <a:cs typeface="Times New Roman" panose="02020603050405020304" pitchFamily="18" charset="0"/>
              </a:rPr>
              <a:t> on WPT.</a:t>
            </a:r>
          </a:p>
          <a:p>
            <a:endParaRPr lang="it-IT" dirty="0">
              <a:solidFill>
                <a:schemeClr val="bg2">
                  <a:lumMod val="10000"/>
                </a:schemeClr>
              </a:solidFill>
              <a:latin typeface="Times New Roman" panose="02020603050405020304" pitchFamily="18" charset="0"/>
              <a:cs typeface="Times New Roman" panose="02020603050405020304" pitchFamily="18" charset="0"/>
            </a:endParaRPr>
          </a:p>
          <a:p>
            <a:pPr algn="ctr"/>
            <a:endParaRPr lang="it-IT" sz="2000" u="sng" dirty="0">
              <a:solidFill>
                <a:schemeClr val="bg2">
                  <a:lumMod val="10000"/>
                </a:schemeClr>
              </a:solidFill>
              <a:latin typeface="Times New Roman" panose="02020603050405020304" pitchFamily="18" charset="0"/>
              <a:cs typeface="Times New Roman" panose="02020603050405020304" pitchFamily="18" charset="0"/>
            </a:endParaRPr>
          </a:p>
          <a:p>
            <a:pPr algn="ctr"/>
            <a:endParaRPr lang="it-IT" sz="2000" u="sng" dirty="0">
              <a:solidFill>
                <a:schemeClr val="bg2">
                  <a:lumMod val="10000"/>
                </a:schemeClr>
              </a:solidFill>
              <a:latin typeface="Times New Roman" panose="02020603050405020304" pitchFamily="18" charset="0"/>
              <a:cs typeface="Times New Roman" panose="02020603050405020304" pitchFamily="18" charset="0"/>
            </a:endParaRPr>
          </a:p>
          <a:p>
            <a:pPr algn="ctr"/>
            <a:r>
              <a:rPr lang="it-IT" sz="2000" u="sng" dirty="0" err="1">
                <a:solidFill>
                  <a:schemeClr val="bg2">
                    <a:lumMod val="10000"/>
                  </a:schemeClr>
                </a:solidFill>
                <a:latin typeface="Times New Roman" panose="02020603050405020304" pitchFamily="18" charset="0"/>
                <a:cs typeface="Times New Roman" panose="02020603050405020304" pitchFamily="18" charset="0"/>
              </a:rPr>
              <a:t>Thank</a:t>
            </a:r>
            <a:r>
              <a:rPr lang="it-IT" sz="2000" u="sng" dirty="0">
                <a:solidFill>
                  <a:schemeClr val="bg2">
                    <a:lumMod val="10000"/>
                  </a:schemeClr>
                </a:solidFill>
                <a:latin typeface="Times New Roman" panose="02020603050405020304" pitchFamily="18" charset="0"/>
                <a:cs typeface="Times New Roman" panose="02020603050405020304" pitchFamily="18" charset="0"/>
              </a:rPr>
              <a:t> </a:t>
            </a:r>
            <a:r>
              <a:rPr lang="it-IT" sz="2000" u="sng" dirty="0" err="1">
                <a:solidFill>
                  <a:schemeClr val="bg2">
                    <a:lumMod val="10000"/>
                  </a:schemeClr>
                </a:solidFill>
                <a:latin typeface="Times New Roman" panose="02020603050405020304" pitchFamily="18" charset="0"/>
                <a:cs typeface="Times New Roman" panose="02020603050405020304" pitchFamily="18" charset="0"/>
              </a:rPr>
              <a:t>you</a:t>
            </a:r>
            <a:r>
              <a:rPr lang="it-IT" sz="2000" u="sng" dirty="0">
                <a:solidFill>
                  <a:schemeClr val="bg2">
                    <a:lumMod val="10000"/>
                  </a:schemeClr>
                </a:solidFill>
                <a:latin typeface="Times New Roman" panose="02020603050405020304" pitchFamily="18" charset="0"/>
                <a:cs typeface="Times New Roman" panose="02020603050405020304" pitchFamily="18" charset="0"/>
              </a:rPr>
              <a:t> for the </a:t>
            </a:r>
            <a:r>
              <a:rPr lang="it-IT" sz="2000" u="sng" dirty="0" err="1">
                <a:solidFill>
                  <a:schemeClr val="bg2">
                    <a:lumMod val="10000"/>
                  </a:schemeClr>
                </a:solidFill>
                <a:latin typeface="Times New Roman" panose="02020603050405020304" pitchFamily="18" charset="0"/>
                <a:cs typeface="Times New Roman" panose="02020603050405020304" pitchFamily="18" charset="0"/>
              </a:rPr>
              <a:t>attention</a:t>
            </a:r>
            <a:r>
              <a:rPr lang="it-IT" sz="2000" u="sng" dirty="0">
                <a:solidFill>
                  <a:schemeClr val="bg2">
                    <a:lumMod val="10000"/>
                  </a:schemeClr>
                </a:solidFill>
                <a:latin typeface="Times New Roman" panose="02020603050405020304" pitchFamily="18" charset="0"/>
                <a:cs typeface="Times New Roman" panose="02020603050405020304" pitchFamily="18" charset="0"/>
              </a:rPr>
              <a:t>!</a:t>
            </a:r>
          </a:p>
          <a:p>
            <a:pPr algn="just"/>
            <a:endParaRPr lang="it-IT" dirty="0">
              <a:latin typeface="Times New Roman" panose="02020603050405020304" pitchFamily="18" charset="0"/>
              <a:cs typeface="Times New Roman" panose="02020603050405020304" pitchFamily="18" charset="0"/>
            </a:endParaRPr>
          </a:p>
          <a:p>
            <a:pPr algn="just"/>
            <a:endParaRPr lang="it-IT" dirty="0">
              <a:latin typeface="Times New Roman" panose="02020603050405020304" pitchFamily="18" charset="0"/>
              <a:cs typeface="Times New Roman" panose="02020603050405020304" pitchFamily="18" charset="0"/>
            </a:endParaRPr>
          </a:p>
          <a:p>
            <a:pPr algn="just"/>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91898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FCCAE3F-3B6C-7E4D-8822-43C249F4F8D2}"/>
              </a:ext>
            </a:extLst>
          </p:cNvPr>
          <p:cNvSpPr>
            <a:spLocks noGrp="1"/>
          </p:cNvSpPr>
          <p:nvPr>
            <p:ph type="title"/>
          </p:nvPr>
        </p:nvSpPr>
        <p:spPr/>
        <p:txBody>
          <a:bodyPr/>
          <a:lstStyle/>
          <a:p>
            <a:pPr algn="just"/>
            <a:r>
              <a:rPr lang="it-IT" b="1" dirty="0" err="1">
                <a:solidFill>
                  <a:schemeClr val="bg2">
                    <a:lumMod val="10000"/>
                  </a:schemeClr>
                </a:solidFill>
                <a:latin typeface="Times New Roman" panose="02020603050405020304" pitchFamily="18" charset="0"/>
                <a:cs typeface="Times New Roman" panose="02020603050405020304" pitchFamily="18" charset="0"/>
              </a:rPr>
              <a:t>Essential</a:t>
            </a:r>
            <a:r>
              <a:rPr lang="it-IT" b="1" dirty="0">
                <a:solidFill>
                  <a:schemeClr val="bg2">
                    <a:lumMod val="10000"/>
                  </a:schemeClr>
                </a:solidFill>
                <a:latin typeface="Times New Roman" panose="02020603050405020304" pitchFamily="18" charset="0"/>
                <a:cs typeface="Times New Roman" panose="02020603050405020304" pitchFamily="18" charset="0"/>
              </a:rPr>
              <a:t> </a:t>
            </a:r>
            <a:r>
              <a:rPr lang="it-IT" b="1" dirty="0" err="1">
                <a:solidFill>
                  <a:schemeClr val="bg2">
                    <a:lumMod val="10000"/>
                  </a:schemeClr>
                </a:solidFill>
                <a:latin typeface="Times New Roman" panose="02020603050405020304" pitchFamily="18" charset="0"/>
                <a:cs typeface="Times New Roman" panose="02020603050405020304" pitchFamily="18" charset="0"/>
              </a:rPr>
              <a:t>bibliography</a:t>
            </a:r>
            <a:endParaRPr lang="it-IT" b="1" dirty="0">
              <a:solidFill>
                <a:schemeClr val="bg2">
                  <a:lumMod val="10000"/>
                </a:schemeClr>
              </a:solidFill>
              <a:latin typeface="Times New Roman" panose="02020603050405020304" pitchFamily="18" charset="0"/>
              <a:cs typeface="Times New Roman" panose="02020603050405020304" pitchFamily="18" charset="0"/>
            </a:endParaRPr>
          </a:p>
        </p:txBody>
      </p:sp>
      <p:sp>
        <p:nvSpPr>
          <p:cNvPr id="3" name="Segnaposto contenuto 2">
            <a:extLst>
              <a:ext uri="{FF2B5EF4-FFF2-40B4-BE49-F238E27FC236}">
                <a16:creationId xmlns:a16="http://schemas.microsoft.com/office/drawing/2014/main" id="{5BE8D287-168A-8540-AEBB-55B30AE2FB0E}"/>
              </a:ext>
            </a:extLst>
          </p:cNvPr>
          <p:cNvSpPr>
            <a:spLocks noGrp="1"/>
          </p:cNvSpPr>
          <p:nvPr>
            <p:ph idx="1"/>
          </p:nvPr>
        </p:nvSpPr>
        <p:spPr>
          <a:xfrm>
            <a:off x="677334" y="1123123"/>
            <a:ext cx="8596668" cy="4530614"/>
          </a:xfrm>
        </p:spPr>
        <p:txBody>
          <a:bodyPr>
            <a:normAutofit fontScale="25000" lnSpcReduction="20000"/>
          </a:bodyPr>
          <a:lstStyle/>
          <a:p>
            <a:pPr algn="just"/>
            <a:endParaRPr lang="it-IT" sz="6400" dirty="0">
              <a:solidFill>
                <a:schemeClr val="tx1"/>
              </a:solidFill>
              <a:latin typeface="Times New Roman" panose="02020603050405020304" pitchFamily="18" charset="0"/>
              <a:cs typeface="Times New Roman" panose="02020603050405020304" pitchFamily="18" charset="0"/>
            </a:endParaRPr>
          </a:p>
          <a:p>
            <a:pPr algn="just"/>
            <a:r>
              <a:rPr lang="it-IT" sz="5600" cap="small" dirty="0">
                <a:solidFill>
                  <a:schemeClr val="tx1"/>
                </a:solidFill>
                <a:latin typeface="Times New Roman" panose="02020603050405020304" pitchFamily="18" charset="0"/>
                <a:cs typeface="Times New Roman" panose="02020603050405020304" pitchFamily="18" charset="0"/>
              </a:rPr>
              <a:t>A. Macchiati – </a:t>
            </a:r>
            <a:r>
              <a:rPr lang="it-IT" sz="5600" cap="small" dirty="0" err="1">
                <a:solidFill>
                  <a:schemeClr val="tx1"/>
                </a:solidFill>
                <a:latin typeface="Times New Roman" panose="02020603050405020304" pitchFamily="18" charset="0"/>
                <a:cs typeface="Times New Roman" panose="02020603050405020304" pitchFamily="18" charset="0"/>
              </a:rPr>
              <a:t>R</a:t>
            </a:r>
            <a:r>
              <a:rPr lang="it-IT" sz="5600" cap="small" dirty="0">
                <a:solidFill>
                  <a:schemeClr val="tx1"/>
                </a:solidFill>
                <a:latin typeface="Times New Roman" panose="02020603050405020304" pitchFamily="18" charset="0"/>
                <a:cs typeface="Times New Roman" panose="02020603050405020304" pitchFamily="18" charset="0"/>
              </a:rPr>
              <a:t>. Vitelli</a:t>
            </a:r>
            <a:r>
              <a:rPr lang="it-IT" sz="5600" dirty="0">
                <a:solidFill>
                  <a:schemeClr val="tx1"/>
                </a:solidFill>
                <a:latin typeface="Times New Roman" panose="02020603050405020304" pitchFamily="18" charset="0"/>
                <a:cs typeface="Times New Roman" panose="02020603050405020304" pitchFamily="18" charset="0"/>
              </a:rPr>
              <a:t>, </a:t>
            </a:r>
            <a:r>
              <a:rPr lang="it-IT" sz="5600" i="1" dirty="0">
                <a:solidFill>
                  <a:schemeClr val="tx1"/>
                </a:solidFill>
                <a:latin typeface="Times New Roman" panose="02020603050405020304" pitchFamily="18" charset="0"/>
                <a:cs typeface="Times New Roman" panose="02020603050405020304" pitchFamily="18" charset="0"/>
              </a:rPr>
              <a:t>Mercati del gas e transizione energetica, Luiss School of </a:t>
            </a:r>
            <a:r>
              <a:rPr lang="it-IT" sz="5600" i="1" dirty="0" err="1">
                <a:solidFill>
                  <a:schemeClr val="tx1"/>
                </a:solidFill>
                <a:latin typeface="Times New Roman" panose="02020603050405020304" pitchFamily="18" charset="0"/>
                <a:cs typeface="Times New Roman" panose="02020603050405020304" pitchFamily="18" charset="0"/>
              </a:rPr>
              <a:t>European</a:t>
            </a:r>
            <a:r>
              <a:rPr lang="it-IT" sz="5600" i="1" dirty="0">
                <a:solidFill>
                  <a:schemeClr val="tx1"/>
                </a:solidFill>
                <a:latin typeface="Times New Roman" panose="02020603050405020304" pitchFamily="18" charset="0"/>
                <a:cs typeface="Times New Roman" panose="02020603050405020304" pitchFamily="18" charset="0"/>
              </a:rPr>
              <a:t> </a:t>
            </a:r>
            <a:r>
              <a:rPr lang="it-IT" sz="5600" i="1" dirty="0" err="1">
                <a:solidFill>
                  <a:schemeClr val="tx1"/>
                </a:solidFill>
                <a:latin typeface="Times New Roman" panose="02020603050405020304" pitchFamily="18" charset="0"/>
                <a:cs typeface="Times New Roman" panose="02020603050405020304" pitchFamily="18" charset="0"/>
              </a:rPr>
              <a:t>Political</a:t>
            </a:r>
            <a:r>
              <a:rPr lang="it-IT" sz="5600" i="1" dirty="0">
                <a:solidFill>
                  <a:schemeClr val="tx1"/>
                </a:solidFill>
                <a:latin typeface="Times New Roman" panose="02020603050405020304" pitchFamily="18" charset="0"/>
                <a:cs typeface="Times New Roman" panose="02020603050405020304" pitchFamily="18" charset="0"/>
              </a:rPr>
              <a:t> Economy, </a:t>
            </a:r>
            <a:r>
              <a:rPr lang="it-IT" sz="5600" i="1" dirty="0" err="1">
                <a:solidFill>
                  <a:schemeClr val="tx1"/>
                </a:solidFill>
                <a:latin typeface="Times New Roman" panose="02020603050405020304" pitchFamily="18" charset="0"/>
                <a:cs typeface="Times New Roman" panose="02020603050405020304" pitchFamily="18" charset="0"/>
              </a:rPr>
              <a:t>Working</a:t>
            </a:r>
            <a:r>
              <a:rPr lang="it-IT" sz="5600" i="1" dirty="0">
                <a:solidFill>
                  <a:schemeClr val="tx1"/>
                </a:solidFill>
                <a:latin typeface="Times New Roman" panose="02020603050405020304" pitchFamily="18" charset="0"/>
                <a:cs typeface="Times New Roman" panose="02020603050405020304" pitchFamily="18" charset="0"/>
              </a:rPr>
              <a:t> </a:t>
            </a:r>
            <a:r>
              <a:rPr lang="it-IT" sz="5600" i="1" dirty="0" err="1">
                <a:solidFill>
                  <a:schemeClr val="tx1"/>
                </a:solidFill>
                <a:latin typeface="Times New Roman" panose="02020603050405020304" pitchFamily="18" charset="0"/>
                <a:cs typeface="Times New Roman" panose="02020603050405020304" pitchFamily="18" charset="0"/>
              </a:rPr>
              <a:t>Paper</a:t>
            </a:r>
            <a:r>
              <a:rPr lang="it-IT" sz="5600" i="1" dirty="0">
                <a:solidFill>
                  <a:schemeClr val="tx1"/>
                </a:solidFill>
                <a:latin typeface="Times New Roman" panose="02020603050405020304" pitchFamily="18" charset="0"/>
                <a:cs typeface="Times New Roman" panose="02020603050405020304" pitchFamily="18" charset="0"/>
              </a:rPr>
              <a:t> n. 3/2022</a:t>
            </a:r>
            <a:r>
              <a:rPr lang="it-IT" sz="5600" dirty="0">
                <a:solidFill>
                  <a:schemeClr val="tx1"/>
                </a:solidFill>
                <a:latin typeface="Times New Roman" panose="02020603050405020304" pitchFamily="18" charset="0"/>
                <a:cs typeface="Times New Roman" panose="02020603050405020304" pitchFamily="18" charset="0"/>
              </a:rPr>
              <a:t>, p. 4; </a:t>
            </a:r>
            <a:r>
              <a:rPr lang="it-IT" sz="5600" cap="small" dirty="0" err="1">
                <a:solidFill>
                  <a:schemeClr val="tx1"/>
                </a:solidFill>
                <a:latin typeface="Times New Roman" panose="02020603050405020304" pitchFamily="18" charset="0"/>
                <a:cs typeface="Times New Roman" panose="02020603050405020304" pitchFamily="18" charset="0"/>
              </a:rPr>
              <a:t>F</a:t>
            </a:r>
            <a:r>
              <a:rPr lang="it-IT" sz="5600" cap="small" dirty="0">
                <a:solidFill>
                  <a:schemeClr val="tx1"/>
                </a:solidFill>
                <a:latin typeface="Times New Roman" panose="02020603050405020304" pitchFamily="18" charset="0"/>
                <a:cs typeface="Times New Roman" panose="02020603050405020304" pitchFamily="18" charset="0"/>
              </a:rPr>
              <a:t>. Amatucci</a:t>
            </a:r>
            <a:r>
              <a:rPr lang="it-IT" sz="5600" dirty="0">
                <a:solidFill>
                  <a:schemeClr val="tx1"/>
                </a:solidFill>
                <a:latin typeface="Times New Roman" panose="02020603050405020304" pitchFamily="18" charset="0"/>
                <a:cs typeface="Times New Roman" panose="02020603050405020304" pitchFamily="18" charset="0"/>
              </a:rPr>
              <a:t>, </a:t>
            </a:r>
            <a:r>
              <a:rPr lang="it-IT" sz="5600" i="1" dirty="0">
                <a:solidFill>
                  <a:schemeClr val="tx1"/>
                </a:solidFill>
                <a:latin typeface="Times New Roman" panose="02020603050405020304" pitchFamily="18" charset="0"/>
                <a:cs typeface="Times New Roman" panose="02020603050405020304" pitchFamily="18" charset="0"/>
              </a:rPr>
              <a:t>Le politiche fiscali di contrasto alla crisi economica e sanitaria pandemica in ambito UE ed il rispetto della solidarietà tra stati membri, Diritto e pratica tributaria internazionale,  </a:t>
            </a:r>
            <a:r>
              <a:rPr lang="it-IT" sz="5600" dirty="0">
                <a:solidFill>
                  <a:schemeClr val="tx1"/>
                </a:solidFill>
                <a:latin typeface="Times New Roman" panose="02020603050405020304" pitchFamily="18" charset="0"/>
                <a:cs typeface="Times New Roman" panose="02020603050405020304" pitchFamily="18" charset="0"/>
              </a:rPr>
              <a:t>n. 2/2021, pp. 411 ss.; </a:t>
            </a:r>
            <a:r>
              <a:rPr lang="it-IT" sz="5600" cap="small" dirty="0">
                <a:solidFill>
                  <a:schemeClr val="tx1"/>
                </a:solidFill>
                <a:latin typeface="Times New Roman" panose="02020603050405020304" pitchFamily="18" charset="0"/>
                <a:cs typeface="Times New Roman" panose="02020603050405020304" pitchFamily="18" charset="0"/>
              </a:rPr>
              <a:t>M. Emma – </a:t>
            </a:r>
            <a:r>
              <a:rPr lang="it-IT" sz="5600" cap="small" dirty="0" err="1">
                <a:solidFill>
                  <a:schemeClr val="tx1"/>
                </a:solidFill>
                <a:latin typeface="Times New Roman" panose="02020603050405020304" pitchFamily="18" charset="0"/>
                <a:cs typeface="Times New Roman" panose="02020603050405020304" pitchFamily="18" charset="0"/>
              </a:rPr>
              <a:t>R</a:t>
            </a:r>
            <a:r>
              <a:rPr lang="it-IT" sz="5600" cap="small" dirty="0">
                <a:solidFill>
                  <a:schemeClr val="tx1"/>
                </a:solidFill>
                <a:latin typeface="Times New Roman" panose="02020603050405020304" pitchFamily="18" charset="0"/>
                <a:cs typeface="Times New Roman" panose="02020603050405020304" pitchFamily="18" charset="0"/>
              </a:rPr>
              <a:t>. Rinaldi</a:t>
            </a:r>
            <a:r>
              <a:rPr lang="it-IT" sz="5600" dirty="0">
                <a:solidFill>
                  <a:schemeClr val="tx1"/>
                </a:solidFill>
                <a:latin typeface="Times New Roman" panose="02020603050405020304" pitchFamily="18" charset="0"/>
                <a:cs typeface="Times New Roman" panose="02020603050405020304" pitchFamily="18" charset="0"/>
              </a:rPr>
              <a:t>,</a:t>
            </a:r>
            <a:r>
              <a:rPr lang="it-IT" sz="5600" i="1" dirty="0">
                <a:solidFill>
                  <a:schemeClr val="tx1"/>
                </a:solidFill>
                <a:latin typeface="Times New Roman" panose="02020603050405020304" pitchFamily="18" charset="0"/>
                <a:cs typeface="Times New Roman" panose="02020603050405020304" pitchFamily="18" charset="0"/>
              </a:rPr>
              <a:t> Il contributo straordinario sugli extraprofitti energetici: lineamenti e problematiche, Il Fisco n. 24/2022,</a:t>
            </a:r>
            <a:r>
              <a:rPr lang="it-IT" sz="5600" dirty="0">
                <a:solidFill>
                  <a:schemeClr val="tx1"/>
                </a:solidFill>
                <a:latin typeface="Times New Roman" panose="02020603050405020304" pitchFamily="18" charset="0"/>
                <a:cs typeface="Times New Roman" panose="02020603050405020304" pitchFamily="18" charset="0"/>
              </a:rPr>
              <a:t> p. 2333; </a:t>
            </a:r>
            <a:r>
              <a:rPr lang="it-IT" sz="5600" dirty="0" err="1">
                <a:solidFill>
                  <a:schemeClr val="tx1"/>
                </a:solidFill>
                <a:latin typeface="Times New Roman" panose="02020603050405020304" pitchFamily="18" charset="0"/>
                <a:cs typeface="Times New Roman" panose="02020603050405020304" pitchFamily="18" charset="0"/>
              </a:rPr>
              <a:t>R</a:t>
            </a:r>
            <a:r>
              <a:rPr lang="it-IT" sz="5600" cap="small" dirty="0">
                <a:solidFill>
                  <a:schemeClr val="tx1"/>
                </a:solidFill>
                <a:latin typeface="Times New Roman" panose="02020603050405020304" pitchFamily="18" charset="0"/>
                <a:cs typeface="Times New Roman" panose="02020603050405020304" pitchFamily="18" charset="0"/>
              </a:rPr>
              <a:t>. </a:t>
            </a:r>
            <a:r>
              <a:rPr lang="it-IT" sz="5600" cap="small" dirty="0" err="1">
                <a:solidFill>
                  <a:schemeClr val="tx1"/>
                </a:solidFill>
                <a:latin typeface="Times New Roman" panose="02020603050405020304" pitchFamily="18" charset="0"/>
                <a:cs typeface="Times New Roman" panose="02020603050405020304" pitchFamily="18" charset="0"/>
              </a:rPr>
              <a:t>Iaia</a:t>
            </a:r>
            <a:r>
              <a:rPr lang="it-IT" sz="5600" cap="small" dirty="0">
                <a:solidFill>
                  <a:schemeClr val="tx1"/>
                </a:solidFill>
                <a:latin typeface="Times New Roman" panose="02020603050405020304" pitchFamily="18" charset="0"/>
                <a:cs typeface="Times New Roman" panose="02020603050405020304" pitchFamily="18" charset="0"/>
              </a:rPr>
              <a:t>,</a:t>
            </a:r>
            <a:r>
              <a:rPr lang="it-IT" sz="5600" dirty="0">
                <a:solidFill>
                  <a:schemeClr val="tx1"/>
                </a:solidFill>
                <a:latin typeface="Times New Roman" panose="02020603050405020304" pitchFamily="18" charset="0"/>
                <a:cs typeface="Times New Roman" panose="02020603050405020304" pitchFamily="18" charset="0"/>
              </a:rPr>
              <a:t> </a:t>
            </a:r>
            <a:r>
              <a:rPr lang="it-IT" sz="5600" i="1" dirty="0">
                <a:solidFill>
                  <a:schemeClr val="tx1"/>
                </a:solidFill>
                <a:latin typeface="Times New Roman" panose="02020603050405020304" pitchFamily="18" charset="0"/>
                <a:cs typeface="Times New Roman" panose="02020603050405020304" pitchFamily="18" charset="0"/>
              </a:rPr>
              <a:t>Prime riflessioni sistematiche in ordine al contributo straordinario sul c.d. “caro bollette” (art. 37 D.L. n. 21/2022),</a:t>
            </a:r>
            <a:r>
              <a:rPr lang="it-IT" sz="5600" dirty="0">
                <a:solidFill>
                  <a:schemeClr val="tx1"/>
                </a:solidFill>
                <a:latin typeface="Times New Roman" panose="02020603050405020304" pitchFamily="18" charset="0"/>
                <a:cs typeface="Times New Roman" panose="02020603050405020304" pitchFamily="18" charset="0"/>
              </a:rPr>
              <a:t> 24 giugno 2022, p. 14; </a:t>
            </a:r>
            <a:r>
              <a:rPr lang="it-IT" sz="5600" cap="small" dirty="0">
                <a:solidFill>
                  <a:schemeClr val="tx1"/>
                </a:solidFill>
                <a:latin typeface="Times New Roman" panose="02020603050405020304" pitchFamily="18" charset="0"/>
                <a:cs typeface="Times New Roman" panose="02020603050405020304" pitchFamily="18" charset="0"/>
              </a:rPr>
              <a:t>. De Marco,</a:t>
            </a:r>
            <a:r>
              <a:rPr lang="it-IT" sz="5600" dirty="0">
                <a:solidFill>
                  <a:schemeClr val="tx1"/>
                </a:solidFill>
                <a:latin typeface="Times New Roman" panose="02020603050405020304" pitchFamily="18" charset="0"/>
                <a:cs typeface="Times New Roman" panose="02020603050405020304" pitchFamily="18" charset="0"/>
              </a:rPr>
              <a:t> </a:t>
            </a:r>
            <a:r>
              <a:rPr lang="it-IT" sz="5600" i="1" dirty="0">
                <a:solidFill>
                  <a:schemeClr val="tx1"/>
                </a:solidFill>
                <a:latin typeface="Times New Roman" panose="02020603050405020304" pitchFamily="18" charset="0"/>
                <a:cs typeface="Times New Roman" panose="02020603050405020304" pitchFamily="18" charset="0"/>
              </a:rPr>
              <a:t>Riflessioni in tema di tassazione degli utili extraprofitti delle imprese energetiche, Diritto e pratica tributaria n. 6/2022</a:t>
            </a:r>
            <a:r>
              <a:rPr lang="it-IT" sz="5600" dirty="0">
                <a:solidFill>
                  <a:schemeClr val="tx1"/>
                </a:solidFill>
                <a:latin typeface="Times New Roman" panose="02020603050405020304" pitchFamily="18" charset="0"/>
                <a:cs typeface="Times New Roman" panose="02020603050405020304" pitchFamily="18" charset="0"/>
              </a:rPr>
              <a:t>, pp. 2095-2097; </a:t>
            </a:r>
            <a:r>
              <a:rPr lang="it-IT" sz="5600" cap="small" dirty="0">
                <a:solidFill>
                  <a:schemeClr val="tx1"/>
                </a:solidFill>
                <a:latin typeface="Times New Roman" panose="02020603050405020304" pitchFamily="18" charset="0"/>
                <a:cs typeface="Times New Roman" panose="02020603050405020304" pitchFamily="18" charset="0"/>
              </a:rPr>
              <a:t>L. </a:t>
            </a:r>
            <a:r>
              <a:rPr lang="it-IT" sz="5600" cap="small" dirty="0" err="1">
                <a:solidFill>
                  <a:schemeClr val="tx1"/>
                </a:solidFill>
                <a:latin typeface="Times New Roman" panose="02020603050405020304" pitchFamily="18" charset="0"/>
                <a:cs typeface="Times New Roman" panose="02020603050405020304" pitchFamily="18" charset="0"/>
              </a:rPr>
              <a:t>Salvini</a:t>
            </a:r>
            <a:r>
              <a:rPr lang="it-IT" sz="5600" dirty="0">
                <a:solidFill>
                  <a:schemeClr val="tx1"/>
                </a:solidFill>
                <a:latin typeface="Times New Roman" panose="02020603050405020304" pitchFamily="18" charset="0"/>
                <a:cs typeface="Times New Roman" panose="02020603050405020304" pitchFamily="18" charset="0"/>
              </a:rPr>
              <a:t>, </a:t>
            </a:r>
            <a:r>
              <a:rPr lang="it-IT" sz="5600" i="1" dirty="0">
                <a:solidFill>
                  <a:schemeClr val="tx1"/>
                </a:solidFill>
                <a:latin typeface="Times New Roman" panose="02020603050405020304" pitchFamily="18" charset="0"/>
                <a:cs typeface="Times New Roman" panose="02020603050405020304" pitchFamily="18" charset="0"/>
              </a:rPr>
              <a:t>Sugli extraprofitti prelievo a rischio incostituzionalità, Il Sole 24 ore,</a:t>
            </a:r>
            <a:r>
              <a:rPr lang="it-IT" sz="5600" dirty="0">
                <a:solidFill>
                  <a:schemeClr val="tx1"/>
                </a:solidFill>
                <a:latin typeface="Times New Roman" panose="02020603050405020304" pitchFamily="18" charset="0"/>
                <a:cs typeface="Times New Roman" panose="02020603050405020304" pitchFamily="18" charset="0"/>
              </a:rPr>
              <a:t> 23 marzo 2022, p. 14 e L</a:t>
            </a:r>
            <a:r>
              <a:rPr lang="it-IT" sz="5600" cap="small" dirty="0">
                <a:solidFill>
                  <a:schemeClr val="tx1"/>
                </a:solidFill>
                <a:latin typeface="Times New Roman" panose="02020603050405020304" pitchFamily="18" charset="0"/>
                <a:cs typeface="Times New Roman" panose="02020603050405020304" pitchFamily="18" charset="0"/>
              </a:rPr>
              <a:t>. </a:t>
            </a:r>
            <a:r>
              <a:rPr lang="it-IT" sz="5600" cap="small" dirty="0" err="1">
                <a:solidFill>
                  <a:schemeClr val="tx1"/>
                </a:solidFill>
                <a:latin typeface="Times New Roman" panose="02020603050405020304" pitchFamily="18" charset="0"/>
                <a:cs typeface="Times New Roman" panose="02020603050405020304" pitchFamily="18" charset="0"/>
              </a:rPr>
              <a:t>Salvini</a:t>
            </a:r>
            <a:r>
              <a:rPr lang="it-IT" sz="5600" dirty="0">
                <a:solidFill>
                  <a:schemeClr val="tx1"/>
                </a:solidFill>
                <a:latin typeface="Times New Roman" panose="02020603050405020304" pitchFamily="18" charset="0"/>
                <a:cs typeface="Times New Roman" panose="02020603050405020304" pitchFamily="18" charset="0"/>
              </a:rPr>
              <a:t>, </a:t>
            </a:r>
            <a:r>
              <a:rPr lang="it-IT" sz="5600" i="1" dirty="0">
                <a:solidFill>
                  <a:schemeClr val="tx1"/>
                </a:solidFill>
                <a:latin typeface="Times New Roman" panose="02020603050405020304" pitchFamily="18" charset="0"/>
                <a:cs typeface="Times New Roman" panose="02020603050405020304" pitchFamily="18" charset="0"/>
              </a:rPr>
              <a:t>Il contributo straordinario contro il carico bollette a carico delle imprese energetiche, </a:t>
            </a:r>
            <a:r>
              <a:rPr lang="it-IT" sz="5600" i="1" u="sng" dirty="0">
                <a:solidFill>
                  <a:schemeClr val="tx1"/>
                </a:solidFill>
                <a:latin typeface="Times New Roman" panose="02020603050405020304" pitchFamily="18" charset="0"/>
                <a:cs typeface="Times New Roman" panose="02020603050405020304" pitchFamily="18" charset="0"/>
                <a:hlinkClick r:id="rId2"/>
              </a:rPr>
              <a:t>www.fiscalitàdellenergia.it</a:t>
            </a:r>
            <a:r>
              <a:rPr lang="it-IT" sz="5600" i="1" dirty="0">
                <a:solidFill>
                  <a:schemeClr val="tx1"/>
                </a:solidFill>
                <a:latin typeface="Times New Roman" panose="02020603050405020304" pitchFamily="18" charset="0"/>
                <a:cs typeface="Times New Roman" panose="02020603050405020304" pitchFamily="18" charset="0"/>
              </a:rPr>
              <a:t>,</a:t>
            </a:r>
            <a:r>
              <a:rPr lang="it-IT" sz="5600" dirty="0">
                <a:solidFill>
                  <a:schemeClr val="tx1"/>
                </a:solidFill>
                <a:latin typeface="Times New Roman" panose="02020603050405020304" pitchFamily="18" charset="0"/>
                <a:cs typeface="Times New Roman" panose="02020603050405020304" pitchFamily="18" charset="0"/>
              </a:rPr>
              <a:t> p. 4; </a:t>
            </a:r>
            <a:r>
              <a:rPr lang="it-IT" sz="5600" cap="small" dirty="0" err="1">
                <a:solidFill>
                  <a:schemeClr val="tx1"/>
                </a:solidFill>
                <a:latin typeface="Times New Roman" panose="02020603050405020304" pitchFamily="18" charset="0"/>
                <a:cs typeface="Times New Roman" panose="02020603050405020304" pitchFamily="18" charset="0"/>
              </a:rPr>
              <a:t>R</a:t>
            </a:r>
            <a:r>
              <a:rPr lang="it-IT" sz="5600" cap="small" dirty="0">
                <a:solidFill>
                  <a:schemeClr val="tx1"/>
                </a:solidFill>
                <a:latin typeface="Times New Roman" panose="02020603050405020304" pitchFamily="18" charset="0"/>
                <a:cs typeface="Times New Roman" panose="02020603050405020304" pitchFamily="18" charset="0"/>
              </a:rPr>
              <a:t>. </a:t>
            </a:r>
            <a:r>
              <a:rPr lang="it-IT" sz="5600" cap="small" dirty="0" err="1">
                <a:solidFill>
                  <a:schemeClr val="tx1"/>
                </a:solidFill>
                <a:latin typeface="Times New Roman" panose="02020603050405020304" pitchFamily="18" charset="0"/>
                <a:cs typeface="Times New Roman" panose="02020603050405020304" pitchFamily="18" charset="0"/>
              </a:rPr>
              <a:t>Iaia</a:t>
            </a:r>
            <a:r>
              <a:rPr lang="it-IT" sz="5600" dirty="0">
                <a:solidFill>
                  <a:schemeClr val="tx1"/>
                </a:solidFill>
                <a:latin typeface="Times New Roman" panose="02020603050405020304" pitchFamily="18" charset="0"/>
                <a:cs typeface="Times New Roman" panose="02020603050405020304" pitchFamily="18" charset="0"/>
              </a:rPr>
              <a:t>, </a:t>
            </a:r>
            <a:r>
              <a:rPr lang="it-IT" sz="5600" i="1" dirty="0">
                <a:solidFill>
                  <a:schemeClr val="tx1"/>
                </a:solidFill>
                <a:latin typeface="Times New Roman" panose="02020603050405020304" pitchFamily="18" charset="0"/>
                <a:cs typeface="Times New Roman" panose="02020603050405020304" pitchFamily="18" charset="0"/>
              </a:rPr>
              <a:t>op. cit.;</a:t>
            </a:r>
            <a:r>
              <a:rPr lang="it-IT" sz="5600" dirty="0">
                <a:solidFill>
                  <a:schemeClr val="tx1"/>
                </a:solidFill>
                <a:latin typeface="Times New Roman" panose="02020603050405020304" pitchFamily="18" charset="0"/>
                <a:cs typeface="Times New Roman" panose="02020603050405020304" pitchFamily="18" charset="0"/>
              </a:rPr>
              <a:t> </a:t>
            </a:r>
            <a:r>
              <a:rPr lang="it-IT" sz="5600" cap="small" dirty="0">
                <a:solidFill>
                  <a:schemeClr val="tx1"/>
                </a:solidFill>
                <a:latin typeface="Times New Roman" panose="02020603050405020304" pitchFamily="18" charset="0"/>
                <a:cs typeface="Times New Roman" panose="02020603050405020304" pitchFamily="18" charset="0"/>
              </a:rPr>
              <a:t>C. Fontana,</a:t>
            </a:r>
            <a:r>
              <a:rPr lang="it-IT" sz="5600" dirty="0">
                <a:solidFill>
                  <a:schemeClr val="tx1"/>
                </a:solidFill>
                <a:latin typeface="Times New Roman" panose="02020603050405020304" pitchFamily="18" charset="0"/>
                <a:cs typeface="Times New Roman" panose="02020603050405020304" pitchFamily="18" charset="0"/>
              </a:rPr>
              <a:t> </a:t>
            </a:r>
            <a:r>
              <a:rPr lang="it-IT" sz="5600" i="1" dirty="0">
                <a:solidFill>
                  <a:schemeClr val="tx1"/>
                </a:solidFill>
                <a:latin typeface="Times New Roman" panose="02020603050405020304" pitchFamily="18" charset="0"/>
                <a:cs typeface="Times New Roman" panose="02020603050405020304" pitchFamily="18" charset="0"/>
              </a:rPr>
              <a:t>La tassazione dei sovraprofitti delle imprese energetiche tra indirizzi europei, prospettive di riforma e persistenti dubbi di legittimità costituzionale, Rivista di diritto tributario internazionale</a:t>
            </a:r>
            <a:r>
              <a:rPr lang="it-IT" sz="5600" dirty="0">
                <a:solidFill>
                  <a:schemeClr val="tx1"/>
                </a:solidFill>
                <a:latin typeface="Times New Roman" panose="02020603050405020304" pitchFamily="18" charset="0"/>
                <a:cs typeface="Times New Roman" panose="02020603050405020304" pitchFamily="18" charset="0"/>
              </a:rPr>
              <a:t> n. 3/2022 (</a:t>
            </a:r>
            <a:r>
              <a:rPr lang="it-IT" sz="5600" i="1" dirty="0" err="1">
                <a:solidFill>
                  <a:schemeClr val="tx1"/>
                </a:solidFill>
                <a:latin typeface="Times New Roman" panose="02020603050405020304" pitchFamily="18" charset="0"/>
                <a:cs typeface="Times New Roman" panose="02020603050405020304" pitchFamily="18" charset="0"/>
              </a:rPr>
              <a:t>fut</a:t>
            </a:r>
            <a:r>
              <a:rPr lang="it-IT" sz="5600" i="1" dirty="0">
                <a:solidFill>
                  <a:schemeClr val="tx1"/>
                </a:solidFill>
                <a:latin typeface="Times New Roman" panose="02020603050405020304" pitchFamily="18" charset="0"/>
                <a:cs typeface="Times New Roman" panose="02020603050405020304" pitchFamily="18" charset="0"/>
              </a:rPr>
              <a:t>. </a:t>
            </a:r>
            <a:r>
              <a:rPr lang="it-IT" sz="5600" i="1" dirty="0" err="1">
                <a:solidFill>
                  <a:schemeClr val="tx1"/>
                </a:solidFill>
                <a:latin typeface="Times New Roman" panose="02020603050405020304" pitchFamily="18" charset="0"/>
                <a:cs typeface="Times New Roman" panose="02020603050405020304" pitchFamily="18" charset="0"/>
              </a:rPr>
              <a:t>publ</a:t>
            </a:r>
            <a:r>
              <a:rPr lang="it-IT" sz="5600" dirty="0">
                <a:solidFill>
                  <a:schemeClr val="tx1"/>
                </a:solidFill>
                <a:latin typeface="Times New Roman" panose="02020603050405020304" pitchFamily="18" charset="0"/>
                <a:cs typeface="Times New Roman" panose="02020603050405020304" pitchFamily="18" charset="0"/>
              </a:rPr>
              <a:t>.); </a:t>
            </a:r>
            <a:r>
              <a:rPr lang="it-IT" sz="5600" cap="small" dirty="0">
                <a:solidFill>
                  <a:schemeClr val="tx1"/>
                </a:solidFill>
                <a:latin typeface="Times New Roman" panose="02020603050405020304" pitchFamily="18" charset="0"/>
                <a:cs typeface="Times New Roman" panose="02020603050405020304" pitchFamily="18" charset="0"/>
              </a:rPr>
              <a:t>D. </a:t>
            </a:r>
            <a:r>
              <a:rPr lang="it-IT" sz="5600" cap="small" dirty="0" err="1">
                <a:solidFill>
                  <a:schemeClr val="tx1"/>
                </a:solidFill>
                <a:latin typeface="Times New Roman" panose="02020603050405020304" pitchFamily="18" charset="0"/>
                <a:cs typeface="Times New Roman" panose="02020603050405020304" pitchFamily="18" charset="0"/>
              </a:rPr>
              <a:t>Stevanato</a:t>
            </a:r>
            <a:r>
              <a:rPr lang="it-IT" sz="5600" cap="small" dirty="0">
                <a:solidFill>
                  <a:schemeClr val="tx1"/>
                </a:solidFill>
                <a:latin typeface="Times New Roman" panose="02020603050405020304" pitchFamily="18" charset="0"/>
                <a:cs typeface="Times New Roman" panose="02020603050405020304" pitchFamily="18" charset="0"/>
              </a:rPr>
              <a:t>,</a:t>
            </a:r>
            <a:r>
              <a:rPr lang="it-IT" sz="5600" dirty="0">
                <a:solidFill>
                  <a:schemeClr val="tx1"/>
                </a:solidFill>
                <a:latin typeface="Times New Roman" panose="02020603050405020304" pitchFamily="18" charset="0"/>
                <a:cs typeface="Times New Roman" panose="02020603050405020304" pitchFamily="18" charset="0"/>
              </a:rPr>
              <a:t> </a:t>
            </a:r>
            <a:r>
              <a:rPr lang="it-IT" sz="5600" i="1" dirty="0">
                <a:solidFill>
                  <a:schemeClr val="tx1"/>
                </a:solidFill>
                <a:latin typeface="Times New Roman" panose="02020603050405020304" pitchFamily="18" charset="0"/>
                <a:cs typeface="Times New Roman" panose="02020603050405020304" pitchFamily="18" charset="0"/>
              </a:rPr>
              <a:t>Extraprofitti: una tassa ingiusta, inutile e dannosa, IBL Focus, </a:t>
            </a:r>
            <a:r>
              <a:rPr lang="it-IT" sz="5600" dirty="0">
                <a:solidFill>
                  <a:schemeClr val="tx1"/>
                </a:solidFill>
                <a:latin typeface="Times New Roman" panose="02020603050405020304" pitchFamily="18" charset="0"/>
                <a:cs typeface="Times New Roman" panose="02020603050405020304" pitchFamily="18" charset="0"/>
              </a:rPr>
              <a:t>2022; </a:t>
            </a:r>
            <a:r>
              <a:rPr lang="it-IT" sz="5600" cap="small" dirty="0">
                <a:solidFill>
                  <a:schemeClr val="tx1"/>
                </a:solidFill>
                <a:latin typeface="Times New Roman" panose="02020603050405020304" pitchFamily="18" charset="0"/>
                <a:cs typeface="Times New Roman" panose="02020603050405020304" pitchFamily="18" charset="0"/>
              </a:rPr>
              <a:t>P. Puri,</a:t>
            </a:r>
            <a:r>
              <a:rPr lang="it-IT" sz="5600" dirty="0">
                <a:solidFill>
                  <a:schemeClr val="tx1"/>
                </a:solidFill>
                <a:latin typeface="Times New Roman" panose="02020603050405020304" pitchFamily="18" charset="0"/>
                <a:cs typeface="Times New Roman" panose="02020603050405020304" pitchFamily="18" charset="0"/>
              </a:rPr>
              <a:t> </a:t>
            </a:r>
            <a:r>
              <a:rPr lang="it-IT" sz="5600" i="1" dirty="0">
                <a:solidFill>
                  <a:schemeClr val="tx1"/>
                </a:solidFill>
                <a:latin typeface="Times New Roman" panose="02020603050405020304" pitchFamily="18" charset="0"/>
                <a:cs typeface="Times New Roman" panose="02020603050405020304" pitchFamily="18" charset="0"/>
              </a:rPr>
              <a:t>I troppi punti deboli di un tributo nato sotto cattiva stella</a:t>
            </a:r>
            <a:r>
              <a:rPr lang="it-IT" sz="5600" dirty="0">
                <a:solidFill>
                  <a:schemeClr val="tx1"/>
                </a:solidFill>
                <a:latin typeface="Times New Roman" panose="02020603050405020304" pitchFamily="18" charset="0"/>
                <a:cs typeface="Times New Roman" panose="02020603050405020304" pitchFamily="18" charset="0"/>
              </a:rPr>
              <a:t>, </a:t>
            </a:r>
            <a:r>
              <a:rPr lang="it-IT" sz="5600" i="1" dirty="0">
                <a:solidFill>
                  <a:schemeClr val="tx1"/>
                </a:solidFill>
                <a:latin typeface="Times New Roman" panose="02020603050405020304" pitchFamily="18" charset="0"/>
                <a:cs typeface="Times New Roman" panose="02020603050405020304" pitchFamily="18" charset="0"/>
              </a:rPr>
              <a:t>Norme e Tributi</a:t>
            </a:r>
            <a:r>
              <a:rPr lang="it-IT" sz="5600" dirty="0">
                <a:solidFill>
                  <a:schemeClr val="tx1"/>
                </a:solidFill>
                <a:latin typeface="Times New Roman" panose="02020603050405020304" pitchFamily="18" charset="0"/>
                <a:cs typeface="Times New Roman" panose="02020603050405020304" pitchFamily="18" charset="0"/>
              </a:rPr>
              <a:t>, 21 aprile 2022; </a:t>
            </a:r>
            <a:r>
              <a:rPr lang="it-IT" sz="5600" cap="small" dirty="0">
                <a:solidFill>
                  <a:schemeClr val="tx1"/>
                </a:solidFill>
                <a:latin typeface="Times New Roman" panose="02020603050405020304" pitchFamily="18" charset="0"/>
                <a:cs typeface="Times New Roman" panose="02020603050405020304" pitchFamily="18" charset="0"/>
              </a:rPr>
              <a:t>. Supino</a:t>
            </a:r>
            <a:r>
              <a:rPr lang="it-IT" sz="5600" dirty="0">
                <a:solidFill>
                  <a:schemeClr val="tx1"/>
                </a:solidFill>
                <a:latin typeface="Times New Roman" panose="02020603050405020304" pitchFamily="18" charset="0"/>
                <a:cs typeface="Times New Roman" panose="02020603050405020304" pitchFamily="18" charset="0"/>
              </a:rPr>
              <a:t>, </a:t>
            </a:r>
            <a:r>
              <a:rPr lang="it-IT" sz="5600" i="1" dirty="0">
                <a:solidFill>
                  <a:schemeClr val="tx1"/>
                </a:solidFill>
                <a:latin typeface="Times New Roman" panose="02020603050405020304" pitchFamily="18" charset="0"/>
                <a:cs typeface="Times New Roman" panose="02020603050405020304" pitchFamily="18" charset="0"/>
              </a:rPr>
              <a:t>Non solo l’Italia tassa i sopraprofitti energetici: le misure adottate o proposte negli altri Paesi Europei, </a:t>
            </a:r>
            <a:r>
              <a:rPr lang="it-IT" sz="5600" i="1" dirty="0" err="1">
                <a:solidFill>
                  <a:schemeClr val="tx1"/>
                </a:solidFill>
                <a:latin typeface="Times New Roman" panose="02020603050405020304" pitchFamily="18" charset="0"/>
                <a:cs typeface="Times New Roman" panose="02020603050405020304" pitchFamily="18" charset="0"/>
              </a:rPr>
              <a:t>www.fiscalitadellenergia.it</a:t>
            </a:r>
            <a:r>
              <a:rPr lang="it-IT" sz="5600" i="1" dirty="0">
                <a:solidFill>
                  <a:schemeClr val="tx1"/>
                </a:solidFill>
                <a:latin typeface="Times New Roman" panose="02020603050405020304" pitchFamily="18" charset="0"/>
                <a:cs typeface="Times New Roman" panose="02020603050405020304" pitchFamily="18" charset="0"/>
              </a:rPr>
              <a:t>,</a:t>
            </a:r>
            <a:r>
              <a:rPr lang="it-IT" sz="5600" dirty="0">
                <a:solidFill>
                  <a:schemeClr val="tx1"/>
                </a:solidFill>
                <a:latin typeface="Times New Roman" panose="02020603050405020304" pitchFamily="18" charset="0"/>
                <a:cs typeface="Times New Roman" panose="02020603050405020304" pitchFamily="18" charset="0"/>
              </a:rPr>
              <a:t> 13.09.2022; </a:t>
            </a:r>
            <a:r>
              <a:rPr lang="it-IT" sz="5600" cap="small" dirty="0">
                <a:solidFill>
                  <a:schemeClr val="tx1"/>
                </a:solidFill>
                <a:latin typeface="Times New Roman" panose="02020603050405020304" pitchFamily="18" charset="0"/>
                <a:cs typeface="Times New Roman" panose="02020603050405020304" pitchFamily="18" charset="0"/>
              </a:rPr>
              <a:t>. Greggi</a:t>
            </a:r>
            <a:r>
              <a:rPr lang="it-IT" sz="5600" dirty="0">
                <a:solidFill>
                  <a:schemeClr val="tx1"/>
                </a:solidFill>
                <a:latin typeface="Times New Roman" panose="02020603050405020304" pitchFamily="18" charset="0"/>
                <a:cs typeface="Times New Roman" panose="02020603050405020304" pitchFamily="18" charset="0"/>
              </a:rPr>
              <a:t>, </a:t>
            </a:r>
            <a:r>
              <a:rPr lang="it-IT" sz="5600" i="1" dirty="0" err="1">
                <a:solidFill>
                  <a:schemeClr val="tx1"/>
                </a:solidFill>
                <a:latin typeface="Times New Roman" panose="02020603050405020304" pitchFamily="18" charset="0"/>
                <a:cs typeface="Times New Roman" panose="02020603050405020304" pitchFamily="18" charset="0"/>
              </a:rPr>
              <a:t>Mistakes</a:t>
            </a:r>
            <a:r>
              <a:rPr lang="it-IT" sz="5600" i="1" dirty="0">
                <a:solidFill>
                  <a:schemeClr val="tx1"/>
                </a:solidFill>
                <a:latin typeface="Times New Roman" panose="02020603050405020304" pitchFamily="18" charset="0"/>
                <a:cs typeface="Times New Roman" panose="02020603050405020304" pitchFamily="18" charset="0"/>
              </a:rPr>
              <a:t>, </a:t>
            </a:r>
            <a:r>
              <a:rPr lang="it-IT" sz="5600" i="1" dirty="0" err="1">
                <a:solidFill>
                  <a:schemeClr val="tx1"/>
                </a:solidFill>
                <a:latin typeface="Times New Roman" panose="02020603050405020304" pitchFamily="18" charset="0"/>
                <a:cs typeface="Times New Roman" panose="02020603050405020304" pitchFamily="18" charset="0"/>
              </a:rPr>
              <a:t>Misconceptions</a:t>
            </a:r>
            <a:r>
              <a:rPr lang="it-IT" sz="5600" i="1" dirty="0">
                <a:solidFill>
                  <a:schemeClr val="tx1"/>
                </a:solidFill>
                <a:latin typeface="Times New Roman" panose="02020603050405020304" pitchFamily="18" charset="0"/>
                <a:cs typeface="Times New Roman" panose="02020603050405020304" pitchFamily="18" charset="0"/>
              </a:rPr>
              <a:t> and </a:t>
            </a:r>
            <a:r>
              <a:rPr lang="it-IT" sz="5600" i="1" dirty="0" err="1">
                <a:solidFill>
                  <a:schemeClr val="tx1"/>
                </a:solidFill>
                <a:latin typeface="Times New Roman" panose="02020603050405020304" pitchFamily="18" charset="0"/>
                <a:cs typeface="Times New Roman" panose="02020603050405020304" pitchFamily="18" charset="0"/>
              </a:rPr>
              <a:t>Misunderstandings</a:t>
            </a:r>
            <a:r>
              <a:rPr lang="it-IT" sz="5600" i="1" dirty="0">
                <a:solidFill>
                  <a:schemeClr val="tx1"/>
                </a:solidFill>
                <a:latin typeface="Times New Roman" panose="02020603050405020304" pitchFamily="18" charset="0"/>
                <a:cs typeface="Times New Roman" panose="02020603050405020304" pitchFamily="18" charset="0"/>
              </a:rPr>
              <a:t>. </a:t>
            </a:r>
            <a:r>
              <a:rPr lang="it-IT" sz="5600" i="1" dirty="0" err="1">
                <a:solidFill>
                  <a:schemeClr val="tx1"/>
                </a:solidFill>
                <a:latin typeface="Times New Roman" panose="02020603050405020304" pitchFamily="18" charset="0"/>
                <a:cs typeface="Times New Roman" panose="02020603050405020304" pitchFamily="18" charset="0"/>
              </a:rPr>
              <a:t>About</a:t>
            </a:r>
            <a:r>
              <a:rPr lang="it-IT" sz="5600" i="1" dirty="0">
                <a:solidFill>
                  <a:schemeClr val="tx1"/>
                </a:solidFill>
                <a:latin typeface="Times New Roman" panose="02020603050405020304" pitchFamily="18" charset="0"/>
                <a:cs typeface="Times New Roman" panose="02020603050405020304" pitchFamily="18" charset="0"/>
              </a:rPr>
              <a:t> the </a:t>
            </a:r>
            <a:r>
              <a:rPr lang="it-IT" sz="5600" i="1" dirty="0" err="1">
                <a:solidFill>
                  <a:schemeClr val="tx1"/>
                </a:solidFill>
                <a:latin typeface="Times New Roman" panose="02020603050405020304" pitchFamily="18" charset="0"/>
                <a:cs typeface="Times New Roman" panose="02020603050405020304" pitchFamily="18" charset="0"/>
              </a:rPr>
              <a:t>Italian</a:t>
            </a:r>
            <a:r>
              <a:rPr lang="it-IT" sz="5600" i="1" dirty="0">
                <a:solidFill>
                  <a:schemeClr val="tx1"/>
                </a:solidFill>
                <a:latin typeface="Times New Roman" panose="02020603050405020304" pitchFamily="18" charset="0"/>
                <a:cs typeface="Times New Roman" panose="02020603050405020304" pitchFamily="18" charset="0"/>
              </a:rPr>
              <a:t> </a:t>
            </a:r>
            <a:r>
              <a:rPr lang="it-IT" sz="5600" i="1" dirty="0" err="1">
                <a:solidFill>
                  <a:schemeClr val="tx1"/>
                </a:solidFill>
                <a:latin typeface="Times New Roman" panose="02020603050405020304" pitchFamily="18" charset="0"/>
                <a:cs typeface="Times New Roman" panose="02020603050405020304" pitchFamily="18" charset="0"/>
              </a:rPr>
              <a:t>Windfall</a:t>
            </a:r>
            <a:r>
              <a:rPr lang="it-IT" sz="5600" i="1" dirty="0">
                <a:solidFill>
                  <a:schemeClr val="tx1"/>
                </a:solidFill>
                <a:latin typeface="Times New Roman" panose="02020603050405020304" pitchFamily="18" charset="0"/>
                <a:cs typeface="Times New Roman" panose="02020603050405020304" pitchFamily="18" charset="0"/>
              </a:rPr>
              <a:t> </a:t>
            </a:r>
            <a:r>
              <a:rPr lang="it-IT" sz="5600" i="1" dirty="0" err="1">
                <a:solidFill>
                  <a:schemeClr val="tx1"/>
                </a:solidFill>
                <a:latin typeface="Times New Roman" panose="02020603050405020304" pitchFamily="18" charset="0"/>
                <a:cs typeface="Times New Roman" panose="02020603050405020304" pitchFamily="18" charset="0"/>
              </a:rPr>
              <a:t>Tax</a:t>
            </a:r>
            <a:r>
              <a:rPr lang="it-IT" sz="5600" i="1" dirty="0">
                <a:solidFill>
                  <a:schemeClr val="tx1"/>
                </a:solidFill>
                <a:latin typeface="Times New Roman" panose="02020603050405020304" pitchFamily="18" charset="0"/>
                <a:cs typeface="Times New Roman" panose="02020603050405020304" pitchFamily="18" charset="0"/>
              </a:rPr>
              <a:t>,</a:t>
            </a:r>
            <a:r>
              <a:rPr lang="it-IT" sz="5600" dirty="0">
                <a:solidFill>
                  <a:schemeClr val="tx1"/>
                </a:solidFill>
                <a:latin typeface="Times New Roman" panose="02020603050405020304" pitchFamily="18" charset="0"/>
                <a:cs typeface="Times New Roman" panose="02020603050405020304" pitchFamily="18" charset="0"/>
              </a:rPr>
              <a:t> </a:t>
            </a:r>
            <a:r>
              <a:rPr lang="it-IT" sz="5600" i="1" dirty="0" err="1">
                <a:solidFill>
                  <a:schemeClr val="tx1"/>
                </a:solidFill>
                <a:latin typeface="Times New Roman" panose="02020603050405020304" pitchFamily="18" charset="0"/>
                <a:cs typeface="Times New Roman" panose="02020603050405020304" pitchFamily="18" charset="0"/>
              </a:rPr>
              <a:t>https</a:t>
            </a:r>
            <a:r>
              <a:rPr lang="it-IT" sz="5600" i="1" dirty="0">
                <a:solidFill>
                  <a:schemeClr val="tx1"/>
                </a:solidFill>
                <a:latin typeface="Times New Roman" panose="02020603050405020304" pitchFamily="18" charset="0"/>
                <a:cs typeface="Times New Roman" panose="02020603050405020304" pitchFamily="18" charset="0"/>
              </a:rPr>
              <a:t>://</a:t>
            </a:r>
            <a:r>
              <a:rPr lang="it-IT" sz="5600" i="1" dirty="0" err="1">
                <a:solidFill>
                  <a:schemeClr val="tx1"/>
                </a:solidFill>
                <a:latin typeface="Times New Roman" panose="02020603050405020304" pitchFamily="18" charset="0"/>
                <a:cs typeface="Times New Roman" panose="02020603050405020304" pitchFamily="18" charset="0"/>
              </a:rPr>
              <a:t>verfassungsblog.de</a:t>
            </a:r>
            <a:r>
              <a:rPr lang="it-IT" sz="5600" i="1" dirty="0">
                <a:solidFill>
                  <a:schemeClr val="tx1"/>
                </a:solidFill>
                <a:latin typeface="Times New Roman" panose="02020603050405020304" pitchFamily="18" charset="0"/>
                <a:cs typeface="Times New Roman" panose="02020603050405020304" pitchFamily="18" charset="0"/>
              </a:rPr>
              <a:t>/the-</a:t>
            </a:r>
            <a:r>
              <a:rPr lang="it-IT" sz="5600" i="1" dirty="0" err="1">
                <a:solidFill>
                  <a:schemeClr val="tx1"/>
                </a:solidFill>
                <a:latin typeface="Times New Roman" panose="02020603050405020304" pitchFamily="18" charset="0"/>
                <a:cs typeface="Times New Roman" panose="02020603050405020304" pitchFamily="18" charset="0"/>
              </a:rPr>
              <a:t>wind</a:t>
            </a:r>
            <a:r>
              <a:rPr lang="it-IT" sz="5600" i="1" dirty="0">
                <a:solidFill>
                  <a:schemeClr val="tx1"/>
                </a:solidFill>
                <a:latin typeface="Times New Roman" panose="02020603050405020304" pitchFamily="18" charset="0"/>
                <a:cs typeface="Times New Roman" panose="02020603050405020304" pitchFamily="18" charset="0"/>
              </a:rPr>
              <a:t>-</a:t>
            </a:r>
            <a:r>
              <a:rPr lang="it-IT" sz="5600" i="1" dirty="0" err="1">
                <a:solidFill>
                  <a:schemeClr val="tx1"/>
                </a:solidFill>
                <a:latin typeface="Times New Roman" panose="02020603050405020304" pitchFamily="18" charset="0"/>
                <a:cs typeface="Times New Roman" panose="02020603050405020304" pitchFamily="18" charset="0"/>
              </a:rPr>
              <a:t>doesnt-fall-it-drops</a:t>
            </a:r>
            <a:r>
              <a:rPr lang="it-IT" sz="5600" i="1" dirty="0">
                <a:solidFill>
                  <a:schemeClr val="tx1"/>
                </a:solidFill>
                <a:latin typeface="Times New Roman" panose="02020603050405020304" pitchFamily="18" charset="0"/>
                <a:cs typeface="Times New Roman" panose="02020603050405020304" pitchFamily="18" charset="0"/>
              </a:rPr>
              <a:t>, </a:t>
            </a:r>
            <a:r>
              <a:rPr lang="it-IT" sz="5600" dirty="0">
                <a:solidFill>
                  <a:schemeClr val="tx1"/>
                </a:solidFill>
                <a:latin typeface="Times New Roman" panose="02020603050405020304" pitchFamily="18" charset="0"/>
                <a:cs typeface="Times New Roman" panose="02020603050405020304" pitchFamily="18" charset="0"/>
              </a:rPr>
              <a:t>3 ottobre 2022, p. 2; </a:t>
            </a:r>
            <a:r>
              <a:rPr lang="it-IT" sz="5600" cap="small" dirty="0">
                <a:solidFill>
                  <a:schemeClr val="tx1"/>
                </a:solidFill>
                <a:latin typeface="Times New Roman" panose="02020603050405020304" pitchFamily="18" charset="0"/>
                <a:cs typeface="Times New Roman" panose="02020603050405020304" pitchFamily="18" charset="0"/>
              </a:rPr>
              <a:t>A. Pica - V. </a:t>
            </a:r>
            <a:r>
              <a:rPr lang="it-IT" sz="5600" cap="small" dirty="0" err="1">
                <a:solidFill>
                  <a:schemeClr val="tx1"/>
                </a:solidFill>
                <a:latin typeface="Times New Roman" panose="02020603050405020304" pitchFamily="18" charset="0"/>
                <a:cs typeface="Times New Roman" panose="02020603050405020304" pitchFamily="18" charset="0"/>
              </a:rPr>
              <a:t>Savini</a:t>
            </a:r>
            <a:r>
              <a:rPr lang="it-IT" sz="5600" dirty="0">
                <a:solidFill>
                  <a:schemeClr val="tx1"/>
                </a:solidFill>
                <a:latin typeface="Times New Roman" panose="02020603050405020304" pitchFamily="18" charset="0"/>
                <a:cs typeface="Times New Roman" panose="02020603050405020304" pitchFamily="18" charset="0"/>
              </a:rPr>
              <a:t>, </a:t>
            </a:r>
            <a:r>
              <a:rPr lang="it-IT" sz="5600" i="1" dirty="0">
                <a:solidFill>
                  <a:schemeClr val="tx1"/>
                </a:solidFill>
                <a:latin typeface="Times New Roman" panose="02020603050405020304" pitchFamily="18" charset="0"/>
                <a:cs typeface="Times New Roman" panose="02020603050405020304" pitchFamily="18" charset="0"/>
              </a:rPr>
              <a:t>Contributo a carico del settore energetico con aspetti da chiarire, </a:t>
            </a:r>
            <a:r>
              <a:rPr lang="it-IT" sz="5600" i="1" dirty="0" err="1">
                <a:solidFill>
                  <a:schemeClr val="tx1"/>
                </a:solidFill>
                <a:latin typeface="Times New Roman" panose="02020603050405020304" pitchFamily="18" charset="0"/>
                <a:cs typeface="Times New Roman" panose="02020603050405020304" pitchFamily="18" charset="0"/>
              </a:rPr>
              <a:t>Eutekne</a:t>
            </a:r>
            <a:r>
              <a:rPr lang="it-IT" sz="5600" i="1" dirty="0">
                <a:solidFill>
                  <a:schemeClr val="tx1"/>
                </a:solidFill>
                <a:latin typeface="Times New Roman" panose="02020603050405020304" pitchFamily="18" charset="0"/>
                <a:cs typeface="Times New Roman" panose="02020603050405020304" pitchFamily="18" charset="0"/>
              </a:rPr>
              <a:t>,</a:t>
            </a:r>
            <a:r>
              <a:rPr lang="it-IT" sz="5600" dirty="0">
                <a:solidFill>
                  <a:schemeClr val="tx1"/>
                </a:solidFill>
                <a:latin typeface="Times New Roman" panose="02020603050405020304" pitchFamily="18" charset="0"/>
                <a:cs typeface="Times New Roman" panose="02020603050405020304" pitchFamily="18" charset="0"/>
              </a:rPr>
              <a:t> 21 aprile 2022; </a:t>
            </a:r>
            <a:r>
              <a:rPr lang="it-IT" sz="5600" cap="small" dirty="0">
                <a:solidFill>
                  <a:schemeClr val="tx1"/>
                </a:solidFill>
                <a:latin typeface="Times New Roman" panose="02020603050405020304" pitchFamily="18" charset="0"/>
                <a:cs typeface="Times New Roman" panose="02020603050405020304" pitchFamily="18" charset="0"/>
              </a:rPr>
              <a:t>A. Persiani</a:t>
            </a:r>
            <a:r>
              <a:rPr lang="it-IT" sz="5600" dirty="0">
                <a:solidFill>
                  <a:schemeClr val="tx1"/>
                </a:solidFill>
                <a:latin typeface="Times New Roman" panose="02020603050405020304" pitchFamily="18" charset="0"/>
                <a:cs typeface="Times New Roman" panose="02020603050405020304" pitchFamily="18" charset="0"/>
              </a:rPr>
              <a:t>, </a:t>
            </a:r>
            <a:r>
              <a:rPr lang="it-IT" sz="5600" i="1" dirty="0">
                <a:solidFill>
                  <a:schemeClr val="tx1"/>
                </a:solidFill>
                <a:latin typeface="Times New Roman" panose="02020603050405020304" pitchFamily="18" charset="0"/>
                <a:cs typeface="Times New Roman" panose="02020603050405020304" pitchFamily="18" charset="0"/>
              </a:rPr>
              <a:t>Non discriminazione fiscale nell’Ue (principio di), Digesto delle discipline pubblicistiche,</a:t>
            </a:r>
            <a:r>
              <a:rPr lang="it-IT" sz="5600" dirty="0">
                <a:solidFill>
                  <a:schemeClr val="tx1"/>
                </a:solidFill>
                <a:latin typeface="Times New Roman" panose="02020603050405020304" pitchFamily="18" charset="0"/>
                <a:cs typeface="Times New Roman" panose="02020603050405020304" pitchFamily="18" charset="0"/>
              </a:rPr>
              <a:t> (a cura) di </a:t>
            </a:r>
            <a:r>
              <a:rPr lang="it-IT" sz="5600" dirty="0" err="1">
                <a:solidFill>
                  <a:schemeClr val="tx1"/>
                </a:solidFill>
                <a:latin typeface="Times New Roman" panose="02020603050405020304" pitchFamily="18" charset="0"/>
                <a:cs typeface="Times New Roman" panose="02020603050405020304" pitchFamily="18" charset="0"/>
              </a:rPr>
              <a:t>R</a:t>
            </a:r>
            <a:r>
              <a:rPr lang="it-IT" sz="5600" dirty="0">
                <a:solidFill>
                  <a:schemeClr val="tx1"/>
                </a:solidFill>
                <a:latin typeface="Times New Roman" panose="02020603050405020304" pitchFamily="18" charset="0"/>
                <a:cs typeface="Times New Roman" panose="02020603050405020304" pitchFamily="18" charset="0"/>
              </a:rPr>
              <a:t>. </a:t>
            </a:r>
            <a:r>
              <a:rPr lang="it-IT" sz="5600" dirty="0" err="1">
                <a:solidFill>
                  <a:schemeClr val="tx1"/>
                </a:solidFill>
                <a:latin typeface="Times New Roman" panose="02020603050405020304" pitchFamily="18" charset="0"/>
                <a:cs typeface="Times New Roman" panose="02020603050405020304" pitchFamily="18" charset="0"/>
              </a:rPr>
              <a:t>Bifulco</a:t>
            </a:r>
            <a:r>
              <a:rPr lang="it-IT" sz="5600" dirty="0">
                <a:solidFill>
                  <a:schemeClr val="tx1"/>
                </a:solidFill>
                <a:latin typeface="Times New Roman" panose="02020603050405020304" pitchFamily="18" charset="0"/>
                <a:cs typeface="Times New Roman" panose="02020603050405020304" pitchFamily="18" charset="0"/>
              </a:rPr>
              <a:t> – A. </a:t>
            </a:r>
            <a:r>
              <a:rPr lang="it-IT" sz="5600" dirty="0" err="1">
                <a:solidFill>
                  <a:schemeClr val="tx1"/>
                </a:solidFill>
                <a:latin typeface="Times New Roman" panose="02020603050405020304" pitchFamily="18" charset="0"/>
                <a:cs typeface="Times New Roman" panose="02020603050405020304" pitchFamily="18" charset="0"/>
              </a:rPr>
              <a:t>Celotto</a:t>
            </a:r>
            <a:r>
              <a:rPr lang="it-IT" sz="5600" dirty="0">
                <a:solidFill>
                  <a:schemeClr val="tx1"/>
                </a:solidFill>
                <a:latin typeface="Times New Roman" panose="02020603050405020304" pitchFamily="18" charset="0"/>
                <a:cs typeface="Times New Roman" panose="02020603050405020304" pitchFamily="18" charset="0"/>
              </a:rPr>
              <a:t> – M. Olivetti, pp. 521 ss.; </a:t>
            </a:r>
            <a:r>
              <a:rPr lang="it-IT" sz="5600" cap="small" dirty="0" err="1">
                <a:solidFill>
                  <a:schemeClr val="tx1"/>
                </a:solidFill>
                <a:latin typeface="Times New Roman" panose="02020603050405020304" pitchFamily="18" charset="0"/>
                <a:cs typeface="Times New Roman" panose="02020603050405020304" pitchFamily="18" charset="0"/>
              </a:rPr>
              <a:t>F</a:t>
            </a:r>
            <a:r>
              <a:rPr lang="it-IT" sz="5600" cap="small" dirty="0">
                <a:solidFill>
                  <a:schemeClr val="tx1"/>
                </a:solidFill>
                <a:latin typeface="Times New Roman" panose="02020603050405020304" pitchFamily="18" charset="0"/>
                <a:cs typeface="Times New Roman" panose="02020603050405020304" pitchFamily="18" charset="0"/>
              </a:rPr>
              <a:t>. Amatucci</a:t>
            </a:r>
            <a:r>
              <a:rPr lang="it-IT" sz="5600" dirty="0">
                <a:solidFill>
                  <a:schemeClr val="tx1"/>
                </a:solidFill>
                <a:latin typeface="Times New Roman" panose="02020603050405020304" pitchFamily="18" charset="0"/>
                <a:cs typeface="Times New Roman" panose="02020603050405020304" pitchFamily="18" charset="0"/>
              </a:rPr>
              <a:t>, </a:t>
            </a:r>
            <a:r>
              <a:rPr lang="it-IT" sz="5600" i="1" dirty="0">
                <a:solidFill>
                  <a:schemeClr val="tx1"/>
                </a:solidFill>
                <a:latin typeface="Times New Roman" panose="02020603050405020304" pitchFamily="18" charset="0"/>
                <a:cs typeface="Times New Roman" panose="02020603050405020304" pitchFamily="18" charset="0"/>
              </a:rPr>
              <a:t>Il principio di non discriminazione fiscale,</a:t>
            </a:r>
            <a:r>
              <a:rPr lang="it-IT" sz="5600" dirty="0">
                <a:solidFill>
                  <a:schemeClr val="tx1"/>
                </a:solidFill>
                <a:latin typeface="Times New Roman" panose="02020603050405020304" pitchFamily="18" charset="0"/>
                <a:cs typeface="Times New Roman" panose="02020603050405020304" pitchFamily="18" charset="0"/>
              </a:rPr>
              <a:t> Padova, 2003; C. </a:t>
            </a:r>
            <a:r>
              <a:rPr lang="it-IT" sz="5600" cap="small" dirty="0" err="1">
                <a:solidFill>
                  <a:schemeClr val="tx1"/>
                </a:solidFill>
                <a:latin typeface="Times New Roman" panose="02020603050405020304" pitchFamily="18" charset="0"/>
                <a:cs typeface="Times New Roman" panose="02020603050405020304" pitchFamily="18" charset="0"/>
              </a:rPr>
              <a:t>Favilli</a:t>
            </a:r>
            <a:r>
              <a:rPr lang="it-IT" sz="5600" cap="small" dirty="0">
                <a:solidFill>
                  <a:schemeClr val="tx1"/>
                </a:solidFill>
                <a:latin typeface="Times New Roman" panose="02020603050405020304" pitchFamily="18" charset="0"/>
                <a:cs typeface="Times New Roman" panose="02020603050405020304" pitchFamily="18" charset="0"/>
              </a:rPr>
              <a:t>,</a:t>
            </a:r>
            <a:r>
              <a:rPr lang="it-IT" sz="5600" dirty="0">
                <a:solidFill>
                  <a:schemeClr val="tx1"/>
                </a:solidFill>
                <a:latin typeface="Times New Roman" panose="02020603050405020304" pitchFamily="18" charset="0"/>
                <a:cs typeface="Times New Roman" panose="02020603050405020304" pitchFamily="18" charset="0"/>
              </a:rPr>
              <a:t> </a:t>
            </a:r>
            <a:r>
              <a:rPr lang="it-IT" sz="5600" i="1" dirty="0">
                <a:solidFill>
                  <a:schemeClr val="tx1"/>
                </a:solidFill>
                <a:latin typeface="Times New Roman" panose="02020603050405020304" pitchFamily="18" charset="0"/>
                <a:cs typeface="Times New Roman" panose="02020603050405020304" pitchFamily="18" charset="0"/>
              </a:rPr>
              <a:t>La non discriminazione nell’Unione europea,</a:t>
            </a:r>
            <a:r>
              <a:rPr lang="it-IT" sz="5600" dirty="0">
                <a:solidFill>
                  <a:schemeClr val="tx1"/>
                </a:solidFill>
                <a:latin typeface="Times New Roman" panose="02020603050405020304" pitchFamily="18" charset="0"/>
                <a:cs typeface="Times New Roman" panose="02020603050405020304" pitchFamily="18" charset="0"/>
              </a:rPr>
              <a:t> Bologna, 2008; L. </a:t>
            </a:r>
            <a:r>
              <a:rPr lang="it-IT" sz="5600" cap="small" dirty="0" err="1">
                <a:solidFill>
                  <a:schemeClr val="tx1"/>
                </a:solidFill>
                <a:latin typeface="Times New Roman" panose="02020603050405020304" pitchFamily="18" charset="0"/>
                <a:cs typeface="Times New Roman" panose="02020603050405020304" pitchFamily="18" charset="0"/>
              </a:rPr>
              <a:t>Ferrajoli</a:t>
            </a:r>
            <a:r>
              <a:rPr lang="it-IT" sz="5600" cap="small" dirty="0">
                <a:solidFill>
                  <a:schemeClr val="tx1"/>
                </a:solidFill>
                <a:latin typeface="Times New Roman" panose="02020603050405020304" pitchFamily="18" charset="0"/>
                <a:cs typeface="Times New Roman" panose="02020603050405020304" pitchFamily="18" charset="0"/>
              </a:rPr>
              <a:t>,</a:t>
            </a:r>
            <a:r>
              <a:rPr lang="it-IT" sz="5600" dirty="0">
                <a:solidFill>
                  <a:schemeClr val="tx1"/>
                </a:solidFill>
                <a:latin typeface="Times New Roman" panose="02020603050405020304" pitchFamily="18" charset="0"/>
                <a:cs typeface="Times New Roman" panose="02020603050405020304" pitchFamily="18" charset="0"/>
              </a:rPr>
              <a:t> </a:t>
            </a:r>
            <a:r>
              <a:rPr lang="it-IT" sz="5600" i="1" dirty="0">
                <a:solidFill>
                  <a:schemeClr val="tx1"/>
                </a:solidFill>
                <a:latin typeface="Times New Roman" panose="02020603050405020304" pitchFamily="18" charset="0"/>
                <a:cs typeface="Times New Roman" panose="02020603050405020304" pitchFamily="18" charset="0"/>
              </a:rPr>
              <a:t>Uguaglianza e non discriminazione nella Costituzione europea, in </a:t>
            </a:r>
            <a:r>
              <a:rPr lang="it-IT" sz="5600" dirty="0">
                <a:solidFill>
                  <a:schemeClr val="tx1"/>
                </a:solidFill>
                <a:latin typeface="Times New Roman" panose="02020603050405020304" pitchFamily="18" charset="0"/>
                <a:cs typeface="Times New Roman" panose="02020603050405020304" pitchFamily="18" charset="0"/>
              </a:rPr>
              <a:t>AA.VV</a:t>
            </a:r>
            <a:r>
              <a:rPr lang="it-IT" sz="5600" i="1" dirty="0">
                <a:solidFill>
                  <a:schemeClr val="tx1"/>
                </a:solidFill>
                <a:latin typeface="Times New Roman" panose="02020603050405020304" pitchFamily="18" charset="0"/>
                <a:cs typeface="Times New Roman" panose="02020603050405020304" pitchFamily="18" charset="0"/>
              </a:rPr>
              <a:t>., Il principio di uguaglianza nella Costituzione europea. Diritti fondamentali e rispetto della diversità,</a:t>
            </a:r>
            <a:r>
              <a:rPr lang="it-IT" sz="5600" dirty="0">
                <a:solidFill>
                  <a:schemeClr val="tx1"/>
                </a:solidFill>
                <a:latin typeface="Times New Roman" panose="02020603050405020304" pitchFamily="18" charset="0"/>
                <a:cs typeface="Times New Roman" panose="02020603050405020304" pitchFamily="18" charset="0"/>
              </a:rPr>
              <a:t> a cura di A. </a:t>
            </a:r>
            <a:r>
              <a:rPr lang="it-IT" sz="5600" dirty="0" err="1">
                <a:solidFill>
                  <a:schemeClr val="tx1"/>
                </a:solidFill>
                <a:latin typeface="Times New Roman" panose="02020603050405020304" pitchFamily="18" charset="0"/>
                <a:cs typeface="Times New Roman" panose="02020603050405020304" pitchFamily="18" charset="0"/>
              </a:rPr>
              <a:t>Galasso</a:t>
            </a:r>
            <a:r>
              <a:rPr lang="it-IT" sz="5600" dirty="0">
                <a:solidFill>
                  <a:schemeClr val="tx1"/>
                </a:solidFill>
                <a:latin typeface="Times New Roman" panose="02020603050405020304" pitchFamily="18" charset="0"/>
                <a:cs typeface="Times New Roman" panose="02020603050405020304" pitchFamily="18" charset="0"/>
              </a:rPr>
              <a:t>, Milano, 2007; </a:t>
            </a:r>
            <a:r>
              <a:rPr lang="it-IT" sz="5600" cap="small" dirty="0">
                <a:solidFill>
                  <a:schemeClr val="tx1"/>
                </a:solidFill>
                <a:latin typeface="Times New Roman" panose="02020603050405020304" pitchFamily="18" charset="0"/>
                <a:cs typeface="Times New Roman" panose="02020603050405020304" pitchFamily="18" charset="0"/>
              </a:rPr>
              <a:t>S. Bray</a:t>
            </a:r>
            <a:r>
              <a:rPr lang="it-IT" sz="5600" dirty="0">
                <a:solidFill>
                  <a:schemeClr val="tx1"/>
                </a:solidFill>
                <a:latin typeface="Times New Roman" panose="02020603050405020304" pitchFamily="18" charset="0"/>
                <a:cs typeface="Times New Roman" panose="02020603050405020304" pitchFamily="18" charset="0"/>
              </a:rPr>
              <a:t>, </a:t>
            </a:r>
            <a:r>
              <a:rPr lang="it-IT" sz="5600" i="1" dirty="0">
                <a:solidFill>
                  <a:schemeClr val="tx1"/>
                </a:solidFill>
                <a:latin typeface="Times New Roman" panose="02020603050405020304" pitchFamily="18" charset="0"/>
                <a:cs typeface="Times New Roman" panose="02020603050405020304" pitchFamily="18" charset="0"/>
              </a:rPr>
              <a:t>The </a:t>
            </a:r>
            <a:r>
              <a:rPr lang="it-IT" sz="5600" i="1" dirty="0" err="1">
                <a:solidFill>
                  <a:schemeClr val="tx1"/>
                </a:solidFill>
                <a:latin typeface="Times New Roman" panose="02020603050405020304" pitchFamily="18" charset="0"/>
                <a:cs typeface="Times New Roman" panose="02020603050405020304" pitchFamily="18" charset="0"/>
              </a:rPr>
              <a:t>EU’s</a:t>
            </a:r>
            <a:r>
              <a:rPr lang="it-IT" sz="5600" i="1" dirty="0">
                <a:solidFill>
                  <a:schemeClr val="tx1"/>
                </a:solidFill>
                <a:latin typeface="Times New Roman" panose="02020603050405020304" pitchFamily="18" charset="0"/>
                <a:cs typeface="Times New Roman" panose="02020603050405020304" pitchFamily="18" charset="0"/>
              </a:rPr>
              <a:t> </a:t>
            </a:r>
            <a:r>
              <a:rPr lang="it-IT" sz="5600" i="1" dirty="0" err="1">
                <a:solidFill>
                  <a:schemeClr val="tx1"/>
                </a:solidFill>
                <a:latin typeface="Times New Roman" panose="02020603050405020304" pitchFamily="18" charset="0"/>
                <a:cs typeface="Times New Roman" panose="02020603050405020304" pitchFamily="18" charset="0"/>
              </a:rPr>
              <a:t>Windfall</a:t>
            </a:r>
            <a:r>
              <a:rPr lang="it-IT" sz="5600" i="1" dirty="0">
                <a:solidFill>
                  <a:schemeClr val="tx1"/>
                </a:solidFill>
                <a:latin typeface="Times New Roman" panose="02020603050405020304" pitchFamily="18" charset="0"/>
                <a:cs typeface="Times New Roman" panose="02020603050405020304" pitchFamily="18" charset="0"/>
              </a:rPr>
              <a:t> </a:t>
            </a:r>
            <a:r>
              <a:rPr lang="it-IT" sz="5600" i="1" dirty="0" err="1">
                <a:solidFill>
                  <a:schemeClr val="tx1"/>
                </a:solidFill>
                <a:latin typeface="Times New Roman" panose="02020603050405020304" pitchFamily="18" charset="0"/>
                <a:cs typeface="Times New Roman" panose="02020603050405020304" pitchFamily="18" charset="0"/>
              </a:rPr>
              <a:t>Profits</a:t>
            </a:r>
            <a:r>
              <a:rPr lang="it-IT" sz="5600" i="1" dirty="0">
                <a:solidFill>
                  <a:schemeClr val="tx1"/>
                </a:solidFill>
                <a:latin typeface="Times New Roman" panose="02020603050405020304" pitchFamily="18" charset="0"/>
                <a:cs typeface="Times New Roman" panose="02020603050405020304" pitchFamily="18" charset="0"/>
              </a:rPr>
              <a:t> </a:t>
            </a:r>
            <a:r>
              <a:rPr lang="it-IT" sz="5600" i="1" dirty="0" err="1">
                <a:solidFill>
                  <a:schemeClr val="tx1"/>
                </a:solidFill>
                <a:latin typeface="Times New Roman" panose="02020603050405020304" pitchFamily="18" charset="0"/>
                <a:cs typeface="Times New Roman" panose="02020603050405020304" pitchFamily="18" charset="0"/>
              </a:rPr>
              <a:t>Tax</a:t>
            </a:r>
            <a:r>
              <a:rPr lang="it-IT" sz="5600" i="1" dirty="0">
                <a:solidFill>
                  <a:schemeClr val="tx1"/>
                </a:solidFill>
                <a:latin typeface="Times New Roman" panose="02020603050405020304" pitchFamily="18" charset="0"/>
                <a:cs typeface="Times New Roman" panose="02020603050405020304" pitchFamily="18" charset="0"/>
              </a:rPr>
              <a:t>: How «</a:t>
            </a:r>
            <a:r>
              <a:rPr lang="it-IT" sz="5600" i="1" dirty="0" err="1">
                <a:solidFill>
                  <a:schemeClr val="tx1"/>
                </a:solidFill>
                <a:latin typeface="Times New Roman" panose="02020603050405020304" pitchFamily="18" charset="0"/>
                <a:cs typeface="Times New Roman" panose="02020603050405020304" pitchFamily="18" charset="0"/>
              </a:rPr>
              <a:t>tax</a:t>
            </a:r>
            <a:r>
              <a:rPr lang="it-IT" sz="5600" i="1" dirty="0">
                <a:solidFill>
                  <a:schemeClr val="tx1"/>
                </a:solidFill>
                <a:latin typeface="Times New Roman" panose="02020603050405020304" pitchFamily="18" charset="0"/>
                <a:cs typeface="Times New Roman" panose="02020603050405020304" pitchFamily="18" charset="0"/>
              </a:rPr>
              <a:t> </a:t>
            </a:r>
            <a:r>
              <a:rPr lang="it-IT" sz="5600" i="1" dirty="0" err="1">
                <a:solidFill>
                  <a:schemeClr val="tx1"/>
                </a:solidFill>
                <a:latin typeface="Times New Roman" panose="02020603050405020304" pitchFamily="18" charset="0"/>
                <a:cs typeface="Times New Roman" panose="02020603050405020304" pitchFamily="18" charset="0"/>
              </a:rPr>
              <a:t>fairness</a:t>
            </a:r>
            <a:r>
              <a:rPr lang="it-IT" sz="5600" i="1" dirty="0">
                <a:solidFill>
                  <a:schemeClr val="tx1"/>
                </a:solidFill>
                <a:latin typeface="Times New Roman" panose="02020603050405020304" pitchFamily="18" charset="0"/>
                <a:cs typeface="Times New Roman" panose="02020603050405020304" pitchFamily="18" charset="0"/>
              </a:rPr>
              <a:t>» </a:t>
            </a:r>
            <a:r>
              <a:rPr lang="it-IT" sz="5600" i="1" dirty="0" err="1">
                <a:solidFill>
                  <a:schemeClr val="tx1"/>
                </a:solidFill>
                <a:latin typeface="Times New Roman" panose="02020603050405020304" pitchFamily="18" charset="0"/>
                <a:cs typeface="Times New Roman" panose="02020603050405020304" pitchFamily="18" charset="0"/>
              </a:rPr>
              <a:t>continues</a:t>
            </a:r>
            <a:r>
              <a:rPr lang="it-IT" sz="5600" i="1" dirty="0">
                <a:solidFill>
                  <a:schemeClr val="tx1"/>
                </a:solidFill>
                <a:latin typeface="Times New Roman" panose="02020603050405020304" pitchFamily="18" charset="0"/>
                <a:cs typeface="Times New Roman" panose="02020603050405020304" pitchFamily="18" charset="0"/>
              </a:rPr>
              <a:t> to </a:t>
            </a:r>
            <a:r>
              <a:rPr lang="it-IT" sz="5600" i="1" dirty="0" err="1">
                <a:solidFill>
                  <a:schemeClr val="tx1"/>
                </a:solidFill>
                <a:latin typeface="Times New Roman" panose="02020603050405020304" pitchFamily="18" charset="0"/>
                <a:cs typeface="Times New Roman" panose="02020603050405020304" pitchFamily="18" charset="0"/>
              </a:rPr>
              <a:t>get</a:t>
            </a:r>
            <a:r>
              <a:rPr lang="it-IT" sz="5600" i="1" dirty="0">
                <a:solidFill>
                  <a:schemeClr val="tx1"/>
                </a:solidFill>
                <a:latin typeface="Times New Roman" panose="02020603050405020304" pitchFamily="18" charset="0"/>
                <a:cs typeface="Times New Roman" panose="02020603050405020304" pitchFamily="18" charset="0"/>
              </a:rPr>
              <a:t> in the way of </a:t>
            </a:r>
            <a:r>
              <a:rPr lang="it-IT" sz="5600" i="1" dirty="0" err="1">
                <a:solidFill>
                  <a:schemeClr val="tx1"/>
                </a:solidFill>
                <a:latin typeface="Times New Roman" panose="02020603050405020304" pitchFamily="18" charset="0"/>
                <a:cs typeface="Times New Roman" panose="02020603050405020304" pitchFamily="18" charset="0"/>
              </a:rPr>
              <a:t>energy</a:t>
            </a:r>
            <a:r>
              <a:rPr lang="it-IT" sz="5600" i="1" dirty="0">
                <a:solidFill>
                  <a:schemeClr val="tx1"/>
                </a:solidFill>
                <a:latin typeface="Times New Roman" panose="02020603050405020304" pitchFamily="18" charset="0"/>
                <a:cs typeface="Times New Roman" panose="02020603050405020304" pitchFamily="18" charset="0"/>
              </a:rPr>
              <a:t> security, </a:t>
            </a:r>
            <a:r>
              <a:rPr lang="it-IT" sz="5600" i="1" dirty="0" err="1">
                <a:solidFill>
                  <a:schemeClr val="tx1"/>
                </a:solidFill>
                <a:latin typeface="Times New Roman" panose="02020603050405020304" pitchFamily="18" charset="0"/>
                <a:cs typeface="Times New Roman" panose="02020603050405020304" pitchFamily="18" charset="0"/>
              </a:rPr>
              <a:t>taxfoundation.org</a:t>
            </a:r>
            <a:r>
              <a:rPr lang="it-IT" sz="5600" i="1" dirty="0">
                <a:solidFill>
                  <a:schemeClr val="tx1"/>
                </a:solidFill>
                <a:latin typeface="Times New Roman" panose="02020603050405020304" pitchFamily="18" charset="0"/>
                <a:cs typeface="Times New Roman" panose="02020603050405020304" pitchFamily="18" charset="0"/>
              </a:rPr>
              <a:t>, 27 febbraio 2023.</a:t>
            </a:r>
          </a:p>
          <a:p>
            <a:endParaRPr lang="it-IT" dirty="0"/>
          </a:p>
          <a:p>
            <a:endParaRPr lang="it-IT" dirty="0"/>
          </a:p>
          <a:p>
            <a:endParaRPr lang="it-IT" b="1" dirty="0">
              <a:latin typeface="Times New Roman" panose="02020603050405020304" pitchFamily="18" charset="0"/>
              <a:cs typeface="Times New Roman" panose="02020603050405020304" pitchFamily="18" charset="0"/>
            </a:endParaRPr>
          </a:p>
          <a:p>
            <a:endParaRPr lang="it-IT" b="1"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a:p>
            <a:endParaRPr lang="it-IT" dirty="0"/>
          </a:p>
        </p:txBody>
      </p:sp>
    </p:spTree>
    <p:extLst>
      <p:ext uri="{BB962C8B-B14F-4D97-AF65-F5344CB8AC3E}">
        <p14:creationId xmlns:p14="http://schemas.microsoft.com/office/powerpoint/2010/main" val="2904342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ACF62BD-84F5-F54E-8707-7021EE5C14FF}"/>
              </a:ext>
            </a:extLst>
          </p:cNvPr>
          <p:cNvSpPr>
            <a:spLocks noGrp="1"/>
          </p:cNvSpPr>
          <p:nvPr>
            <p:ph type="title"/>
          </p:nvPr>
        </p:nvSpPr>
        <p:spPr/>
        <p:txBody>
          <a:bodyPr/>
          <a:lstStyle/>
          <a:p>
            <a:pPr algn="just"/>
            <a:r>
              <a:rPr lang="it-IT" b="1" dirty="0">
                <a:solidFill>
                  <a:schemeClr val="bg2">
                    <a:lumMod val="10000"/>
                  </a:schemeClr>
                </a:solidFill>
                <a:latin typeface="Times New Roman" panose="02020603050405020304" pitchFamily="18" charset="0"/>
                <a:cs typeface="Times New Roman" panose="02020603050405020304" pitchFamily="18" charset="0"/>
              </a:rPr>
              <a:t>Key points of </a:t>
            </a:r>
            <a:r>
              <a:rPr lang="it-IT" b="1" dirty="0" err="1">
                <a:solidFill>
                  <a:schemeClr val="bg2">
                    <a:lumMod val="10000"/>
                  </a:schemeClr>
                </a:solidFill>
                <a:latin typeface="Times New Roman" panose="02020603050405020304" pitchFamily="18" charset="0"/>
                <a:cs typeface="Times New Roman" panose="02020603050405020304" pitchFamily="18" charset="0"/>
              </a:rPr>
              <a:t>presentation</a:t>
            </a:r>
            <a:endParaRPr lang="it-IT" b="1" dirty="0">
              <a:solidFill>
                <a:schemeClr val="bg2">
                  <a:lumMod val="10000"/>
                </a:schemeClr>
              </a:solidFill>
              <a:latin typeface="Times New Roman" panose="02020603050405020304" pitchFamily="18" charset="0"/>
              <a:cs typeface="Times New Roman" panose="02020603050405020304" pitchFamily="18" charset="0"/>
            </a:endParaRPr>
          </a:p>
        </p:txBody>
      </p:sp>
      <p:sp>
        <p:nvSpPr>
          <p:cNvPr id="3" name="Segnaposto contenuto 2">
            <a:extLst>
              <a:ext uri="{FF2B5EF4-FFF2-40B4-BE49-F238E27FC236}">
                <a16:creationId xmlns:a16="http://schemas.microsoft.com/office/drawing/2014/main" id="{D1C5AA50-A5F6-FB4B-936F-5A2770DA621B}"/>
              </a:ext>
            </a:extLst>
          </p:cNvPr>
          <p:cNvSpPr>
            <a:spLocks noGrp="1"/>
          </p:cNvSpPr>
          <p:nvPr>
            <p:ph idx="1"/>
          </p:nvPr>
        </p:nvSpPr>
        <p:spPr/>
        <p:txBody>
          <a:bodyPr>
            <a:normAutofit/>
          </a:bodyPr>
          <a:lstStyle/>
          <a:p>
            <a:pPr marL="0" indent="0" algn="just">
              <a:buNone/>
            </a:pPr>
            <a:r>
              <a:rPr lang="it-IT" dirty="0">
                <a:solidFill>
                  <a:schemeClr val="bg2">
                    <a:lumMod val="10000"/>
                  </a:schemeClr>
                </a:solidFill>
                <a:latin typeface="Times New Roman" panose="02020603050405020304" pitchFamily="18" charset="0"/>
                <a:cs typeface="Times New Roman" panose="02020603050405020304" pitchFamily="18" charset="0"/>
              </a:rPr>
              <a:t>My </a:t>
            </a:r>
            <a:r>
              <a:rPr lang="it-IT" dirty="0" err="1">
                <a:solidFill>
                  <a:schemeClr val="bg2">
                    <a:lumMod val="10000"/>
                  </a:schemeClr>
                </a:solidFill>
                <a:latin typeface="Times New Roman" panose="02020603050405020304" pitchFamily="18" charset="0"/>
                <a:cs typeface="Times New Roman" panose="02020603050405020304" pitchFamily="18" charset="0"/>
              </a:rPr>
              <a:t>presentation</a:t>
            </a:r>
            <a:r>
              <a:rPr lang="it-IT" dirty="0">
                <a:solidFill>
                  <a:schemeClr val="bg2">
                    <a:lumMod val="10000"/>
                  </a:schemeClr>
                </a:solidFill>
                <a:latin typeface="Times New Roman" panose="02020603050405020304" pitchFamily="18" charset="0"/>
                <a:cs typeface="Times New Roman" panose="02020603050405020304" pitchFamily="18" charset="0"/>
              </a:rPr>
              <a:t> will focus on </a:t>
            </a:r>
            <a:r>
              <a:rPr lang="it-IT" dirty="0" err="1">
                <a:solidFill>
                  <a:schemeClr val="bg2">
                    <a:lumMod val="10000"/>
                  </a:schemeClr>
                </a:solidFill>
                <a:latin typeface="Times New Roman" panose="02020603050405020304" pitchFamily="18" charset="0"/>
                <a:cs typeface="Times New Roman" panose="02020603050405020304" pitchFamily="18" charset="0"/>
              </a:rPr>
              <a:t>four</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main</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points</a:t>
            </a:r>
            <a:r>
              <a:rPr lang="it-IT" dirty="0">
                <a:solidFill>
                  <a:schemeClr val="bg2">
                    <a:lumMod val="10000"/>
                  </a:schemeClr>
                </a:solidFill>
                <a:latin typeface="Times New Roman" panose="02020603050405020304" pitchFamily="18" charset="0"/>
                <a:cs typeface="Times New Roman" panose="02020603050405020304" pitchFamily="18" charset="0"/>
              </a:rPr>
              <a:t>:</a:t>
            </a:r>
          </a:p>
          <a:p>
            <a:pPr marL="0" indent="0" algn="just">
              <a:buNone/>
            </a:pPr>
            <a:r>
              <a:rPr lang="it-IT" dirty="0">
                <a:solidFill>
                  <a:schemeClr val="bg2">
                    <a:lumMod val="10000"/>
                  </a:schemeClr>
                </a:solidFill>
                <a:latin typeface="Times New Roman" panose="02020603050405020304" pitchFamily="18" charset="0"/>
                <a:cs typeface="Times New Roman" panose="02020603050405020304" pitchFamily="18" charset="0"/>
              </a:rPr>
              <a:t>1. The </a:t>
            </a:r>
            <a:r>
              <a:rPr lang="it-IT" dirty="0" err="1">
                <a:solidFill>
                  <a:schemeClr val="bg2">
                    <a:lumMod val="10000"/>
                  </a:schemeClr>
                </a:solidFill>
                <a:latin typeface="Times New Roman" panose="02020603050405020304" pitchFamily="18" charset="0"/>
                <a:cs typeface="Times New Roman" panose="02020603050405020304" pitchFamily="18" charset="0"/>
              </a:rPr>
              <a:t>differences</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between</a:t>
            </a:r>
            <a:r>
              <a:rPr lang="it-IT" dirty="0">
                <a:solidFill>
                  <a:schemeClr val="bg2">
                    <a:lumMod val="10000"/>
                  </a:schemeClr>
                </a:solidFill>
                <a:latin typeface="Times New Roman" panose="02020603050405020304" pitchFamily="18" charset="0"/>
                <a:cs typeface="Times New Roman" panose="02020603050405020304" pitchFamily="18" charset="0"/>
              </a:rPr>
              <a:t> the </a:t>
            </a:r>
            <a:r>
              <a:rPr lang="it-IT" dirty="0" err="1">
                <a:solidFill>
                  <a:schemeClr val="bg2">
                    <a:lumMod val="10000"/>
                  </a:schemeClr>
                </a:solidFill>
                <a:latin typeface="Times New Roman" panose="02020603050405020304" pitchFamily="18" charset="0"/>
                <a:cs typeface="Times New Roman" panose="02020603050405020304" pitchFamily="18" charset="0"/>
              </a:rPr>
              <a:t>Italian</a:t>
            </a:r>
            <a:r>
              <a:rPr lang="it-IT" dirty="0">
                <a:solidFill>
                  <a:schemeClr val="bg2">
                    <a:lumMod val="10000"/>
                  </a:schemeClr>
                </a:solidFill>
                <a:latin typeface="Times New Roman" panose="02020603050405020304" pitchFamily="18" charset="0"/>
                <a:cs typeface="Times New Roman" panose="02020603050405020304" pitchFamily="18" charset="0"/>
              </a:rPr>
              <a:t> and EU </a:t>
            </a:r>
            <a:r>
              <a:rPr lang="it-IT" dirty="0" err="1">
                <a:solidFill>
                  <a:schemeClr val="bg2">
                    <a:lumMod val="10000"/>
                  </a:schemeClr>
                </a:solidFill>
                <a:latin typeface="Times New Roman" panose="02020603050405020304" pitchFamily="18" charset="0"/>
                <a:cs typeface="Times New Roman" panose="02020603050405020304" pitchFamily="18" charset="0"/>
              </a:rPr>
              <a:t>legislations</a:t>
            </a:r>
            <a:r>
              <a:rPr lang="it-IT" dirty="0">
                <a:solidFill>
                  <a:schemeClr val="bg2">
                    <a:lumMod val="10000"/>
                  </a:schemeClr>
                </a:solidFill>
                <a:latin typeface="Times New Roman" panose="02020603050405020304" pitchFamily="18" charset="0"/>
                <a:cs typeface="Times New Roman" panose="02020603050405020304" pitchFamily="18" charset="0"/>
              </a:rPr>
              <a:t>.</a:t>
            </a:r>
          </a:p>
          <a:p>
            <a:pPr marL="0" indent="0" algn="just">
              <a:buNone/>
            </a:pPr>
            <a:r>
              <a:rPr lang="it-IT" dirty="0">
                <a:solidFill>
                  <a:schemeClr val="bg2">
                    <a:lumMod val="10000"/>
                  </a:schemeClr>
                </a:solidFill>
                <a:latin typeface="Times New Roman" panose="02020603050405020304" pitchFamily="18" charset="0"/>
                <a:cs typeface="Times New Roman" panose="02020603050405020304" pitchFamily="18" charset="0"/>
              </a:rPr>
              <a:t>2. The </a:t>
            </a:r>
            <a:r>
              <a:rPr lang="it-IT" dirty="0" err="1">
                <a:solidFill>
                  <a:schemeClr val="bg2">
                    <a:lumMod val="10000"/>
                  </a:schemeClr>
                </a:solidFill>
                <a:latin typeface="Times New Roman" panose="02020603050405020304" pitchFamily="18" charset="0"/>
                <a:cs typeface="Times New Roman" panose="02020603050405020304" pitchFamily="18" charset="0"/>
              </a:rPr>
              <a:t>extraordinary</a:t>
            </a:r>
            <a:r>
              <a:rPr lang="it-IT" dirty="0">
                <a:solidFill>
                  <a:schemeClr val="bg2">
                    <a:lumMod val="10000"/>
                  </a:schemeClr>
                </a:solidFill>
                <a:latin typeface="Times New Roman" panose="02020603050405020304" pitchFamily="18" charset="0"/>
                <a:cs typeface="Times New Roman" panose="02020603050405020304" pitchFamily="18" charset="0"/>
              </a:rPr>
              <a:t> contribution on extra-profits could be contrary to the principle of fiscal non-discrimination under the Treaty on the Functioning of the </a:t>
            </a:r>
            <a:r>
              <a:rPr lang="it-IT" dirty="0" err="1">
                <a:solidFill>
                  <a:schemeClr val="bg2">
                    <a:lumMod val="10000"/>
                  </a:schemeClr>
                </a:solidFill>
                <a:latin typeface="Times New Roman" panose="02020603050405020304" pitchFamily="18" charset="0"/>
                <a:cs typeface="Times New Roman" panose="02020603050405020304" pitchFamily="18" charset="0"/>
              </a:rPr>
              <a:t>European</a:t>
            </a:r>
            <a:r>
              <a:rPr lang="it-IT" dirty="0">
                <a:solidFill>
                  <a:schemeClr val="bg2">
                    <a:lumMod val="10000"/>
                  </a:schemeClr>
                </a:solidFill>
                <a:latin typeface="Times New Roman" panose="02020603050405020304" pitchFamily="18" charset="0"/>
                <a:cs typeface="Times New Roman" panose="02020603050405020304" pitchFamily="18" charset="0"/>
              </a:rPr>
              <a:t> Union. </a:t>
            </a:r>
            <a:r>
              <a:rPr lang="it-IT" dirty="0" err="1">
                <a:solidFill>
                  <a:schemeClr val="bg2">
                    <a:lumMod val="10000"/>
                  </a:schemeClr>
                </a:solidFill>
                <a:latin typeface="Times New Roman" panose="02020603050405020304" pitchFamily="18" charset="0"/>
                <a:cs typeface="Times New Roman" panose="02020603050405020304" pitchFamily="18" charset="0"/>
              </a:rPr>
              <a:t>Why</a:t>
            </a:r>
            <a:r>
              <a:rPr lang="it-IT" dirty="0">
                <a:solidFill>
                  <a:schemeClr val="bg2">
                    <a:lumMod val="10000"/>
                  </a:schemeClr>
                </a:solidFill>
                <a:latin typeface="Times New Roman" panose="02020603050405020304" pitchFamily="18" charset="0"/>
                <a:cs typeface="Times New Roman" panose="02020603050405020304" pitchFamily="18" charset="0"/>
              </a:rPr>
              <a:t> and </a:t>
            </a:r>
            <a:r>
              <a:rPr lang="it-IT" dirty="0" err="1">
                <a:solidFill>
                  <a:schemeClr val="bg2">
                    <a:lumMod val="10000"/>
                  </a:schemeClr>
                </a:solidFill>
                <a:latin typeface="Times New Roman" panose="02020603050405020304" pitchFamily="18" charset="0"/>
                <a:cs typeface="Times New Roman" panose="02020603050405020304" pitchFamily="18" charset="0"/>
              </a:rPr>
              <a:t>because</a:t>
            </a:r>
            <a:r>
              <a:rPr lang="it-IT" dirty="0">
                <a:solidFill>
                  <a:schemeClr val="bg2">
                    <a:lumMod val="10000"/>
                  </a:schemeClr>
                </a:solidFill>
                <a:latin typeface="Times New Roman" panose="02020603050405020304" pitchFamily="18" charset="0"/>
                <a:cs typeface="Times New Roman" panose="02020603050405020304" pitchFamily="18" charset="0"/>
              </a:rPr>
              <a:t>.</a:t>
            </a:r>
          </a:p>
          <a:p>
            <a:pPr marL="0" indent="0" algn="just">
              <a:buNone/>
            </a:pPr>
            <a:r>
              <a:rPr lang="it-IT" dirty="0">
                <a:solidFill>
                  <a:schemeClr val="bg2">
                    <a:lumMod val="10000"/>
                  </a:schemeClr>
                </a:solidFill>
                <a:latin typeface="Times New Roman" panose="02020603050405020304" pitchFamily="18" charset="0"/>
                <a:cs typeface="Times New Roman" panose="02020603050405020304" pitchFamily="18" charset="0"/>
              </a:rPr>
              <a:t>3. Brief remarks on non-discrimination and international treaties, </a:t>
            </a:r>
            <a:r>
              <a:rPr lang="it-IT" dirty="0" err="1">
                <a:solidFill>
                  <a:schemeClr val="bg2">
                    <a:lumMod val="10000"/>
                  </a:schemeClr>
                </a:solidFill>
                <a:latin typeface="Times New Roman" panose="02020603050405020304" pitchFamily="18" charset="0"/>
                <a:cs typeface="Times New Roman" panose="02020603050405020304" pitchFamily="18" charset="0"/>
              </a:rPr>
              <a:t>specifically</a:t>
            </a:r>
            <a:r>
              <a:rPr lang="it-IT" dirty="0">
                <a:solidFill>
                  <a:schemeClr val="bg2">
                    <a:lumMod val="10000"/>
                  </a:schemeClr>
                </a:solidFill>
                <a:latin typeface="Times New Roman" panose="02020603050405020304" pitchFamily="18" charset="0"/>
                <a:cs typeface="Times New Roman" panose="02020603050405020304" pitchFamily="18" charset="0"/>
              </a:rPr>
              <a:t> the </a:t>
            </a:r>
            <a:r>
              <a:rPr lang="it-IT" dirty="0" err="1">
                <a:solidFill>
                  <a:schemeClr val="bg2">
                    <a:lumMod val="10000"/>
                  </a:schemeClr>
                </a:solidFill>
                <a:latin typeface="Times New Roman" panose="02020603050405020304" pitchFamily="18" charset="0"/>
                <a:cs typeface="Times New Roman" panose="02020603050405020304" pitchFamily="18" charset="0"/>
              </a:rPr>
              <a:t>Article</a:t>
            </a:r>
            <a:r>
              <a:rPr lang="it-IT" dirty="0">
                <a:solidFill>
                  <a:schemeClr val="bg2">
                    <a:lumMod val="10000"/>
                  </a:schemeClr>
                </a:solidFill>
                <a:latin typeface="Times New Roman" panose="02020603050405020304" pitchFamily="18" charset="0"/>
                <a:cs typeface="Times New Roman" panose="02020603050405020304" pitchFamily="18" charset="0"/>
              </a:rPr>
              <a:t> 24 of the OECD Model.</a:t>
            </a:r>
          </a:p>
          <a:p>
            <a:pPr marL="0" indent="0" algn="just">
              <a:buNone/>
            </a:pPr>
            <a:r>
              <a:rPr lang="it-IT" dirty="0">
                <a:solidFill>
                  <a:schemeClr val="bg2">
                    <a:lumMod val="10000"/>
                  </a:schemeClr>
                </a:solidFill>
                <a:latin typeface="Times New Roman" panose="02020603050405020304" pitchFamily="18" charset="0"/>
                <a:cs typeface="Times New Roman" panose="02020603050405020304" pitchFamily="18" charset="0"/>
              </a:rPr>
              <a:t>4. </a:t>
            </a:r>
            <a:r>
              <a:rPr lang="it-IT" dirty="0" err="1">
                <a:solidFill>
                  <a:schemeClr val="bg2">
                    <a:lumMod val="10000"/>
                  </a:schemeClr>
                </a:solidFill>
                <a:latin typeface="Times New Roman" panose="02020603050405020304" pitchFamily="18" charset="0"/>
                <a:cs typeface="Times New Roman" panose="02020603050405020304" pitchFamily="18" charset="0"/>
              </a:rPr>
              <a:t>Conclusions</a:t>
            </a:r>
            <a:r>
              <a:rPr lang="it-IT" dirty="0">
                <a:solidFill>
                  <a:schemeClr val="bg2">
                    <a:lumMod val="10000"/>
                  </a:schemeClr>
                </a:solidFill>
                <a:latin typeface="Times New Roman" panose="02020603050405020304" pitchFamily="18" charset="0"/>
                <a:cs typeface="Times New Roman" panose="02020603050405020304" pitchFamily="18" charset="0"/>
              </a:rPr>
              <a:t>.</a:t>
            </a:r>
          </a:p>
          <a:p>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82585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6CB72A-CC6B-874F-A804-0A7E7E6C98F7}"/>
              </a:ext>
            </a:extLst>
          </p:cNvPr>
          <p:cNvSpPr>
            <a:spLocks noGrp="1"/>
          </p:cNvSpPr>
          <p:nvPr>
            <p:ph type="title"/>
          </p:nvPr>
        </p:nvSpPr>
        <p:spPr>
          <a:xfrm>
            <a:off x="655320" y="340187"/>
            <a:ext cx="10515600" cy="1325563"/>
          </a:xfrm>
        </p:spPr>
        <p:txBody>
          <a:bodyPr>
            <a:normAutofit/>
          </a:bodyPr>
          <a:lstStyle/>
          <a:p>
            <a:pPr algn="just"/>
            <a:r>
              <a:rPr lang="it-IT" b="1" dirty="0">
                <a:solidFill>
                  <a:schemeClr val="bg2">
                    <a:lumMod val="10000"/>
                  </a:schemeClr>
                </a:solidFill>
                <a:latin typeface="Times New Roman" panose="02020603050405020304" pitchFamily="18" charset="0"/>
                <a:cs typeface="Times New Roman" panose="02020603050405020304" pitchFamily="18" charset="0"/>
              </a:rPr>
              <a:t>Differences between domestic and EU legislation. Taxable persons </a:t>
            </a:r>
          </a:p>
        </p:txBody>
      </p:sp>
      <p:sp>
        <p:nvSpPr>
          <p:cNvPr id="3" name="Segnaposto contenuto 2">
            <a:extLst>
              <a:ext uri="{FF2B5EF4-FFF2-40B4-BE49-F238E27FC236}">
                <a16:creationId xmlns:a16="http://schemas.microsoft.com/office/drawing/2014/main" id="{CEB21708-EC80-A747-AD36-7FDBFFE86933}"/>
              </a:ext>
            </a:extLst>
          </p:cNvPr>
          <p:cNvSpPr>
            <a:spLocks noGrp="1"/>
          </p:cNvSpPr>
          <p:nvPr>
            <p:ph idx="1"/>
          </p:nvPr>
        </p:nvSpPr>
        <p:spPr>
          <a:xfrm>
            <a:off x="563880" y="1917065"/>
            <a:ext cx="10515600" cy="4351338"/>
          </a:xfrm>
        </p:spPr>
        <p:txBody>
          <a:bodyPr>
            <a:normAutofit/>
          </a:bodyPr>
          <a:lstStyle/>
          <a:p>
            <a:pPr algn="just"/>
            <a:r>
              <a:rPr lang="it-IT" dirty="0">
                <a:solidFill>
                  <a:schemeClr val="bg2">
                    <a:lumMod val="10000"/>
                  </a:schemeClr>
                </a:solidFill>
                <a:latin typeface="Times New Roman" panose="02020603050405020304" pitchFamily="18" charset="0"/>
                <a:cs typeface="Times New Roman" panose="02020603050405020304" pitchFamily="18" charset="0"/>
              </a:rPr>
              <a:t>By </a:t>
            </a:r>
            <a:r>
              <a:rPr lang="it-IT" dirty="0" err="1">
                <a:solidFill>
                  <a:schemeClr val="bg2">
                    <a:lumMod val="10000"/>
                  </a:schemeClr>
                </a:solidFill>
                <a:latin typeface="Times New Roman" panose="02020603050405020304" pitchFamily="18" charset="0"/>
                <a:cs typeface="Times New Roman" panose="02020603050405020304" pitchFamily="18" charset="0"/>
              </a:rPr>
              <a:t>comparing</a:t>
            </a:r>
            <a:r>
              <a:rPr lang="it-IT" dirty="0">
                <a:solidFill>
                  <a:schemeClr val="bg2">
                    <a:lumMod val="10000"/>
                  </a:schemeClr>
                </a:solidFill>
                <a:latin typeface="Times New Roman" panose="02020603050405020304" pitchFamily="18" charset="0"/>
                <a:cs typeface="Times New Roman" panose="02020603050405020304" pitchFamily="18" charset="0"/>
              </a:rPr>
              <a:t> the </a:t>
            </a:r>
            <a:r>
              <a:rPr lang="it-IT" dirty="0" err="1">
                <a:solidFill>
                  <a:schemeClr val="bg2">
                    <a:lumMod val="10000"/>
                  </a:schemeClr>
                </a:solidFill>
                <a:latin typeface="Times New Roman" panose="02020603050405020304" pitchFamily="18" charset="0"/>
                <a:cs typeface="Times New Roman" panose="02020603050405020304" pitchFamily="18" charset="0"/>
              </a:rPr>
              <a:t>national</a:t>
            </a:r>
            <a:r>
              <a:rPr lang="it-IT" dirty="0">
                <a:solidFill>
                  <a:schemeClr val="bg2">
                    <a:lumMod val="10000"/>
                  </a:schemeClr>
                </a:solidFill>
                <a:latin typeface="Times New Roman" panose="02020603050405020304" pitchFamily="18" charset="0"/>
                <a:cs typeface="Times New Roman" panose="02020603050405020304" pitchFamily="18" charset="0"/>
              </a:rPr>
              <a:t> and EU </a:t>
            </a:r>
            <a:r>
              <a:rPr lang="it-IT" dirty="0" err="1">
                <a:solidFill>
                  <a:schemeClr val="bg2">
                    <a:lumMod val="10000"/>
                  </a:schemeClr>
                </a:solidFill>
                <a:latin typeface="Times New Roman" panose="02020603050405020304" pitchFamily="18" charset="0"/>
                <a:cs typeface="Times New Roman" panose="02020603050405020304" pitchFamily="18" charset="0"/>
              </a:rPr>
              <a:t>legislations</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it</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is</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b="1" dirty="0" err="1">
                <a:solidFill>
                  <a:schemeClr val="bg2">
                    <a:lumMod val="10000"/>
                  </a:schemeClr>
                </a:solidFill>
                <a:latin typeface="Times New Roman" panose="02020603050405020304" pitchFamily="18" charset="0"/>
                <a:cs typeface="Times New Roman" panose="02020603050405020304" pitchFamily="18" charset="0"/>
              </a:rPr>
              <a:t>clear</a:t>
            </a:r>
            <a:r>
              <a:rPr lang="it-IT" b="1" dirty="0">
                <a:solidFill>
                  <a:schemeClr val="bg2">
                    <a:lumMod val="10000"/>
                  </a:schemeClr>
                </a:solidFill>
                <a:latin typeface="Times New Roman" panose="02020603050405020304" pitchFamily="18" charset="0"/>
                <a:cs typeface="Times New Roman" panose="02020603050405020304" pitchFamily="18" charset="0"/>
              </a:rPr>
              <a:t> </a:t>
            </a:r>
            <a:r>
              <a:rPr lang="it-IT" b="1" dirty="0" err="1">
                <a:solidFill>
                  <a:schemeClr val="bg2">
                    <a:lumMod val="10000"/>
                  </a:schemeClr>
                </a:solidFill>
                <a:latin typeface="Times New Roman" panose="02020603050405020304" pitchFamily="18" charset="0"/>
                <a:cs typeface="Times New Roman" panose="02020603050405020304" pitchFamily="18" charset="0"/>
              </a:rPr>
              <a:t>that</a:t>
            </a:r>
            <a:r>
              <a:rPr lang="it-IT" b="1" dirty="0">
                <a:solidFill>
                  <a:schemeClr val="bg2">
                    <a:lumMod val="10000"/>
                  </a:schemeClr>
                </a:solidFill>
                <a:latin typeface="Times New Roman" panose="02020603050405020304" pitchFamily="18" charset="0"/>
                <a:cs typeface="Times New Roman" panose="02020603050405020304" pitchFamily="18" charset="0"/>
              </a:rPr>
              <a:t> the </a:t>
            </a:r>
            <a:r>
              <a:rPr lang="it-IT" b="1" dirty="0" err="1">
                <a:solidFill>
                  <a:schemeClr val="bg2">
                    <a:lumMod val="10000"/>
                  </a:schemeClr>
                </a:solidFill>
                <a:latin typeface="Times New Roman" panose="02020603050405020304" pitchFamily="18" charset="0"/>
                <a:cs typeface="Times New Roman" panose="02020603050405020304" pitchFamily="18" charset="0"/>
              </a:rPr>
              <a:t>taxable</a:t>
            </a:r>
            <a:r>
              <a:rPr lang="it-IT" b="1" dirty="0">
                <a:solidFill>
                  <a:schemeClr val="bg2">
                    <a:lumMod val="10000"/>
                  </a:schemeClr>
                </a:solidFill>
                <a:latin typeface="Times New Roman" panose="02020603050405020304" pitchFamily="18" charset="0"/>
                <a:cs typeface="Times New Roman" panose="02020603050405020304" pitchFamily="18" charset="0"/>
              </a:rPr>
              <a:t> </a:t>
            </a:r>
            <a:r>
              <a:rPr lang="it-IT" b="1" dirty="0" err="1">
                <a:solidFill>
                  <a:schemeClr val="bg2">
                    <a:lumMod val="10000"/>
                  </a:schemeClr>
                </a:solidFill>
                <a:latin typeface="Times New Roman" panose="02020603050405020304" pitchFamily="18" charset="0"/>
                <a:cs typeface="Times New Roman" panose="02020603050405020304" pitchFamily="18" charset="0"/>
              </a:rPr>
              <a:t>people</a:t>
            </a:r>
            <a:r>
              <a:rPr lang="it-IT" b="1" dirty="0">
                <a:solidFill>
                  <a:schemeClr val="bg2">
                    <a:lumMod val="10000"/>
                  </a:schemeClr>
                </a:solidFill>
                <a:latin typeface="Times New Roman" panose="02020603050405020304" pitchFamily="18" charset="0"/>
                <a:cs typeface="Times New Roman" panose="02020603050405020304" pitchFamily="18" charset="0"/>
              </a:rPr>
              <a:t> </a:t>
            </a:r>
            <a:r>
              <a:rPr lang="it-IT" b="1" dirty="0" err="1">
                <a:solidFill>
                  <a:schemeClr val="bg2">
                    <a:lumMod val="10000"/>
                  </a:schemeClr>
                </a:solidFill>
                <a:latin typeface="Times New Roman" panose="02020603050405020304" pitchFamily="18" charset="0"/>
                <a:cs typeface="Times New Roman" panose="02020603050405020304" pitchFamily="18" charset="0"/>
              </a:rPr>
              <a:t>mentioned</a:t>
            </a:r>
            <a:r>
              <a:rPr lang="it-IT" b="1" dirty="0">
                <a:solidFill>
                  <a:schemeClr val="bg2">
                    <a:lumMod val="10000"/>
                  </a:schemeClr>
                </a:solidFill>
                <a:latin typeface="Times New Roman" panose="02020603050405020304" pitchFamily="18" charset="0"/>
                <a:cs typeface="Times New Roman" panose="02020603050405020304" pitchFamily="18" charset="0"/>
              </a:rPr>
              <a:t> are NOT the </a:t>
            </a:r>
            <a:r>
              <a:rPr lang="it-IT" b="1" dirty="0" err="1">
                <a:solidFill>
                  <a:schemeClr val="bg2">
                    <a:lumMod val="10000"/>
                  </a:schemeClr>
                </a:solidFill>
                <a:latin typeface="Times New Roman" panose="02020603050405020304" pitchFamily="18" charset="0"/>
                <a:cs typeface="Times New Roman" panose="02020603050405020304" pitchFamily="18" charset="0"/>
              </a:rPr>
              <a:t>same</a:t>
            </a:r>
            <a:r>
              <a:rPr lang="it-IT" b="1" dirty="0">
                <a:solidFill>
                  <a:schemeClr val="bg2">
                    <a:lumMod val="10000"/>
                  </a:schemeClr>
                </a:solidFill>
                <a:latin typeface="Times New Roman" panose="02020603050405020304" pitchFamily="18" charset="0"/>
                <a:cs typeface="Times New Roman" panose="02020603050405020304" pitchFamily="18" charset="0"/>
              </a:rPr>
              <a:t>.</a:t>
            </a:r>
            <a:endParaRPr lang="it-IT" dirty="0">
              <a:solidFill>
                <a:schemeClr val="bg2">
                  <a:lumMod val="10000"/>
                </a:schemeClr>
              </a:solidFill>
              <a:latin typeface="Times New Roman" panose="02020603050405020304" pitchFamily="18" charset="0"/>
              <a:cs typeface="Times New Roman" panose="02020603050405020304" pitchFamily="18" charset="0"/>
            </a:endParaRPr>
          </a:p>
          <a:p>
            <a:pPr algn="just"/>
            <a:r>
              <a:rPr lang="it-IT" dirty="0">
                <a:solidFill>
                  <a:schemeClr val="bg2">
                    <a:lumMod val="10000"/>
                  </a:schemeClr>
                </a:solidFill>
                <a:latin typeface="Times New Roman" panose="02020603050405020304" pitchFamily="18" charset="0"/>
                <a:cs typeface="Times New Roman" panose="02020603050405020304" pitchFamily="18" charset="0"/>
              </a:rPr>
              <a:t>Some </a:t>
            </a:r>
            <a:r>
              <a:rPr lang="it-IT" dirty="0" err="1">
                <a:solidFill>
                  <a:schemeClr val="bg2">
                    <a:lumMod val="10000"/>
                  </a:schemeClr>
                </a:solidFill>
                <a:latin typeface="Times New Roman" panose="02020603050405020304" pitchFamily="18" charset="0"/>
                <a:cs typeface="Times New Roman" panose="02020603050405020304" pitchFamily="18" charset="0"/>
              </a:rPr>
              <a:t>countries</a:t>
            </a:r>
            <a:r>
              <a:rPr lang="it-IT" dirty="0">
                <a:solidFill>
                  <a:schemeClr val="bg2">
                    <a:lumMod val="10000"/>
                  </a:schemeClr>
                </a:solidFill>
                <a:latin typeface="Times New Roman" panose="02020603050405020304" pitchFamily="18" charset="0"/>
                <a:cs typeface="Times New Roman" panose="02020603050405020304" pitchFamily="18" charset="0"/>
              </a:rPr>
              <a:t>, e.g. </a:t>
            </a:r>
            <a:r>
              <a:rPr lang="it-IT" dirty="0" err="1">
                <a:solidFill>
                  <a:schemeClr val="bg2">
                    <a:lumMod val="10000"/>
                  </a:schemeClr>
                </a:solidFill>
                <a:latin typeface="Times New Roman" panose="02020603050405020304" pitchFamily="18" charset="0"/>
                <a:cs typeface="Times New Roman" panose="02020603050405020304" pitchFamily="18" charset="0"/>
              </a:rPr>
              <a:t>Spain</a:t>
            </a:r>
            <a:r>
              <a:rPr lang="it-IT" dirty="0">
                <a:solidFill>
                  <a:schemeClr val="bg2">
                    <a:lumMod val="10000"/>
                  </a:schemeClr>
                </a:solidFill>
                <a:latin typeface="Times New Roman" panose="02020603050405020304" pitchFamily="18" charset="0"/>
                <a:cs typeface="Times New Roman" panose="02020603050405020304" pitchFamily="18" charset="0"/>
              </a:rPr>
              <a:t> and </a:t>
            </a:r>
            <a:r>
              <a:rPr lang="it-IT" dirty="0" err="1">
                <a:solidFill>
                  <a:schemeClr val="bg2">
                    <a:lumMod val="10000"/>
                  </a:schemeClr>
                </a:solidFill>
                <a:latin typeface="Times New Roman" panose="02020603050405020304" pitchFamily="18" charset="0"/>
                <a:cs typeface="Times New Roman" panose="02020603050405020304" pitchFamily="18" charset="0"/>
              </a:rPr>
              <a:t>Hungary</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have</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chosen</a:t>
            </a:r>
            <a:r>
              <a:rPr lang="it-IT" dirty="0">
                <a:solidFill>
                  <a:schemeClr val="bg2">
                    <a:lumMod val="10000"/>
                  </a:schemeClr>
                </a:solidFill>
                <a:latin typeface="Times New Roman" panose="02020603050405020304" pitchFamily="18" charset="0"/>
                <a:cs typeface="Times New Roman" panose="02020603050405020304" pitchFamily="18" charset="0"/>
              </a:rPr>
              <a:t> to include </a:t>
            </a:r>
            <a:r>
              <a:rPr lang="it-IT" dirty="0" err="1">
                <a:solidFill>
                  <a:schemeClr val="bg2">
                    <a:lumMod val="10000"/>
                  </a:schemeClr>
                </a:solidFill>
                <a:latin typeface="Times New Roman" panose="02020603050405020304" pitchFamily="18" charset="0"/>
                <a:cs typeface="Times New Roman" panose="02020603050405020304" pitchFamily="18" charset="0"/>
              </a:rPr>
              <a:t>among</a:t>
            </a:r>
            <a:r>
              <a:rPr lang="it-IT" dirty="0">
                <a:solidFill>
                  <a:schemeClr val="bg2">
                    <a:lumMod val="10000"/>
                  </a:schemeClr>
                </a:solidFill>
                <a:latin typeface="Times New Roman" panose="02020603050405020304" pitchFamily="18" charset="0"/>
                <a:cs typeface="Times New Roman" panose="02020603050405020304" pitchFamily="18" charset="0"/>
              </a:rPr>
              <a:t> the </a:t>
            </a:r>
            <a:r>
              <a:rPr lang="it-IT" dirty="0" err="1">
                <a:solidFill>
                  <a:schemeClr val="bg2">
                    <a:lumMod val="10000"/>
                  </a:schemeClr>
                </a:solidFill>
                <a:latin typeface="Times New Roman" panose="02020603050405020304" pitchFamily="18" charset="0"/>
                <a:cs typeface="Times New Roman" panose="02020603050405020304" pitchFamily="18" charset="0"/>
              </a:rPr>
              <a:t>taxpayers</a:t>
            </a:r>
            <a:r>
              <a:rPr lang="it-IT" dirty="0">
                <a:solidFill>
                  <a:schemeClr val="bg2">
                    <a:lumMod val="10000"/>
                  </a:schemeClr>
                </a:solidFill>
                <a:latin typeface="Times New Roman" panose="02020603050405020304" pitchFamily="18" charset="0"/>
                <a:cs typeface="Times New Roman" panose="02020603050405020304" pitchFamily="18" charset="0"/>
              </a:rPr>
              <a:t> of </a:t>
            </a:r>
            <a:r>
              <a:rPr lang="it-IT" dirty="0" err="1">
                <a:solidFill>
                  <a:schemeClr val="bg2">
                    <a:lumMod val="10000"/>
                  </a:schemeClr>
                </a:solidFill>
                <a:latin typeface="Times New Roman" panose="02020603050405020304" pitchFamily="18" charset="0"/>
                <a:cs typeface="Times New Roman" panose="02020603050405020304" pitchFamily="18" charset="0"/>
              </a:rPr>
              <a:t>this</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levy</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also</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categories</a:t>
            </a:r>
            <a:r>
              <a:rPr lang="it-IT" dirty="0">
                <a:solidFill>
                  <a:schemeClr val="bg2">
                    <a:lumMod val="10000"/>
                  </a:schemeClr>
                </a:solidFill>
                <a:latin typeface="Times New Roman" panose="02020603050405020304" pitchFamily="18" charset="0"/>
                <a:cs typeface="Times New Roman" panose="02020603050405020304" pitchFamily="18" charset="0"/>
              </a:rPr>
              <a:t> of companies </a:t>
            </a:r>
            <a:r>
              <a:rPr lang="it-IT" dirty="0" err="1">
                <a:solidFill>
                  <a:schemeClr val="bg2">
                    <a:lumMod val="10000"/>
                  </a:schemeClr>
                </a:solidFill>
                <a:latin typeface="Times New Roman" panose="02020603050405020304" pitchFamily="18" charset="0"/>
                <a:cs typeface="Times New Roman" panose="02020603050405020304" pitchFamily="18" charset="0"/>
              </a:rPr>
              <a:t>that</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have</a:t>
            </a:r>
            <a:r>
              <a:rPr lang="it-IT" dirty="0">
                <a:solidFill>
                  <a:schemeClr val="bg2">
                    <a:lumMod val="10000"/>
                  </a:schemeClr>
                </a:solidFill>
                <a:latin typeface="Times New Roman" panose="02020603050405020304" pitchFamily="18" charset="0"/>
                <a:cs typeface="Times New Roman" panose="02020603050405020304" pitchFamily="18" charset="0"/>
              </a:rPr>
              <a:t> made extra </a:t>
            </a:r>
            <a:r>
              <a:rPr lang="it-IT" dirty="0" err="1">
                <a:solidFill>
                  <a:schemeClr val="bg2">
                    <a:lumMod val="10000"/>
                  </a:schemeClr>
                </a:solidFill>
                <a:latin typeface="Times New Roman" panose="02020603050405020304" pitchFamily="18" charset="0"/>
                <a:cs typeface="Times New Roman" panose="02020603050405020304" pitchFamily="18" charset="0"/>
              </a:rPr>
              <a:t>profits</a:t>
            </a:r>
            <a:r>
              <a:rPr lang="it-IT" dirty="0">
                <a:solidFill>
                  <a:schemeClr val="bg2">
                    <a:lumMod val="10000"/>
                  </a:schemeClr>
                </a:solidFill>
                <a:latin typeface="Times New Roman" panose="02020603050405020304" pitchFamily="18" charset="0"/>
                <a:cs typeface="Times New Roman" panose="02020603050405020304" pitchFamily="18" charset="0"/>
              </a:rPr>
              <a:t> in </a:t>
            </a:r>
            <a:r>
              <a:rPr lang="it-IT" dirty="0" err="1">
                <a:solidFill>
                  <a:schemeClr val="bg2">
                    <a:lumMod val="10000"/>
                  </a:schemeClr>
                </a:solidFill>
                <a:latin typeface="Times New Roman" panose="02020603050405020304" pitchFamily="18" charset="0"/>
                <a:cs typeface="Times New Roman" panose="02020603050405020304" pitchFamily="18" charset="0"/>
              </a:rPr>
              <a:t>various</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sectors</a:t>
            </a:r>
            <a:r>
              <a:rPr lang="it-IT" dirty="0">
                <a:solidFill>
                  <a:schemeClr val="bg2">
                    <a:lumMod val="10000"/>
                  </a:schemeClr>
                </a:solidFill>
                <a:latin typeface="Times New Roman" panose="02020603050405020304" pitchFamily="18" charset="0"/>
                <a:cs typeface="Times New Roman" panose="02020603050405020304" pitchFamily="18" charset="0"/>
              </a:rPr>
              <a:t>.</a:t>
            </a:r>
            <a:endParaRPr lang="it-IT" u="sng"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591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967BD7-B624-474A-8132-947795767428}"/>
              </a:ext>
            </a:extLst>
          </p:cNvPr>
          <p:cNvSpPr>
            <a:spLocks noGrp="1"/>
          </p:cNvSpPr>
          <p:nvPr>
            <p:ph type="title"/>
          </p:nvPr>
        </p:nvSpPr>
        <p:spPr/>
        <p:txBody>
          <a:bodyPr>
            <a:normAutofit/>
          </a:bodyPr>
          <a:lstStyle/>
          <a:p>
            <a:r>
              <a:rPr lang="it-IT" b="1" dirty="0">
                <a:solidFill>
                  <a:schemeClr val="bg2">
                    <a:lumMod val="10000"/>
                  </a:schemeClr>
                </a:solidFill>
                <a:latin typeface="Times New Roman" panose="02020603050405020304" pitchFamily="18" charset="0"/>
                <a:cs typeface="Times New Roman" panose="02020603050405020304" pitchFamily="18" charset="0"/>
              </a:rPr>
              <a:t>First </a:t>
            </a:r>
            <a:r>
              <a:rPr lang="it-IT" b="1" dirty="0" err="1">
                <a:solidFill>
                  <a:schemeClr val="bg2">
                    <a:lumMod val="10000"/>
                  </a:schemeClr>
                </a:solidFill>
                <a:latin typeface="Times New Roman" panose="02020603050405020304" pitchFamily="18" charset="0"/>
                <a:cs typeface="Times New Roman" panose="02020603050405020304" pitchFamily="18" charset="0"/>
              </a:rPr>
              <a:t>discrimination</a:t>
            </a:r>
            <a:r>
              <a:rPr lang="it-IT" b="1" dirty="0">
                <a:solidFill>
                  <a:schemeClr val="bg2">
                    <a:lumMod val="10000"/>
                  </a:schemeClr>
                </a:solidFill>
                <a:latin typeface="Times New Roman" panose="02020603050405020304" pitchFamily="18" charset="0"/>
                <a:cs typeface="Times New Roman" panose="02020603050405020304" pitchFamily="18" charset="0"/>
              </a:rPr>
              <a:t> </a:t>
            </a:r>
            <a:r>
              <a:rPr lang="it-IT" b="1" dirty="0" err="1">
                <a:solidFill>
                  <a:schemeClr val="bg2">
                    <a:lumMod val="10000"/>
                  </a:schemeClr>
                </a:solidFill>
                <a:latin typeface="Times New Roman" panose="02020603050405020304" pitchFamily="18" charset="0"/>
                <a:cs typeface="Times New Roman" panose="02020603050405020304" pitchFamily="18" charset="0"/>
              </a:rPr>
              <a:t>detected</a:t>
            </a:r>
            <a:r>
              <a:rPr lang="it-IT" b="1" dirty="0">
                <a:solidFill>
                  <a:schemeClr val="bg2">
                    <a:lumMod val="10000"/>
                  </a:schemeClr>
                </a:solidFill>
                <a:latin typeface="Times New Roman" panose="02020603050405020304" pitchFamily="18" charset="0"/>
                <a:cs typeface="Times New Roman" panose="02020603050405020304" pitchFamily="18" charset="0"/>
              </a:rPr>
              <a:t> </a:t>
            </a:r>
            <a:r>
              <a:rPr lang="it-IT" b="1" dirty="0" err="1">
                <a:solidFill>
                  <a:schemeClr val="bg2">
                    <a:lumMod val="10000"/>
                  </a:schemeClr>
                </a:solidFill>
                <a:latin typeface="Times New Roman" panose="02020603050405020304" pitchFamily="18" charset="0"/>
                <a:cs typeface="Times New Roman" panose="02020603050405020304" pitchFamily="18" charset="0"/>
              </a:rPr>
              <a:t>between</a:t>
            </a:r>
            <a:r>
              <a:rPr lang="it-IT" b="1" dirty="0">
                <a:solidFill>
                  <a:schemeClr val="bg2">
                    <a:lumMod val="10000"/>
                  </a:schemeClr>
                </a:solidFill>
                <a:latin typeface="Times New Roman" panose="02020603050405020304" pitchFamily="18" charset="0"/>
                <a:cs typeface="Times New Roman" panose="02020603050405020304" pitchFamily="18" charset="0"/>
              </a:rPr>
              <a:t> </a:t>
            </a:r>
            <a:r>
              <a:rPr lang="it-IT" b="1" dirty="0" err="1">
                <a:solidFill>
                  <a:schemeClr val="bg2">
                    <a:lumMod val="10000"/>
                  </a:schemeClr>
                </a:solidFill>
                <a:latin typeface="Times New Roman" panose="02020603050405020304" pitchFamily="18" charset="0"/>
                <a:cs typeface="Times New Roman" panose="02020603050405020304" pitchFamily="18" charset="0"/>
              </a:rPr>
              <a:t>categories</a:t>
            </a:r>
            <a:r>
              <a:rPr lang="it-IT" b="1" dirty="0">
                <a:solidFill>
                  <a:schemeClr val="bg2">
                    <a:lumMod val="10000"/>
                  </a:schemeClr>
                </a:solidFill>
                <a:latin typeface="Times New Roman" panose="02020603050405020304" pitchFamily="18" charset="0"/>
                <a:cs typeface="Times New Roman" panose="02020603050405020304" pitchFamily="18" charset="0"/>
              </a:rPr>
              <a:t> </a:t>
            </a:r>
            <a:r>
              <a:rPr lang="it-IT" b="1" dirty="0" err="1">
                <a:solidFill>
                  <a:schemeClr val="bg2">
                    <a:lumMod val="10000"/>
                  </a:schemeClr>
                </a:solidFill>
                <a:latin typeface="Times New Roman" panose="02020603050405020304" pitchFamily="18" charset="0"/>
                <a:cs typeface="Times New Roman" panose="02020603050405020304" pitchFamily="18" charset="0"/>
              </a:rPr>
              <a:t>operating</a:t>
            </a:r>
            <a:r>
              <a:rPr lang="it-IT" b="1" dirty="0">
                <a:solidFill>
                  <a:schemeClr val="bg2">
                    <a:lumMod val="10000"/>
                  </a:schemeClr>
                </a:solidFill>
                <a:latin typeface="Times New Roman" panose="02020603050405020304" pitchFamily="18" charset="0"/>
                <a:cs typeface="Times New Roman" panose="02020603050405020304" pitchFamily="18" charset="0"/>
              </a:rPr>
              <a:t> in the </a:t>
            </a:r>
            <a:r>
              <a:rPr lang="it-IT" b="1" dirty="0" err="1">
                <a:solidFill>
                  <a:schemeClr val="bg2">
                    <a:lumMod val="10000"/>
                  </a:schemeClr>
                </a:solidFill>
                <a:latin typeface="Times New Roman" panose="02020603050405020304" pitchFamily="18" charset="0"/>
                <a:cs typeface="Times New Roman" panose="02020603050405020304" pitchFamily="18" charset="0"/>
              </a:rPr>
              <a:t>energy</a:t>
            </a:r>
            <a:r>
              <a:rPr lang="it-IT" b="1" dirty="0">
                <a:solidFill>
                  <a:schemeClr val="bg2">
                    <a:lumMod val="10000"/>
                  </a:schemeClr>
                </a:solidFill>
                <a:latin typeface="Times New Roman" panose="02020603050405020304" pitchFamily="18" charset="0"/>
                <a:cs typeface="Times New Roman" panose="02020603050405020304" pitchFamily="18" charset="0"/>
              </a:rPr>
              <a:t> </a:t>
            </a:r>
            <a:r>
              <a:rPr lang="it-IT" b="1" dirty="0" err="1">
                <a:solidFill>
                  <a:schemeClr val="bg2">
                    <a:lumMod val="10000"/>
                  </a:schemeClr>
                </a:solidFill>
                <a:latin typeface="Times New Roman" panose="02020603050405020304" pitchFamily="18" charset="0"/>
                <a:cs typeface="Times New Roman" panose="02020603050405020304" pitchFamily="18" charset="0"/>
              </a:rPr>
              <a:t>sector</a:t>
            </a:r>
            <a:endParaRPr lang="it-IT" dirty="0">
              <a:solidFill>
                <a:schemeClr val="bg2">
                  <a:lumMod val="10000"/>
                </a:schemeClr>
              </a:solidFill>
            </a:endParaRPr>
          </a:p>
        </p:txBody>
      </p:sp>
      <p:sp>
        <p:nvSpPr>
          <p:cNvPr id="3" name="Segnaposto contenuto 2">
            <a:extLst>
              <a:ext uri="{FF2B5EF4-FFF2-40B4-BE49-F238E27FC236}">
                <a16:creationId xmlns:a16="http://schemas.microsoft.com/office/drawing/2014/main" id="{DA834CBA-5FDC-D649-9F51-4D8631426A4D}"/>
              </a:ext>
            </a:extLst>
          </p:cNvPr>
          <p:cNvSpPr>
            <a:spLocks noGrp="1"/>
          </p:cNvSpPr>
          <p:nvPr>
            <p:ph idx="1"/>
          </p:nvPr>
        </p:nvSpPr>
        <p:spPr/>
        <p:txBody>
          <a:bodyPr/>
          <a:lstStyle/>
          <a:p>
            <a:pPr algn="just"/>
            <a:r>
              <a:rPr lang="it-IT" dirty="0">
                <a:solidFill>
                  <a:schemeClr val="bg2">
                    <a:lumMod val="10000"/>
                  </a:schemeClr>
                </a:solidFill>
                <a:latin typeface="Times New Roman" panose="02020603050405020304" pitchFamily="18" charset="0"/>
                <a:cs typeface="Times New Roman" panose="02020603050405020304" pitchFamily="18" charset="0"/>
              </a:rPr>
              <a:t>Nonetheless, </a:t>
            </a:r>
            <a:r>
              <a:rPr lang="it-IT" dirty="0" err="1">
                <a:solidFill>
                  <a:schemeClr val="bg2">
                    <a:lumMod val="10000"/>
                  </a:schemeClr>
                </a:solidFill>
                <a:latin typeface="Times New Roman" panose="02020603050405020304" pitchFamily="18" charset="0"/>
                <a:cs typeface="Times New Roman" panose="02020603050405020304" pitchFamily="18" charset="0"/>
              </a:rPr>
              <a:t>it</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should</a:t>
            </a:r>
            <a:r>
              <a:rPr lang="it-IT" dirty="0">
                <a:solidFill>
                  <a:schemeClr val="bg2">
                    <a:lumMod val="10000"/>
                  </a:schemeClr>
                </a:solidFill>
                <a:latin typeface="Times New Roman" panose="02020603050405020304" pitchFamily="18" charset="0"/>
                <a:cs typeface="Times New Roman" panose="02020603050405020304" pitchFamily="18" charset="0"/>
              </a:rPr>
              <a:t> be </a:t>
            </a:r>
            <a:r>
              <a:rPr lang="it-IT" dirty="0" err="1">
                <a:solidFill>
                  <a:schemeClr val="bg2">
                    <a:lumMod val="10000"/>
                  </a:schemeClr>
                </a:solidFill>
                <a:latin typeface="Times New Roman" panose="02020603050405020304" pitchFamily="18" charset="0"/>
                <a:cs typeface="Times New Roman" panose="02020603050405020304" pitchFamily="18" charset="0"/>
              </a:rPr>
              <a:t>noted</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that</a:t>
            </a:r>
            <a:r>
              <a:rPr lang="it-IT" dirty="0">
                <a:solidFill>
                  <a:schemeClr val="bg2">
                    <a:lumMod val="10000"/>
                  </a:schemeClr>
                </a:solidFill>
                <a:latin typeface="Times New Roman" panose="02020603050405020304" pitchFamily="18" charset="0"/>
                <a:cs typeface="Times New Roman" panose="02020603050405020304" pitchFamily="18" charset="0"/>
              </a:rPr>
              <a:t> some </a:t>
            </a:r>
            <a:r>
              <a:rPr lang="it-IT" dirty="0" err="1">
                <a:solidFill>
                  <a:schemeClr val="bg2">
                    <a:lumMod val="10000"/>
                  </a:schemeClr>
                </a:solidFill>
                <a:latin typeface="Times New Roman" panose="02020603050405020304" pitchFamily="18" charset="0"/>
                <a:cs typeface="Times New Roman" panose="02020603050405020304" pitchFamily="18" charset="0"/>
              </a:rPr>
              <a:t>taxable</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entities</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included</a:t>
            </a:r>
            <a:r>
              <a:rPr lang="it-IT" dirty="0">
                <a:solidFill>
                  <a:schemeClr val="bg2">
                    <a:lumMod val="10000"/>
                  </a:schemeClr>
                </a:solidFill>
                <a:latin typeface="Times New Roman" panose="02020603050405020304" pitchFamily="18" charset="0"/>
                <a:cs typeface="Times New Roman" panose="02020603050405020304" pitchFamily="18" charset="0"/>
              </a:rPr>
              <a:t> in the </a:t>
            </a:r>
            <a:r>
              <a:rPr lang="it-IT" dirty="0" err="1">
                <a:solidFill>
                  <a:schemeClr val="bg2">
                    <a:lumMod val="10000"/>
                  </a:schemeClr>
                </a:solidFill>
                <a:latin typeface="Times New Roman" panose="02020603050405020304" pitchFamily="18" charset="0"/>
                <a:cs typeface="Times New Roman" panose="02020603050405020304" pitchFamily="18" charset="0"/>
              </a:rPr>
              <a:t>levy</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may</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not</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make</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any</a:t>
            </a:r>
            <a:r>
              <a:rPr lang="it-IT" dirty="0">
                <a:solidFill>
                  <a:schemeClr val="bg2">
                    <a:lumMod val="10000"/>
                  </a:schemeClr>
                </a:solidFill>
                <a:latin typeface="Times New Roman" panose="02020603050405020304" pitchFamily="18" charset="0"/>
                <a:cs typeface="Times New Roman" panose="02020603050405020304" pitchFamily="18" charset="0"/>
              </a:rPr>
              <a:t> extra </a:t>
            </a:r>
            <a:r>
              <a:rPr lang="it-IT" dirty="0" err="1">
                <a:solidFill>
                  <a:schemeClr val="bg2">
                    <a:lumMod val="10000"/>
                  </a:schemeClr>
                </a:solidFill>
                <a:latin typeface="Times New Roman" panose="02020603050405020304" pitchFamily="18" charset="0"/>
                <a:cs typeface="Times New Roman" panose="02020603050405020304" pitchFamily="18" charset="0"/>
              </a:rPr>
              <a:t>profits</a:t>
            </a:r>
            <a:r>
              <a:rPr lang="it-IT" dirty="0">
                <a:solidFill>
                  <a:schemeClr val="bg2">
                    <a:lumMod val="10000"/>
                  </a:schemeClr>
                </a:solidFill>
                <a:latin typeface="Times New Roman" panose="02020603050405020304" pitchFamily="18" charset="0"/>
                <a:cs typeface="Times New Roman" panose="02020603050405020304" pitchFamily="18" charset="0"/>
              </a:rPr>
              <a:t> and </a:t>
            </a:r>
            <a:r>
              <a:rPr lang="it-IT" dirty="0" err="1">
                <a:solidFill>
                  <a:schemeClr val="bg2">
                    <a:lumMod val="10000"/>
                  </a:schemeClr>
                </a:solidFill>
                <a:latin typeface="Times New Roman" panose="02020603050405020304" pitchFamily="18" charset="0"/>
                <a:cs typeface="Times New Roman" panose="02020603050405020304" pitchFamily="18" charset="0"/>
              </a:rPr>
              <a:t>this</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certainly</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has</a:t>
            </a:r>
            <a:r>
              <a:rPr lang="it-IT" dirty="0">
                <a:solidFill>
                  <a:schemeClr val="bg2">
                    <a:lumMod val="10000"/>
                  </a:schemeClr>
                </a:solidFill>
                <a:latin typeface="Times New Roman" panose="02020603050405020304" pitchFamily="18" charset="0"/>
                <a:cs typeface="Times New Roman" panose="02020603050405020304" pitchFamily="18" charset="0"/>
              </a:rPr>
              <a:t> a </a:t>
            </a:r>
            <a:r>
              <a:rPr lang="it-IT" dirty="0" err="1">
                <a:solidFill>
                  <a:schemeClr val="bg2">
                    <a:lumMod val="10000"/>
                  </a:schemeClr>
                </a:solidFill>
                <a:latin typeface="Times New Roman" panose="02020603050405020304" pitchFamily="18" charset="0"/>
                <a:cs typeface="Times New Roman" panose="02020603050405020304" pitchFamily="18" charset="0"/>
              </a:rPr>
              <a:t>significant</a:t>
            </a:r>
            <a:r>
              <a:rPr lang="it-IT" dirty="0">
                <a:solidFill>
                  <a:schemeClr val="bg2">
                    <a:lumMod val="10000"/>
                  </a:schemeClr>
                </a:solidFill>
                <a:latin typeface="Times New Roman" panose="02020603050405020304" pitchFamily="18" charset="0"/>
                <a:cs typeface="Times New Roman" panose="02020603050405020304" pitchFamily="18" charset="0"/>
              </a:rPr>
              <a:t> impact on the </a:t>
            </a:r>
            <a:r>
              <a:rPr lang="it-IT" dirty="0" err="1">
                <a:solidFill>
                  <a:schemeClr val="bg2">
                    <a:lumMod val="10000"/>
                  </a:schemeClr>
                </a:solidFill>
                <a:latin typeface="Times New Roman" panose="02020603050405020304" pitchFamily="18" charset="0"/>
                <a:cs typeface="Times New Roman" panose="02020603050405020304" pitchFamily="18" charset="0"/>
              </a:rPr>
              <a:t>internal</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discrimination</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that</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occurs</a:t>
            </a:r>
            <a:r>
              <a:rPr lang="it-IT" dirty="0">
                <a:solidFill>
                  <a:schemeClr val="bg2">
                    <a:lumMod val="10000"/>
                  </a:schemeClr>
                </a:solidFill>
                <a:latin typeface="Times New Roman" panose="02020603050405020304" pitchFamily="18" charset="0"/>
                <a:cs typeface="Times New Roman" panose="02020603050405020304" pitchFamily="18" charset="0"/>
              </a:rPr>
              <a:t>.</a:t>
            </a:r>
          </a:p>
          <a:p>
            <a:pPr algn="just"/>
            <a:r>
              <a:rPr lang="it-IT" dirty="0">
                <a:solidFill>
                  <a:schemeClr val="bg2">
                    <a:lumMod val="10000"/>
                  </a:schemeClr>
                </a:solidFill>
                <a:latin typeface="Times New Roman" panose="02020603050405020304" pitchFamily="18" charset="0"/>
                <a:cs typeface="Times New Roman" panose="02020603050405020304" pitchFamily="18" charset="0"/>
              </a:rPr>
              <a:t>The </a:t>
            </a:r>
            <a:r>
              <a:rPr lang="it-IT" dirty="0" err="1">
                <a:solidFill>
                  <a:schemeClr val="bg2">
                    <a:lumMod val="10000"/>
                  </a:schemeClr>
                </a:solidFill>
                <a:latin typeface="Times New Roman" panose="02020603050405020304" pitchFamily="18" charset="0"/>
                <a:cs typeface="Times New Roman" panose="02020603050405020304" pitchFamily="18" charset="0"/>
              </a:rPr>
              <a:t>toller</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why</a:t>
            </a:r>
            <a:r>
              <a:rPr lang="it-IT" dirty="0">
                <a:solidFill>
                  <a:schemeClr val="bg2">
                    <a:lumMod val="10000"/>
                  </a:schemeClr>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3960678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4F12053-FAAD-8542-BC72-53930F4701CC}"/>
              </a:ext>
            </a:extLst>
          </p:cNvPr>
          <p:cNvSpPr>
            <a:spLocks noGrp="1"/>
          </p:cNvSpPr>
          <p:nvPr>
            <p:ph type="title"/>
          </p:nvPr>
        </p:nvSpPr>
        <p:spPr/>
        <p:txBody>
          <a:bodyPr>
            <a:normAutofit/>
          </a:bodyPr>
          <a:lstStyle/>
          <a:p>
            <a:pPr algn="just"/>
            <a:r>
              <a:rPr lang="it-IT" b="1" dirty="0">
                <a:solidFill>
                  <a:schemeClr val="bg2">
                    <a:lumMod val="10000"/>
                  </a:schemeClr>
                </a:solidFill>
                <a:latin typeface="Times New Roman" panose="02020603050405020304" pitchFamily="18" charset="0"/>
                <a:cs typeface="Times New Roman" panose="02020603050405020304" pitchFamily="18" charset="0"/>
              </a:rPr>
              <a:t>Violation of the principle of non-discrimination in </a:t>
            </a:r>
            <a:r>
              <a:rPr lang="it-IT" b="1" dirty="0" err="1">
                <a:solidFill>
                  <a:schemeClr val="bg2">
                    <a:lumMod val="10000"/>
                  </a:schemeClr>
                </a:solidFill>
                <a:latin typeface="Times New Roman" panose="02020603050405020304" pitchFamily="18" charset="0"/>
                <a:cs typeface="Times New Roman" panose="02020603050405020304" pitchFamily="18" charset="0"/>
              </a:rPr>
              <a:t>taxation</a:t>
            </a:r>
            <a:r>
              <a:rPr lang="it-IT" b="1" dirty="0">
                <a:solidFill>
                  <a:schemeClr val="bg2">
                    <a:lumMod val="10000"/>
                  </a:schemeClr>
                </a:solidFill>
                <a:latin typeface="Times New Roman" panose="02020603050405020304" pitchFamily="18" charset="0"/>
                <a:cs typeface="Times New Roman" panose="02020603050405020304" pitchFamily="18" charset="0"/>
              </a:rPr>
              <a:t> [1]</a:t>
            </a:r>
          </a:p>
        </p:txBody>
      </p:sp>
      <p:sp>
        <p:nvSpPr>
          <p:cNvPr id="3" name="Segnaposto contenuto 2">
            <a:extLst>
              <a:ext uri="{FF2B5EF4-FFF2-40B4-BE49-F238E27FC236}">
                <a16:creationId xmlns:a16="http://schemas.microsoft.com/office/drawing/2014/main" id="{1CB898A2-A355-504D-ABFD-40C0D5028BF0}"/>
              </a:ext>
            </a:extLst>
          </p:cNvPr>
          <p:cNvSpPr>
            <a:spLocks noGrp="1"/>
          </p:cNvSpPr>
          <p:nvPr>
            <p:ph idx="1"/>
          </p:nvPr>
        </p:nvSpPr>
        <p:spPr/>
        <p:txBody>
          <a:bodyPr>
            <a:normAutofit/>
          </a:bodyPr>
          <a:lstStyle/>
          <a:p>
            <a:pPr algn="just"/>
            <a:r>
              <a:rPr lang="it-IT" dirty="0">
                <a:solidFill>
                  <a:schemeClr val="bg2">
                    <a:lumMod val="10000"/>
                  </a:schemeClr>
                </a:solidFill>
                <a:latin typeface="Times New Roman" panose="02020603050405020304" pitchFamily="18" charset="0"/>
                <a:cs typeface="Times New Roman" panose="02020603050405020304" pitchFamily="18" charset="0"/>
              </a:rPr>
              <a:t>I </a:t>
            </a:r>
            <a:r>
              <a:rPr lang="it-IT" dirty="0" err="1">
                <a:solidFill>
                  <a:schemeClr val="bg2">
                    <a:lumMod val="10000"/>
                  </a:schemeClr>
                </a:solidFill>
                <a:latin typeface="Times New Roman" panose="02020603050405020304" pitchFamily="18" charset="0"/>
                <a:cs typeface="Times New Roman" panose="02020603050405020304" pitchFamily="18" charset="0"/>
              </a:rPr>
              <a:t>find</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evident</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that</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there</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is</a:t>
            </a:r>
            <a:r>
              <a:rPr lang="it-IT" dirty="0">
                <a:solidFill>
                  <a:schemeClr val="bg2">
                    <a:lumMod val="10000"/>
                  </a:schemeClr>
                </a:solidFill>
                <a:latin typeface="Times New Roman" panose="02020603050405020304" pitchFamily="18" charset="0"/>
                <a:cs typeface="Times New Roman" panose="02020603050405020304" pitchFamily="18" charset="0"/>
              </a:rPr>
              <a:t> an </a:t>
            </a:r>
            <a:r>
              <a:rPr lang="it-IT" dirty="0" err="1">
                <a:solidFill>
                  <a:schemeClr val="bg2">
                    <a:lumMod val="10000"/>
                  </a:schemeClr>
                </a:solidFill>
                <a:latin typeface="Times New Roman" panose="02020603050405020304" pitchFamily="18" charset="0"/>
                <a:cs typeface="Times New Roman" panose="02020603050405020304" pitchFamily="18" charset="0"/>
              </a:rPr>
              <a:t>erroneous</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assumption</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underlying</a:t>
            </a:r>
            <a:r>
              <a:rPr lang="it-IT" dirty="0">
                <a:solidFill>
                  <a:schemeClr val="bg2">
                    <a:lumMod val="10000"/>
                  </a:schemeClr>
                </a:solidFill>
                <a:latin typeface="Times New Roman" panose="02020603050405020304" pitchFamily="18" charset="0"/>
                <a:cs typeface="Times New Roman" panose="02020603050405020304" pitchFamily="18" charset="0"/>
              </a:rPr>
              <a:t> the </a:t>
            </a:r>
            <a:r>
              <a:rPr lang="it-IT" dirty="0" err="1">
                <a:solidFill>
                  <a:schemeClr val="bg2">
                    <a:lumMod val="10000"/>
                  </a:schemeClr>
                </a:solidFill>
                <a:latin typeface="Times New Roman" panose="02020603050405020304" pitchFamily="18" charset="0"/>
                <a:cs typeface="Times New Roman" panose="02020603050405020304" pitchFamily="18" charset="0"/>
              </a:rPr>
              <a:t>aforementioned</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sector</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legislation</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namely</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that</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operators</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belonging</a:t>
            </a:r>
            <a:r>
              <a:rPr lang="it-IT" dirty="0">
                <a:solidFill>
                  <a:schemeClr val="bg2">
                    <a:lumMod val="10000"/>
                  </a:schemeClr>
                </a:solidFill>
                <a:latin typeface="Times New Roman" panose="02020603050405020304" pitchFamily="18" charset="0"/>
                <a:cs typeface="Times New Roman" panose="02020603050405020304" pitchFamily="18" charset="0"/>
              </a:rPr>
              <a:t> to the </a:t>
            </a:r>
            <a:r>
              <a:rPr lang="it-IT" dirty="0" err="1">
                <a:solidFill>
                  <a:schemeClr val="bg2">
                    <a:lumMod val="10000"/>
                  </a:schemeClr>
                </a:solidFill>
                <a:latin typeface="Times New Roman" panose="02020603050405020304" pitchFamily="18" charset="0"/>
                <a:cs typeface="Times New Roman" panose="02020603050405020304" pitchFamily="18" charset="0"/>
              </a:rPr>
              <a:t>aforementioned</a:t>
            </a:r>
            <a:r>
              <a:rPr lang="it-IT" dirty="0">
                <a:solidFill>
                  <a:schemeClr val="bg2">
                    <a:lumMod val="10000"/>
                  </a:schemeClr>
                </a:solidFill>
                <a:latin typeface="Times New Roman" panose="02020603050405020304" pitchFamily="18" charset="0"/>
                <a:cs typeface="Times New Roman" panose="02020603050405020304" pitchFamily="18" charset="0"/>
              </a:rPr>
              <a:t> industrial </a:t>
            </a:r>
            <a:r>
              <a:rPr lang="it-IT" dirty="0" err="1">
                <a:solidFill>
                  <a:schemeClr val="bg2">
                    <a:lumMod val="10000"/>
                  </a:schemeClr>
                </a:solidFill>
                <a:latin typeface="Times New Roman" panose="02020603050405020304" pitchFamily="18" charset="0"/>
                <a:cs typeface="Times New Roman" panose="02020603050405020304" pitchFamily="18" charset="0"/>
              </a:rPr>
              <a:t>sectors</a:t>
            </a:r>
            <a:r>
              <a:rPr lang="it-IT" dirty="0">
                <a:solidFill>
                  <a:schemeClr val="bg2">
                    <a:lumMod val="10000"/>
                  </a:schemeClr>
                </a:solidFill>
                <a:latin typeface="Times New Roman" panose="02020603050405020304" pitchFamily="18" charset="0"/>
                <a:cs typeface="Times New Roman" panose="02020603050405020304" pitchFamily="18" charset="0"/>
              </a:rPr>
              <a:t> are the </a:t>
            </a:r>
            <a:r>
              <a:rPr lang="it-IT" dirty="0" err="1">
                <a:solidFill>
                  <a:schemeClr val="bg2">
                    <a:lumMod val="10000"/>
                  </a:schemeClr>
                </a:solidFill>
                <a:latin typeface="Times New Roman" panose="02020603050405020304" pitchFamily="18" charset="0"/>
                <a:cs typeface="Times New Roman" panose="02020603050405020304" pitchFamily="18" charset="0"/>
              </a:rPr>
              <a:t>only</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ones</a:t>
            </a:r>
            <a:r>
              <a:rPr lang="it-IT" dirty="0">
                <a:solidFill>
                  <a:schemeClr val="bg2">
                    <a:lumMod val="10000"/>
                  </a:schemeClr>
                </a:solidFill>
                <a:latin typeface="Times New Roman" panose="02020603050405020304" pitchFamily="18" charset="0"/>
                <a:cs typeface="Times New Roman" panose="02020603050405020304" pitchFamily="18" charset="0"/>
              </a:rPr>
              <a:t>, in </a:t>
            </a:r>
            <a:r>
              <a:rPr lang="it-IT" dirty="0" err="1">
                <a:solidFill>
                  <a:schemeClr val="bg2">
                    <a:lumMod val="10000"/>
                  </a:schemeClr>
                </a:solidFill>
                <a:latin typeface="Times New Roman" panose="02020603050405020304" pitchFamily="18" charset="0"/>
                <a:cs typeface="Times New Roman" panose="02020603050405020304" pitchFamily="18" charset="0"/>
              </a:rPr>
              <a:t>absolute</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terms</a:t>
            </a:r>
            <a:r>
              <a:rPr lang="it-IT" dirty="0">
                <a:solidFill>
                  <a:schemeClr val="bg2">
                    <a:lumMod val="10000"/>
                  </a:schemeClr>
                </a:solidFill>
                <a:latin typeface="Times New Roman" panose="02020603050405020304" pitchFamily="18" charset="0"/>
                <a:cs typeface="Times New Roman" panose="02020603050405020304" pitchFamily="18" charset="0"/>
              </a:rPr>
              <a:t>, to generate the </a:t>
            </a:r>
            <a:r>
              <a:rPr lang="it-IT" dirty="0" err="1">
                <a:solidFill>
                  <a:schemeClr val="bg2">
                    <a:lumMod val="10000"/>
                  </a:schemeClr>
                </a:solidFill>
                <a:latin typeface="Times New Roman" panose="02020603050405020304" pitchFamily="18" charset="0"/>
                <a:cs typeface="Times New Roman" panose="02020603050405020304" pitchFamily="18" charset="0"/>
              </a:rPr>
              <a:t>taxable</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i="1" dirty="0">
                <a:solidFill>
                  <a:schemeClr val="bg2">
                    <a:lumMod val="10000"/>
                  </a:schemeClr>
                </a:solidFill>
                <a:latin typeface="Times New Roman" panose="02020603050405020304" pitchFamily="18" charset="0"/>
                <a:cs typeface="Times New Roman" panose="02020603050405020304" pitchFamily="18" charset="0"/>
              </a:rPr>
              <a:t>extra-</a:t>
            </a:r>
            <a:r>
              <a:rPr lang="it-IT" i="1" dirty="0" err="1">
                <a:solidFill>
                  <a:schemeClr val="bg2">
                    <a:lumMod val="10000"/>
                  </a:schemeClr>
                </a:solidFill>
                <a:latin typeface="Times New Roman" panose="02020603050405020304" pitchFamily="18" charset="0"/>
                <a:cs typeface="Times New Roman" panose="02020603050405020304" pitchFamily="18" charset="0"/>
              </a:rPr>
              <a:t>profits</a:t>
            </a:r>
            <a:r>
              <a:rPr lang="it-IT" i="1"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Why</a:t>
            </a:r>
            <a:r>
              <a:rPr lang="it-IT" dirty="0">
                <a:solidFill>
                  <a:schemeClr val="bg2">
                    <a:lumMod val="10000"/>
                  </a:schemeClr>
                </a:solidFill>
                <a:latin typeface="Times New Roman" panose="02020603050405020304" pitchFamily="18" charset="0"/>
                <a:cs typeface="Times New Roman" panose="02020603050405020304" pitchFamily="18" charset="0"/>
              </a:rPr>
              <a:t>?</a:t>
            </a:r>
          </a:p>
          <a:p>
            <a:pPr algn="just"/>
            <a:r>
              <a:rPr lang="it-IT" dirty="0">
                <a:solidFill>
                  <a:schemeClr val="bg2">
                    <a:lumMod val="10000"/>
                  </a:schemeClr>
                </a:solidFill>
                <a:latin typeface="Times New Roman" panose="02020603050405020304" pitchFamily="18" charset="0"/>
                <a:cs typeface="Times New Roman" panose="02020603050405020304" pitchFamily="18" charset="0"/>
              </a:rPr>
              <a:t>First of </a:t>
            </a:r>
            <a:r>
              <a:rPr lang="it-IT" dirty="0" err="1">
                <a:solidFill>
                  <a:schemeClr val="bg2">
                    <a:lumMod val="10000"/>
                  </a:schemeClr>
                </a:solidFill>
                <a:latin typeface="Times New Roman" panose="02020603050405020304" pitchFamily="18" charset="0"/>
                <a:cs typeface="Times New Roman" panose="02020603050405020304" pitchFamily="18" charset="0"/>
              </a:rPr>
              <a:t>all</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it</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is</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necessary</a:t>
            </a:r>
            <a:r>
              <a:rPr lang="it-IT" dirty="0">
                <a:solidFill>
                  <a:schemeClr val="bg2">
                    <a:lumMod val="10000"/>
                  </a:schemeClr>
                </a:solidFill>
                <a:latin typeface="Times New Roman" panose="02020603050405020304" pitchFamily="18" charset="0"/>
                <a:cs typeface="Times New Roman" panose="02020603050405020304" pitchFamily="18" charset="0"/>
              </a:rPr>
              <a:t> to </a:t>
            </a:r>
            <a:r>
              <a:rPr lang="it-IT" dirty="0" err="1">
                <a:solidFill>
                  <a:schemeClr val="bg2">
                    <a:lumMod val="10000"/>
                  </a:schemeClr>
                </a:solidFill>
                <a:latin typeface="Times New Roman" panose="02020603050405020304" pitchFamily="18" charset="0"/>
                <a:cs typeface="Times New Roman" panose="02020603050405020304" pitchFamily="18" charset="0"/>
              </a:rPr>
              <a:t>address</a:t>
            </a:r>
            <a:r>
              <a:rPr lang="it-IT" dirty="0">
                <a:solidFill>
                  <a:schemeClr val="bg2">
                    <a:lumMod val="10000"/>
                  </a:schemeClr>
                </a:solidFill>
                <a:latin typeface="Times New Roman" panose="02020603050405020304" pitchFamily="18" charset="0"/>
                <a:cs typeface="Times New Roman" panose="02020603050405020304" pitchFamily="18" charset="0"/>
              </a:rPr>
              <a:t> the </a:t>
            </a:r>
            <a:r>
              <a:rPr lang="it-IT" dirty="0" err="1">
                <a:solidFill>
                  <a:schemeClr val="bg2">
                    <a:lumMod val="10000"/>
                  </a:schemeClr>
                </a:solidFill>
                <a:latin typeface="Times New Roman" panose="02020603050405020304" pitchFamily="18" charset="0"/>
                <a:cs typeface="Times New Roman" panose="02020603050405020304" pitchFamily="18" charset="0"/>
              </a:rPr>
              <a:t>issue</a:t>
            </a:r>
            <a:r>
              <a:rPr lang="it-IT" dirty="0">
                <a:solidFill>
                  <a:schemeClr val="bg2">
                    <a:lumMod val="10000"/>
                  </a:schemeClr>
                </a:solidFill>
                <a:latin typeface="Times New Roman" panose="02020603050405020304" pitchFamily="18" charset="0"/>
                <a:cs typeface="Times New Roman" panose="02020603050405020304" pitchFamily="18" charset="0"/>
              </a:rPr>
              <a:t> of </a:t>
            </a:r>
            <a:r>
              <a:rPr lang="it-IT" dirty="0" err="1">
                <a:solidFill>
                  <a:schemeClr val="bg2">
                    <a:lumMod val="10000"/>
                  </a:schemeClr>
                </a:solidFill>
                <a:latin typeface="Times New Roman" panose="02020603050405020304" pitchFamily="18" charset="0"/>
                <a:cs typeface="Times New Roman" panose="02020603050405020304" pitchFamily="18" charset="0"/>
              </a:rPr>
              <a:t>violation</a:t>
            </a:r>
            <a:r>
              <a:rPr lang="it-IT" dirty="0">
                <a:solidFill>
                  <a:schemeClr val="bg2">
                    <a:lumMod val="10000"/>
                  </a:schemeClr>
                </a:solidFill>
                <a:latin typeface="Times New Roman" panose="02020603050405020304" pitchFamily="18" charset="0"/>
                <a:cs typeface="Times New Roman" panose="02020603050405020304" pitchFamily="18" charset="0"/>
              </a:rPr>
              <a:t> of the non-</a:t>
            </a:r>
            <a:r>
              <a:rPr lang="it-IT" dirty="0" err="1">
                <a:solidFill>
                  <a:schemeClr val="bg2">
                    <a:lumMod val="10000"/>
                  </a:schemeClr>
                </a:solidFill>
                <a:latin typeface="Times New Roman" panose="02020603050405020304" pitchFamily="18" charset="0"/>
                <a:cs typeface="Times New Roman" panose="02020603050405020304" pitchFamily="18" charset="0"/>
              </a:rPr>
              <a:t>discrimination</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principle</a:t>
            </a:r>
            <a:r>
              <a:rPr lang="it-IT" dirty="0">
                <a:solidFill>
                  <a:schemeClr val="bg2">
                    <a:lumMod val="10000"/>
                  </a:schemeClr>
                </a:solidFill>
                <a:latin typeface="Times New Roman" panose="02020603050405020304" pitchFamily="18" charset="0"/>
                <a:cs typeface="Times New Roman" panose="02020603050405020304" pitchFamily="18" charset="0"/>
              </a:rPr>
              <a:t> under the </a:t>
            </a:r>
            <a:r>
              <a:rPr lang="it-IT" dirty="0" err="1">
                <a:solidFill>
                  <a:schemeClr val="bg2">
                    <a:lumMod val="10000"/>
                  </a:schemeClr>
                </a:solidFill>
                <a:latin typeface="Times New Roman" panose="02020603050405020304" pitchFamily="18" charset="0"/>
                <a:cs typeface="Times New Roman" panose="02020603050405020304" pitchFamily="18" charset="0"/>
              </a:rPr>
              <a:t>Treaty</a:t>
            </a:r>
            <a:r>
              <a:rPr lang="it-IT" dirty="0">
                <a:solidFill>
                  <a:schemeClr val="bg2">
                    <a:lumMod val="10000"/>
                  </a:schemeClr>
                </a:solidFill>
                <a:latin typeface="Times New Roman" panose="02020603050405020304" pitchFamily="18" charset="0"/>
                <a:cs typeface="Times New Roman" panose="02020603050405020304" pitchFamily="18" charset="0"/>
              </a:rPr>
              <a:t> on the </a:t>
            </a:r>
            <a:r>
              <a:rPr lang="it-IT" dirty="0" err="1">
                <a:solidFill>
                  <a:schemeClr val="bg2">
                    <a:lumMod val="10000"/>
                  </a:schemeClr>
                </a:solidFill>
                <a:latin typeface="Times New Roman" panose="02020603050405020304" pitchFamily="18" charset="0"/>
                <a:cs typeface="Times New Roman" panose="02020603050405020304" pitchFamily="18" charset="0"/>
              </a:rPr>
              <a:t>Functioning</a:t>
            </a:r>
            <a:r>
              <a:rPr lang="it-IT" dirty="0">
                <a:solidFill>
                  <a:schemeClr val="bg2">
                    <a:lumMod val="10000"/>
                  </a:schemeClr>
                </a:solidFill>
                <a:latin typeface="Times New Roman" panose="02020603050405020304" pitchFamily="18" charset="0"/>
                <a:cs typeface="Times New Roman" panose="02020603050405020304" pitchFamily="18" charset="0"/>
              </a:rPr>
              <a:t> of the EU.</a:t>
            </a:r>
          </a:p>
          <a:p>
            <a:pPr algn="just"/>
            <a:r>
              <a:rPr lang="it-IT" dirty="0">
                <a:solidFill>
                  <a:schemeClr val="bg2">
                    <a:lumMod val="10000"/>
                  </a:schemeClr>
                </a:solidFill>
                <a:latin typeface="Times New Roman" panose="02020603050405020304" pitchFamily="18" charset="0"/>
                <a:cs typeface="Times New Roman" panose="02020603050405020304" pitchFamily="18" charset="0"/>
              </a:rPr>
              <a:t>By </a:t>
            </a:r>
            <a:r>
              <a:rPr lang="it-IT" dirty="0" err="1">
                <a:solidFill>
                  <a:schemeClr val="bg2">
                    <a:lumMod val="10000"/>
                  </a:schemeClr>
                </a:solidFill>
                <a:latin typeface="Times New Roman" panose="02020603050405020304" pitchFamily="18" charset="0"/>
                <a:cs typeface="Times New Roman" panose="02020603050405020304" pitchFamily="18" charset="0"/>
              </a:rPr>
              <a:t>debating</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this</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principle</a:t>
            </a:r>
            <a:r>
              <a:rPr lang="it-IT" dirty="0">
                <a:solidFill>
                  <a:schemeClr val="bg2">
                    <a:lumMod val="10000"/>
                  </a:schemeClr>
                </a:solidFill>
                <a:latin typeface="Times New Roman" panose="02020603050405020304" pitchFamily="18" charset="0"/>
                <a:cs typeface="Times New Roman" panose="02020603050405020304" pitchFamily="18" charset="0"/>
              </a:rPr>
              <a:t> in the </a:t>
            </a:r>
            <a:r>
              <a:rPr lang="it-IT" dirty="0" err="1">
                <a:solidFill>
                  <a:schemeClr val="bg2">
                    <a:lumMod val="10000"/>
                  </a:schemeClr>
                </a:solidFill>
                <a:latin typeface="Times New Roman" panose="02020603050405020304" pitchFamily="18" charset="0"/>
                <a:cs typeface="Times New Roman" panose="02020603050405020304" pitchFamily="18" charset="0"/>
              </a:rPr>
              <a:t>sector</a:t>
            </a:r>
            <a:r>
              <a:rPr lang="it-IT" dirty="0">
                <a:solidFill>
                  <a:schemeClr val="bg2">
                    <a:lumMod val="10000"/>
                  </a:schemeClr>
                </a:solidFill>
                <a:latin typeface="Times New Roman" panose="02020603050405020304" pitchFamily="18" charset="0"/>
                <a:cs typeface="Times New Roman" panose="02020603050405020304" pitchFamily="18" charset="0"/>
              </a:rPr>
              <a:t> of </a:t>
            </a:r>
            <a:r>
              <a:rPr lang="it-IT" dirty="0" err="1">
                <a:solidFill>
                  <a:schemeClr val="bg2">
                    <a:lumMod val="10000"/>
                  </a:schemeClr>
                </a:solidFill>
                <a:latin typeface="Times New Roman" panose="02020603050405020304" pitchFamily="18" charset="0"/>
                <a:cs typeface="Times New Roman" panose="02020603050405020304" pitchFamily="18" charset="0"/>
              </a:rPr>
              <a:t>economic</a:t>
            </a:r>
            <a:r>
              <a:rPr lang="it-IT" dirty="0">
                <a:solidFill>
                  <a:schemeClr val="bg2">
                    <a:lumMod val="10000"/>
                  </a:schemeClr>
                </a:solidFill>
                <a:latin typeface="Times New Roman" panose="02020603050405020304" pitchFamily="18" charset="0"/>
                <a:cs typeface="Times New Roman" panose="02020603050405020304" pitchFamily="18" charset="0"/>
              </a:rPr>
              <a:t> relations, the </a:t>
            </a:r>
            <a:r>
              <a:rPr lang="it-IT" dirty="0" err="1">
                <a:solidFill>
                  <a:schemeClr val="bg2">
                    <a:lumMod val="10000"/>
                  </a:schemeClr>
                </a:solidFill>
                <a:latin typeface="Times New Roman" panose="02020603050405020304" pitchFamily="18" charset="0"/>
                <a:cs typeface="Times New Roman" panose="02020603050405020304" pitchFamily="18" charset="0"/>
              </a:rPr>
              <a:t>equal</a:t>
            </a:r>
            <a:r>
              <a:rPr lang="it-IT" dirty="0">
                <a:solidFill>
                  <a:schemeClr val="bg2">
                    <a:lumMod val="10000"/>
                  </a:schemeClr>
                </a:solidFill>
                <a:latin typeface="Times New Roman" panose="02020603050405020304" pitchFamily="18" charset="0"/>
                <a:cs typeface="Times New Roman" panose="02020603050405020304" pitchFamily="18" charset="0"/>
              </a:rPr>
              <a:t> treatment </a:t>
            </a:r>
            <a:r>
              <a:rPr lang="it-IT" dirty="0" err="1">
                <a:solidFill>
                  <a:schemeClr val="bg2">
                    <a:lumMod val="10000"/>
                  </a:schemeClr>
                </a:solidFill>
                <a:latin typeface="Times New Roman" panose="02020603050405020304" pitchFamily="18" charset="0"/>
                <a:cs typeface="Times New Roman" panose="02020603050405020304" pitchFamily="18" charset="0"/>
              </a:rPr>
              <a:t>guarantees</a:t>
            </a:r>
            <a:r>
              <a:rPr lang="it-IT" dirty="0">
                <a:solidFill>
                  <a:schemeClr val="bg2">
                    <a:lumMod val="10000"/>
                  </a:schemeClr>
                </a:solidFill>
                <a:latin typeface="Times New Roman" panose="02020603050405020304" pitchFamily="18" charset="0"/>
                <a:cs typeface="Times New Roman" panose="02020603050405020304" pitchFamily="18" charset="0"/>
              </a:rPr>
              <a:t> the </a:t>
            </a:r>
            <a:r>
              <a:rPr lang="it-IT" dirty="0" err="1">
                <a:solidFill>
                  <a:schemeClr val="bg2">
                    <a:lumMod val="10000"/>
                  </a:schemeClr>
                </a:solidFill>
                <a:latin typeface="Times New Roman" panose="02020603050405020304" pitchFamily="18" charset="0"/>
                <a:cs typeface="Times New Roman" panose="02020603050405020304" pitchFamily="18" charset="0"/>
              </a:rPr>
              <a:t>development</a:t>
            </a:r>
            <a:r>
              <a:rPr lang="it-IT" dirty="0">
                <a:solidFill>
                  <a:schemeClr val="bg2">
                    <a:lumMod val="10000"/>
                  </a:schemeClr>
                </a:solidFill>
                <a:latin typeface="Times New Roman" panose="02020603050405020304" pitchFamily="18" charset="0"/>
                <a:cs typeface="Times New Roman" panose="02020603050405020304" pitchFamily="18" charset="0"/>
              </a:rPr>
              <a:t> of a </a:t>
            </a:r>
            <a:r>
              <a:rPr lang="it-IT" dirty="0" err="1">
                <a:solidFill>
                  <a:schemeClr val="bg2">
                    <a:lumMod val="10000"/>
                  </a:schemeClr>
                </a:solidFill>
                <a:latin typeface="Times New Roman" panose="02020603050405020304" pitchFamily="18" charset="0"/>
                <a:cs typeface="Times New Roman" panose="02020603050405020304" pitchFamily="18" charset="0"/>
              </a:rPr>
              <a:t>competition</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comprising</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economic</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operators</a:t>
            </a:r>
            <a:r>
              <a:rPr lang="it-IT" dirty="0">
                <a:solidFill>
                  <a:schemeClr val="bg2">
                    <a:lumMod val="10000"/>
                  </a:schemeClr>
                </a:solidFill>
                <a:latin typeface="Times New Roman" panose="02020603050405020304" pitchFamily="18" charset="0"/>
                <a:cs typeface="Times New Roman" panose="02020603050405020304" pitchFamily="18" charset="0"/>
              </a:rPr>
              <a:t>, production </a:t>
            </a:r>
            <a:r>
              <a:rPr lang="it-IT" dirty="0" err="1">
                <a:solidFill>
                  <a:schemeClr val="bg2">
                    <a:lumMod val="10000"/>
                  </a:schemeClr>
                </a:solidFill>
                <a:latin typeface="Times New Roman" panose="02020603050405020304" pitchFamily="18" charset="0"/>
                <a:cs typeface="Times New Roman" panose="02020603050405020304" pitchFamily="18" charset="0"/>
              </a:rPr>
              <a:t>factors</a:t>
            </a:r>
            <a:r>
              <a:rPr lang="it-IT" dirty="0">
                <a:solidFill>
                  <a:schemeClr val="bg2">
                    <a:lumMod val="10000"/>
                  </a:schemeClr>
                </a:solidFill>
                <a:latin typeface="Times New Roman" panose="02020603050405020304" pitchFamily="18" charset="0"/>
                <a:cs typeface="Times New Roman" panose="02020603050405020304" pitchFamily="18" charset="0"/>
              </a:rPr>
              <a:t> and </a:t>
            </a:r>
            <a:r>
              <a:rPr lang="it-IT" dirty="0" err="1">
                <a:solidFill>
                  <a:schemeClr val="bg2">
                    <a:lumMod val="10000"/>
                  </a:schemeClr>
                </a:solidFill>
                <a:latin typeface="Times New Roman" panose="02020603050405020304" pitchFamily="18" charset="0"/>
                <a:cs typeface="Times New Roman" panose="02020603050405020304" pitchFamily="18" charset="0"/>
              </a:rPr>
              <a:t>products</a:t>
            </a:r>
            <a:r>
              <a:rPr lang="it-IT" dirty="0">
                <a:solidFill>
                  <a:schemeClr val="bg2">
                    <a:lumMod val="10000"/>
                  </a:schemeClr>
                </a:solidFill>
                <a:latin typeface="Times New Roman" panose="02020603050405020304" pitchFamily="18" charset="0"/>
                <a:cs typeface="Times New Roman" panose="02020603050405020304" pitchFamily="18" charset="0"/>
              </a:rPr>
              <a:t>.</a:t>
            </a:r>
          </a:p>
          <a:p>
            <a:pPr algn="just"/>
            <a:endParaRPr lang="it-IT" dirty="0">
              <a:solidFill>
                <a:schemeClr val="bg2">
                  <a:lumMod val="1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081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ADC83A-B04D-1449-BDF0-41330185CF77}"/>
              </a:ext>
            </a:extLst>
          </p:cNvPr>
          <p:cNvSpPr>
            <a:spLocks noGrp="1"/>
          </p:cNvSpPr>
          <p:nvPr>
            <p:ph type="title"/>
          </p:nvPr>
        </p:nvSpPr>
        <p:spPr/>
        <p:txBody>
          <a:bodyPr>
            <a:normAutofit/>
          </a:bodyPr>
          <a:lstStyle/>
          <a:p>
            <a:pPr algn="just"/>
            <a:r>
              <a:rPr lang="it-IT" b="1" dirty="0">
                <a:solidFill>
                  <a:schemeClr val="bg2">
                    <a:lumMod val="10000"/>
                  </a:schemeClr>
                </a:solidFill>
                <a:latin typeface="Times New Roman" panose="02020603050405020304" pitchFamily="18" charset="0"/>
                <a:cs typeface="Times New Roman" panose="02020603050405020304" pitchFamily="18" charset="0"/>
              </a:rPr>
              <a:t>Violation of the principle of non-discrimination in taxation [2]</a:t>
            </a:r>
            <a:endParaRPr lang="it-IT" dirty="0">
              <a:solidFill>
                <a:schemeClr val="bg2">
                  <a:lumMod val="10000"/>
                </a:schemeClr>
              </a:solidFill>
            </a:endParaRPr>
          </a:p>
        </p:txBody>
      </p:sp>
      <p:sp>
        <p:nvSpPr>
          <p:cNvPr id="3" name="Segnaposto contenuto 2">
            <a:extLst>
              <a:ext uri="{FF2B5EF4-FFF2-40B4-BE49-F238E27FC236}">
                <a16:creationId xmlns:a16="http://schemas.microsoft.com/office/drawing/2014/main" id="{C6D1946E-5441-B54E-8215-01D04A6AFD3B}"/>
              </a:ext>
            </a:extLst>
          </p:cNvPr>
          <p:cNvSpPr>
            <a:spLocks noGrp="1"/>
          </p:cNvSpPr>
          <p:nvPr>
            <p:ph idx="1"/>
          </p:nvPr>
        </p:nvSpPr>
        <p:spPr/>
        <p:txBody>
          <a:bodyPr>
            <a:normAutofit/>
          </a:bodyPr>
          <a:lstStyle/>
          <a:p>
            <a:pPr algn="just"/>
            <a:r>
              <a:rPr lang="it-IT" dirty="0">
                <a:solidFill>
                  <a:schemeClr val="bg2">
                    <a:lumMod val="10000"/>
                  </a:schemeClr>
                </a:solidFill>
                <a:latin typeface="Times New Roman" panose="02020603050405020304" pitchFamily="18" charset="0"/>
                <a:cs typeface="Times New Roman" panose="02020603050405020304" pitchFamily="18" charset="0"/>
              </a:rPr>
              <a:t>In </a:t>
            </a:r>
            <a:r>
              <a:rPr lang="it-IT" dirty="0" err="1">
                <a:solidFill>
                  <a:schemeClr val="bg2">
                    <a:lumMod val="10000"/>
                  </a:schemeClr>
                </a:solidFill>
                <a:latin typeface="Times New Roman" panose="02020603050405020304" pitchFamily="18" charset="0"/>
                <a:cs typeface="Times New Roman" panose="02020603050405020304" pitchFamily="18" charset="0"/>
              </a:rPr>
              <a:t>support</a:t>
            </a:r>
            <a:r>
              <a:rPr lang="it-IT" dirty="0">
                <a:solidFill>
                  <a:schemeClr val="bg2">
                    <a:lumMod val="10000"/>
                  </a:schemeClr>
                </a:solidFill>
                <a:latin typeface="Times New Roman" panose="02020603050405020304" pitchFamily="18" charset="0"/>
                <a:cs typeface="Times New Roman" panose="02020603050405020304" pitchFamily="18" charset="0"/>
              </a:rPr>
              <a:t> of </a:t>
            </a:r>
            <a:r>
              <a:rPr lang="it-IT" dirty="0" err="1">
                <a:solidFill>
                  <a:schemeClr val="bg2">
                    <a:lumMod val="10000"/>
                  </a:schemeClr>
                </a:solidFill>
                <a:latin typeface="Times New Roman" panose="02020603050405020304" pitchFamily="18" charset="0"/>
                <a:cs typeface="Times New Roman" panose="02020603050405020304" pitchFamily="18" charset="0"/>
              </a:rPr>
              <a:t>this</a:t>
            </a:r>
            <a:r>
              <a:rPr lang="it-IT" dirty="0">
                <a:solidFill>
                  <a:schemeClr val="bg2">
                    <a:lumMod val="10000"/>
                  </a:schemeClr>
                </a:solidFill>
                <a:latin typeface="Times New Roman" panose="02020603050405020304" pitchFamily="18" charset="0"/>
                <a:cs typeface="Times New Roman" panose="02020603050405020304" pitchFamily="18" charset="0"/>
              </a:rPr>
              <a:t>, a </a:t>
            </a:r>
            <a:r>
              <a:rPr lang="it-IT" dirty="0" err="1">
                <a:solidFill>
                  <a:schemeClr val="bg2">
                    <a:lumMod val="10000"/>
                  </a:schemeClr>
                </a:solidFill>
                <a:latin typeface="Times New Roman" panose="02020603050405020304" pitchFamily="18" charset="0"/>
                <a:cs typeface="Times New Roman" panose="02020603050405020304" pitchFamily="18" charset="0"/>
              </a:rPr>
              <a:t>reference</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should</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briefly</a:t>
            </a:r>
            <a:r>
              <a:rPr lang="it-IT" dirty="0">
                <a:solidFill>
                  <a:schemeClr val="bg2">
                    <a:lumMod val="10000"/>
                  </a:schemeClr>
                </a:solidFill>
                <a:latin typeface="Times New Roman" panose="02020603050405020304" pitchFamily="18" charset="0"/>
                <a:cs typeface="Times New Roman" panose="02020603050405020304" pitchFamily="18" charset="0"/>
              </a:rPr>
              <a:t> be </a:t>
            </a:r>
            <a:r>
              <a:rPr lang="it-IT" dirty="0" err="1">
                <a:solidFill>
                  <a:schemeClr val="bg2">
                    <a:lumMod val="10000"/>
                  </a:schemeClr>
                </a:solidFill>
                <a:latin typeface="Times New Roman" panose="02020603050405020304" pitchFamily="18" charset="0"/>
                <a:cs typeface="Times New Roman" panose="02020603050405020304" pitchFamily="18" charset="0"/>
              </a:rPr>
              <a:t>done</a:t>
            </a:r>
            <a:r>
              <a:rPr lang="it-IT" dirty="0">
                <a:solidFill>
                  <a:schemeClr val="bg2">
                    <a:lumMod val="10000"/>
                  </a:schemeClr>
                </a:solidFill>
                <a:latin typeface="Times New Roman" panose="02020603050405020304" pitchFamily="18" charset="0"/>
                <a:cs typeface="Times New Roman" panose="02020603050405020304" pitchFamily="18" charset="0"/>
              </a:rPr>
              <a:t> to the </a:t>
            </a:r>
            <a:r>
              <a:rPr lang="it-IT" dirty="0" err="1">
                <a:solidFill>
                  <a:schemeClr val="bg2">
                    <a:lumMod val="10000"/>
                  </a:schemeClr>
                </a:solidFill>
                <a:latin typeface="Times New Roman" panose="02020603050405020304" pitchFamily="18" charset="0"/>
                <a:cs typeface="Times New Roman" panose="02020603050405020304" pitchFamily="18" charset="0"/>
              </a:rPr>
              <a:t>judgment</a:t>
            </a:r>
            <a:r>
              <a:rPr lang="it-IT" dirty="0">
                <a:solidFill>
                  <a:schemeClr val="bg2">
                    <a:lumMod val="10000"/>
                  </a:schemeClr>
                </a:solidFill>
                <a:latin typeface="Times New Roman" panose="02020603050405020304" pitchFamily="18" charset="0"/>
                <a:cs typeface="Times New Roman" panose="02020603050405020304" pitchFamily="18" charset="0"/>
              </a:rPr>
              <a:t> of 16 April 2015 in Case C-591/13.</a:t>
            </a:r>
            <a:endParaRPr lang="it-IT" b="1" dirty="0">
              <a:solidFill>
                <a:schemeClr val="bg2">
                  <a:lumMod val="10000"/>
                </a:schemeClr>
              </a:solidFill>
              <a:latin typeface="Times New Roman" panose="02020603050405020304" pitchFamily="18" charset="0"/>
              <a:cs typeface="Times New Roman" panose="02020603050405020304" pitchFamily="18" charset="0"/>
            </a:endParaRPr>
          </a:p>
          <a:p>
            <a:pPr algn="just"/>
            <a:r>
              <a:rPr lang="it-IT" b="1" dirty="0" err="1">
                <a:solidFill>
                  <a:schemeClr val="bg2">
                    <a:lumMod val="10000"/>
                  </a:schemeClr>
                </a:solidFill>
                <a:latin typeface="Times New Roman" panose="02020603050405020304" pitchFamily="18" charset="0"/>
                <a:cs typeface="Times New Roman" panose="02020603050405020304" pitchFamily="18" charset="0"/>
              </a:rPr>
              <a:t>Is</a:t>
            </a:r>
            <a:r>
              <a:rPr lang="it-IT" b="1" dirty="0">
                <a:solidFill>
                  <a:schemeClr val="bg2">
                    <a:lumMod val="10000"/>
                  </a:schemeClr>
                </a:solidFill>
                <a:latin typeface="Times New Roman" panose="02020603050405020304" pitchFamily="18" charset="0"/>
                <a:cs typeface="Times New Roman" panose="02020603050405020304" pitchFamily="18" charset="0"/>
              </a:rPr>
              <a:t> the principle of non-</a:t>
            </a:r>
            <a:r>
              <a:rPr lang="it-IT" b="1" dirty="0" err="1">
                <a:solidFill>
                  <a:schemeClr val="bg2">
                    <a:lumMod val="10000"/>
                  </a:schemeClr>
                </a:solidFill>
                <a:latin typeface="Times New Roman" panose="02020603050405020304" pitchFamily="18" charset="0"/>
                <a:cs typeface="Times New Roman" panose="02020603050405020304" pitchFamily="18" charset="0"/>
              </a:rPr>
              <a:t>discrimination</a:t>
            </a:r>
            <a:r>
              <a:rPr lang="it-IT" b="1" dirty="0">
                <a:solidFill>
                  <a:schemeClr val="bg2">
                    <a:lumMod val="10000"/>
                  </a:schemeClr>
                </a:solidFill>
                <a:latin typeface="Times New Roman" panose="02020603050405020304" pitchFamily="18" charset="0"/>
                <a:cs typeface="Times New Roman" panose="02020603050405020304" pitchFamily="18" charset="0"/>
              </a:rPr>
              <a:t> a reflection of the principle of </a:t>
            </a:r>
            <a:r>
              <a:rPr lang="it-IT" b="1" dirty="0" err="1">
                <a:solidFill>
                  <a:schemeClr val="bg2">
                    <a:lumMod val="10000"/>
                  </a:schemeClr>
                </a:solidFill>
                <a:latin typeface="Times New Roman" panose="02020603050405020304" pitchFamily="18" charset="0"/>
                <a:cs typeface="Times New Roman" panose="02020603050405020304" pitchFamily="18" charset="0"/>
              </a:rPr>
              <a:t>equality</a:t>
            </a:r>
            <a:r>
              <a:rPr lang="it-IT" b="1" dirty="0">
                <a:solidFill>
                  <a:schemeClr val="bg2">
                    <a:lumMod val="10000"/>
                  </a:schemeClr>
                </a:solidFill>
                <a:latin typeface="Times New Roman" panose="02020603050405020304" pitchFamily="18" charset="0"/>
                <a:cs typeface="Times New Roman" panose="02020603050405020304" pitchFamily="18" charset="0"/>
              </a:rPr>
              <a:t>?</a:t>
            </a:r>
            <a:endParaRPr lang="it-IT" dirty="0">
              <a:solidFill>
                <a:schemeClr val="bg2">
                  <a:lumMod val="10000"/>
                </a:schemeClr>
              </a:solidFill>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a:p>
            <a:endParaRPr lang="it-IT" dirty="0"/>
          </a:p>
        </p:txBody>
      </p:sp>
    </p:spTree>
    <p:extLst>
      <p:ext uri="{BB962C8B-B14F-4D97-AF65-F5344CB8AC3E}">
        <p14:creationId xmlns:p14="http://schemas.microsoft.com/office/powerpoint/2010/main" val="18782958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DB7A7A-0C61-1942-863A-975FBA1B960E}"/>
              </a:ext>
            </a:extLst>
          </p:cNvPr>
          <p:cNvSpPr>
            <a:spLocks noGrp="1"/>
          </p:cNvSpPr>
          <p:nvPr>
            <p:ph type="title"/>
          </p:nvPr>
        </p:nvSpPr>
        <p:spPr>
          <a:xfrm>
            <a:off x="590204" y="357447"/>
            <a:ext cx="10763596" cy="1333241"/>
          </a:xfrm>
        </p:spPr>
        <p:txBody>
          <a:bodyPr>
            <a:normAutofit/>
          </a:bodyPr>
          <a:lstStyle/>
          <a:p>
            <a:pPr algn="just"/>
            <a:r>
              <a:rPr lang="it-IT" b="1" dirty="0">
                <a:solidFill>
                  <a:schemeClr val="bg2">
                    <a:lumMod val="10000"/>
                  </a:schemeClr>
                </a:solidFill>
                <a:latin typeface="Times New Roman" panose="02020603050405020304" pitchFamily="18" charset="0"/>
                <a:cs typeface="Times New Roman" panose="02020603050405020304" pitchFamily="18" charset="0"/>
              </a:rPr>
              <a:t>Violation of the principle of tax non-discrimination: the problem of </a:t>
            </a:r>
            <a:r>
              <a:rPr lang="it-IT" b="1" dirty="0" err="1">
                <a:solidFill>
                  <a:schemeClr val="bg2">
                    <a:lumMod val="10000"/>
                  </a:schemeClr>
                </a:solidFill>
                <a:latin typeface="Times New Roman" panose="02020603050405020304" pitchFamily="18" charset="0"/>
                <a:cs typeface="Times New Roman" panose="02020603050405020304" pitchFamily="18" charset="0"/>
              </a:rPr>
              <a:t>comparability</a:t>
            </a:r>
            <a:endParaRPr lang="it-IT" b="1" dirty="0">
              <a:solidFill>
                <a:schemeClr val="bg2">
                  <a:lumMod val="10000"/>
                </a:schemeClr>
              </a:solidFill>
              <a:latin typeface="Times New Roman" panose="02020603050405020304" pitchFamily="18" charset="0"/>
              <a:cs typeface="Times New Roman" panose="02020603050405020304" pitchFamily="18" charset="0"/>
            </a:endParaRPr>
          </a:p>
        </p:txBody>
      </p:sp>
      <p:sp>
        <p:nvSpPr>
          <p:cNvPr id="3" name="Segnaposto contenuto 2">
            <a:extLst>
              <a:ext uri="{FF2B5EF4-FFF2-40B4-BE49-F238E27FC236}">
                <a16:creationId xmlns:a16="http://schemas.microsoft.com/office/drawing/2014/main" id="{D9BC3F9D-8D6D-3D42-85BA-D973AE68463B}"/>
              </a:ext>
            </a:extLst>
          </p:cNvPr>
          <p:cNvSpPr>
            <a:spLocks noGrp="1"/>
          </p:cNvSpPr>
          <p:nvPr>
            <p:ph idx="1"/>
          </p:nvPr>
        </p:nvSpPr>
        <p:spPr>
          <a:xfrm>
            <a:off x="472440" y="1966942"/>
            <a:ext cx="10515600" cy="4351338"/>
          </a:xfrm>
        </p:spPr>
        <p:txBody>
          <a:bodyPr>
            <a:normAutofit/>
          </a:bodyPr>
          <a:lstStyle/>
          <a:p>
            <a:pPr algn="just"/>
            <a:r>
              <a:rPr lang="it-IT" dirty="0">
                <a:solidFill>
                  <a:schemeClr val="bg2">
                    <a:lumMod val="10000"/>
                  </a:schemeClr>
                </a:solidFill>
                <a:latin typeface="Times New Roman" panose="02020603050405020304" pitchFamily="18" charset="0"/>
                <a:cs typeface="Times New Roman" panose="02020603050405020304" pitchFamily="18" charset="0"/>
              </a:rPr>
              <a:t>Like for </a:t>
            </a:r>
            <a:r>
              <a:rPr lang="it-IT" dirty="0" err="1">
                <a:solidFill>
                  <a:schemeClr val="bg2">
                    <a:lumMod val="10000"/>
                  </a:schemeClr>
                </a:solidFill>
                <a:latin typeface="Times New Roman" panose="02020603050405020304" pitchFamily="18" charset="0"/>
                <a:cs typeface="Times New Roman" panose="02020603050405020304" pitchFamily="18" charset="0"/>
              </a:rPr>
              <a:t>equality</a:t>
            </a:r>
            <a:r>
              <a:rPr lang="it-IT" dirty="0">
                <a:solidFill>
                  <a:schemeClr val="bg2">
                    <a:lumMod val="10000"/>
                  </a:schemeClr>
                </a:solidFill>
                <a:latin typeface="Times New Roman" panose="02020603050405020304" pitchFamily="18" charset="0"/>
                <a:cs typeface="Times New Roman" panose="02020603050405020304" pitchFamily="18" charset="0"/>
              </a:rPr>
              <a:t>, the concept of discrimination ontologically presupposes </a:t>
            </a:r>
            <a:r>
              <a:rPr lang="it-IT" b="1" dirty="0">
                <a:solidFill>
                  <a:schemeClr val="bg2">
                    <a:lumMod val="10000"/>
                  </a:schemeClr>
                </a:solidFill>
                <a:latin typeface="Times New Roman" panose="02020603050405020304" pitchFamily="18" charset="0"/>
                <a:cs typeface="Times New Roman" panose="02020603050405020304" pitchFamily="18" charset="0"/>
              </a:rPr>
              <a:t>a comparison between two or more relationships.</a:t>
            </a:r>
            <a:endParaRPr lang="it-IT" dirty="0">
              <a:solidFill>
                <a:schemeClr val="bg2">
                  <a:lumMod val="10000"/>
                </a:schemeClr>
              </a:solidFill>
              <a:latin typeface="Times New Roman" panose="02020603050405020304" pitchFamily="18" charset="0"/>
              <a:cs typeface="Times New Roman" panose="02020603050405020304" pitchFamily="18" charset="0"/>
            </a:endParaRPr>
          </a:p>
          <a:p>
            <a:pPr algn="just"/>
            <a:r>
              <a:rPr lang="it-IT" dirty="0">
                <a:solidFill>
                  <a:schemeClr val="bg2">
                    <a:lumMod val="10000"/>
                  </a:schemeClr>
                </a:solidFill>
                <a:latin typeface="Times New Roman" panose="02020603050405020304" pitchFamily="18" charset="0"/>
                <a:cs typeface="Times New Roman" panose="02020603050405020304" pitchFamily="18" charset="0"/>
              </a:rPr>
              <a:t>The </a:t>
            </a:r>
            <a:r>
              <a:rPr lang="it-IT" dirty="0" err="1">
                <a:solidFill>
                  <a:schemeClr val="bg2">
                    <a:lumMod val="10000"/>
                  </a:schemeClr>
                </a:solidFill>
                <a:latin typeface="Times New Roman" panose="02020603050405020304" pitchFamily="18" charset="0"/>
                <a:cs typeface="Times New Roman" panose="02020603050405020304" pitchFamily="18" charset="0"/>
              </a:rPr>
              <a:t>determination</a:t>
            </a:r>
            <a:r>
              <a:rPr lang="it-IT" dirty="0">
                <a:solidFill>
                  <a:schemeClr val="bg2">
                    <a:lumMod val="10000"/>
                  </a:schemeClr>
                </a:solidFill>
                <a:latin typeface="Times New Roman" panose="02020603050405020304" pitchFamily="18" charset="0"/>
                <a:cs typeface="Times New Roman" panose="02020603050405020304" pitchFamily="18" charset="0"/>
              </a:rPr>
              <a:t> of </a:t>
            </a:r>
            <a:r>
              <a:rPr lang="it-IT" dirty="0" err="1">
                <a:solidFill>
                  <a:schemeClr val="bg2">
                    <a:lumMod val="10000"/>
                  </a:schemeClr>
                </a:solidFill>
                <a:latin typeface="Times New Roman" panose="02020603050405020304" pitchFamily="18" charset="0"/>
                <a:cs typeface="Times New Roman" panose="02020603050405020304" pitchFamily="18" charset="0"/>
              </a:rPr>
              <a:t>discriminatory</a:t>
            </a:r>
            <a:r>
              <a:rPr lang="it-IT" dirty="0">
                <a:solidFill>
                  <a:schemeClr val="bg2">
                    <a:lumMod val="10000"/>
                  </a:schemeClr>
                </a:solidFill>
                <a:latin typeface="Times New Roman" panose="02020603050405020304" pitchFamily="18" charset="0"/>
                <a:cs typeface="Times New Roman" panose="02020603050405020304" pitchFamily="18" charset="0"/>
              </a:rPr>
              <a:t> or </a:t>
            </a:r>
            <a:r>
              <a:rPr lang="it-IT" dirty="0" err="1">
                <a:solidFill>
                  <a:schemeClr val="bg2">
                    <a:lumMod val="10000"/>
                  </a:schemeClr>
                </a:solidFill>
                <a:latin typeface="Times New Roman" panose="02020603050405020304" pitchFamily="18" charset="0"/>
                <a:cs typeface="Times New Roman" panose="02020603050405020304" pitchFamily="18" charset="0"/>
              </a:rPr>
              <a:t>restrictive</a:t>
            </a:r>
            <a:r>
              <a:rPr lang="it-IT" dirty="0">
                <a:solidFill>
                  <a:schemeClr val="bg2">
                    <a:lumMod val="10000"/>
                  </a:schemeClr>
                </a:solidFill>
                <a:latin typeface="Times New Roman" panose="02020603050405020304" pitchFamily="18" charset="0"/>
                <a:cs typeface="Times New Roman" panose="02020603050405020304" pitchFamily="18" charset="0"/>
              </a:rPr>
              <a:t> treatment </a:t>
            </a:r>
            <a:r>
              <a:rPr lang="it-IT" dirty="0" err="1">
                <a:solidFill>
                  <a:schemeClr val="bg2">
                    <a:lumMod val="10000"/>
                  </a:schemeClr>
                </a:solidFill>
                <a:latin typeface="Times New Roman" panose="02020603050405020304" pitchFamily="18" charset="0"/>
                <a:cs typeface="Times New Roman" panose="02020603050405020304" pitchFamily="18" charset="0"/>
              </a:rPr>
              <a:t>is</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embodied</a:t>
            </a:r>
            <a:r>
              <a:rPr lang="it-IT" dirty="0">
                <a:solidFill>
                  <a:schemeClr val="bg2">
                    <a:lumMod val="10000"/>
                  </a:schemeClr>
                </a:solidFill>
                <a:latin typeface="Times New Roman" panose="02020603050405020304" pitchFamily="18" charset="0"/>
                <a:cs typeface="Times New Roman" panose="02020603050405020304" pitchFamily="18" charset="0"/>
              </a:rPr>
              <a:t> in the </a:t>
            </a:r>
            <a:r>
              <a:rPr lang="it-IT" dirty="0" err="1">
                <a:solidFill>
                  <a:schemeClr val="bg2">
                    <a:lumMod val="10000"/>
                  </a:schemeClr>
                </a:solidFill>
                <a:latin typeface="Times New Roman" panose="02020603050405020304" pitchFamily="18" charset="0"/>
                <a:cs typeface="Times New Roman" panose="02020603050405020304" pitchFamily="18" charset="0"/>
              </a:rPr>
              <a:t>broader</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step</a:t>
            </a:r>
            <a:r>
              <a:rPr lang="it-IT" dirty="0">
                <a:solidFill>
                  <a:schemeClr val="bg2">
                    <a:lumMod val="10000"/>
                  </a:schemeClr>
                </a:solidFill>
                <a:latin typeface="Times New Roman" panose="02020603050405020304" pitchFamily="18" charset="0"/>
                <a:cs typeface="Times New Roman" panose="02020603050405020304" pitchFamily="18" charset="0"/>
              </a:rPr>
              <a:t> of </a:t>
            </a:r>
            <a:r>
              <a:rPr lang="it-IT" dirty="0" err="1">
                <a:solidFill>
                  <a:schemeClr val="bg2">
                    <a:lumMod val="10000"/>
                  </a:schemeClr>
                </a:solidFill>
                <a:latin typeface="Times New Roman" panose="02020603050405020304" pitchFamily="18" charset="0"/>
                <a:cs typeface="Times New Roman" panose="02020603050405020304" pitchFamily="18" charset="0"/>
              </a:rPr>
              <a:t>examining</a:t>
            </a:r>
            <a:r>
              <a:rPr lang="it-IT" dirty="0">
                <a:solidFill>
                  <a:schemeClr val="bg2">
                    <a:lumMod val="10000"/>
                  </a:schemeClr>
                </a:solidFill>
                <a:latin typeface="Times New Roman" panose="02020603050405020304" pitchFamily="18" charset="0"/>
                <a:cs typeface="Times New Roman" panose="02020603050405020304" pitchFamily="18" charset="0"/>
              </a:rPr>
              <a:t> a </a:t>
            </a:r>
            <a:r>
              <a:rPr lang="it-IT" dirty="0" err="1">
                <a:solidFill>
                  <a:schemeClr val="bg2">
                    <a:lumMod val="10000"/>
                  </a:schemeClr>
                </a:solidFill>
                <a:latin typeface="Times New Roman" panose="02020603050405020304" pitchFamily="18" charset="0"/>
                <a:cs typeface="Times New Roman" panose="02020603050405020304" pitchFamily="18" charset="0"/>
              </a:rPr>
              <a:t>State’s</a:t>
            </a:r>
            <a:r>
              <a:rPr lang="it-IT" dirty="0">
                <a:solidFill>
                  <a:schemeClr val="bg2">
                    <a:lumMod val="10000"/>
                  </a:schemeClr>
                </a:solidFill>
                <a:latin typeface="Times New Roman" panose="02020603050405020304" pitchFamily="18" charset="0"/>
                <a:cs typeface="Times New Roman" panose="02020603050405020304" pitchFamily="18" charset="0"/>
              </a:rPr>
              <a:t> </a:t>
            </a:r>
            <a:r>
              <a:rPr lang="it-IT" dirty="0" err="1">
                <a:solidFill>
                  <a:schemeClr val="bg2">
                    <a:lumMod val="10000"/>
                  </a:schemeClr>
                </a:solidFill>
                <a:latin typeface="Times New Roman" panose="02020603050405020304" pitchFamily="18" charset="0"/>
                <a:cs typeface="Times New Roman" panose="02020603050405020304" pitchFamily="18" charset="0"/>
              </a:rPr>
              <a:t>capability</a:t>
            </a:r>
            <a:r>
              <a:rPr lang="it-IT" dirty="0">
                <a:solidFill>
                  <a:schemeClr val="bg2">
                    <a:lumMod val="10000"/>
                  </a:schemeClr>
                </a:solidFill>
                <a:latin typeface="Times New Roman" panose="02020603050405020304" pitchFamily="18" charset="0"/>
                <a:cs typeface="Times New Roman" panose="02020603050405020304" pitchFamily="18" charset="0"/>
              </a:rPr>
              <a:t> of </a:t>
            </a:r>
            <a:r>
              <a:rPr lang="it-IT" dirty="0" err="1">
                <a:solidFill>
                  <a:schemeClr val="bg2">
                    <a:lumMod val="10000"/>
                  </a:schemeClr>
                </a:solidFill>
                <a:latin typeface="Times New Roman" panose="02020603050405020304" pitchFamily="18" charset="0"/>
                <a:cs typeface="Times New Roman" panose="02020603050405020304" pitchFamily="18" charset="0"/>
              </a:rPr>
              <a:t>justifying</a:t>
            </a:r>
            <a:r>
              <a:rPr lang="it-IT" dirty="0">
                <a:solidFill>
                  <a:schemeClr val="bg2">
                    <a:lumMod val="10000"/>
                  </a:schemeClr>
                </a:solidFill>
                <a:latin typeface="Times New Roman" panose="02020603050405020304" pitchFamily="18" charset="0"/>
                <a:cs typeface="Times New Roman" panose="02020603050405020304" pitchFamily="18" charset="0"/>
              </a:rPr>
              <a:t> the </a:t>
            </a:r>
            <a:r>
              <a:rPr lang="it-IT" dirty="0" err="1">
                <a:solidFill>
                  <a:schemeClr val="bg2">
                    <a:lumMod val="10000"/>
                  </a:schemeClr>
                </a:solidFill>
                <a:latin typeface="Times New Roman" panose="02020603050405020304" pitchFamily="18" charset="0"/>
                <a:cs typeface="Times New Roman" panose="02020603050405020304" pitchFamily="18" charset="0"/>
              </a:rPr>
              <a:t>discriminatory</a:t>
            </a:r>
            <a:r>
              <a:rPr lang="it-IT" dirty="0">
                <a:solidFill>
                  <a:schemeClr val="bg2">
                    <a:lumMod val="10000"/>
                  </a:schemeClr>
                </a:solidFill>
                <a:latin typeface="Times New Roman" panose="02020603050405020304" pitchFamily="18" charset="0"/>
                <a:cs typeface="Times New Roman" panose="02020603050405020304" pitchFamily="18" charset="0"/>
              </a:rPr>
              <a:t> or </a:t>
            </a:r>
            <a:r>
              <a:rPr lang="it-IT" dirty="0" err="1">
                <a:solidFill>
                  <a:schemeClr val="bg2">
                    <a:lumMod val="10000"/>
                  </a:schemeClr>
                </a:solidFill>
                <a:latin typeface="Times New Roman" panose="02020603050405020304" pitchFamily="18" charset="0"/>
                <a:cs typeface="Times New Roman" panose="02020603050405020304" pitchFamily="18" charset="0"/>
              </a:rPr>
              <a:t>restrictive</a:t>
            </a:r>
            <a:r>
              <a:rPr lang="it-IT" dirty="0">
                <a:solidFill>
                  <a:schemeClr val="bg2">
                    <a:lumMod val="10000"/>
                  </a:schemeClr>
                </a:solidFill>
                <a:latin typeface="Times New Roman" panose="02020603050405020304" pitchFamily="18" charset="0"/>
                <a:cs typeface="Times New Roman" panose="02020603050405020304" pitchFamily="18" charset="0"/>
              </a:rPr>
              <a:t> regime.</a:t>
            </a:r>
            <a:endParaRPr lang="it-IT" dirty="0">
              <a:latin typeface="Times New Roman" panose="02020603050405020304" pitchFamily="18" charset="0"/>
              <a:cs typeface="Times New Roman" panose="02020603050405020304" pitchFamily="18" charset="0"/>
            </a:endParaRPr>
          </a:p>
          <a:p>
            <a:endParaRPr lang="it-IT" dirty="0"/>
          </a:p>
        </p:txBody>
      </p:sp>
    </p:spTree>
    <p:extLst>
      <p:ext uri="{BB962C8B-B14F-4D97-AF65-F5344CB8AC3E}">
        <p14:creationId xmlns:p14="http://schemas.microsoft.com/office/powerpoint/2010/main" val="944796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D1755A-6244-A944-B7BA-59E33CDD9A9A}"/>
              </a:ext>
            </a:extLst>
          </p:cNvPr>
          <p:cNvSpPr>
            <a:spLocks noGrp="1"/>
          </p:cNvSpPr>
          <p:nvPr>
            <p:ph type="title"/>
          </p:nvPr>
        </p:nvSpPr>
        <p:spPr/>
        <p:txBody>
          <a:bodyPr>
            <a:normAutofit fontScale="90000"/>
          </a:bodyPr>
          <a:lstStyle/>
          <a:p>
            <a:r>
              <a:rPr lang="it-IT" b="1" dirty="0">
                <a:solidFill>
                  <a:schemeClr val="bg2">
                    <a:lumMod val="10000"/>
                  </a:schemeClr>
                </a:solidFill>
                <a:latin typeface="Times New Roman" panose="02020603050405020304" pitchFamily="18" charset="0"/>
                <a:cs typeface="Times New Roman" panose="02020603050405020304" pitchFamily="18" charset="0"/>
              </a:rPr>
              <a:t>Court of Justice of the European Union, Grand Chamber, 18/06/2019, No 591/17 [1]</a:t>
            </a:r>
            <a:br>
              <a:rPr lang="it-IT" dirty="0"/>
            </a:br>
            <a:endParaRPr lang="it-IT" b="1" dirty="0"/>
          </a:p>
        </p:txBody>
      </p:sp>
      <p:sp>
        <p:nvSpPr>
          <p:cNvPr id="3" name="Segnaposto contenuto 2">
            <a:extLst>
              <a:ext uri="{FF2B5EF4-FFF2-40B4-BE49-F238E27FC236}">
                <a16:creationId xmlns:a16="http://schemas.microsoft.com/office/drawing/2014/main" id="{4F986A8D-FDB3-7A43-97E0-C8A2468C6082}"/>
              </a:ext>
            </a:extLst>
          </p:cNvPr>
          <p:cNvSpPr>
            <a:spLocks noGrp="1"/>
          </p:cNvSpPr>
          <p:nvPr>
            <p:ph idx="1"/>
          </p:nvPr>
        </p:nvSpPr>
        <p:spPr/>
        <p:txBody>
          <a:bodyPr>
            <a:normAutofit fontScale="55000" lnSpcReduction="20000"/>
          </a:bodyPr>
          <a:lstStyle/>
          <a:p>
            <a:pPr algn="just"/>
            <a:r>
              <a:rPr lang="it-IT" sz="3600" dirty="0">
                <a:solidFill>
                  <a:schemeClr val="bg2">
                    <a:lumMod val="10000"/>
                  </a:schemeClr>
                </a:solidFill>
                <a:latin typeface="Times New Roman" panose="02020603050405020304" pitchFamily="18" charset="0"/>
                <a:cs typeface="Times New Roman" panose="02020603050405020304" pitchFamily="18" charset="0"/>
              </a:rPr>
              <a:t>Now </a:t>
            </a:r>
            <a:r>
              <a:rPr lang="it-IT" sz="3600" dirty="0" err="1">
                <a:solidFill>
                  <a:schemeClr val="bg2">
                    <a:lumMod val="10000"/>
                  </a:schemeClr>
                </a:solidFill>
                <a:latin typeface="Times New Roman" panose="02020603050405020304" pitchFamily="18" charset="0"/>
                <a:cs typeface="Times New Roman" panose="02020603050405020304" pitchFamily="18" charset="0"/>
              </a:rPr>
              <a:t>we</a:t>
            </a:r>
            <a:r>
              <a:rPr lang="it-IT" sz="3600" dirty="0">
                <a:solidFill>
                  <a:schemeClr val="bg2">
                    <a:lumMod val="10000"/>
                  </a:schemeClr>
                </a:solidFill>
                <a:latin typeface="Times New Roman" panose="02020603050405020304" pitchFamily="18" charset="0"/>
                <a:cs typeface="Times New Roman" panose="02020603050405020304" pitchFamily="18" charset="0"/>
              </a:rPr>
              <a:t> focus </a:t>
            </a:r>
            <a:r>
              <a:rPr lang="it-IT" sz="3600" dirty="0" err="1">
                <a:solidFill>
                  <a:schemeClr val="bg2">
                    <a:lumMod val="10000"/>
                  </a:schemeClr>
                </a:solidFill>
                <a:latin typeface="Times New Roman" panose="02020603050405020304" pitchFamily="18" charset="0"/>
                <a:cs typeface="Times New Roman" panose="02020603050405020304" pitchFamily="18" charset="0"/>
              </a:rPr>
              <a:t>our</a:t>
            </a:r>
            <a:r>
              <a:rPr lang="it-IT" sz="3600" dirty="0">
                <a:solidFill>
                  <a:schemeClr val="bg2">
                    <a:lumMod val="10000"/>
                  </a:schemeClr>
                </a:solidFill>
                <a:latin typeface="Times New Roman" panose="02020603050405020304" pitchFamily="18" charset="0"/>
                <a:cs typeface="Times New Roman" panose="02020603050405020304" pitchFamily="18" charset="0"/>
              </a:rPr>
              <a:t> </a:t>
            </a:r>
            <a:r>
              <a:rPr lang="it-IT" sz="3600" dirty="0" err="1">
                <a:solidFill>
                  <a:schemeClr val="bg2">
                    <a:lumMod val="10000"/>
                  </a:schemeClr>
                </a:solidFill>
                <a:latin typeface="Times New Roman" panose="02020603050405020304" pitchFamily="18" charset="0"/>
                <a:cs typeface="Times New Roman" panose="02020603050405020304" pitchFamily="18" charset="0"/>
              </a:rPr>
              <a:t>attention</a:t>
            </a:r>
            <a:r>
              <a:rPr lang="it-IT" sz="3600" dirty="0">
                <a:solidFill>
                  <a:schemeClr val="bg2">
                    <a:lumMod val="10000"/>
                  </a:schemeClr>
                </a:solidFill>
                <a:latin typeface="Times New Roman" panose="02020603050405020304" pitchFamily="18" charset="0"/>
                <a:cs typeface="Times New Roman" panose="02020603050405020304" pitchFamily="18" charset="0"/>
              </a:rPr>
              <a:t> on Case C-591/17, </a:t>
            </a:r>
            <a:r>
              <a:rPr lang="it-IT" sz="3600" dirty="0" err="1">
                <a:solidFill>
                  <a:schemeClr val="bg2">
                    <a:lumMod val="10000"/>
                  </a:schemeClr>
                </a:solidFill>
                <a:latin typeface="Times New Roman" panose="02020603050405020304" pitchFamily="18" charset="0"/>
                <a:cs typeface="Times New Roman" panose="02020603050405020304" pitchFamily="18" charset="0"/>
              </a:rPr>
              <a:t>which</a:t>
            </a:r>
            <a:r>
              <a:rPr lang="it-IT" sz="3600" dirty="0">
                <a:solidFill>
                  <a:schemeClr val="bg2">
                    <a:lumMod val="10000"/>
                  </a:schemeClr>
                </a:solidFill>
                <a:latin typeface="Times New Roman" panose="02020603050405020304" pitchFamily="18" charset="0"/>
                <a:cs typeface="Times New Roman" panose="02020603050405020304" pitchFamily="18" charset="0"/>
              </a:rPr>
              <a:t> </a:t>
            </a:r>
            <a:r>
              <a:rPr lang="it-IT" sz="3600" dirty="0" err="1">
                <a:solidFill>
                  <a:schemeClr val="bg2">
                    <a:lumMod val="10000"/>
                  </a:schemeClr>
                </a:solidFill>
                <a:latin typeface="Times New Roman" panose="02020603050405020304" pitchFamily="18" charset="0"/>
                <a:cs typeface="Times New Roman" panose="02020603050405020304" pitchFamily="18" charset="0"/>
              </a:rPr>
              <a:t>concerns</a:t>
            </a:r>
            <a:r>
              <a:rPr lang="it-IT" sz="3600" dirty="0">
                <a:solidFill>
                  <a:schemeClr val="bg2">
                    <a:lumMod val="10000"/>
                  </a:schemeClr>
                </a:solidFill>
                <a:latin typeface="Times New Roman" panose="02020603050405020304" pitchFamily="18" charset="0"/>
                <a:cs typeface="Times New Roman" panose="02020603050405020304" pitchFamily="18" charset="0"/>
              </a:rPr>
              <a:t> the </a:t>
            </a:r>
            <a:r>
              <a:rPr lang="it-IT" sz="3600" dirty="0" err="1">
                <a:solidFill>
                  <a:schemeClr val="bg2">
                    <a:lumMod val="10000"/>
                  </a:schemeClr>
                </a:solidFill>
                <a:latin typeface="Times New Roman" panose="02020603050405020304" pitchFamily="18" charset="0"/>
                <a:cs typeface="Times New Roman" panose="02020603050405020304" pitchFamily="18" charset="0"/>
              </a:rPr>
              <a:t>actions</a:t>
            </a:r>
            <a:r>
              <a:rPr lang="it-IT" sz="3600" dirty="0">
                <a:solidFill>
                  <a:schemeClr val="bg2">
                    <a:lumMod val="10000"/>
                  </a:schemeClr>
                </a:solidFill>
                <a:latin typeface="Times New Roman" panose="02020603050405020304" pitchFamily="18" charset="0"/>
                <a:cs typeface="Times New Roman" panose="02020603050405020304" pitchFamily="18" charset="0"/>
              </a:rPr>
              <a:t> in case of </a:t>
            </a:r>
            <a:r>
              <a:rPr lang="it-IT" sz="3600" dirty="0" err="1">
                <a:solidFill>
                  <a:schemeClr val="bg2">
                    <a:lumMod val="10000"/>
                  </a:schemeClr>
                </a:solidFill>
                <a:latin typeface="Times New Roman" panose="02020603050405020304" pitchFamily="18" charset="0"/>
                <a:cs typeface="Times New Roman" panose="02020603050405020304" pitchFamily="18" charset="0"/>
              </a:rPr>
              <a:t>failure</a:t>
            </a:r>
            <a:r>
              <a:rPr lang="it-IT" sz="3600" dirty="0">
                <a:solidFill>
                  <a:schemeClr val="bg2">
                    <a:lumMod val="10000"/>
                  </a:schemeClr>
                </a:solidFill>
                <a:latin typeface="Times New Roman" panose="02020603050405020304" pitchFamily="18" charset="0"/>
                <a:cs typeface="Times New Roman" panose="02020603050405020304" pitchFamily="18" charset="0"/>
              </a:rPr>
              <a:t> of </a:t>
            </a:r>
            <a:r>
              <a:rPr lang="it-IT" sz="3600" dirty="0" err="1">
                <a:solidFill>
                  <a:schemeClr val="bg2">
                    <a:lumMod val="10000"/>
                  </a:schemeClr>
                </a:solidFill>
                <a:latin typeface="Times New Roman" panose="02020603050405020304" pitchFamily="18" charset="0"/>
                <a:cs typeface="Times New Roman" panose="02020603050405020304" pitchFamily="18" charset="0"/>
              </a:rPr>
              <a:t>fulfil</a:t>
            </a:r>
            <a:r>
              <a:rPr lang="it-IT" sz="3600" dirty="0">
                <a:solidFill>
                  <a:schemeClr val="bg2">
                    <a:lumMod val="10000"/>
                  </a:schemeClr>
                </a:solidFill>
                <a:latin typeface="Times New Roman" panose="02020603050405020304" pitchFamily="18" charset="0"/>
                <a:cs typeface="Times New Roman" panose="02020603050405020304" pitchFamily="18" charset="0"/>
              </a:rPr>
              <a:t> </a:t>
            </a:r>
            <a:r>
              <a:rPr lang="it-IT" sz="3600" dirty="0" err="1">
                <a:solidFill>
                  <a:schemeClr val="bg2">
                    <a:lumMod val="10000"/>
                  </a:schemeClr>
                </a:solidFill>
                <a:latin typeface="Times New Roman" panose="02020603050405020304" pitchFamily="18" charset="0"/>
                <a:cs typeface="Times New Roman" panose="02020603050405020304" pitchFamily="18" charset="0"/>
              </a:rPr>
              <a:t>obligations</a:t>
            </a:r>
            <a:r>
              <a:rPr lang="it-IT" sz="3600" dirty="0">
                <a:solidFill>
                  <a:schemeClr val="bg2">
                    <a:lumMod val="10000"/>
                  </a:schemeClr>
                </a:solidFill>
                <a:latin typeface="Times New Roman" panose="02020603050405020304" pitchFamily="18" charset="0"/>
                <a:cs typeface="Times New Roman" panose="02020603050405020304" pitchFamily="18" charset="0"/>
              </a:rPr>
              <a:t> under </a:t>
            </a:r>
            <a:r>
              <a:rPr lang="it-IT" sz="3600" dirty="0" err="1">
                <a:solidFill>
                  <a:schemeClr val="bg2">
                    <a:lumMod val="10000"/>
                  </a:schemeClr>
                </a:solidFill>
                <a:latin typeface="Times New Roman" panose="02020603050405020304" pitchFamily="18" charset="0"/>
                <a:cs typeface="Times New Roman" panose="02020603050405020304" pitchFamily="18" charset="0"/>
              </a:rPr>
              <a:t>Article</a:t>
            </a:r>
            <a:r>
              <a:rPr lang="it-IT" sz="3600" dirty="0">
                <a:solidFill>
                  <a:schemeClr val="bg2">
                    <a:lumMod val="10000"/>
                  </a:schemeClr>
                </a:solidFill>
                <a:latin typeface="Times New Roman" panose="02020603050405020304" pitchFamily="18" charset="0"/>
                <a:cs typeface="Times New Roman" panose="02020603050405020304" pitchFamily="18" charset="0"/>
              </a:rPr>
              <a:t> 259 TFEU, on 12 </a:t>
            </a:r>
            <a:r>
              <a:rPr lang="it-IT" sz="3600" dirty="0" err="1">
                <a:solidFill>
                  <a:schemeClr val="bg2">
                    <a:lumMod val="10000"/>
                  </a:schemeClr>
                </a:solidFill>
                <a:latin typeface="Times New Roman" panose="02020603050405020304" pitchFamily="18" charset="0"/>
                <a:cs typeface="Times New Roman" panose="02020603050405020304" pitchFamily="18" charset="0"/>
              </a:rPr>
              <a:t>October</a:t>
            </a:r>
            <a:r>
              <a:rPr lang="it-IT" sz="3600" dirty="0">
                <a:solidFill>
                  <a:schemeClr val="bg2">
                    <a:lumMod val="10000"/>
                  </a:schemeClr>
                </a:solidFill>
                <a:latin typeface="Times New Roman" panose="02020603050405020304" pitchFamily="18" charset="0"/>
                <a:cs typeface="Times New Roman" panose="02020603050405020304" pitchFamily="18" charset="0"/>
              </a:rPr>
              <a:t> 2017, in the area of </a:t>
            </a:r>
            <a:r>
              <a:rPr lang="it-IT" sz="3600" dirty="0" err="1">
                <a:solidFill>
                  <a:schemeClr val="bg2">
                    <a:lumMod val="10000"/>
                  </a:schemeClr>
                </a:solidFill>
                <a:latin typeface="Times New Roman" panose="02020603050405020304" pitchFamily="18" charset="0"/>
                <a:cs typeface="Times New Roman" panose="02020603050405020304" pitchFamily="18" charset="0"/>
              </a:rPr>
              <a:t>motor</a:t>
            </a:r>
            <a:r>
              <a:rPr lang="it-IT" sz="3600" dirty="0">
                <a:solidFill>
                  <a:schemeClr val="bg2">
                    <a:lumMod val="10000"/>
                  </a:schemeClr>
                </a:solidFill>
                <a:latin typeface="Times New Roman" panose="02020603050405020304" pitchFamily="18" charset="0"/>
                <a:cs typeface="Times New Roman" panose="02020603050405020304" pitchFamily="18" charset="0"/>
              </a:rPr>
              <a:t> </a:t>
            </a:r>
            <a:r>
              <a:rPr lang="it-IT" sz="3600" dirty="0" err="1">
                <a:solidFill>
                  <a:schemeClr val="bg2">
                    <a:lumMod val="10000"/>
                  </a:schemeClr>
                </a:solidFill>
                <a:latin typeface="Times New Roman" panose="02020603050405020304" pitchFamily="18" charset="0"/>
                <a:cs typeface="Times New Roman" panose="02020603050405020304" pitchFamily="18" charset="0"/>
              </a:rPr>
              <a:t>vehicle</a:t>
            </a:r>
            <a:r>
              <a:rPr lang="it-IT" sz="3600" dirty="0">
                <a:solidFill>
                  <a:schemeClr val="bg2">
                    <a:lumMod val="10000"/>
                  </a:schemeClr>
                </a:solidFill>
                <a:latin typeface="Times New Roman" panose="02020603050405020304" pitchFamily="18" charset="0"/>
                <a:cs typeface="Times New Roman" panose="02020603050405020304" pitchFamily="18" charset="0"/>
              </a:rPr>
              <a:t> </a:t>
            </a:r>
            <a:r>
              <a:rPr lang="it-IT" sz="3600" dirty="0" err="1">
                <a:solidFill>
                  <a:schemeClr val="bg2">
                    <a:lumMod val="10000"/>
                  </a:schemeClr>
                </a:solidFill>
                <a:latin typeface="Times New Roman" panose="02020603050405020304" pitchFamily="18" charset="0"/>
                <a:cs typeface="Times New Roman" panose="02020603050405020304" pitchFamily="18" charset="0"/>
              </a:rPr>
              <a:t>taxation</a:t>
            </a:r>
            <a:r>
              <a:rPr lang="it-IT" sz="3600" dirty="0">
                <a:solidFill>
                  <a:schemeClr val="bg2">
                    <a:lumMod val="10000"/>
                  </a:schemeClr>
                </a:solidFill>
                <a:latin typeface="Times New Roman" panose="02020603050405020304" pitchFamily="18" charset="0"/>
                <a:cs typeface="Times New Roman" panose="02020603050405020304" pitchFamily="18" charset="0"/>
              </a:rPr>
              <a:t>. </a:t>
            </a:r>
          </a:p>
          <a:p>
            <a:pPr algn="just"/>
            <a:r>
              <a:rPr lang="it-IT" sz="3600" dirty="0" err="1">
                <a:solidFill>
                  <a:schemeClr val="bg2">
                    <a:lumMod val="10000"/>
                  </a:schemeClr>
                </a:solidFill>
                <a:latin typeface="Times New Roman" panose="02020603050405020304" pitchFamily="18" charset="0"/>
                <a:cs typeface="Times New Roman" panose="02020603050405020304" pitchFamily="18" charset="0"/>
              </a:rPr>
              <a:t>Let</a:t>
            </a:r>
            <a:r>
              <a:rPr lang="it-IT" sz="3600" dirty="0">
                <a:solidFill>
                  <a:schemeClr val="bg2">
                    <a:lumMod val="10000"/>
                  </a:schemeClr>
                </a:solidFill>
                <a:latin typeface="Times New Roman" panose="02020603050405020304" pitchFamily="18" charset="0"/>
                <a:cs typeface="Times New Roman" panose="02020603050405020304" pitchFamily="18" charset="0"/>
              </a:rPr>
              <a:t> me quote this textual passage: </a:t>
            </a:r>
            <a:r>
              <a:rPr lang="it-IT" sz="3600" b="1" i="1" dirty="0">
                <a:solidFill>
                  <a:schemeClr val="bg2">
                    <a:lumMod val="10000"/>
                  </a:schemeClr>
                </a:solidFill>
                <a:latin typeface="Times New Roman" panose="02020603050405020304" pitchFamily="18" charset="0"/>
                <a:cs typeface="Times New Roman" panose="02020603050405020304" pitchFamily="18" charset="0"/>
              </a:rPr>
              <a:t>«</a:t>
            </a:r>
            <a:r>
              <a:rPr lang="it-IT" sz="3600" b="1" i="1" dirty="0" err="1">
                <a:solidFill>
                  <a:schemeClr val="bg2">
                    <a:lumMod val="10000"/>
                  </a:schemeClr>
                </a:solidFill>
                <a:latin typeface="Times New Roman" panose="02020603050405020304" pitchFamily="18" charset="0"/>
                <a:cs typeface="Times New Roman" panose="02020603050405020304" pitchFamily="18" charset="0"/>
              </a:rPr>
              <a:t>Member</a:t>
            </a:r>
            <a:r>
              <a:rPr lang="it-IT" sz="3600" b="1" i="1" dirty="0">
                <a:solidFill>
                  <a:schemeClr val="bg2">
                    <a:lumMod val="10000"/>
                  </a:schemeClr>
                </a:solidFill>
                <a:latin typeface="Times New Roman" panose="02020603050405020304" pitchFamily="18" charset="0"/>
                <a:cs typeface="Times New Roman" panose="02020603050405020304" pitchFamily="18" charset="0"/>
              </a:rPr>
              <a:t> States must exercise their competence in the field of direct taxation in compliance with Union law and, in particular, with the fundamental freedoms guaranteed by the TFEU. Member States must comply specifically with the principle of equal treatment, so that the detailed rules for applying certain taxes do not constitute a means of </a:t>
            </a:r>
            <a:r>
              <a:rPr lang="it-IT" sz="3600" b="1" i="1" dirty="0" err="1">
                <a:solidFill>
                  <a:schemeClr val="bg2">
                    <a:lumMod val="10000"/>
                  </a:schemeClr>
                </a:solidFill>
                <a:latin typeface="Times New Roman" panose="02020603050405020304" pitchFamily="18" charset="0"/>
                <a:cs typeface="Times New Roman" panose="02020603050405020304" pitchFamily="18" charset="0"/>
              </a:rPr>
              <a:t>discrimination</a:t>
            </a:r>
            <a:r>
              <a:rPr lang="it-IT" sz="3600" b="1" i="1" dirty="0">
                <a:solidFill>
                  <a:schemeClr val="bg2">
                    <a:lumMod val="10000"/>
                  </a:schemeClr>
                </a:solidFill>
                <a:latin typeface="Times New Roman" panose="02020603050405020304" pitchFamily="18" charset="0"/>
                <a:cs typeface="Times New Roman" panose="02020603050405020304" pitchFamily="18" charset="0"/>
              </a:rPr>
              <a:t>.»</a:t>
            </a:r>
          </a:p>
          <a:p>
            <a:pPr algn="just"/>
            <a:r>
              <a:rPr lang="it-IT" sz="3600" u="sng" dirty="0">
                <a:solidFill>
                  <a:schemeClr val="bg2">
                    <a:lumMod val="10000"/>
                  </a:schemeClr>
                </a:solidFill>
                <a:latin typeface="Times New Roman" panose="02020603050405020304" pitchFamily="18" charset="0"/>
                <a:cs typeface="Times New Roman" panose="02020603050405020304" pitchFamily="18" charset="0"/>
              </a:rPr>
              <a:t>Personal </a:t>
            </a:r>
            <a:r>
              <a:rPr lang="it-IT" sz="3600" u="sng" dirty="0" err="1">
                <a:solidFill>
                  <a:schemeClr val="bg2">
                    <a:lumMod val="10000"/>
                  </a:schemeClr>
                </a:solidFill>
                <a:latin typeface="Times New Roman" panose="02020603050405020304" pitchFamily="18" charset="0"/>
                <a:cs typeface="Times New Roman" panose="02020603050405020304" pitchFamily="18" charset="0"/>
              </a:rPr>
              <a:t>opinions</a:t>
            </a:r>
            <a:r>
              <a:rPr lang="it-IT" sz="3600" u="sng" dirty="0">
                <a:solidFill>
                  <a:schemeClr val="bg2">
                    <a:lumMod val="10000"/>
                  </a:schemeClr>
                </a:solidFill>
                <a:latin typeface="Times New Roman" panose="02020603050405020304" pitchFamily="18" charset="0"/>
                <a:cs typeface="Times New Roman" panose="02020603050405020304" pitchFamily="18" charset="0"/>
              </a:rPr>
              <a:t>: </a:t>
            </a:r>
          </a:p>
          <a:p>
            <a:pPr marL="0" indent="0" algn="just">
              <a:buNone/>
            </a:pPr>
            <a:r>
              <a:rPr lang="it-IT" sz="3600" b="1" dirty="0">
                <a:solidFill>
                  <a:schemeClr val="bg2">
                    <a:lumMod val="10000"/>
                  </a:schemeClr>
                </a:solidFill>
                <a:latin typeface="Times New Roman" panose="02020603050405020304" pitchFamily="18" charset="0"/>
                <a:cs typeface="Times New Roman" panose="02020603050405020304" pitchFamily="18" charset="0"/>
              </a:rPr>
              <a:t> 1)My </a:t>
            </a:r>
            <a:r>
              <a:rPr lang="it-IT" sz="3600" b="1" dirty="0" err="1">
                <a:solidFill>
                  <a:schemeClr val="bg2">
                    <a:lumMod val="10000"/>
                  </a:schemeClr>
                </a:solidFill>
                <a:latin typeface="Times New Roman" panose="02020603050405020304" pitchFamily="18" charset="0"/>
                <a:cs typeface="Times New Roman" panose="02020603050405020304" pitchFamily="18" charset="0"/>
              </a:rPr>
              <a:t>thesis</a:t>
            </a:r>
            <a:r>
              <a:rPr lang="it-IT" sz="3600" b="1" dirty="0">
                <a:solidFill>
                  <a:schemeClr val="bg2">
                    <a:lumMod val="10000"/>
                  </a:schemeClr>
                </a:solidFill>
                <a:latin typeface="Times New Roman" panose="02020603050405020304" pitchFamily="18" charset="0"/>
                <a:cs typeface="Times New Roman" panose="02020603050405020304" pitchFamily="18" charset="0"/>
              </a:rPr>
              <a:t>.</a:t>
            </a:r>
          </a:p>
          <a:p>
            <a:pPr marL="0" indent="0" algn="just">
              <a:buNone/>
            </a:pPr>
            <a:r>
              <a:rPr lang="it-IT" sz="3600" b="1" dirty="0">
                <a:solidFill>
                  <a:schemeClr val="bg2">
                    <a:lumMod val="10000"/>
                  </a:schemeClr>
                </a:solidFill>
                <a:latin typeface="Times New Roman" panose="02020603050405020304" pitchFamily="18" charset="0"/>
                <a:cs typeface="Times New Roman" panose="02020603050405020304" pitchFamily="18" charset="0"/>
              </a:rPr>
              <a:t> 2)For the sake of methodological correctness, an argument should be pointed out that might contradict what has been said so far.</a:t>
            </a:r>
            <a:endParaRPr lang="it-IT" sz="3600" dirty="0">
              <a:solidFill>
                <a:schemeClr val="bg2">
                  <a:lumMod val="10000"/>
                </a:schemeClr>
              </a:solidFill>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a:p>
            <a:endParaRPr lang="it-IT" dirty="0"/>
          </a:p>
          <a:p>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89000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BD6444-8777-0A46-9D0A-95490E42358C}"/>
              </a:ext>
            </a:extLst>
          </p:cNvPr>
          <p:cNvSpPr>
            <a:spLocks noGrp="1"/>
          </p:cNvSpPr>
          <p:nvPr>
            <p:ph type="title"/>
          </p:nvPr>
        </p:nvSpPr>
        <p:spPr/>
        <p:txBody>
          <a:bodyPr>
            <a:normAutofit/>
          </a:bodyPr>
          <a:lstStyle/>
          <a:p>
            <a:r>
              <a:rPr lang="it-IT" b="1" dirty="0">
                <a:solidFill>
                  <a:schemeClr val="bg2">
                    <a:lumMod val="10000"/>
                  </a:schemeClr>
                </a:solidFill>
                <a:latin typeface="Times New Roman" panose="02020603050405020304" pitchFamily="18" charset="0"/>
                <a:cs typeface="Times New Roman" panose="02020603050405020304" pitchFamily="18" charset="0"/>
              </a:rPr>
              <a:t>Court of Justice of the European Union, Grand Chamber, 18/06/2019, No 591/17 [2]</a:t>
            </a:r>
            <a:endParaRPr lang="it-IT" dirty="0">
              <a:solidFill>
                <a:schemeClr val="bg2">
                  <a:lumMod val="10000"/>
                </a:schemeClr>
              </a:solidFill>
            </a:endParaRPr>
          </a:p>
        </p:txBody>
      </p:sp>
      <p:sp>
        <p:nvSpPr>
          <p:cNvPr id="3" name="Segnaposto contenuto 2">
            <a:extLst>
              <a:ext uri="{FF2B5EF4-FFF2-40B4-BE49-F238E27FC236}">
                <a16:creationId xmlns:a16="http://schemas.microsoft.com/office/drawing/2014/main" id="{6613DF05-64EE-4B43-A8C8-4EA8A7881766}"/>
              </a:ext>
            </a:extLst>
          </p:cNvPr>
          <p:cNvSpPr>
            <a:spLocks noGrp="1"/>
          </p:cNvSpPr>
          <p:nvPr>
            <p:ph idx="1"/>
          </p:nvPr>
        </p:nvSpPr>
        <p:spPr/>
        <p:txBody>
          <a:bodyPr>
            <a:normAutofit/>
          </a:bodyPr>
          <a:lstStyle/>
          <a:p>
            <a:pPr algn="just"/>
            <a:r>
              <a:rPr lang="it-IT" b="1" dirty="0" err="1">
                <a:solidFill>
                  <a:schemeClr val="bg2">
                    <a:lumMod val="10000"/>
                  </a:schemeClr>
                </a:solidFill>
                <a:latin typeface="Times New Roman" panose="02020603050405020304" pitchFamily="18" charset="0"/>
                <a:cs typeface="Times New Roman" panose="02020603050405020304" pitchFamily="18" charset="0"/>
              </a:rPr>
              <a:t>Article</a:t>
            </a:r>
            <a:r>
              <a:rPr lang="it-IT" b="1" dirty="0">
                <a:solidFill>
                  <a:schemeClr val="bg2">
                    <a:lumMod val="10000"/>
                  </a:schemeClr>
                </a:solidFill>
                <a:latin typeface="Times New Roman" panose="02020603050405020304" pitchFamily="18" charset="0"/>
                <a:cs typeface="Times New Roman" panose="02020603050405020304" pitchFamily="18" charset="0"/>
              </a:rPr>
              <a:t> 122 TFEU.</a:t>
            </a:r>
          </a:p>
          <a:p>
            <a:pPr algn="just"/>
            <a:r>
              <a:rPr lang="it-IT" dirty="0">
                <a:solidFill>
                  <a:schemeClr val="tx1"/>
                </a:solidFill>
                <a:latin typeface="Times New Roman" panose="02020603050405020304" pitchFamily="18" charset="0"/>
                <a:cs typeface="Times New Roman" panose="02020603050405020304" pitchFamily="18" charset="0"/>
              </a:rPr>
              <a:t>In </a:t>
            </a:r>
            <a:r>
              <a:rPr lang="it-IT" dirty="0" err="1">
                <a:solidFill>
                  <a:schemeClr val="tx1"/>
                </a:solidFill>
                <a:latin typeface="Times New Roman" panose="02020603050405020304" pitchFamily="18" charset="0"/>
                <a:cs typeface="Times New Roman" panose="02020603050405020304" pitchFamily="18" charset="0"/>
              </a:rPr>
              <a:t>any</a:t>
            </a:r>
            <a:r>
              <a:rPr lang="it-IT" dirty="0">
                <a:solidFill>
                  <a:schemeClr val="tx1"/>
                </a:solidFill>
                <a:latin typeface="Times New Roman" panose="02020603050405020304" pitchFamily="18" charset="0"/>
                <a:cs typeface="Times New Roman" panose="02020603050405020304" pitchFamily="18" charset="0"/>
              </a:rPr>
              <a:t> case, the Court </a:t>
            </a:r>
            <a:r>
              <a:rPr lang="it-IT" dirty="0" err="1">
                <a:solidFill>
                  <a:schemeClr val="tx1"/>
                </a:solidFill>
                <a:latin typeface="Times New Roman" panose="02020603050405020304" pitchFamily="18" charset="0"/>
                <a:cs typeface="Times New Roman" panose="02020603050405020304" pitchFamily="18" charset="0"/>
              </a:rPr>
              <a:t>held</a:t>
            </a:r>
            <a:r>
              <a:rPr lang="it-IT" dirty="0">
                <a:solidFill>
                  <a:schemeClr val="tx1"/>
                </a:solidFill>
                <a:latin typeface="Times New Roman" panose="02020603050405020304" pitchFamily="18" charset="0"/>
                <a:cs typeface="Times New Roman" panose="02020603050405020304" pitchFamily="18" charset="0"/>
              </a:rPr>
              <a:t> in the </a:t>
            </a:r>
            <a:r>
              <a:rPr lang="it-IT" i="1" dirty="0" err="1">
                <a:solidFill>
                  <a:schemeClr val="tx1"/>
                </a:solidFill>
                <a:latin typeface="Times New Roman" panose="02020603050405020304" pitchFamily="18" charset="0"/>
                <a:cs typeface="Times New Roman" panose="02020603050405020304" pitchFamily="18" charset="0"/>
              </a:rPr>
              <a:t>Bordessa</a:t>
            </a:r>
            <a:r>
              <a:rPr lang="it-IT" i="1" dirty="0">
                <a:solidFill>
                  <a:schemeClr val="tx1"/>
                </a:solidFill>
                <a:latin typeface="Times New Roman" panose="02020603050405020304" pitchFamily="18" charset="0"/>
                <a:cs typeface="Times New Roman" panose="02020603050405020304" pitchFamily="18" charset="0"/>
              </a:rPr>
              <a:t> </a:t>
            </a:r>
            <a:r>
              <a:rPr lang="it-IT" dirty="0" err="1">
                <a:solidFill>
                  <a:schemeClr val="tx1"/>
                </a:solidFill>
                <a:latin typeface="Times New Roman" panose="02020603050405020304" pitchFamily="18" charset="0"/>
                <a:cs typeface="Times New Roman" panose="02020603050405020304" pitchFamily="18" charset="0"/>
              </a:rPr>
              <a:t>judgment</a:t>
            </a:r>
            <a:r>
              <a:rPr lang="it-IT" dirty="0">
                <a:solidFill>
                  <a:schemeClr val="tx1"/>
                </a:solidFill>
                <a:latin typeface="Times New Roman" panose="02020603050405020304" pitchFamily="18" charset="0"/>
                <a:cs typeface="Times New Roman" panose="02020603050405020304" pitchFamily="18" charset="0"/>
              </a:rPr>
              <a:t> on </a:t>
            </a:r>
            <a:r>
              <a:rPr lang="it-IT" dirty="0" err="1">
                <a:solidFill>
                  <a:schemeClr val="tx1"/>
                </a:solidFill>
                <a:latin typeface="Times New Roman" panose="02020603050405020304" pitchFamily="18" charset="0"/>
                <a:cs typeface="Times New Roman" panose="02020603050405020304" pitchFamily="18" charset="0"/>
              </a:rPr>
              <a:t>February</a:t>
            </a:r>
            <a:r>
              <a:rPr lang="it-IT" dirty="0">
                <a:solidFill>
                  <a:schemeClr val="tx1"/>
                </a:solidFill>
                <a:latin typeface="Times New Roman" panose="02020603050405020304" pitchFamily="18" charset="0"/>
                <a:cs typeface="Times New Roman" panose="02020603050405020304" pitchFamily="18" charset="0"/>
              </a:rPr>
              <a:t> 23 1995, </a:t>
            </a:r>
            <a:r>
              <a:rPr lang="it-IT" dirty="0" err="1">
                <a:solidFill>
                  <a:schemeClr val="tx1"/>
                </a:solidFill>
                <a:latin typeface="Times New Roman" panose="02020603050405020304" pitchFamily="18" charset="0"/>
                <a:cs typeface="Times New Roman" panose="02020603050405020304" pitchFamily="18" charset="0"/>
              </a:rPr>
              <a:t>joined</a:t>
            </a:r>
            <a:r>
              <a:rPr lang="it-IT" dirty="0">
                <a:solidFill>
                  <a:schemeClr val="tx1"/>
                </a:solidFill>
                <a:latin typeface="Times New Roman" panose="02020603050405020304" pitchFamily="18" charset="0"/>
                <a:cs typeface="Times New Roman" panose="02020603050405020304" pitchFamily="18" charset="0"/>
              </a:rPr>
              <a:t> </a:t>
            </a:r>
            <a:r>
              <a:rPr lang="it-IT" dirty="0" err="1">
                <a:solidFill>
                  <a:schemeClr val="tx1"/>
                </a:solidFill>
                <a:latin typeface="Times New Roman" panose="02020603050405020304" pitchFamily="18" charset="0"/>
                <a:cs typeface="Times New Roman" panose="02020603050405020304" pitchFamily="18" charset="0"/>
              </a:rPr>
              <a:t>cases</a:t>
            </a:r>
            <a:r>
              <a:rPr lang="it-IT" dirty="0">
                <a:solidFill>
                  <a:schemeClr val="tx1"/>
                </a:solidFill>
                <a:latin typeface="Times New Roman" panose="02020603050405020304" pitchFamily="18" charset="0"/>
                <a:cs typeface="Times New Roman" panose="02020603050405020304" pitchFamily="18" charset="0"/>
              </a:rPr>
              <a:t> C/358 and 416/93, </a:t>
            </a:r>
            <a:r>
              <a:rPr lang="it-IT" dirty="0" err="1">
                <a:solidFill>
                  <a:schemeClr val="tx1"/>
                </a:solidFill>
                <a:latin typeface="Times New Roman" panose="02020603050405020304" pitchFamily="18" charset="0"/>
                <a:cs typeface="Times New Roman" panose="02020603050405020304" pitchFamily="18" charset="0"/>
              </a:rPr>
              <a:t>stated</a:t>
            </a:r>
            <a:r>
              <a:rPr lang="it-IT" dirty="0">
                <a:solidFill>
                  <a:schemeClr val="tx1"/>
                </a:solidFill>
                <a:latin typeface="Times New Roman" panose="02020603050405020304" pitchFamily="18" charset="0"/>
                <a:cs typeface="Times New Roman" panose="02020603050405020304" pitchFamily="18" charset="0"/>
              </a:rPr>
              <a:t> </a:t>
            </a:r>
            <a:r>
              <a:rPr lang="it-IT" dirty="0" err="1">
                <a:solidFill>
                  <a:schemeClr val="tx1"/>
                </a:solidFill>
                <a:latin typeface="Times New Roman" panose="02020603050405020304" pitchFamily="18" charset="0"/>
                <a:cs typeface="Times New Roman" panose="02020603050405020304" pitchFamily="18" charset="0"/>
              </a:rPr>
              <a:t>that</a:t>
            </a:r>
            <a:r>
              <a:rPr lang="it-IT" dirty="0">
                <a:solidFill>
                  <a:schemeClr val="tx1"/>
                </a:solidFill>
                <a:latin typeface="Times New Roman" panose="02020603050405020304" pitchFamily="18" charset="0"/>
                <a:cs typeface="Times New Roman" panose="02020603050405020304" pitchFamily="18" charset="0"/>
              </a:rPr>
              <a:t> </a:t>
            </a:r>
            <a:r>
              <a:rPr lang="it-IT" b="1" dirty="0">
                <a:solidFill>
                  <a:schemeClr val="tx1"/>
                </a:solidFill>
                <a:latin typeface="Times New Roman" panose="02020603050405020304" pitchFamily="18" charset="0"/>
                <a:cs typeface="Times New Roman" panose="02020603050405020304" pitchFamily="18" charset="0"/>
              </a:rPr>
              <a:t>«</a:t>
            </a:r>
            <a:r>
              <a:rPr lang="it-IT" b="1" dirty="0" err="1">
                <a:solidFill>
                  <a:schemeClr val="tx1"/>
                </a:solidFill>
                <a:latin typeface="Times New Roman" panose="02020603050405020304" pitchFamily="18" charset="0"/>
                <a:cs typeface="Times New Roman" panose="02020603050405020304" pitchFamily="18" charset="0"/>
              </a:rPr>
              <a:t>it</a:t>
            </a:r>
            <a:r>
              <a:rPr lang="it-IT" b="1" dirty="0">
                <a:solidFill>
                  <a:schemeClr val="tx1"/>
                </a:solidFill>
                <a:latin typeface="Times New Roman" panose="02020603050405020304" pitchFamily="18" charset="0"/>
                <a:cs typeface="Times New Roman" panose="02020603050405020304" pitchFamily="18" charset="0"/>
              </a:rPr>
              <a:t> </a:t>
            </a:r>
            <a:r>
              <a:rPr lang="it-IT" b="1" i="1" dirty="0">
                <a:solidFill>
                  <a:schemeClr val="tx1"/>
                </a:solidFill>
                <a:latin typeface="Times New Roman" panose="02020603050405020304" pitchFamily="18" charset="0"/>
                <a:cs typeface="Times New Roman" panose="02020603050405020304" pitchFamily="18" charset="0"/>
              </a:rPr>
              <a:t>must </a:t>
            </a:r>
            <a:r>
              <a:rPr lang="it-IT" b="1" i="1" dirty="0" err="1">
                <a:solidFill>
                  <a:schemeClr val="tx1"/>
                </a:solidFill>
                <a:latin typeface="Times New Roman" panose="02020603050405020304" pitchFamily="18" charset="0"/>
                <a:cs typeface="Times New Roman" panose="02020603050405020304" pitchFamily="18" charset="0"/>
              </a:rPr>
              <a:t>always</a:t>
            </a:r>
            <a:r>
              <a:rPr lang="it-IT" b="1" i="1" dirty="0">
                <a:solidFill>
                  <a:schemeClr val="tx1"/>
                </a:solidFill>
                <a:latin typeface="Times New Roman" panose="02020603050405020304" pitchFamily="18" charset="0"/>
                <a:cs typeface="Times New Roman" panose="02020603050405020304" pitchFamily="18" charset="0"/>
              </a:rPr>
              <a:t> be </a:t>
            </a:r>
            <a:r>
              <a:rPr lang="it-IT" b="1" i="1" dirty="0" err="1">
                <a:solidFill>
                  <a:schemeClr val="tx1"/>
                </a:solidFill>
                <a:latin typeface="Times New Roman" panose="02020603050405020304" pitchFamily="18" charset="0"/>
                <a:cs typeface="Times New Roman" panose="02020603050405020304" pitchFamily="18" charset="0"/>
              </a:rPr>
              <a:t>ascertained</a:t>
            </a:r>
            <a:r>
              <a:rPr lang="it-IT" b="1" i="1" dirty="0">
                <a:solidFill>
                  <a:schemeClr val="tx1"/>
                </a:solidFill>
                <a:latin typeface="Times New Roman" panose="02020603050405020304" pitchFamily="18" charset="0"/>
                <a:cs typeface="Times New Roman" panose="02020603050405020304" pitchFamily="18" charset="0"/>
              </a:rPr>
              <a:t> </a:t>
            </a:r>
            <a:r>
              <a:rPr lang="it-IT" b="1" i="1" dirty="0" err="1">
                <a:solidFill>
                  <a:schemeClr val="tx1"/>
                </a:solidFill>
                <a:latin typeface="Times New Roman" panose="02020603050405020304" pitchFamily="18" charset="0"/>
                <a:cs typeface="Times New Roman" panose="02020603050405020304" pitchFamily="18" charset="0"/>
              </a:rPr>
              <a:t>whether</a:t>
            </a:r>
            <a:r>
              <a:rPr lang="it-IT" b="1" i="1" dirty="0">
                <a:solidFill>
                  <a:schemeClr val="tx1"/>
                </a:solidFill>
                <a:latin typeface="Times New Roman" panose="02020603050405020304" pitchFamily="18" charset="0"/>
                <a:cs typeface="Times New Roman" panose="02020603050405020304" pitchFamily="18" charset="0"/>
              </a:rPr>
              <a:t> a </a:t>
            </a:r>
            <a:r>
              <a:rPr lang="it-IT" b="1" i="1" dirty="0" err="1">
                <a:solidFill>
                  <a:schemeClr val="tx1"/>
                </a:solidFill>
                <a:latin typeface="Times New Roman" panose="02020603050405020304" pitchFamily="18" charset="0"/>
                <a:cs typeface="Times New Roman" panose="02020603050405020304" pitchFamily="18" charset="0"/>
              </a:rPr>
              <a:t>national</a:t>
            </a:r>
            <a:r>
              <a:rPr lang="it-IT" b="1" i="1" dirty="0">
                <a:solidFill>
                  <a:schemeClr val="tx1"/>
                </a:solidFill>
                <a:latin typeface="Times New Roman" panose="02020603050405020304" pitchFamily="18" charset="0"/>
                <a:cs typeface="Times New Roman" panose="02020603050405020304" pitchFamily="18" charset="0"/>
              </a:rPr>
              <a:t> </a:t>
            </a:r>
            <a:r>
              <a:rPr lang="it-IT" b="1" i="1" dirty="0" err="1">
                <a:solidFill>
                  <a:schemeClr val="tx1"/>
                </a:solidFill>
                <a:latin typeface="Times New Roman" panose="02020603050405020304" pitchFamily="18" charset="0"/>
                <a:cs typeface="Times New Roman" panose="02020603050405020304" pitchFamily="18" charset="0"/>
              </a:rPr>
              <a:t>measure</a:t>
            </a:r>
            <a:r>
              <a:rPr lang="it-IT" b="1" i="1" dirty="0">
                <a:solidFill>
                  <a:schemeClr val="tx1"/>
                </a:solidFill>
                <a:latin typeface="Times New Roman" panose="02020603050405020304" pitchFamily="18" charset="0"/>
                <a:cs typeface="Times New Roman" panose="02020603050405020304" pitchFamily="18" charset="0"/>
              </a:rPr>
              <a:t> </a:t>
            </a:r>
            <a:r>
              <a:rPr lang="it-IT" b="1" i="1" dirty="0" err="1">
                <a:solidFill>
                  <a:schemeClr val="tx1"/>
                </a:solidFill>
                <a:latin typeface="Times New Roman" panose="02020603050405020304" pitchFamily="18" charset="0"/>
                <a:cs typeface="Times New Roman" panose="02020603050405020304" pitchFamily="18" charset="0"/>
              </a:rPr>
              <a:t>at</a:t>
            </a:r>
            <a:r>
              <a:rPr lang="it-IT" b="1" i="1" dirty="0">
                <a:solidFill>
                  <a:schemeClr val="tx1"/>
                </a:solidFill>
                <a:latin typeface="Times New Roman" panose="02020603050405020304" pitchFamily="18" charset="0"/>
                <a:cs typeface="Times New Roman" panose="02020603050405020304" pitchFamily="18" charset="0"/>
              </a:rPr>
              <a:t> </a:t>
            </a:r>
            <a:r>
              <a:rPr lang="it-IT" b="1" i="1" dirty="0" err="1">
                <a:solidFill>
                  <a:schemeClr val="tx1"/>
                </a:solidFill>
                <a:latin typeface="Times New Roman" panose="02020603050405020304" pitchFamily="18" charset="0"/>
                <a:cs typeface="Times New Roman" panose="02020603050405020304" pitchFamily="18" charset="0"/>
              </a:rPr>
              <a:t>issue</a:t>
            </a:r>
            <a:r>
              <a:rPr lang="it-IT" b="1" i="1" dirty="0">
                <a:solidFill>
                  <a:schemeClr val="tx1"/>
                </a:solidFill>
                <a:latin typeface="Times New Roman" panose="02020603050405020304" pitchFamily="18" charset="0"/>
                <a:cs typeface="Times New Roman" panose="02020603050405020304" pitchFamily="18" charset="0"/>
              </a:rPr>
              <a:t> </a:t>
            </a:r>
            <a:r>
              <a:rPr lang="it-IT" b="1" i="1" dirty="0" err="1">
                <a:solidFill>
                  <a:schemeClr val="tx1"/>
                </a:solidFill>
                <a:latin typeface="Times New Roman" panose="02020603050405020304" pitchFamily="18" charset="0"/>
                <a:cs typeface="Times New Roman" panose="02020603050405020304" pitchFamily="18" charset="0"/>
              </a:rPr>
              <a:t>is</a:t>
            </a:r>
            <a:r>
              <a:rPr lang="it-IT" b="1" i="1" dirty="0">
                <a:solidFill>
                  <a:schemeClr val="tx1"/>
                </a:solidFill>
                <a:latin typeface="Times New Roman" panose="02020603050405020304" pitchFamily="18" charset="0"/>
                <a:cs typeface="Times New Roman" panose="02020603050405020304" pitchFamily="18" charset="0"/>
              </a:rPr>
              <a:t> </a:t>
            </a:r>
            <a:r>
              <a:rPr lang="it-IT" b="1" i="1" dirty="0" err="1">
                <a:solidFill>
                  <a:schemeClr val="tx1"/>
                </a:solidFill>
                <a:latin typeface="Times New Roman" panose="02020603050405020304" pitchFamily="18" charset="0"/>
                <a:cs typeface="Times New Roman" panose="02020603050405020304" pitchFamily="18" charset="0"/>
              </a:rPr>
              <a:t>necessary</a:t>
            </a:r>
            <a:r>
              <a:rPr lang="it-IT" b="1" i="1" dirty="0">
                <a:solidFill>
                  <a:schemeClr val="tx1"/>
                </a:solidFill>
                <a:latin typeface="Times New Roman" panose="02020603050405020304" pitchFamily="18" charset="0"/>
                <a:cs typeface="Times New Roman" panose="02020603050405020304" pitchFamily="18" charset="0"/>
              </a:rPr>
              <a:t> for the </a:t>
            </a:r>
            <a:r>
              <a:rPr lang="it-IT" b="1" i="1" dirty="0" err="1">
                <a:solidFill>
                  <a:schemeClr val="tx1"/>
                </a:solidFill>
                <a:latin typeface="Times New Roman" panose="02020603050405020304" pitchFamily="18" charset="0"/>
                <a:cs typeface="Times New Roman" panose="02020603050405020304" pitchFamily="18" charset="0"/>
              </a:rPr>
              <a:t>protection</a:t>
            </a:r>
            <a:r>
              <a:rPr lang="it-IT" b="1" i="1" dirty="0">
                <a:solidFill>
                  <a:schemeClr val="tx1"/>
                </a:solidFill>
                <a:latin typeface="Times New Roman" panose="02020603050405020304" pitchFamily="18" charset="0"/>
                <a:cs typeface="Times New Roman" panose="02020603050405020304" pitchFamily="18" charset="0"/>
              </a:rPr>
              <a:t> of the </a:t>
            </a:r>
            <a:r>
              <a:rPr lang="it-IT" b="1" i="1" dirty="0" err="1">
                <a:solidFill>
                  <a:schemeClr val="tx1"/>
                </a:solidFill>
                <a:latin typeface="Times New Roman" panose="02020603050405020304" pitchFamily="18" charset="0"/>
                <a:cs typeface="Times New Roman" panose="02020603050405020304" pitchFamily="18" charset="0"/>
              </a:rPr>
              <a:t>stated</a:t>
            </a:r>
            <a:r>
              <a:rPr lang="it-IT" b="1" i="1" dirty="0">
                <a:solidFill>
                  <a:schemeClr val="tx1"/>
                </a:solidFill>
                <a:latin typeface="Times New Roman" panose="02020603050405020304" pitchFamily="18" charset="0"/>
                <a:cs typeface="Times New Roman" panose="02020603050405020304" pitchFamily="18" charset="0"/>
              </a:rPr>
              <a:t> and </a:t>
            </a:r>
            <a:r>
              <a:rPr lang="it-IT" b="1" i="1" dirty="0" err="1">
                <a:solidFill>
                  <a:schemeClr val="tx1"/>
                </a:solidFill>
                <a:latin typeface="Times New Roman" panose="02020603050405020304" pitchFamily="18" charset="0"/>
                <a:cs typeface="Times New Roman" panose="02020603050405020304" pitchFamily="18" charset="0"/>
              </a:rPr>
              <a:t>pursued</a:t>
            </a:r>
            <a:r>
              <a:rPr lang="it-IT" b="1" i="1" dirty="0">
                <a:solidFill>
                  <a:schemeClr val="tx1"/>
                </a:solidFill>
                <a:latin typeface="Times New Roman" panose="02020603050405020304" pitchFamily="18" charset="0"/>
                <a:cs typeface="Times New Roman" panose="02020603050405020304" pitchFamily="18" charset="0"/>
              </a:rPr>
              <a:t> </a:t>
            </a:r>
            <a:r>
              <a:rPr lang="it-IT" b="1" i="1" dirty="0" err="1">
                <a:solidFill>
                  <a:schemeClr val="tx1"/>
                </a:solidFill>
                <a:latin typeface="Times New Roman" panose="02020603050405020304" pitchFamily="18" charset="0"/>
                <a:cs typeface="Times New Roman" panose="02020603050405020304" pitchFamily="18" charset="0"/>
              </a:rPr>
              <a:t>aims</a:t>
            </a:r>
            <a:r>
              <a:rPr lang="it-IT" b="1" i="1" dirty="0">
                <a:solidFill>
                  <a:schemeClr val="tx1"/>
                </a:solidFill>
                <a:latin typeface="Times New Roman" panose="02020603050405020304" pitchFamily="18" charset="0"/>
                <a:cs typeface="Times New Roman" panose="02020603050405020304" pitchFamily="18" charset="0"/>
              </a:rPr>
              <a:t> and </a:t>
            </a:r>
            <a:r>
              <a:rPr lang="it-IT" b="1" i="1" dirty="0" err="1">
                <a:solidFill>
                  <a:schemeClr val="tx1"/>
                </a:solidFill>
                <a:latin typeface="Times New Roman" panose="02020603050405020304" pitchFamily="18" charset="0"/>
                <a:cs typeface="Times New Roman" panose="02020603050405020304" pitchFamily="18" charset="0"/>
              </a:rPr>
              <a:t>whether</a:t>
            </a:r>
            <a:r>
              <a:rPr lang="it-IT" b="1" i="1" dirty="0">
                <a:solidFill>
                  <a:schemeClr val="tx1"/>
                </a:solidFill>
                <a:latin typeface="Times New Roman" panose="02020603050405020304" pitchFamily="18" charset="0"/>
                <a:cs typeface="Times New Roman" panose="02020603050405020304" pitchFamily="18" charset="0"/>
              </a:rPr>
              <a:t> </a:t>
            </a:r>
            <a:r>
              <a:rPr lang="it-IT" b="1" i="1" dirty="0" err="1">
                <a:solidFill>
                  <a:schemeClr val="tx1"/>
                </a:solidFill>
                <a:latin typeface="Times New Roman" panose="02020603050405020304" pitchFamily="18" charset="0"/>
                <a:cs typeface="Times New Roman" panose="02020603050405020304" pitchFamily="18" charset="0"/>
              </a:rPr>
              <a:t>those</a:t>
            </a:r>
            <a:r>
              <a:rPr lang="it-IT" b="1" i="1" dirty="0">
                <a:solidFill>
                  <a:schemeClr val="tx1"/>
                </a:solidFill>
                <a:latin typeface="Times New Roman" panose="02020603050405020304" pitchFamily="18" charset="0"/>
                <a:cs typeface="Times New Roman" panose="02020603050405020304" pitchFamily="18" charset="0"/>
              </a:rPr>
              <a:t> </a:t>
            </a:r>
            <a:r>
              <a:rPr lang="it-IT" b="1" i="1" dirty="0" err="1">
                <a:solidFill>
                  <a:schemeClr val="tx1"/>
                </a:solidFill>
                <a:latin typeface="Times New Roman" panose="02020603050405020304" pitchFamily="18" charset="0"/>
                <a:cs typeface="Times New Roman" panose="02020603050405020304" pitchFamily="18" charset="0"/>
              </a:rPr>
              <a:t>aims</a:t>
            </a:r>
            <a:r>
              <a:rPr lang="it-IT" b="1" i="1" dirty="0">
                <a:solidFill>
                  <a:schemeClr val="tx1"/>
                </a:solidFill>
                <a:latin typeface="Times New Roman" panose="02020603050405020304" pitchFamily="18" charset="0"/>
                <a:cs typeface="Times New Roman" panose="02020603050405020304" pitchFamily="18" charset="0"/>
              </a:rPr>
              <a:t> </a:t>
            </a:r>
            <a:r>
              <a:rPr lang="it-IT" b="1" i="1" dirty="0" err="1">
                <a:solidFill>
                  <a:schemeClr val="tx1"/>
                </a:solidFill>
                <a:latin typeface="Times New Roman" panose="02020603050405020304" pitchFamily="18" charset="0"/>
                <a:cs typeface="Times New Roman" panose="02020603050405020304" pitchFamily="18" charset="0"/>
              </a:rPr>
              <a:t>cannot</a:t>
            </a:r>
            <a:r>
              <a:rPr lang="it-IT" b="1" i="1" dirty="0">
                <a:solidFill>
                  <a:schemeClr val="tx1"/>
                </a:solidFill>
                <a:latin typeface="Times New Roman" panose="02020603050405020304" pitchFamily="18" charset="0"/>
                <a:cs typeface="Times New Roman" panose="02020603050405020304" pitchFamily="18" charset="0"/>
              </a:rPr>
              <a:t> be </a:t>
            </a:r>
            <a:r>
              <a:rPr lang="it-IT" b="1" i="1" dirty="0" err="1">
                <a:solidFill>
                  <a:schemeClr val="tx1"/>
                </a:solidFill>
                <a:latin typeface="Times New Roman" panose="02020603050405020304" pitchFamily="18" charset="0"/>
                <a:cs typeface="Times New Roman" panose="02020603050405020304" pitchFamily="18" charset="0"/>
              </a:rPr>
              <a:t>pursued</a:t>
            </a:r>
            <a:r>
              <a:rPr lang="it-IT" b="1" i="1" dirty="0">
                <a:solidFill>
                  <a:schemeClr val="tx1"/>
                </a:solidFill>
                <a:latin typeface="Times New Roman" panose="02020603050405020304" pitchFamily="18" charset="0"/>
                <a:cs typeface="Times New Roman" panose="02020603050405020304" pitchFamily="18" charset="0"/>
              </a:rPr>
              <a:t> by </a:t>
            </a:r>
            <a:r>
              <a:rPr lang="it-IT" b="1" i="1" dirty="0" err="1">
                <a:solidFill>
                  <a:schemeClr val="tx1"/>
                </a:solidFill>
                <a:latin typeface="Times New Roman" panose="02020603050405020304" pitchFamily="18" charset="0"/>
                <a:cs typeface="Times New Roman" panose="02020603050405020304" pitchFamily="18" charset="0"/>
              </a:rPr>
              <a:t>fewer</a:t>
            </a:r>
            <a:r>
              <a:rPr lang="it-IT" b="1" i="1" dirty="0">
                <a:solidFill>
                  <a:schemeClr val="tx1"/>
                </a:solidFill>
                <a:latin typeface="Times New Roman" panose="02020603050405020304" pitchFamily="18" charset="0"/>
                <a:cs typeface="Times New Roman" panose="02020603050405020304" pitchFamily="18" charset="0"/>
              </a:rPr>
              <a:t> </a:t>
            </a:r>
            <a:r>
              <a:rPr lang="it-IT" b="1" i="1" dirty="0" err="1">
                <a:solidFill>
                  <a:schemeClr val="tx1"/>
                </a:solidFill>
                <a:latin typeface="Times New Roman" panose="02020603050405020304" pitchFamily="18" charset="0"/>
                <a:cs typeface="Times New Roman" panose="02020603050405020304" pitchFamily="18" charset="0"/>
              </a:rPr>
              <a:t>restrictive</a:t>
            </a:r>
            <a:r>
              <a:rPr lang="it-IT" b="1" i="1" dirty="0">
                <a:solidFill>
                  <a:schemeClr val="tx1"/>
                </a:solidFill>
                <a:latin typeface="Times New Roman" panose="02020603050405020304" pitchFamily="18" charset="0"/>
                <a:cs typeface="Times New Roman" panose="02020603050405020304" pitchFamily="18" charset="0"/>
              </a:rPr>
              <a:t> </a:t>
            </a:r>
            <a:r>
              <a:rPr lang="it-IT" b="1" i="1" dirty="0" err="1">
                <a:solidFill>
                  <a:schemeClr val="tx1"/>
                </a:solidFill>
                <a:latin typeface="Times New Roman" panose="02020603050405020304" pitchFamily="18" charset="0"/>
                <a:cs typeface="Times New Roman" panose="02020603050405020304" pitchFamily="18" charset="0"/>
              </a:rPr>
              <a:t>criteria</a:t>
            </a:r>
            <a:r>
              <a:rPr lang="it-IT" b="1" i="1" dirty="0">
                <a:solidFill>
                  <a:schemeClr val="tx1"/>
                </a:solidFill>
                <a:latin typeface="Times New Roman" panose="02020603050405020304" pitchFamily="18" charset="0"/>
                <a:cs typeface="Times New Roman" panose="02020603050405020304" pitchFamily="18" charset="0"/>
              </a:rPr>
              <a:t> and </a:t>
            </a:r>
            <a:r>
              <a:rPr lang="it-IT" b="1" i="1" dirty="0" err="1">
                <a:solidFill>
                  <a:schemeClr val="tx1"/>
                </a:solidFill>
                <a:latin typeface="Times New Roman" panose="02020603050405020304" pitchFamily="18" charset="0"/>
                <a:cs typeface="Times New Roman" panose="02020603050405020304" pitchFamily="18" charset="0"/>
              </a:rPr>
              <a:t>thus</a:t>
            </a:r>
            <a:r>
              <a:rPr lang="it-IT" b="1" i="1" dirty="0">
                <a:solidFill>
                  <a:schemeClr val="tx1"/>
                </a:solidFill>
                <a:latin typeface="Times New Roman" panose="02020603050405020304" pitchFamily="18" charset="0"/>
                <a:cs typeface="Times New Roman" panose="02020603050405020304" pitchFamily="18" charset="0"/>
              </a:rPr>
              <a:t> </a:t>
            </a:r>
            <a:r>
              <a:rPr lang="it-IT" b="1" i="1" dirty="0" err="1">
                <a:solidFill>
                  <a:schemeClr val="tx1"/>
                </a:solidFill>
                <a:latin typeface="Times New Roman" panose="02020603050405020304" pitchFamily="18" charset="0"/>
                <a:cs typeface="Times New Roman" panose="02020603050405020304" pitchFamily="18" charset="0"/>
              </a:rPr>
              <a:t>infringe</a:t>
            </a:r>
            <a:r>
              <a:rPr lang="it-IT" b="1" i="1" dirty="0">
                <a:solidFill>
                  <a:schemeClr val="tx1"/>
                </a:solidFill>
                <a:latin typeface="Times New Roman" panose="02020603050405020304" pitchFamily="18" charset="0"/>
                <a:cs typeface="Times New Roman" panose="02020603050405020304" pitchFamily="18" charset="0"/>
              </a:rPr>
              <a:t> </a:t>
            </a:r>
            <a:r>
              <a:rPr lang="it-IT" b="1" i="1" dirty="0" err="1">
                <a:solidFill>
                  <a:schemeClr val="tx1"/>
                </a:solidFill>
                <a:latin typeface="Times New Roman" panose="02020603050405020304" pitchFamily="18" charset="0"/>
                <a:cs typeface="Times New Roman" panose="02020603050405020304" pitchFamily="18" charset="0"/>
              </a:rPr>
              <a:t>fundamental</a:t>
            </a:r>
            <a:r>
              <a:rPr lang="it-IT" b="1" i="1" dirty="0">
                <a:solidFill>
                  <a:schemeClr val="tx1"/>
                </a:solidFill>
                <a:latin typeface="Times New Roman" panose="02020603050405020304" pitchFamily="18" charset="0"/>
                <a:cs typeface="Times New Roman" panose="02020603050405020304" pitchFamily="18" charset="0"/>
              </a:rPr>
              <a:t> </a:t>
            </a:r>
            <a:r>
              <a:rPr lang="it-IT" b="1" i="1" dirty="0" err="1">
                <a:solidFill>
                  <a:schemeClr val="tx1"/>
                </a:solidFill>
                <a:latin typeface="Times New Roman" panose="02020603050405020304" pitchFamily="18" charset="0"/>
                <a:cs typeface="Times New Roman" panose="02020603050405020304" pitchFamily="18" charset="0"/>
              </a:rPr>
              <a:t>freedoms</a:t>
            </a:r>
            <a:r>
              <a:rPr lang="it-IT" b="1" i="1" dirty="0">
                <a:solidFill>
                  <a:schemeClr val="tx1"/>
                </a:solidFill>
                <a:latin typeface="Times New Roman" panose="02020603050405020304" pitchFamily="18" charset="0"/>
                <a:cs typeface="Times New Roman" panose="02020603050405020304" pitchFamily="18" charset="0"/>
              </a:rPr>
              <a:t>».</a:t>
            </a:r>
          </a:p>
          <a:p>
            <a:endParaRPr lang="it-IT" dirty="0"/>
          </a:p>
          <a:p>
            <a:endParaRPr lang="it-IT" dirty="0"/>
          </a:p>
        </p:txBody>
      </p:sp>
    </p:spTree>
    <p:extLst>
      <p:ext uri="{BB962C8B-B14F-4D97-AF65-F5344CB8AC3E}">
        <p14:creationId xmlns:p14="http://schemas.microsoft.com/office/powerpoint/2010/main" val="663273701"/>
      </p:ext>
    </p:extLst>
  </p:cSld>
  <p:clrMapOvr>
    <a:masterClrMapping/>
  </p:clrMapOvr>
</p:sld>
</file>

<file path=ppt/theme/theme1.xml><?xml version="1.0" encoding="utf-8"?>
<a:theme xmlns:a="http://schemas.openxmlformats.org/drawingml/2006/main" name="Sfaccettatura">
  <a:themeElements>
    <a:clrScheme name="Sfaccettatur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{74D4F59B-F50E-8E4F-AFCA-F0D8A78B3B78}tf10001060</Template>
  <TotalTime>3031</TotalTime>
  <Words>1578</Words>
  <Application>Microsoft Macintosh PowerPoint</Application>
  <PresentationFormat>Widescreen</PresentationFormat>
  <Paragraphs>67</Paragraphs>
  <Slides>15</Slides>
  <Notes>1</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15</vt:i4>
      </vt:variant>
    </vt:vector>
  </HeadingPairs>
  <TitlesOfParts>
    <vt:vector size="21" baseType="lpstr">
      <vt:lpstr>Arial</vt:lpstr>
      <vt:lpstr>Calibri</vt:lpstr>
      <vt:lpstr>Times New Roman</vt:lpstr>
      <vt:lpstr>Trebuchet MS</vt:lpstr>
      <vt:lpstr>Wingdings 3</vt:lpstr>
      <vt:lpstr>Sfaccettatura</vt:lpstr>
      <vt:lpstr>          Made to Last?  Windfall Profit Taxation in Europe (and Beyond)   University of Ferrara - 9 March 2023 </vt:lpstr>
      <vt:lpstr>Key points of presentation</vt:lpstr>
      <vt:lpstr>Differences between domestic and EU legislation. Taxable persons </vt:lpstr>
      <vt:lpstr>First discrimination detected between categories operating in the energy sector</vt:lpstr>
      <vt:lpstr>Violation of the principle of non-discrimination in taxation [1]</vt:lpstr>
      <vt:lpstr>Violation of the principle of non-discrimination in taxation [2]</vt:lpstr>
      <vt:lpstr>Violation of the principle of tax non-discrimination: the problem of comparability</vt:lpstr>
      <vt:lpstr>Court of Justice of the European Union, Grand Chamber, 18/06/2019, No 591/17 [1] </vt:lpstr>
      <vt:lpstr>Court of Justice of the European Union, Grand Chamber, 18/06/2019, No 591/17 [2]</vt:lpstr>
      <vt:lpstr>Court of Justice of the European Union, Grand Chamber, 18/06/2019, No 591/17 [3]</vt:lpstr>
      <vt:lpstr>Brief focus: Non-discrimination and international treaties [1]</vt:lpstr>
      <vt:lpstr>Brief focus: Non-discrimination and international treaties [2]</vt:lpstr>
      <vt:lpstr>Brief focus: non-discrimination and international treaties [3]</vt:lpstr>
      <vt:lpstr>Conclusions</vt:lpstr>
      <vt:lpstr>Essential bibliography</vt:lpstr>
    </vt:vector>
  </TitlesOfParts>
  <Company/>
  <LinksUpToDate>false</LinksUpToDate>
  <SharedDoc>false</SharedDoc>
  <HyperlinksChanged>false</HyperlinksChanged>
  <AppVersion>16.0009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Made to Last? Windfall Profit Taxation in Europe (and Beyond)  University of Ferrara March 9th 2023 - 10.00 </dc:title>
  <dc:creator>FRANCESCO PAOLO SCHIAVONE</dc:creator>
  <cp:keywords>, docId:2B5B05D5D58A321B61332BE01A54D88A</cp:keywords>
  <cp:lastModifiedBy>FRANCESCO PAOLO SCHIAVONE</cp:lastModifiedBy>
  <cp:revision>251</cp:revision>
  <dcterms:created xsi:type="dcterms:W3CDTF">2023-02-02T15:40:00Z</dcterms:created>
  <dcterms:modified xsi:type="dcterms:W3CDTF">2023-03-06T18:25:53Z</dcterms:modified>
</cp:coreProperties>
</file>