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83" r:id="rId9"/>
    <p:sldId id="284" r:id="rId10"/>
    <p:sldId id="279" r:id="rId11"/>
    <p:sldId id="280" r:id="rId12"/>
    <p:sldId id="281" r:id="rId13"/>
    <p:sldId id="263" r:id="rId14"/>
    <p:sldId id="264" r:id="rId15"/>
    <p:sldId id="265" r:id="rId16"/>
    <p:sldId id="266" r:id="rId17"/>
    <p:sldId id="285"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2D457-3DAC-8FA7-165E-FE732AD371B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BB16404B-C7D8-97B4-825C-2738255D39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8CAB4F4A-5BA9-DA5E-370F-FC1328F529D1}"/>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5" name="Segnaposto piè di pagina 4">
            <a:extLst>
              <a:ext uri="{FF2B5EF4-FFF2-40B4-BE49-F238E27FC236}">
                <a16:creationId xmlns:a16="http://schemas.microsoft.com/office/drawing/2014/main" id="{A9569590-A28F-CAF0-EE26-AECF12100A2A}"/>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47B764DA-5E6B-3441-BFA6-C847284C08A6}"/>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309737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38CA42-E75F-FEDB-ED14-94B00668D369}"/>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8304BA0B-806E-40DA-BC88-E6EBDDA43C1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D1044CB9-0992-4A3A-719E-72E7F4AFD4AF}"/>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5" name="Segnaposto piè di pagina 4">
            <a:extLst>
              <a:ext uri="{FF2B5EF4-FFF2-40B4-BE49-F238E27FC236}">
                <a16:creationId xmlns:a16="http://schemas.microsoft.com/office/drawing/2014/main" id="{544629D7-1A7C-6A62-B9C3-90CC7417A4B1}"/>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9288C20-06F2-4A6A-DE89-DEB51BAE6617}"/>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3628858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CE5F537-0C5C-E566-E69E-B68BC74F6BF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0AF24052-2A1C-424C-137B-0CAEABD4E8B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28423E66-252E-7349-6881-6BD8B2A2BDF4}"/>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5" name="Segnaposto piè di pagina 4">
            <a:extLst>
              <a:ext uri="{FF2B5EF4-FFF2-40B4-BE49-F238E27FC236}">
                <a16:creationId xmlns:a16="http://schemas.microsoft.com/office/drawing/2014/main" id="{8C63A1C1-BCAD-F96F-24D7-9B6E5761BDEB}"/>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CC22FCCE-860D-6C8C-CEEE-37D4102722C0}"/>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90804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7822C7-CED0-98BD-1B41-717607A9EFB5}"/>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F9E9DFA5-737B-01C7-6DC1-9CEF9AE09A1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CF128DE6-3E31-1AC8-B899-0BB7C37AA5CE}"/>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5" name="Segnaposto piè di pagina 4">
            <a:extLst>
              <a:ext uri="{FF2B5EF4-FFF2-40B4-BE49-F238E27FC236}">
                <a16:creationId xmlns:a16="http://schemas.microsoft.com/office/drawing/2014/main" id="{28A0ED5D-9763-0168-3785-A3ACE9A1A9E1}"/>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4FF1BDAE-9E6B-4176-C222-07381E8540AD}"/>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2093812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E65DD6-9E5A-38EC-134A-BB08D2150C4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6AA5ADF6-547D-6C1F-C7D1-2BF640F57E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88E4FA7-5B31-364F-45BD-81F3D6499D1B}"/>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5" name="Segnaposto piè di pagina 4">
            <a:extLst>
              <a:ext uri="{FF2B5EF4-FFF2-40B4-BE49-F238E27FC236}">
                <a16:creationId xmlns:a16="http://schemas.microsoft.com/office/drawing/2014/main" id="{CF5C76EA-BFBC-3DC8-F0F0-76DDB50043E7}"/>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E4B59DD1-782F-6C79-ECE4-688E14EC1BD1}"/>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124719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DAF765-5AD2-7639-68A5-4AB2D533284E}"/>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957AA3A0-808F-8256-7B30-A76899D98FC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5744AA6C-B16B-0314-AB6E-6CE0A1047FD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92C704C0-8820-0C07-7E47-2657ADB8F4BD}"/>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6" name="Segnaposto piè di pagina 5">
            <a:extLst>
              <a:ext uri="{FF2B5EF4-FFF2-40B4-BE49-F238E27FC236}">
                <a16:creationId xmlns:a16="http://schemas.microsoft.com/office/drawing/2014/main" id="{E645B863-687E-BE50-CB64-ED9761B37CDD}"/>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C3D19ED0-684A-5E49-A137-256011A4D4B4}"/>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254923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415EB8-6D3A-7CB8-53E5-BEACE70E7E76}"/>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0F222350-1FE0-4DBB-915C-8F11EFD4EB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DE09D79-FC28-2D3C-1EAF-4310C0B3486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DB86E183-2E2A-A832-CFA4-425DC66A81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06DAC7E-CA6D-BAC1-B514-847E2545D0C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8969D553-63AD-FF97-37DA-624990AE6F15}"/>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8" name="Segnaposto piè di pagina 7">
            <a:extLst>
              <a:ext uri="{FF2B5EF4-FFF2-40B4-BE49-F238E27FC236}">
                <a16:creationId xmlns:a16="http://schemas.microsoft.com/office/drawing/2014/main" id="{0E56472A-425B-9EE4-9920-224B6A6CBE42}"/>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6201DF11-5552-750B-44E8-894C29437325}"/>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1267122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16FB2C-EB56-47FF-4E93-A7F3140D0262}"/>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DAE93614-7D38-6377-F971-6C2441408408}"/>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4" name="Segnaposto piè di pagina 3">
            <a:extLst>
              <a:ext uri="{FF2B5EF4-FFF2-40B4-BE49-F238E27FC236}">
                <a16:creationId xmlns:a16="http://schemas.microsoft.com/office/drawing/2014/main" id="{A2468C28-2F2F-DB6B-A3B5-00D833743DED}"/>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49151694-8FAB-F2FF-401B-80A1A52191E4}"/>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4285363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2020AE6-74B5-8500-F49C-F21EF20C97C0}"/>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3" name="Segnaposto piè di pagina 2">
            <a:extLst>
              <a:ext uri="{FF2B5EF4-FFF2-40B4-BE49-F238E27FC236}">
                <a16:creationId xmlns:a16="http://schemas.microsoft.com/office/drawing/2014/main" id="{5F331100-0EE7-A0C4-05A2-A11E5255EFA8}"/>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378E0931-5AE8-7848-EFF3-6C592890E3A9}"/>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51816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BFBB8-BDAC-B304-B8F6-B7F7161698A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0B49E12C-7985-94B0-B489-E2E4E661F3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4DFCC2EE-A257-0CB7-F3AE-B12744A94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7A2E8D9-9367-60CA-01A9-B26D25722DC9}"/>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6" name="Segnaposto piè di pagina 5">
            <a:extLst>
              <a:ext uri="{FF2B5EF4-FFF2-40B4-BE49-F238E27FC236}">
                <a16:creationId xmlns:a16="http://schemas.microsoft.com/office/drawing/2014/main" id="{5A8B1D05-C998-5BAC-0FB4-9EE325F33C48}"/>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629F749D-F62B-C287-DDB1-EE480671B939}"/>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3751371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DD57E3-8275-2824-E2D5-A1BF2CE6F4E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EE5D066F-E447-54E6-DD45-3B3823692F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666E9DC6-6981-525D-A040-09EBBA38E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34127E8-A1B3-96FB-E952-7CBA83F766D5}"/>
              </a:ext>
            </a:extLst>
          </p:cNvPr>
          <p:cNvSpPr>
            <a:spLocks noGrp="1"/>
          </p:cNvSpPr>
          <p:nvPr>
            <p:ph type="dt" sz="half" idx="10"/>
          </p:nvPr>
        </p:nvSpPr>
        <p:spPr/>
        <p:txBody>
          <a:bodyPr/>
          <a:lstStyle/>
          <a:p>
            <a:fld id="{D77758C7-5248-FF4F-BF91-6654A6DEF056}" type="datetimeFigureOut">
              <a:rPr lang="en-GB" smtClean="0"/>
              <a:t>09/03/2023</a:t>
            </a:fld>
            <a:endParaRPr lang="en-GB"/>
          </a:p>
        </p:txBody>
      </p:sp>
      <p:sp>
        <p:nvSpPr>
          <p:cNvPr id="6" name="Segnaposto piè di pagina 5">
            <a:extLst>
              <a:ext uri="{FF2B5EF4-FFF2-40B4-BE49-F238E27FC236}">
                <a16:creationId xmlns:a16="http://schemas.microsoft.com/office/drawing/2014/main" id="{64AEEE72-7310-72CD-0A75-1571751433B8}"/>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CD95B974-EDCB-A824-AED7-7704BAB76FE5}"/>
              </a:ext>
            </a:extLst>
          </p:cNvPr>
          <p:cNvSpPr>
            <a:spLocks noGrp="1"/>
          </p:cNvSpPr>
          <p:nvPr>
            <p:ph type="sldNum" sz="quarter" idx="12"/>
          </p:nvPr>
        </p:nvSpPr>
        <p:spPr/>
        <p:txBody>
          <a:bodyPr/>
          <a:lstStyle/>
          <a:p>
            <a:fld id="{99DDE7DC-8300-434D-BDB2-EF48294B02B4}" type="slidenum">
              <a:rPr lang="en-GB" smtClean="0"/>
              <a:t>‹N›</a:t>
            </a:fld>
            <a:endParaRPr lang="en-GB"/>
          </a:p>
        </p:txBody>
      </p:sp>
    </p:spTree>
    <p:extLst>
      <p:ext uri="{BB962C8B-B14F-4D97-AF65-F5344CB8AC3E}">
        <p14:creationId xmlns:p14="http://schemas.microsoft.com/office/powerpoint/2010/main" val="1417021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B91C67E-144D-B804-64D9-E6B116E64B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30E20B98-F259-D1B4-2F7A-65C8BF133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E1C80AD8-CAE2-295D-E4E1-5D6693B553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758C7-5248-FF4F-BF91-6654A6DEF056}" type="datetimeFigureOut">
              <a:rPr lang="en-GB" smtClean="0"/>
              <a:t>09/03/2023</a:t>
            </a:fld>
            <a:endParaRPr lang="en-GB"/>
          </a:p>
        </p:txBody>
      </p:sp>
      <p:sp>
        <p:nvSpPr>
          <p:cNvPr id="5" name="Segnaposto piè di pagina 4">
            <a:extLst>
              <a:ext uri="{FF2B5EF4-FFF2-40B4-BE49-F238E27FC236}">
                <a16:creationId xmlns:a16="http://schemas.microsoft.com/office/drawing/2014/main" id="{858F3949-D07C-8410-96EA-D5499492E4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a16="http://schemas.microsoft.com/office/drawing/2014/main" id="{1169D27A-69BE-07FC-46D7-158849929D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DE7DC-8300-434D-BDB2-EF48294B02B4}" type="slidenum">
              <a:rPr lang="en-GB" smtClean="0"/>
              <a:t>‹N›</a:t>
            </a:fld>
            <a:endParaRPr lang="en-GB"/>
          </a:p>
        </p:txBody>
      </p:sp>
    </p:spTree>
    <p:extLst>
      <p:ext uri="{BB962C8B-B14F-4D97-AF65-F5344CB8AC3E}">
        <p14:creationId xmlns:p14="http://schemas.microsoft.com/office/powerpoint/2010/main" val="3514415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32A65BF5-5CFE-8288-0F54-B2D93E1F6B77}"/>
              </a:ext>
            </a:extLst>
          </p:cNvPr>
          <p:cNvSpPr>
            <a:spLocks noGrp="1"/>
          </p:cNvSpPr>
          <p:nvPr>
            <p:ph type="subTitle" idx="1"/>
          </p:nvPr>
        </p:nvSpPr>
        <p:spPr>
          <a:xfrm>
            <a:off x="873303" y="698643"/>
            <a:ext cx="9876890" cy="5311739"/>
          </a:xfrm>
        </p:spPr>
        <p:txBody>
          <a:bodyPr>
            <a:normAutofit/>
          </a:bodyPr>
          <a:lstStyle/>
          <a:p>
            <a:pPr algn="just"/>
            <a:r>
              <a:rPr lang="en-US" sz="1800" dirty="0">
                <a:effectLst/>
                <a:latin typeface="Times New Roman" panose="02020603050405020304" pitchFamily="18" charset="0"/>
                <a:ea typeface="Calibri" panose="020F0502020204030204" pitchFamily="34" charset="0"/>
              </a:rPr>
              <a:t>- In the wake of the COVID-19 pandemic, the economic costs of the lockdown became apparent. Most countries needed to step up health and social spending, while also introducing stimulus packages as their tax revenues fell. This has led to increased budget deficits and sovereign debt. Additional revenue streams need to be found in the near future in order to pay back this debt. Wealth inequality in most of the world’s economies has been growing for decades, and in addition, the economic consequences of the pandemic and the lockdown measures disproportionately affected households with lower incomes, as well as younger, lower-skilled and female workers. At the same time the wealthy are less affected as the value of financial assets and property are rising.  </a:t>
            </a:r>
            <a:endParaRPr lang="en-US" sz="1800" dirty="0">
              <a:latin typeface="Times New Roman" panose="02020603050405020304" pitchFamily="18" charset="0"/>
            </a:endParaRPr>
          </a:p>
          <a:p>
            <a:pPr algn="just"/>
            <a:r>
              <a:rPr lang="en-US" sz="1800" dirty="0">
                <a:effectLst/>
                <a:latin typeface="Times New Roman" panose="02020603050405020304" pitchFamily="18" charset="0"/>
                <a:ea typeface="Calibri" panose="020F0502020204030204" pitchFamily="34" charset="0"/>
              </a:rPr>
              <a:t>- A solidarity levy can be considered a temporary tax that is levied to achieve a societal goal or tackle a common challenge. It may be levied as an additional burden on all or a group of taxpayers as a direct or indirect tax on different bases. Examples may include surcharges on fuel to build roads, additional income tax in an economic crisis, a Tobin tax on currency exchange or a ‘Robin Hood’ tax on financial transactions to alleviate poverty and tackle climate change, or a wealth tax in order to finance social goals. </a:t>
            </a:r>
            <a:endParaRPr lang="it-IT" sz="1800" dirty="0">
              <a:effectLst/>
              <a:latin typeface="Times New Roman" panose="02020603050405020304" pitchFamily="18" charset="0"/>
              <a:ea typeface="Calibri" panose="020F0502020204030204" pitchFamily="34" charset="0"/>
            </a:endParaRPr>
          </a:p>
          <a:p>
            <a:pPr algn="just"/>
            <a:endParaRPr lang="en-GB" sz="1000" dirty="0"/>
          </a:p>
        </p:txBody>
      </p:sp>
      <p:sp>
        <p:nvSpPr>
          <p:cNvPr id="5" name="Titolo 4">
            <a:extLst>
              <a:ext uri="{FF2B5EF4-FFF2-40B4-BE49-F238E27FC236}">
                <a16:creationId xmlns:a16="http://schemas.microsoft.com/office/drawing/2014/main" id="{EEC4293F-42C7-CFCD-5565-70A55B8E9C11}"/>
              </a:ext>
            </a:extLst>
          </p:cNvPr>
          <p:cNvSpPr>
            <a:spLocks noGrp="1"/>
          </p:cNvSpPr>
          <p:nvPr>
            <p:ph type="ctrTitle"/>
          </p:nvPr>
        </p:nvSpPr>
        <p:spPr>
          <a:xfrm>
            <a:off x="1524000" y="277402"/>
            <a:ext cx="9144000" cy="1140432"/>
          </a:xfrm>
        </p:spPr>
        <p:txBody>
          <a:bodyPr>
            <a:normAutofit fontScale="90000"/>
          </a:bodyPr>
          <a:lstStyle/>
          <a:p>
            <a:r>
              <a:rPr lang="en-US" sz="2200" b="1" dirty="0">
                <a:effectLst/>
                <a:latin typeface="Times New Roman" panose="02020603050405020304" pitchFamily="18" charset="0"/>
                <a:ea typeface="Calibri" panose="020F0502020204030204" pitchFamily="34" charset="0"/>
              </a:rPr>
              <a:t>Solidarity and Wealth: Background  </a:t>
            </a:r>
            <a:br>
              <a:rPr lang="it-IT" sz="1800" dirty="0">
                <a:effectLst/>
                <a:latin typeface="Times New Roman" panose="02020603050405020304" pitchFamily="18" charset="0"/>
                <a:ea typeface="Calibri" panose="020F0502020204030204" pitchFamily="34" charset="0"/>
              </a:rPr>
            </a:br>
            <a:endParaRPr lang="en-GB" dirty="0"/>
          </a:p>
        </p:txBody>
      </p:sp>
    </p:spTree>
    <p:extLst>
      <p:ext uri="{BB962C8B-B14F-4D97-AF65-F5344CB8AC3E}">
        <p14:creationId xmlns:p14="http://schemas.microsoft.com/office/powerpoint/2010/main" val="3321132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A61D3A1-E9F1-C857-1C2D-3E11679C79D3}"/>
              </a:ext>
            </a:extLst>
          </p:cNvPr>
          <p:cNvSpPr>
            <a:spLocks noGrp="1"/>
          </p:cNvSpPr>
          <p:nvPr>
            <p:ph idx="1"/>
          </p:nvPr>
        </p:nvSpPr>
        <p:spPr>
          <a:xfrm>
            <a:off x="838200" y="184935"/>
            <a:ext cx="10515600" cy="5992028"/>
          </a:xfrm>
        </p:spPr>
        <p:txBody>
          <a:bodyPr>
            <a:normAutofit/>
          </a:bodyPr>
          <a:lstStyle/>
          <a:p>
            <a:pPr algn="l" fontAlgn="base"/>
            <a:r>
              <a:rPr lang="it-IT" dirty="0">
                <a:solidFill>
                  <a:srgbClr val="000000"/>
                </a:solidFill>
                <a:highlight>
                  <a:srgbClr val="FFFF00"/>
                </a:highlight>
                <a:latin typeface="Source Serif Pro" panose="02040603050405020204" pitchFamily="18" charset="0"/>
              </a:rPr>
              <a:t>F</a:t>
            </a:r>
            <a:r>
              <a:rPr lang="it-IT" b="0" i="0" u="none" strike="noStrike" dirty="0">
                <a:solidFill>
                  <a:srgbClr val="000000"/>
                </a:solidFill>
                <a:effectLst/>
                <a:highlight>
                  <a:srgbClr val="FFFF00"/>
                </a:highlight>
                <a:latin typeface="Source Serif Pro" panose="02040603050405020204" pitchFamily="18" charset="0"/>
              </a:rPr>
              <a:t>air and </a:t>
            </a:r>
            <a:r>
              <a:rPr lang="it-IT" b="0" i="0" u="none" strike="noStrike" dirty="0" err="1">
                <a:solidFill>
                  <a:srgbClr val="000000"/>
                </a:solidFill>
                <a:effectLst/>
                <a:highlight>
                  <a:srgbClr val="FFFF00"/>
                </a:highlight>
                <a:latin typeface="Source Serif Pro" panose="02040603050405020204" pitchFamily="18" charset="0"/>
              </a:rPr>
              <a:t>effective</a:t>
            </a:r>
            <a:r>
              <a:rPr lang="it-IT" b="0" i="0" u="none" strike="noStrike" dirty="0">
                <a:solidFill>
                  <a:srgbClr val="000000"/>
                </a:solidFill>
                <a:effectLst/>
                <a:highlight>
                  <a:srgbClr val="FFFF00"/>
                </a:highlight>
                <a:latin typeface="Source Serif Pro" panose="02040603050405020204" pitchFamily="18" charset="0"/>
              </a:rPr>
              <a:t> ways to deal with public </a:t>
            </a:r>
            <a:r>
              <a:rPr lang="it-IT" b="0" i="0" u="none" strike="noStrike" dirty="0" err="1">
                <a:solidFill>
                  <a:srgbClr val="000000"/>
                </a:solidFill>
                <a:effectLst/>
                <a:highlight>
                  <a:srgbClr val="FFFF00"/>
                </a:highlight>
                <a:latin typeface="Source Serif Pro" panose="02040603050405020204" pitchFamily="18" charset="0"/>
              </a:rPr>
              <a:t>debt</a:t>
            </a:r>
            <a:r>
              <a:rPr lang="it-IT" b="0" i="0" u="none" strike="noStrike" dirty="0">
                <a:solidFill>
                  <a:srgbClr val="000000"/>
                </a:solidFill>
                <a:effectLst/>
                <a:highlight>
                  <a:srgbClr val="FFFF00"/>
                </a:highlight>
                <a:latin typeface="Source Serif Pro" panose="02040603050405020204" pitchFamily="18" charset="0"/>
              </a:rPr>
              <a:t> </a:t>
            </a:r>
            <a:r>
              <a:rPr lang="it-IT" b="0" i="0" u="none" strike="noStrike" dirty="0" err="1">
                <a:solidFill>
                  <a:srgbClr val="000000"/>
                </a:solidFill>
                <a:effectLst/>
                <a:highlight>
                  <a:srgbClr val="FFFF00"/>
                </a:highlight>
                <a:latin typeface="Source Serif Pro" panose="02040603050405020204" pitchFamily="18" charset="0"/>
              </a:rPr>
              <a:t>overhang</a:t>
            </a:r>
            <a:endParaRPr lang="it-IT" b="0" i="0" u="none" strike="noStrike" dirty="0">
              <a:solidFill>
                <a:srgbClr val="000000"/>
              </a:solidFill>
              <a:effectLst/>
              <a:highlight>
                <a:srgbClr val="FFFF00"/>
              </a:highlight>
              <a:latin typeface="Source Serif Pro" panose="02040603050405020204" pitchFamily="18" charset="0"/>
            </a:endParaRPr>
          </a:p>
          <a:p>
            <a:pPr marL="0" indent="0" algn="just" fontAlgn="base">
              <a:lnSpc>
                <a:spcPct val="150000"/>
              </a:lnSpc>
              <a:buNone/>
            </a:pP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can look back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how</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governments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dealt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with the massive public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accumulated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over the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course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of the first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half</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of the 20th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century</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In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hindsight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Germany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followed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the best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path</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Instead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of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inflating</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its</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away</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like France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did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immediately</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(with 50%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annual</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inflation</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rates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between</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1945 and 1948) or like the UK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did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more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gradually</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only</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erasing</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its</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massive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in the 1970s with double digit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inflation</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rates for an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entire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decade), Germany put in place progressive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taxes.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These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taxes,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which</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applied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to net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all</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assets net of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debts</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were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time-limited, and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highly</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progressive,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paved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the way for the German post-war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economic</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miracle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(Hicks et al. 1941,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Eichengreen</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1990, Hughes 1999).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would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be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advisable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to follow the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example</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Germany set after WWII.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This</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why</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creation</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of a progressive, time-limited,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European</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-wide progressive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tax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assessed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on the net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worth</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of the top 1%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richest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individuals</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The revenues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would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be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dedicated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to the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repayment</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of Eurobond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issued</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during</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the COVID </a:t>
            </a:r>
            <a:r>
              <a:rPr lang="it-IT" sz="1900" b="0" i="0" u="none" strike="noStrike" dirty="0" err="1">
                <a:solidFill>
                  <a:srgbClr val="000000"/>
                </a:solidFill>
                <a:effectLst/>
                <a:latin typeface="Times New Roman" panose="02020603050405020304" pitchFamily="18" charset="0"/>
                <a:cs typeface="Times New Roman" panose="02020603050405020304" pitchFamily="18" charset="0"/>
              </a:rPr>
              <a:t>crisis</a:t>
            </a:r>
            <a:r>
              <a:rPr lang="it-IT" sz="1900" b="0" i="0" u="none" strike="noStrike" dirty="0">
                <a:solidFill>
                  <a:srgbClr val="000000"/>
                </a:solidFill>
                <a:effectLst/>
                <a:latin typeface="Times New Roman" panose="02020603050405020304" pitchFamily="18" charset="0"/>
                <a:cs typeface="Times New Roman" panose="02020603050405020304" pitchFamily="18" charset="0"/>
              </a:rPr>
              <a:t> or to the funding of a common rescue fund.</a:t>
            </a:r>
          </a:p>
          <a:p>
            <a:endParaRPr lang="en-GB" dirty="0"/>
          </a:p>
        </p:txBody>
      </p:sp>
    </p:spTree>
    <p:extLst>
      <p:ext uri="{BB962C8B-B14F-4D97-AF65-F5344CB8AC3E}">
        <p14:creationId xmlns:p14="http://schemas.microsoft.com/office/powerpoint/2010/main" val="4040066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30E5188-97ED-A043-0679-2B7DEE6E2FF2}"/>
              </a:ext>
            </a:extLst>
          </p:cNvPr>
          <p:cNvSpPr>
            <a:spLocks noGrp="1"/>
          </p:cNvSpPr>
          <p:nvPr>
            <p:ph idx="1"/>
          </p:nvPr>
        </p:nvSpPr>
        <p:spPr>
          <a:xfrm>
            <a:off x="838200" y="184935"/>
            <a:ext cx="10515600" cy="5992028"/>
          </a:xfrm>
        </p:spPr>
        <p:txBody>
          <a:bodyPr/>
          <a:lstStyle/>
          <a:p>
            <a:pPr algn="just">
              <a:lnSpc>
                <a:spcPct val="200000"/>
              </a:lnSpc>
            </a:pPr>
            <a:r>
              <a:rPr lang="it-IT" b="1" i="0" u="none" strike="noStrike" dirty="0" err="1">
                <a:solidFill>
                  <a:srgbClr val="000000"/>
                </a:solidFill>
                <a:effectLst/>
                <a:highlight>
                  <a:srgbClr val="FFFF00"/>
                </a:highlight>
                <a:latin typeface="Source Serif Pro" panose="02040603050405020204" pitchFamily="18" charset="0"/>
              </a:rPr>
              <a:t>Why</a:t>
            </a:r>
            <a:r>
              <a:rPr lang="it-IT" b="1" i="0" u="none" strike="noStrike" dirty="0">
                <a:solidFill>
                  <a:srgbClr val="000000"/>
                </a:solidFill>
                <a:effectLst/>
                <a:highlight>
                  <a:srgbClr val="FFFF00"/>
                </a:highlight>
                <a:latin typeface="Source Serif Pro" panose="02040603050405020204" pitchFamily="18" charset="0"/>
              </a:rPr>
              <a:t> </a:t>
            </a:r>
            <a:r>
              <a:rPr lang="it-IT" b="1" i="0" u="none" strike="noStrike" dirty="0" err="1">
                <a:solidFill>
                  <a:srgbClr val="000000"/>
                </a:solidFill>
                <a:effectLst/>
                <a:highlight>
                  <a:srgbClr val="FFFF00"/>
                </a:highlight>
                <a:latin typeface="Source Serif Pro" panose="02040603050405020204" pitchFamily="18" charset="0"/>
              </a:rPr>
              <a:t>is</a:t>
            </a:r>
            <a:r>
              <a:rPr lang="it-IT" b="1" i="0" u="none" strike="noStrike" dirty="0">
                <a:solidFill>
                  <a:srgbClr val="000000"/>
                </a:solidFill>
                <a:effectLst/>
                <a:highlight>
                  <a:srgbClr val="FFFF00"/>
                </a:highlight>
                <a:latin typeface="Source Serif Pro" panose="02040603050405020204" pitchFamily="18" charset="0"/>
              </a:rPr>
              <a:t> a progressive </a:t>
            </a:r>
            <a:r>
              <a:rPr lang="it-IT" b="1" i="0" u="none" strike="noStrike" dirty="0" err="1">
                <a:solidFill>
                  <a:srgbClr val="000000"/>
                </a:solidFill>
                <a:effectLst/>
                <a:highlight>
                  <a:srgbClr val="FFFF00"/>
                </a:highlight>
                <a:latin typeface="Source Serif Pro" panose="02040603050405020204" pitchFamily="18" charset="0"/>
              </a:rPr>
              <a:t>European</a:t>
            </a:r>
            <a:r>
              <a:rPr lang="it-IT" b="1" i="0" u="none" strike="noStrike" dirty="0">
                <a:solidFill>
                  <a:srgbClr val="000000"/>
                </a:solidFill>
                <a:effectLst/>
                <a:highlight>
                  <a:srgbClr val="FFFF00"/>
                </a:highlight>
                <a:latin typeface="Source Serif Pro" panose="02040603050405020204" pitchFamily="18" charset="0"/>
              </a:rPr>
              <a:t> </a:t>
            </a:r>
            <a:r>
              <a:rPr lang="it-IT" b="1" i="0" u="none" strike="noStrike" dirty="0" err="1">
                <a:solidFill>
                  <a:srgbClr val="000000"/>
                </a:solidFill>
                <a:effectLst/>
                <a:highlight>
                  <a:srgbClr val="FFFF00"/>
                </a:highlight>
                <a:latin typeface="Source Serif Pro" panose="02040603050405020204" pitchFamily="18" charset="0"/>
              </a:rPr>
              <a:t>wealth</a:t>
            </a:r>
            <a:r>
              <a:rPr lang="it-IT" b="1" i="0" u="none" strike="noStrike" dirty="0">
                <a:solidFill>
                  <a:srgbClr val="000000"/>
                </a:solidFill>
                <a:effectLst/>
                <a:highlight>
                  <a:srgbClr val="FFFF00"/>
                </a:highlight>
                <a:latin typeface="Source Serif Pro" panose="02040603050405020204" pitchFamily="18" charset="0"/>
              </a:rPr>
              <a:t> tax the best </a:t>
            </a:r>
            <a:r>
              <a:rPr lang="it-IT" b="1" i="0" u="none" strike="noStrike" dirty="0" err="1">
                <a:solidFill>
                  <a:srgbClr val="000000"/>
                </a:solidFill>
                <a:effectLst/>
                <a:highlight>
                  <a:srgbClr val="FFFF00"/>
                </a:highlight>
                <a:latin typeface="Source Serif Pro" panose="02040603050405020204" pitchFamily="18" charset="0"/>
              </a:rPr>
              <a:t>solution</a:t>
            </a:r>
            <a:r>
              <a:rPr lang="it-IT" b="1" i="0" u="none" strike="noStrike" dirty="0">
                <a:solidFill>
                  <a:srgbClr val="000000"/>
                </a:solidFill>
                <a:effectLst/>
                <a:highlight>
                  <a:srgbClr val="FFFF00"/>
                </a:highlight>
                <a:latin typeface="Source Serif Pro" panose="020406030504050202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Issuing</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public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effectively</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transferring</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from the public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sector</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to the private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sector</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Individuals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who</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keep</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their</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incomes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during</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crisis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cannot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consume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much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therefore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save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more.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These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savings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finance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the new public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that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helps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those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who</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lose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their</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incomes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during</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crisis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 large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increase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in public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means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 large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creation</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of private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seems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natural</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ask</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private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contribute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repaying</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the public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after the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crisis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private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fungible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not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reasonable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ask</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only</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those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who</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own</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the Eurobonds to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contribute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repay</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debt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That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why</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tax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based</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on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comprehensive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makes the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most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sense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tax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preferable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inflation</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because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it</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would</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provide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clarity</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on the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allocation</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of costs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while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inflation</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redistributes</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wealth</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in an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opaque</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chaotic</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800" b="0" i="0" u="none" strike="noStrike" dirty="0" err="1">
                <a:solidFill>
                  <a:srgbClr val="000000"/>
                </a:solidFill>
                <a:effectLst/>
                <a:latin typeface="Times New Roman" panose="02020603050405020304" pitchFamily="18" charset="0"/>
                <a:cs typeface="Times New Roman" panose="02020603050405020304" pitchFamily="18" charset="0"/>
              </a:rPr>
              <a:t>manner</a:t>
            </a:r>
            <a:r>
              <a:rPr lang="it-IT" sz="1800" b="0" i="0" u="none" strike="noStrike" dirty="0">
                <a:solidFill>
                  <a:srgbClr val="000000"/>
                </a:solidFill>
                <a:effectLst/>
                <a:latin typeface="Times New Roman" panose="02020603050405020304" pitchFamily="18" charset="0"/>
                <a:cs typeface="Times New Roman" panose="02020603050405020304" pitchFamily="18" charset="0"/>
              </a:rPr>
              <a:t>. </a:t>
            </a:r>
          </a:p>
          <a:p>
            <a:endParaRPr lang="en-GB" dirty="0"/>
          </a:p>
        </p:txBody>
      </p:sp>
    </p:spTree>
    <p:extLst>
      <p:ext uri="{BB962C8B-B14F-4D97-AF65-F5344CB8AC3E}">
        <p14:creationId xmlns:p14="http://schemas.microsoft.com/office/powerpoint/2010/main" val="445221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24A23B-CE8A-BCD6-08C4-CBAAAE1217E5}"/>
              </a:ext>
            </a:extLst>
          </p:cNvPr>
          <p:cNvSpPr>
            <a:spLocks noGrp="1"/>
          </p:cNvSpPr>
          <p:nvPr>
            <p:ph idx="1"/>
          </p:nvPr>
        </p:nvSpPr>
        <p:spPr>
          <a:xfrm>
            <a:off x="838200" y="328773"/>
            <a:ext cx="10515600" cy="5848190"/>
          </a:xfrm>
        </p:spPr>
        <p:txBody>
          <a:bodyPr>
            <a:normAutofit fontScale="70000" lnSpcReduction="20000"/>
          </a:bodyPr>
          <a:lstStyle/>
          <a:p>
            <a:r>
              <a:rPr lang="it-IT" b="1" i="0" u="none" strike="noStrike" dirty="0" err="1">
                <a:solidFill>
                  <a:srgbClr val="000000"/>
                </a:solidFill>
                <a:effectLst/>
                <a:highlight>
                  <a:srgbClr val="FFFF00"/>
                </a:highlight>
                <a:latin typeface="Source Serif Pro" panose="02040603050405020204" pitchFamily="18" charset="0"/>
              </a:rPr>
              <a:t>Why</a:t>
            </a:r>
            <a:r>
              <a:rPr lang="it-IT" b="1" i="0" u="none" strike="noStrike" dirty="0">
                <a:solidFill>
                  <a:srgbClr val="000000"/>
                </a:solidFill>
                <a:effectLst/>
                <a:highlight>
                  <a:srgbClr val="FFFF00"/>
                </a:highlight>
                <a:latin typeface="Source Serif Pro" panose="02040603050405020204" pitchFamily="18" charset="0"/>
              </a:rPr>
              <a:t> </a:t>
            </a:r>
            <a:r>
              <a:rPr lang="it-IT" b="1" i="0" u="none" strike="noStrike" dirty="0" err="1">
                <a:solidFill>
                  <a:srgbClr val="000000"/>
                </a:solidFill>
                <a:effectLst/>
                <a:highlight>
                  <a:srgbClr val="FFFF00"/>
                </a:highlight>
                <a:latin typeface="Source Serif Pro" panose="02040603050405020204" pitchFamily="18" charset="0"/>
              </a:rPr>
              <a:t>levy</a:t>
            </a:r>
            <a:r>
              <a:rPr lang="it-IT" b="1" i="0" u="none" strike="noStrike" dirty="0">
                <a:solidFill>
                  <a:srgbClr val="000000"/>
                </a:solidFill>
                <a:effectLst/>
                <a:highlight>
                  <a:srgbClr val="FFFF00"/>
                </a:highlight>
                <a:latin typeface="Source Serif Pro" panose="02040603050405020204" pitchFamily="18" charset="0"/>
              </a:rPr>
              <a:t> </a:t>
            </a:r>
            <a:r>
              <a:rPr lang="it-IT" b="1" i="0" u="none" strike="noStrike" dirty="0" err="1">
                <a:solidFill>
                  <a:srgbClr val="000000"/>
                </a:solidFill>
                <a:effectLst/>
                <a:highlight>
                  <a:srgbClr val="FFFF00"/>
                </a:highlight>
                <a:latin typeface="Source Serif Pro" panose="02040603050405020204" pitchFamily="18" charset="0"/>
              </a:rPr>
              <a:t>this</a:t>
            </a:r>
            <a:r>
              <a:rPr lang="it-IT" b="1" i="0" u="none" strike="noStrike" dirty="0">
                <a:solidFill>
                  <a:srgbClr val="000000"/>
                </a:solidFill>
                <a:effectLst/>
                <a:highlight>
                  <a:srgbClr val="FFFF00"/>
                </a:highlight>
                <a:latin typeface="Source Serif Pro" panose="02040603050405020204" pitchFamily="18" charset="0"/>
              </a:rPr>
              <a:t> tax </a:t>
            </a:r>
            <a:r>
              <a:rPr lang="it-IT" b="1" i="0" u="none" strike="noStrike" dirty="0" err="1">
                <a:solidFill>
                  <a:srgbClr val="000000"/>
                </a:solidFill>
                <a:effectLst/>
                <a:highlight>
                  <a:srgbClr val="FFFF00"/>
                </a:highlight>
                <a:latin typeface="Source Serif Pro" panose="02040603050405020204" pitchFamily="18" charset="0"/>
              </a:rPr>
              <a:t>at</a:t>
            </a:r>
            <a:r>
              <a:rPr lang="it-IT" b="1" i="0" u="none" strike="noStrike" dirty="0">
                <a:solidFill>
                  <a:srgbClr val="000000"/>
                </a:solidFill>
                <a:effectLst/>
                <a:highlight>
                  <a:srgbClr val="FFFF00"/>
                </a:highlight>
                <a:latin typeface="Source Serif Pro" panose="02040603050405020204" pitchFamily="18" charset="0"/>
              </a:rPr>
              <a:t> the </a:t>
            </a:r>
            <a:r>
              <a:rPr lang="it-IT" b="1" i="0" u="none" strike="noStrike" dirty="0" err="1">
                <a:solidFill>
                  <a:srgbClr val="000000"/>
                </a:solidFill>
                <a:effectLst/>
                <a:highlight>
                  <a:srgbClr val="FFFF00"/>
                </a:highlight>
                <a:latin typeface="Source Serif Pro" panose="02040603050405020204" pitchFamily="18" charset="0"/>
              </a:rPr>
              <a:t>European</a:t>
            </a:r>
            <a:r>
              <a:rPr lang="it-IT" b="1" i="0" u="none" strike="noStrike" dirty="0">
                <a:solidFill>
                  <a:srgbClr val="000000"/>
                </a:solidFill>
                <a:effectLst/>
                <a:highlight>
                  <a:srgbClr val="FFFF00"/>
                </a:highlight>
                <a:latin typeface="Source Serif Pro" panose="02040603050405020204" pitchFamily="18" charset="0"/>
              </a:rPr>
              <a:t> </a:t>
            </a:r>
            <a:r>
              <a:rPr lang="it-IT" b="1" i="0" u="none" strike="noStrike" dirty="0" err="1">
                <a:solidFill>
                  <a:srgbClr val="000000"/>
                </a:solidFill>
                <a:effectLst/>
                <a:highlight>
                  <a:srgbClr val="FFFF00"/>
                </a:highlight>
                <a:latin typeface="Source Serif Pro" panose="02040603050405020204" pitchFamily="18" charset="0"/>
              </a:rPr>
              <a:t>level</a:t>
            </a:r>
            <a:r>
              <a:rPr lang="it-IT" b="1" i="0" u="none" strike="noStrike" dirty="0">
                <a:solidFill>
                  <a:srgbClr val="000000"/>
                </a:solidFill>
                <a:effectLst/>
                <a:highlight>
                  <a:srgbClr val="FFFF00"/>
                </a:highlight>
                <a:latin typeface="Source Serif Pro" panose="02040603050405020204" pitchFamily="18" charset="0"/>
              </a:rPr>
              <a:t>? </a:t>
            </a:r>
          </a:p>
          <a:p>
            <a:pPr algn="just">
              <a:lnSpc>
                <a:spcPct val="200000"/>
              </a:lnSpc>
            </a:pPr>
            <a:r>
              <a:rPr lang="it-IT" sz="2300" b="0" i="0" u="none" strike="noStrike" dirty="0">
                <a:solidFill>
                  <a:srgbClr val="000000"/>
                </a:solidFill>
                <a:effectLst/>
                <a:latin typeface="Source Serif Pro" panose="02040603050405020204" pitchFamily="18" charset="0"/>
              </a:rPr>
              <a:t>First, </a:t>
            </a:r>
            <a:r>
              <a:rPr lang="it-IT" sz="2300" b="0" i="0" u="none" strike="noStrike" dirty="0" err="1">
                <a:solidFill>
                  <a:srgbClr val="000000"/>
                </a:solidFill>
                <a:effectLst/>
                <a:latin typeface="Source Serif Pro" panose="02040603050405020204" pitchFamily="18" charset="0"/>
              </a:rPr>
              <a:t>because</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this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is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probably</a:t>
            </a:r>
            <a:r>
              <a:rPr lang="it-IT" sz="2300" b="0" i="0" u="none" strike="noStrike" dirty="0">
                <a:solidFill>
                  <a:srgbClr val="000000"/>
                </a:solidFill>
                <a:effectLst/>
                <a:latin typeface="Source Serif Pro" panose="02040603050405020204" pitchFamily="18" charset="0"/>
              </a:rPr>
              <a:t> the best </a:t>
            </a:r>
            <a:r>
              <a:rPr lang="it-IT" sz="2300" b="0" i="0" u="none" strike="noStrike" dirty="0" err="1">
                <a:solidFill>
                  <a:srgbClr val="000000"/>
                </a:solidFill>
                <a:effectLst/>
                <a:latin typeface="Source Serif Pro" panose="02040603050405020204" pitchFamily="18" charset="0"/>
              </a:rPr>
              <a:t>level</a:t>
            </a:r>
            <a:r>
              <a:rPr lang="it-IT" sz="2300" b="0" i="0" u="none" strike="noStrike" dirty="0">
                <a:solidFill>
                  <a:srgbClr val="000000"/>
                </a:solidFill>
                <a:effectLst/>
                <a:latin typeface="Source Serif Pro" panose="02040603050405020204" pitchFamily="18" charset="0"/>
              </a:rPr>
              <a:t> to </a:t>
            </a:r>
            <a:r>
              <a:rPr lang="it-IT" sz="2300" b="0" i="0" u="none" strike="noStrike" dirty="0" err="1">
                <a:solidFill>
                  <a:srgbClr val="000000"/>
                </a:solidFill>
                <a:effectLst/>
                <a:latin typeface="Source Serif Pro" panose="02040603050405020204" pitchFamily="18" charset="0"/>
              </a:rPr>
              <a:t>implement</a:t>
            </a:r>
            <a:r>
              <a:rPr lang="it-IT" sz="2300" b="0" i="0" u="none" strike="noStrike" dirty="0">
                <a:solidFill>
                  <a:srgbClr val="000000"/>
                </a:solidFill>
                <a:effectLst/>
                <a:latin typeface="Source Serif Pro" panose="02040603050405020204" pitchFamily="18" charset="0"/>
              </a:rPr>
              <a:t> and </a:t>
            </a:r>
            <a:r>
              <a:rPr lang="it-IT" sz="2300" b="0" i="0" u="none" strike="noStrike" dirty="0" err="1">
                <a:solidFill>
                  <a:srgbClr val="000000"/>
                </a:solidFill>
                <a:effectLst/>
                <a:latin typeface="Source Serif Pro" panose="02040603050405020204" pitchFamily="18" charset="0"/>
              </a:rPr>
              <a:t>enforce</a:t>
            </a:r>
            <a:r>
              <a:rPr lang="it-IT" sz="2300" b="0" i="0" u="none" strike="noStrike" dirty="0">
                <a:solidFill>
                  <a:srgbClr val="000000"/>
                </a:solidFill>
                <a:effectLst/>
                <a:latin typeface="Source Serif Pro" panose="02040603050405020204" pitchFamily="18" charset="0"/>
              </a:rPr>
              <a:t> an </a:t>
            </a:r>
            <a:r>
              <a:rPr lang="it-IT" sz="2300" b="0" i="0" u="none" strike="noStrike" dirty="0" err="1">
                <a:solidFill>
                  <a:srgbClr val="000000"/>
                </a:solidFill>
                <a:effectLst/>
                <a:latin typeface="Source Serif Pro" panose="02040603050405020204" pitchFamily="18" charset="0"/>
              </a:rPr>
              <a:t>effective</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wealth</a:t>
            </a:r>
            <a:r>
              <a:rPr lang="it-IT" sz="2300" b="0" i="0" u="none" strike="noStrike" dirty="0">
                <a:solidFill>
                  <a:srgbClr val="000000"/>
                </a:solidFill>
                <a:effectLst/>
                <a:latin typeface="Source Serif Pro" panose="02040603050405020204" pitchFamily="18" charset="0"/>
              </a:rPr>
              <a:t> tax. With a </a:t>
            </a:r>
            <a:r>
              <a:rPr lang="it-IT" sz="2300" b="0" i="0" u="none" strike="noStrike" dirty="0" err="1">
                <a:solidFill>
                  <a:srgbClr val="000000"/>
                </a:solidFill>
                <a:effectLst/>
                <a:latin typeface="Source Serif Pro" panose="02040603050405020204" pitchFamily="18" charset="0"/>
              </a:rPr>
              <a:t>European</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wealth</a:t>
            </a:r>
            <a:r>
              <a:rPr lang="it-IT" sz="2300" b="0" i="0" u="none" strike="noStrike" dirty="0">
                <a:solidFill>
                  <a:srgbClr val="000000"/>
                </a:solidFill>
                <a:effectLst/>
                <a:latin typeface="Source Serif Pro" panose="02040603050405020204" pitchFamily="18" charset="0"/>
              </a:rPr>
              <a:t> tax, </a:t>
            </a:r>
            <a:r>
              <a:rPr lang="it-IT" sz="2300" b="0" i="0" u="none" strike="noStrike" dirty="0" err="1">
                <a:solidFill>
                  <a:srgbClr val="000000"/>
                </a:solidFill>
                <a:effectLst/>
                <a:latin typeface="Source Serif Pro" panose="02040603050405020204" pitchFamily="18" charset="0"/>
              </a:rPr>
              <a:t>migration</a:t>
            </a:r>
            <a:r>
              <a:rPr lang="it-IT" sz="2300" b="0" i="0" u="none" strike="noStrike" dirty="0">
                <a:solidFill>
                  <a:srgbClr val="000000"/>
                </a:solidFill>
                <a:effectLst/>
                <a:latin typeface="Source Serif Pro" panose="02040603050405020204" pitchFamily="18" charset="0"/>
              </a:rPr>
              <a:t> of </a:t>
            </a:r>
            <a:r>
              <a:rPr lang="it-IT" sz="2300" b="0" i="0" u="none" strike="noStrike" dirty="0" err="1">
                <a:solidFill>
                  <a:srgbClr val="000000"/>
                </a:solidFill>
                <a:effectLst/>
                <a:latin typeface="Source Serif Pro" panose="02040603050405020204" pitchFamily="18" charset="0"/>
              </a:rPr>
              <a:t>wealthy</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taxpayers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within</a:t>
            </a:r>
            <a:r>
              <a:rPr lang="it-IT" sz="2300" b="0" i="0" u="none" strike="noStrike" dirty="0">
                <a:solidFill>
                  <a:srgbClr val="000000"/>
                </a:solidFill>
                <a:effectLst/>
                <a:latin typeface="Source Serif Pro" panose="02040603050405020204" pitchFamily="18" charset="0"/>
              </a:rPr>
              <a:t> the </a:t>
            </a:r>
            <a:r>
              <a:rPr lang="it-IT" sz="2300" b="0" i="0" u="none" strike="noStrike" dirty="0" err="1">
                <a:solidFill>
                  <a:srgbClr val="000000"/>
                </a:solidFill>
                <a:effectLst/>
                <a:latin typeface="Source Serif Pro" panose="02040603050405020204" pitchFamily="18" charset="0"/>
              </a:rPr>
              <a:t>European</a:t>
            </a:r>
            <a:r>
              <a:rPr lang="it-IT" sz="2300" b="0" i="0" u="none" strike="noStrike" dirty="0">
                <a:solidFill>
                  <a:srgbClr val="000000"/>
                </a:solidFill>
                <a:effectLst/>
                <a:latin typeface="Source Serif Pro" panose="02040603050405020204" pitchFamily="18" charset="0"/>
              </a:rPr>
              <a:t> Union </a:t>
            </a:r>
            <a:r>
              <a:rPr lang="it-IT" sz="2300" b="0" i="0" u="none" strike="noStrike" dirty="0" err="1">
                <a:solidFill>
                  <a:srgbClr val="000000"/>
                </a:solidFill>
                <a:effectLst/>
                <a:latin typeface="Source Serif Pro" panose="02040603050405020204" pitchFamily="18" charset="0"/>
              </a:rPr>
              <a:t>becomes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irrelevant</a:t>
            </a:r>
            <a:r>
              <a:rPr lang="it-IT" sz="2300" b="0" i="0" u="none" strike="noStrike" dirty="0">
                <a:solidFill>
                  <a:srgbClr val="000000"/>
                </a:solidFill>
                <a:effectLst/>
                <a:latin typeface="Source Serif Pro" panose="02040603050405020204" pitchFamily="18" charset="0"/>
              </a:rPr>
              <a:t> . </a:t>
            </a:r>
          </a:p>
          <a:p>
            <a:pPr algn="just">
              <a:lnSpc>
                <a:spcPct val="200000"/>
              </a:lnSpc>
            </a:pPr>
            <a:r>
              <a:rPr lang="it-IT" sz="2300" b="0" i="0" u="none" strike="noStrike" dirty="0">
                <a:solidFill>
                  <a:srgbClr val="000000"/>
                </a:solidFill>
                <a:effectLst/>
                <a:latin typeface="Source Serif Pro" panose="02040603050405020204" pitchFamily="18" charset="0"/>
              </a:rPr>
              <a:t>Enforcement </a:t>
            </a:r>
            <a:r>
              <a:rPr lang="it-IT" sz="2300" b="0" i="0" u="none" strike="noStrike" dirty="0" err="1">
                <a:solidFill>
                  <a:srgbClr val="000000"/>
                </a:solidFill>
                <a:effectLst/>
                <a:latin typeface="Source Serif Pro" panose="02040603050405020204" pitchFamily="18" charset="0"/>
              </a:rPr>
              <a:t>is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facilitated</a:t>
            </a:r>
            <a:r>
              <a:rPr lang="it-IT" sz="2300" b="0" i="0" u="none" strike="noStrike" dirty="0">
                <a:solidFill>
                  <a:srgbClr val="000000"/>
                </a:solidFill>
                <a:effectLst/>
                <a:latin typeface="Source Serif Pro" panose="02040603050405020204" pitchFamily="18" charset="0"/>
              </a:rPr>
              <a:t> by cross-</a:t>
            </a:r>
            <a:r>
              <a:rPr lang="it-IT" sz="2300" b="0" i="0" u="none" strike="noStrike" dirty="0" err="1">
                <a:solidFill>
                  <a:srgbClr val="000000"/>
                </a:solidFill>
                <a:effectLst/>
                <a:latin typeface="Source Serif Pro" panose="02040603050405020204" pitchFamily="18" charset="0"/>
              </a:rPr>
              <a:t>border</a:t>
            </a:r>
            <a:r>
              <a:rPr lang="it-IT" sz="2300" b="0" i="0" u="none" strike="noStrike" dirty="0">
                <a:solidFill>
                  <a:srgbClr val="000000"/>
                </a:solidFill>
                <a:effectLst/>
                <a:latin typeface="Source Serif Pro" panose="02040603050405020204" pitchFamily="18" charset="0"/>
              </a:rPr>
              <a:t> bank and tax </a:t>
            </a:r>
            <a:r>
              <a:rPr lang="it-IT" sz="2300" b="0" i="0" u="none" strike="noStrike" dirty="0" err="1">
                <a:solidFill>
                  <a:srgbClr val="000000"/>
                </a:solidFill>
                <a:effectLst/>
                <a:latin typeface="Source Serif Pro" panose="02040603050405020204" pitchFamily="18" charset="0"/>
              </a:rPr>
              <a:t>administration</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cooperation</a:t>
            </a:r>
            <a:r>
              <a:rPr lang="it-IT" sz="2300" b="0" i="0" u="none" strike="noStrike" dirty="0">
                <a:solidFill>
                  <a:srgbClr val="000000"/>
                </a:solidFill>
                <a:effectLst/>
                <a:latin typeface="Source Serif Pro" panose="02040603050405020204" pitchFamily="18" charset="0"/>
              </a:rPr>
              <a:t> (Saez and </a:t>
            </a:r>
            <a:r>
              <a:rPr lang="it-IT" sz="2300" b="0" i="0" u="none" strike="noStrike" dirty="0" err="1">
                <a:solidFill>
                  <a:srgbClr val="000000"/>
                </a:solidFill>
                <a:effectLst/>
                <a:latin typeface="Source Serif Pro" panose="02040603050405020204" pitchFamily="18" charset="0"/>
              </a:rPr>
              <a:t>Zucman</a:t>
            </a:r>
            <a:r>
              <a:rPr lang="it-IT" sz="2300" b="0" i="0" u="none" strike="noStrike" dirty="0">
                <a:solidFill>
                  <a:srgbClr val="000000"/>
                </a:solidFill>
                <a:effectLst/>
                <a:latin typeface="Source Serif Pro" panose="02040603050405020204" pitchFamily="18" charset="0"/>
              </a:rPr>
              <a:t> 2019).</a:t>
            </a:r>
          </a:p>
          <a:p>
            <a:pPr algn="just">
              <a:lnSpc>
                <a:spcPct val="200000"/>
              </a:lnSpc>
            </a:pP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Most</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importantly</a:t>
            </a:r>
            <a:r>
              <a:rPr lang="it-IT" sz="2300" b="0" i="0" u="none" strike="noStrike" dirty="0">
                <a:solidFill>
                  <a:srgbClr val="000000"/>
                </a:solidFill>
                <a:effectLst/>
                <a:latin typeface="Source Serif Pro" panose="02040603050405020204" pitchFamily="18" charset="0"/>
              </a:rPr>
              <a:t>, a tax </a:t>
            </a:r>
            <a:r>
              <a:rPr lang="it-IT" sz="2300" b="0" i="0" u="none" strike="noStrike" dirty="0" err="1">
                <a:solidFill>
                  <a:srgbClr val="000000"/>
                </a:solidFill>
                <a:effectLst/>
                <a:latin typeface="Source Serif Pro" panose="02040603050405020204" pitchFamily="18" charset="0"/>
              </a:rPr>
              <a:t>at</a:t>
            </a:r>
            <a:r>
              <a:rPr lang="it-IT" sz="2300" b="0" i="0" u="none" strike="noStrike" dirty="0">
                <a:solidFill>
                  <a:srgbClr val="000000"/>
                </a:solidFill>
                <a:effectLst/>
                <a:latin typeface="Source Serif Pro" panose="02040603050405020204" pitchFamily="18" charset="0"/>
              </a:rPr>
              <a:t> the </a:t>
            </a:r>
            <a:r>
              <a:rPr lang="it-IT" sz="2300" b="0" i="0" u="none" strike="noStrike" dirty="0" err="1">
                <a:solidFill>
                  <a:srgbClr val="000000"/>
                </a:solidFill>
                <a:effectLst/>
                <a:latin typeface="Source Serif Pro" panose="02040603050405020204" pitchFamily="18" charset="0"/>
              </a:rPr>
              <a:t>European</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level</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would</a:t>
            </a:r>
            <a:r>
              <a:rPr lang="it-IT" sz="2300" b="0" i="0" u="none" strike="noStrike" dirty="0">
                <a:solidFill>
                  <a:srgbClr val="000000"/>
                </a:solidFill>
                <a:effectLst/>
                <a:latin typeface="Source Serif Pro" panose="02040603050405020204" pitchFamily="18" charset="0"/>
              </a:rPr>
              <a:t> be a concrete </a:t>
            </a:r>
            <a:r>
              <a:rPr lang="it-IT" sz="2300" b="0" i="0" u="none" strike="noStrike" dirty="0" err="1">
                <a:solidFill>
                  <a:srgbClr val="000000"/>
                </a:solidFill>
                <a:effectLst/>
                <a:latin typeface="Source Serif Pro" panose="02040603050405020204" pitchFamily="18" charset="0"/>
              </a:rPr>
              <a:t>embodiment</a:t>
            </a:r>
            <a:r>
              <a:rPr lang="it-IT" sz="2300" b="0" i="0" u="none" strike="noStrike" dirty="0">
                <a:solidFill>
                  <a:srgbClr val="000000"/>
                </a:solidFill>
                <a:effectLst/>
                <a:latin typeface="Source Serif Pro" panose="02040603050405020204" pitchFamily="18" charset="0"/>
              </a:rPr>
              <a:t> of </a:t>
            </a:r>
            <a:r>
              <a:rPr lang="it-IT" sz="2300" b="0" i="0" u="none" strike="noStrike" dirty="0" err="1">
                <a:solidFill>
                  <a:srgbClr val="000000"/>
                </a:solidFill>
                <a:effectLst/>
                <a:latin typeface="Source Serif Pro" panose="02040603050405020204" pitchFamily="18" charset="0"/>
              </a:rPr>
              <a:t>European</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solidarity</a:t>
            </a:r>
            <a:r>
              <a:rPr lang="it-IT" sz="2300" b="0" i="0" u="none" strike="noStrike" dirty="0">
                <a:solidFill>
                  <a:srgbClr val="000000"/>
                </a:solidFill>
                <a:effectLst/>
                <a:latin typeface="Source Serif Pro" panose="02040603050405020204" pitchFamily="18" charset="0"/>
              </a:rPr>
              <a:t> in the </a:t>
            </a:r>
            <a:r>
              <a:rPr lang="it-IT" sz="2300" b="0" i="0" u="none" strike="noStrike" dirty="0" err="1">
                <a:solidFill>
                  <a:srgbClr val="000000"/>
                </a:solidFill>
                <a:effectLst/>
                <a:latin typeface="Source Serif Pro" panose="02040603050405020204" pitchFamily="18" charset="0"/>
              </a:rPr>
              <a:t>fight</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against</a:t>
            </a:r>
            <a:r>
              <a:rPr lang="it-IT" sz="2300" b="0" i="0" u="none" strike="noStrike" dirty="0">
                <a:solidFill>
                  <a:srgbClr val="000000"/>
                </a:solidFill>
                <a:effectLst/>
                <a:latin typeface="Source Serif Pro" panose="02040603050405020204" pitchFamily="18" charset="0"/>
              </a:rPr>
              <a:t> the COVID </a:t>
            </a:r>
            <a:r>
              <a:rPr lang="it-IT" sz="2300" b="0" i="0" u="none" strike="noStrike" dirty="0" err="1">
                <a:solidFill>
                  <a:srgbClr val="000000"/>
                </a:solidFill>
                <a:effectLst/>
                <a:latin typeface="Source Serif Pro" panose="02040603050405020204" pitchFamily="18" charset="0"/>
              </a:rPr>
              <a:t>epidemic</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It</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would</a:t>
            </a:r>
            <a:r>
              <a:rPr lang="it-IT" sz="2300" b="0" i="0" u="none" strike="noStrike" dirty="0">
                <a:solidFill>
                  <a:srgbClr val="000000"/>
                </a:solidFill>
                <a:effectLst/>
                <a:latin typeface="Source Serif Pro" panose="02040603050405020204" pitchFamily="18" charset="0"/>
              </a:rPr>
              <a:t> shift the </a:t>
            </a:r>
            <a:r>
              <a:rPr lang="it-IT" sz="2300" b="0" i="0" u="none" strike="noStrike" dirty="0" err="1">
                <a:solidFill>
                  <a:srgbClr val="000000"/>
                </a:solidFill>
                <a:effectLst/>
                <a:latin typeface="Source Serif Pro" panose="02040603050405020204" pitchFamily="18" charset="0"/>
              </a:rPr>
              <a:t>discussion</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about</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how</a:t>
            </a:r>
            <a:r>
              <a:rPr lang="it-IT" sz="2300" b="0" i="0" u="none" strike="noStrike" dirty="0">
                <a:solidFill>
                  <a:srgbClr val="000000"/>
                </a:solidFill>
                <a:effectLst/>
                <a:latin typeface="Source Serif Pro" panose="02040603050405020204" pitchFamily="18" charset="0"/>
              </a:rPr>
              <a:t> to </a:t>
            </a:r>
            <a:r>
              <a:rPr lang="it-IT" sz="2300" b="0" i="0" u="none" strike="noStrike" dirty="0" err="1">
                <a:solidFill>
                  <a:srgbClr val="000000"/>
                </a:solidFill>
                <a:effectLst/>
                <a:latin typeface="Source Serif Pro" panose="02040603050405020204" pitchFamily="18" charset="0"/>
              </a:rPr>
              <a:t>pay</a:t>
            </a:r>
            <a:r>
              <a:rPr lang="it-IT" sz="2300" b="0" i="0" u="none" strike="noStrike" dirty="0">
                <a:solidFill>
                  <a:srgbClr val="000000"/>
                </a:solidFill>
                <a:effectLst/>
                <a:latin typeface="Source Serif Pro" panose="02040603050405020204" pitchFamily="18" charset="0"/>
              </a:rPr>
              <a:t> for the costs of the </a:t>
            </a:r>
            <a:r>
              <a:rPr lang="it-IT" sz="2300" b="0" i="0" u="none" strike="noStrike" dirty="0" err="1">
                <a:solidFill>
                  <a:srgbClr val="000000"/>
                </a:solidFill>
                <a:effectLst/>
                <a:latin typeface="Source Serif Pro" panose="02040603050405020204" pitchFamily="18" charset="0"/>
              </a:rPr>
              <a:t>crisis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away</a:t>
            </a:r>
            <a:r>
              <a:rPr lang="it-IT" sz="2300" b="0" i="0" u="none" strike="noStrike" dirty="0">
                <a:solidFill>
                  <a:srgbClr val="000000"/>
                </a:solidFill>
                <a:effectLst/>
                <a:latin typeface="Source Serif Pro" panose="02040603050405020204" pitchFamily="18" charset="0"/>
              </a:rPr>
              <a:t> from a </a:t>
            </a:r>
            <a:r>
              <a:rPr lang="it-IT" sz="2300" b="0" i="0" u="none" strike="noStrike" dirty="0" err="1">
                <a:solidFill>
                  <a:srgbClr val="000000"/>
                </a:solidFill>
                <a:effectLst/>
                <a:latin typeface="Source Serif Pro" panose="02040603050405020204" pitchFamily="18" charset="0"/>
              </a:rPr>
              <a:t>question</a:t>
            </a:r>
            <a:r>
              <a:rPr lang="it-IT" sz="2300" b="0" i="0" u="none" strike="noStrike" dirty="0">
                <a:solidFill>
                  <a:srgbClr val="000000"/>
                </a:solidFill>
                <a:effectLst/>
                <a:latin typeface="Source Serif Pro" panose="02040603050405020204" pitchFamily="18" charset="0"/>
              </a:rPr>
              <a:t> of international transfers (</a:t>
            </a:r>
            <a:r>
              <a:rPr lang="it-IT" sz="2300" b="0" i="0" u="none" strike="noStrike" dirty="0" err="1">
                <a:solidFill>
                  <a:srgbClr val="000000"/>
                </a:solidFill>
                <a:effectLst/>
                <a:latin typeface="Source Serif Pro" panose="02040603050405020204" pitchFamily="18" charset="0"/>
              </a:rPr>
              <a:t>across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European</a:t>
            </a:r>
            <a:r>
              <a:rPr lang="it-IT" sz="2300" b="0" i="0" u="none" strike="noStrike" dirty="0">
                <a:solidFill>
                  <a:srgbClr val="000000"/>
                </a:solidFill>
                <a:effectLst/>
                <a:latin typeface="Source Serif Pro" panose="02040603050405020204" pitchFamily="18" charset="0"/>
              </a:rPr>
              <a:t> countries) and </a:t>
            </a:r>
            <a:r>
              <a:rPr lang="it-IT" sz="2300" b="0" i="0" u="none" strike="noStrike" dirty="0" err="1">
                <a:solidFill>
                  <a:srgbClr val="000000"/>
                </a:solidFill>
                <a:effectLst/>
                <a:latin typeface="Source Serif Pro" panose="02040603050405020204" pitchFamily="18" charset="0"/>
              </a:rPr>
              <a:t>instead</a:t>
            </a:r>
            <a:r>
              <a:rPr lang="it-IT" sz="2300" b="0" i="0" u="none" strike="noStrike" dirty="0">
                <a:solidFill>
                  <a:srgbClr val="000000"/>
                </a:solidFill>
                <a:effectLst/>
                <a:latin typeface="Source Serif Pro" panose="02040603050405020204" pitchFamily="18" charset="0"/>
              </a:rPr>
              <a:t> focus the </a:t>
            </a:r>
            <a:r>
              <a:rPr lang="it-IT" sz="2300" b="0" i="0" u="none" strike="noStrike" dirty="0" err="1">
                <a:solidFill>
                  <a:srgbClr val="000000"/>
                </a:solidFill>
                <a:effectLst/>
                <a:latin typeface="Source Serif Pro" panose="02040603050405020204" pitchFamily="18" charset="0"/>
              </a:rPr>
              <a:t>discussion</a:t>
            </a:r>
            <a:r>
              <a:rPr lang="it-IT" sz="2300" b="0" i="0" u="none" strike="noStrike" dirty="0">
                <a:solidFill>
                  <a:srgbClr val="000000"/>
                </a:solidFill>
                <a:effectLst/>
                <a:latin typeface="Source Serif Pro" panose="02040603050405020204" pitchFamily="18" charset="0"/>
              </a:rPr>
              <a:t> on transfers </a:t>
            </a:r>
            <a:r>
              <a:rPr lang="it-IT" sz="2300" b="0" i="0" u="none" strike="noStrike" dirty="0" err="1">
                <a:solidFill>
                  <a:srgbClr val="000000"/>
                </a:solidFill>
                <a:effectLst/>
                <a:latin typeface="Source Serif Pro" panose="02040603050405020204" pitchFamily="18" charset="0"/>
              </a:rPr>
              <a:t>across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individuals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according</a:t>
            </a:r>
            <a:r>
              <a:rPr lang="it-IT" sz="2300" b="0" i="0" u="none" strike="noStrike" dirty="0">
                <a:solidFill>
                  <a:srgbClr val="000000"/>
                </a:solidFill>
                <a:effectLst/>
                <a:latin typeface="Source Serif Pro" panose="02040603050405020204" pitchFamily="18" charset="0"/>
              </a:rPr>
              <a:t> to </a:t>
            </a:r>
            <a:r>
              <a:rPr lang="it-IT" sz="2300" b="0" i="0" u="none" strike="noStrike" dirty="0" err="1">
                <a:solidFill>
                  <a:srgbClr val="000000"/>
                </a:solidFill>
                <a:effectLst/>
                <a:latin typeface="Source Serif Pro" panose="02040603050405020204" pitchFamily="18" charset="0"/>
              </a:rPr>
              <a:t>their</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means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irrespective</a:t>
            </a:r>
            <a:r>
              <a:rPr lang="it-IT" sz="2300" b="0" i="0" u="none" strike="noStrike" dirty="0">
                <a:solidFill>
                  <a:srgbClr val="000000"/>
                </a:solidFill>
                <a:effectLst/>
                <a:latin typeface="Source Serif Pro" panose="02040603050405020204" pitchFamily="18" charset="0"/>
              </a:rPr>
              <a:t> of </a:t>
            </a:r>
            <a:r>
              <a:rPr lang="it-IT" sz="2300" b="0" i="0" u="none" strike="noStrike" dirty="0" err="1">
                <a:solidFill>
                  <a:srgbClr val="000000"/>
                </a:solidFill>
                <a:effectLst/>
                <a:latin typeface="Source Serif Pro" panose="02040603050405020204" pitchFamily="18" charset="0"/>
              </a:rPr>
              <a:t>their</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nationality</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This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would</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overcome</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oppositions</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based</a:t>
            </a:r>
            <a:r>
              <a:rPr lang="it-IT" sz="2300" b="0" i="0" u="none" strike="noStrike" dirty="0">
                <a:solidFill>
                  <a:srgbClr val="000000"/>
                </a:solidFill>
                <a:effectLst/>
                <a:latin typeface="Source Serif Pro" panose="02040603050405020204" pitchFamily="18" charset="0"/>
              </a:rPr>
              <a:t> on </a:t>
            </a:r>
            <a:r>
              <a:rPr lang="it-IT" sz="2300" b="0" i="0" u="none" strike="noStrike" dirty="0" err="1">
                <a:solidFill>
                  <a:srgbClr val="000000"/>
                </a:solidFill>
                <a:effectLst/>
                <a:latin typeface="Source Serif Pro" panose="02040603050405020204" pitchFamily="18" charset="0"/>
              </a:rPr>
              <a:t>selfish</a:t>
            </a:r>
            <a:r>
              <a:rPr lang="it-IT" sz="2300" b="0" i="0" u="none" strike="noStrike" dirty="0">
                <a:solidFill>
                  <a:srgbClr val="000000"/>
                </a:solidFill>
                <a:effectLst/>
                <a:latin typeface="Source Serif Pro" panose="02040603050405020204" pitchFamily="18" charset="0"/>
              </a:rPr>
              <a:t> national self-</a:t>
            </a:r>
            <a:r>
              <a:rPr lang="it-IT" sz="2300" b="0" i="0" u="none" strike="noStrike" dirty="0" err="1">
                <a:solidFill>
                  <a:srgbClr val="000000"/>
                </a:solidFill>
                <a:effectLst/>
                <a:latin typeface="Source Serif Pro" panose="02040603050405020204" pitchFamily="18" charset="0"/>
              </a:rPr>
              <a:t>interest</a:t>
            </a:r>
            <a:r>
              <a:rPr lang="it-IT" sz="2300" b="0" i="0" u="none" strike="noStrike" dirty="0">
                <a:solidFill>
                  <a:srgbClr val="000000"/>
                </a:solidFill>
                <a:effectLst/>
                <a:latin typeface="Source Serif Pro" panose="02040603050405020204" pitchFamily="18" charset="0"/>
              </a:rPr>
              <a:t>, and </a:t>
            </a:r>
            <a:r>
              <a:rPr lang="it-IT" sz="2300" b="0" i="0" u="none" strike="noStrike" dirty="0" err="1">
                <a:solidFill>
                  <a:srgbClr val="000000"/>
                </a:solidFill>
                <a:effectLst/>
                <a:latin typeface="Source Serif Pro" panose="02040603050405020204" pitchFamily="18" charset="0"/>
              </a:rPr>
              <a:t>contribute</a:t>
            </a:r>
            <a:r>
              <a:rPr lang="it-IT" sz="2300" b="0" i="0" u="none" strike="noStrike" dirty="0">
                <a:solidFill>
                  <a:srgbClr val="000000"/>
                </a:solidFill>
                <a:effectLst/>
                <a:latin typeface="Source Serif Pro" panose="02040603050405020204" pitchFamily="18" charset="0"/>
              </a:rPr>
              <a:t> to </a:t>
            </a:r>
            <a:r>
              <a:rPr lang="it-IT" sz="2300" b="0" i="0" u="none" strike="noStrike" dirty="0" err="1">
                <a:solidFill>
                  <a:srgbClr val="000000"/>
                </a:solidFill>
                <a:effectLst/>
                <a:latin typeface="Source Serif Pro" panose="02040603050405020204" pitchFamily="18" charset="0"/>
              </a:rPr>
              <a:t>creating</a:t>
            </a:r>
            <a:r>
              <a:rPr lang="it-IT" sz="2300" b="0" i="0" u="none" strike="noStrike" dirty="0">
                <a:solidFill>
                  <a:srgbClr val="000000"/>
                </a:solidFill>
                <a:effectLst/>
                <a:latin typeface="Source Serif Pro" panose="02040603050405020204" pitchFamily="18" charset="0"/>
              </a:rPr>
              <a:t> a </a:t>
            </a:r>
            <a:r>
              <a:rPr lang="it-IT" sz="2300" b="0" i="0" u="none" strike="noStrike" dirty="0" err="1">
                <a:solidFill>
                  <a:srgbClr val="000000"/>
                </a:solidFill>
                <a:effectLst/>
                <a:latin typeface="Source Serif Pro" panose="02040603050405020204" pitchFamily="18" charset="0"/>
              </a:rPr>
              <a:t>sense</a:t>
            </a:r>
            <a:r>
              <a:rPr lang="it-IT" sz="2300" b="0" i="0" u="none" strike="noStrike" dirty="0">
                <a:solidFill>
                  <a:srgbClr val="000000"/>
                </a:solidFill>
                <a:effectLst/>
                <a:latin typeface="Source Serif Pro" panose="02040603050405020204" pitchFamily="18" charset="0"/>
              </a:rPr>
              <a:t> </a:t>
            </a:r>
            <a:r>
              <a:rPr lang="it-IT" sz="2300" b="0" i="0" u="none" strike="noStrike" dirty="0" err="1">
                <a:solidFill>
                  <a:srgbClr val="000000"/>
                </a:solidFill>
                <a:effectLst/>
                <a:latin typeface="Source Serif Pro" panose="02040603050405020204" pitchFamily="18" charset="0"/>
              </a:rPr>
              <a:t>that</a:t>
            </a:r>
            <a:r>
              <a:rPr lang="it-IT" sz="2300" b="0" i="0" u="none" strike="noStrike" dirty="0">
                <a:solidFill>
                  <a:srgbClr val="000000"/>
                </a:solidFill>
                <a:effectLst/>
                <a:latin typeface="Source Serif Pro" panose="02040603050405020204" pitchFamily="18" charset="0"/>
              </a:rPr>
              <a:t> Europe can </a:t>
            </a:r>
            <a:r>
              <a:rPr lang="it-IT" sz="2300" b="0" i="0" u="none" strike="noStrike" dirty="0" err="1">
                <a:solidFill>
                  <a:srgbClr val="000000"/>
                </a:solidFill>
                <a:effectLst/>
                <a:latin typeface="Source Serif Pro" panose="02040603050405020204" pitchFamily="18" charset="0"/>
              </a:rPr>
              <a:t>indeed</a:t>
            </a:r>
            <a:r>
              <a:rPr lang="it-IT" sz="2300" b="0" i="0" u="none" strike="noStrike" dirty="0">
                <a:solidFill>
                  <a:srgbClr val="000000"/>
                </a:solidFill>
                <a:effectLst/>
                <a:latin typeface="Source Serif Pro" panose="02040603050405020204" pitchFamily="18" charset="0"/>
              </a:rPr>
              <a:t> work for </a:t>
            </a:r>
            <a:r>
              <a:rPr lang="it-IT" sz="2300" b="0" i="0" u="none" strike="noStrike" dirty="0" err="1">
                <a:solidFill>
                  <a:srgbClr val="000000"/>
                </a:solidFill>
                <a:effectLst/>
                <a:latin typeface="Source Serif Pro" panose="02040603050405020204" pitchFamily="18" charset="0"/>
              </a:rPr>
              <a:t>everyone</a:t>
            </a:r>
            <a:r>
              <a:rPr lang="it-IT" sz="2300" b="0" i="0" u="none" strike="noStrike" dirty="0">
                <a:solidFill>
                  <a:srgbClr val="000000"/>
                </a:solidFill>
                <a:effectLst/>
                <a:latin typeface="Source Serif Pro" panose="02040603050405020204" pitchFamily="18" charset="0"/>
              </a:rPr>
              <a:t>.</a:t>
            </a:r>
            <a:endParaRPr lang="en-GB" sz="2300" dirty="0"/>
          </a:p>
        </p:txBody>
      </p:sp>
    </p:spTree>
    <p:extLst>
      <p:ext uri="{BB962C8B-B14F-4D97-AF65-F5344CB8AC3E}">
        <p14:creationId xmlns:p14="http://schemas.microsoft.com/office/powerpoint/2010/main" val="3616270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06A99-2833-EBE5-ADEF-CC8723D64E58}"/>
              </a:ext>
            </a:extLst>
          </p:cNvPr>
          <p:cNvSpPr>
            <a:spLocks noGrp="1"/>
          </p:cNvSpPr>
          <p:nvPr>
            <p:ph type="title"/>
          </p:nvPr>
        </p:nvSpPr>
        <p:spPr>
          <a:xfrm>
            <a:off x="810802" y="102742"/>
            <a:ext cx="10515600" cy="657546"/>
          </a:xfrm>
        </p:spPr>
        <p:txBody>
          <a:bodyPr>
            <a:normAutofit/>
          </a:bodyPr>
          <a:lstStyle/>
          <a:p>
            <a:r>
              <a:rPr lang="en-US" sz="2000" b="1" dirty="0">
                <a:effectLst/>
                <a:latin typeface="Times New Roman" panose="02020603050405020304" pitchFamily="18" charset="0"/>
                <a:ea typeface="Calibri" panose="020F0502020204030204" pitchFamily="34" charset="0"/>
              </a:rPr>
              <a:t>Pros and cons of a solidarity and wealth tax</a:t>
            </a:r>
            <a:br>
              <a:rPr lang="it-IT" sz="2000" dirty="0">
                <a:effectLst/>
                <a:latin typeface="Times New Roman" panose="02020603050405020304" pitchFamily="18" charset="0"/>
                <a:ea typeface="Calibri" panose="020F0502020204030204" pitchFamily="34" charset="0"/>
              </a:rPr>
            </a:br>
            <a:endParaRPr lang="en-GB" sz="2000" dirty="0"/>
          </a:p>
        </p:txBody>
      </p:sp>
      <p:sp>
        <p:nvSpPr>
          <p:cNvPr id="3" name="Segnaposto contenuto 2">
            <a:extLst>
              <a:ext uri="{FF2B5EF4-FFF2-40B4-BE49-F238E27FC236}">
                <a16:creationId xmlns:a16="http://schemas.microsoft.com/office/drawing/2014/main" id="{C734E4C0-34AE-0BD9-D442-B68880F14ED7}"/>
              </a:ext>
            </a:extLst>
          </p:cNvPr>
          <p:cNvSpPr>
            <a:spLocks noGrp="1"/>
          </p:cNvSpPr>
          <p:nvPr>
            <p:ph idx="1"/>
          </p:nvPr>
        </p:nvSpPr>
        <p:spPr>
          <a:xfrm>
            <a:off x="838200" y="554804"/>
            <a:ext cx="10515600" cy="5622159"/>
          </a:xfrm>
        </p:spPr>
        <p:txBody>
          <a:bodyPr>
            <a:normAutofit fontScale="85000" lnSpcReduction="10000"/>
          </a:bodyPr>
          <a:lstStyle/>
          <a:p>
            <a:pPr algn="just">
              <a:lnSpc>
                <a:spcPct val="160000"/>
              </a:lnSpc>
            </a:pPr>
            <a:r>
              <a:rPr lang="en-US" sz="1800" dirty="0">
                <a:effectLst/>
                <a:latin typeface="Times New Roman" panose="02020603050405020304" pitchFamily="18" charset="0"/>
                <a:ea typeface="Calibri" panose="020F0502020204030204" pitchFamily="34" charset="0"/>
              </a:rPr>
              <a:t>Wealth inequality tends to be stronger and more persistent than income inequality, as wealth accumulation is a self-reinforcing process, because taxpayers with larger wealth can invest in more diversified and riskier assets that may provide more stable and higher returns.</a:t>
            </a:r>
          </a:p>
          <a:p>
            <a:pPr algn="just">
              <a:lnSpc>
                <a:spcPct val="160000"/>
              </a:lnSpc>
            </a:pPr>
            <a:r>
              <a:rPr lang="en-US" sz="1800" dirty="0">
                <a:effectLst/>
                <a:latin typeface="Times New Roman" panose="02020603050405020304" pitchFamily="18" charset="0"/>
                <a:ea typeface="Calibri" panose="020F0502020204030204" pitchFamily="34" charset="0"/>
              </a:rPr>
              <a:t> At the same time, wealth also correlates with better education and power. As a result, wealth inequality will grow. Therefore wealth taxation would be fair and equitable, especially a levy on wealth transfer, which could limit intergenerational wealth concentration.</a:t>
            </a:r>
          </a:p>
          <a:p>
            <a:pPr algn="just">
              <a:lnSpc>
                <a:spcPct val="160000"/>
              </a:lnSpc>
            </a:pPr>
            <a:r>
              <a:rPr lang="en-US" sz="1800" dirty="0">
                <a:effectLst/>
                <a:latin typeface="Times New Roman" panose="02020603050405020304" pitchFamily="18" charset="0"/>
                <a:ea typeface="Calibri" panose="020F0502020204030204" pitchFamily="34" charset="0"/>
              </a:rPr>
              <a:t> Tax systems biased towards indirect taxation increase wealth concentration and inequality. These can most effectively be reduced by wealth taxes. Due to wealth concentration, even a net wealth tax levied at low rates and with a relatively high exemption threshold could generate significant revenues.• Wealth provides benefits besides income, such as social status, power, opportunities, and a safety harness in case of unexpected circumstances.</a:t>
            </a:r>
          </a:p>
          <a:p>
            <a:pPr algn="just">
              <a:lnSpc>
                <a:spcPct val="150000"/>
              </a:lnSpc>
            </a:pPr>
            <a:r>
              <a:rPr lang="en-US" sz="1800" dirty="0">
                <a:effectLst/>
                <a:latin typeface="Times New Roman" panose="02020603050405020304" pitchFamily="18" charset="0"/>
                <a:ea typeface="Calibri" panose="020F0502020204030204" pitchFamily="34" charset="0"/>
              </a:rPr>
              <a:t> Wealth taxes (particularly a net wealth tax) may encourage investment in more productive assets: taxpayers may prefer to invest in assets that produce (higher) income in order to offset the taxes, which would benefit the economy as a whole.</a:t>
            </a:r>
            <a:endParaRPr lang="it-IT" sz="1800" dirty="0">
              <a:effectLst/>
              <a:latin typeface="Times New Roman" panose="02020603050405020304" pitchFamily="18" charset="0"/>
              <a:ea typeface="Calibri" panose="020F0502020204030204" pitchFamily="34" charset="0"/>
            </a:endParaRPr>
          </a:p>
          <a:p>
            <a:pPr algn="just">
              <a:lnSpc>
                <a:spcPct val="150000"/>
              </a:lnSpc>
            </a:pPr>
            <a:r>
              <a:rPr lang="en-US" sz="1800" dirty="0">
                <a:effectLst/>
                <a:latin typeface="Times New Roman" panose="02020603050405020304" pitchFamily="18" charset="0"/>
                <a:ea typeface="Calibri" panose="020F0502020204030204" pitchFamily="34" charset="0"/>
              </a:rPr>
              <a:t>A wealth tax could </a:t>
            </a:r>
            <a:r>
              <a:rPr lang="en-US" sz="1800" dirty="0" err="1">
                <a:effectLst/>
                <a:latin typeface="Times New Roman" panose="02020603050405020304" pitchFamily="18" charset="0"/>
                <a:ea typeface="Calibri" panose="020F0502020204030204" pitchFamily="34" charset="0"/>
              </a:rPr>
              <a:t>incentivise</a:t>
            </a:r>
            <a:r>
              <a:rPr lang="en-US" sz="1800" dirty="0">
                <a:effectLst/>
                <a:latin typeface="Times New Roman" panose="02020603050405020304" pitchFamily="18" charset="0"/>
                <a:ea typeface="Calibri" panose="020F0502020204030204" pitchFamily="34" charset="0"/>
              </a:rPr>
              <a:t> investment in human capital instead of wealth generation, bringing advantages to the whole economy.</a:t>
            </a:r>
            <a:endParaRPr lang="it-IT" sz="1800" dirty="0">
              <a:effectLst/>
              <a:latin typeface="Times New Roman" panose="02020603050405020304" pitchFamily="18" charset="0"/>
              <a:ea typeface="Calibri" panose="020F0502020204030204" pitchFamily="34" charset="0"/>
            </a:endParaRPr>
          </a:p>
          <a:p>
            <a:pPr algn="just">
              <a:lnSpc>
                <a:spcPct val="150000"/>
              </a:lnSpc>
            </a:pPr>
            <a:r>
              <a:rPr lang="en-US" sz="1800" dirty="0">
                <a:effectLst/>
                <a:latin typeface="Times New Roman" panose="02020603050405020304" pitchFamily="18" charset="0"/>
                <a:ea typeface="Calibri" panose="020F0502020204030204" pitchFamily="34" charset="0"/>
              </a:rPr>
              <a:t>Reversing the long-term trend of eroding taxes for the very wealthy may strengthen the perceived fairness of taxation and thus general tax morale.</a:t>
            </a:r>
            <a:endParaRPr lang="it-IT"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2466071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D6C308-4605-16FC-C002-C79147C0DEBC}"/>
              </a:ext>
            </a:extLst>
          </p:cNvPr>
          <p:cNvSpPr>
            <a:spLocks noGrp="1"/>
          </p:cNvSpPr>
          <p:nvPr>
            <p:ph type="title"/>
          </p:nvPr>
        </p:nvSpPr>
        <p:spPr>
          <a:xfrm>
            <a:off x="831351" y="184936"/>
            <a:ext cx="10515600" cy="657546"/>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Arguments against wealth taxation </a:t>
            </a:r>
            <a:br>
              <a:rPr lang="it-IT" sz="1800" dirty="0">
                <a:effectLst/>
                <a:latin typeface="Times New Roman" panose="02020603050405020304" pitchFamily="18" charset="0"/>
                <a:ea typeface="Calibri" panose="020F0502020204030204" pitchFamily="34" charset="0"/>
              </a:rPr>
            </a:br>
            <a:endParaRPr lang="en-GB" dirty="0"/>
          </a:p>
        </p:txBody>
      </p:sp>
      <p:sp>
        <p:nvSpPr>
          <p:cNvPr id="3" name="Segnaposto contenuto 2">
            <a:extLst>
              <a:ext uri="{FF2B5EF4-FFF2-40B4-BE49-F238E27FC236}">
                <a16:creationId xmlns:a16="http://schemas.microsoft.com/office/drawing/2014/main" id="{6ABAAD93-9ED6-2E3D-4BCC-3926C9B80BB3}"/>
              </a:ext>
            </a:extLst>
          </p:cNvPr>
          <p:cNvSpPr>
            <a:spLocks noGrp="1"/>
          </p:cNvSpPr>
          <p:nvPr>
            <p:ph idx="1"/>
          </p:nvPr>
        </p:nvSpPr>
        <p:spPr>
          <a:xfrm>
            <a:off x="838200" y="513708"/>
            <a:ext cx="10515600" cy="5663255"/>
          </a:xfrm>
        </p:spPr>
        <p:txBody>
          <a:bodyPr/>
          <a:lstStyle/>
          <a:p>
            <a:r>
              <a:rPr lang="en-US" sz="1800" dirty="0">
                <a:effectLst/>
                <a:latin typeface="Times New Roman" panose="02020603050405020304" pitchFamily="18" charset="0"/>
                <a:ea typeface="Calibri" panose="020F0502020204030204" pitchFamily="34" charset="0"/>
              </a:rPr>
              <a:t>It can be argued that wealth taxation constitutes double taxation, as wealth is accumulated from personal income or received as inheritance or gift. All of these flows are taxed in most countries.• National wealth taxation may result in capital flight, as the cross-border mobility of capital (especially financial assets) is rather high. This is especially true for the very wealthy, who have access to tax planning, and in particular in the direction of tax havens. Although most wealth tax systems do levy taxes on the global wealth of the taxpayer, offshore assets are generally easier to hide.</a:t>
            </a:r>
            <a:endParaRPr lang="it-IT" dirty="0">
              <a:effectLst/>
            </a:endParaRPr>
          </a:p>
          <a:p>
            <a:r>
              <a:rPr lang="en-US" sz="1800" dirty="0">
                <a:effectLst/>
                <a:latin typeface="Times New Roman" panose="02020603050405020304" pitchFamily="18" charset="0"/>
                <a:ea typeface="Calibri" panose="020F0502020204030204" pitchFamily="34" charset="0"/>
              </a:rPr>
              <a:t>Wealth taxation may have a negative effect on investment and entrepreneurship by reducing the capital available.• Some types of assets (such as </a:t>
            </a:r>
            <a:r>
              <a:rPr lang="en-US" sz="1800" dirty="0" err="1">
                <a:effectLst/>
                <a:latin typeface="Times New Roman" panose="02020603050405020304" pitchFamily="18" charset="0"/>
                <a:ea typeface="Calibri" panose="020F0502020204030204" pitchFamily="34" charset="0"/>
              </a:rPr>
              <a:t>jewellery</a:t>
            </a:r>
            <a:r>
              <a:rPr lang="en-US" sz="1800" dirty="0">
                <a:effectLst/>
                <a:latin typeface="Times New Roman" panose="02020603050405020304" pitchFamily="18" charset="0"/>
                <a:ea typeface="Calibri" panose="020F0502020204030204" pitchFamily="34" charset="0"/>
              </a:rPr>
              <a:t> or artworks) are easier to underreport or hide than others and a wealth tax encourages investment in the these types. As these assets are generally non-productive, a bias towards them is not only harmful due to tax avoidance, but also by reducing economic growth.• Wealth taxes with exemptions for certain types of assets distort the market and may lead to a sub-optimal portfolios, while also encouraging avoidance.</a:t>
            </a:r>
          </a:p>
          <a:p>
            <a:r>
              <a:rPr lang="en-US" sz="1800" dirty="0">
                <a:effectLst/>
                <a:latin typeface="Times New Roman" panose="02020603050405020304" pitchFamily="18" charset="0"/>
                <a:ea typeface="Calibri" panose="020F0502020204030204" pitchFamily="34" charset="0"/>
              </a:rPr>
              <a:t>• In theory, wealth taxes are levied on the basis of the real value of assets. However, in many cases it may be cumbersome and costly to assess the real value of not frequently traded or unique assets, such as real estate or artworks. In addition, in order to avoid tax base erosion, this valuation would need to be kept up-to-date.</a:t>
            </a:r>
            <a:endParaRPr lang="it-IT"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2422915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4A7125-1242-47B0-0D83-FF6A4AB0E940}"/>
              </a:ext>
            </a:extLst>
          </p:cNvPr>
          <p:cNvSpPr>
            <a:spLocks noGrp="1"/>
          </p:cNvSpPr>
          <p:nvPr>
            <p:ph type="title"/>
          </p:nvPr>
        </p:nvSpPr>
        <p:spPr>
          <a:xfrm>
            <a:off x="756007" y="400692"/>
            <a:ext cx="10515600" cy="801385"/>
          </a:xfrm>
        </p:spPr>
        <p:txBody>
          <a:bodyPr>
            <a:normAutofit fontScale="90000"/>
          </a:bodyPr>
          <a:lstStyle/>
          <a:p>
            <a:r>
              <a:rPr lang="en-US" sz="1800" b="1" dirty="0">
                <a:effectLst/>
                <a:latin typeface="Times New Roman" panose="02020603050405020304" pitchFamily="18" charset="0"/>
                <a:ea typeface="Calibri" panose="020F0502020204030204" pitchFamily="34" charset="0"/>
                <a:cs typeface="Myriad Pro"/>
              </a:rPr>
              <a:t> Considerations for wealth taxation </a:t>
            </a:r>
            <a:br>
              <a:rPr lang="it-IT" sz="1800" dirty="0">
                <a:solidFill>
                  <a:srgbClr val="000000"/>
                </a:solidFill>
                <a:effectLst/>
                <a:latin typeface="Myriad Pro"/>
                <a:ea typeface="Calibri" panose="020F0502020204030204" pitchFamily="34" charset="0"/>
                <a:cs typeface="Myriad Pro"/>
              </a:rPr>
            </a:br>
            <a:endParaRPr lang="en-GB" dirty="0"/>
          </a:p>
        </p:txBody>
      </p:sp>
      <p:sp>
        <p:nvSpPr>
          <p:cNvPr id="3" name="Segnaposto contenuto 2">
            <a:extLst>
              <a:ext uri="{FF2B5EF4-FFF2-40B4-BE49-F238E27FC236}">
                <a16:creationId xmlns:a16="http://schemas.microsoft.com/office/drawing/2014/main" id="{0AE6307D-8DF0-8324-AD89-DC958C9A9A51}"/>
              </a:ext>
            </a:extLst>
          </p:cNvPr>
          <p:cNvSpPr>
            <a:spLocks noGrp="1"/>
          </p:cNvSpPr>
          <p:nvPr>
            <p:ph idx="1"/>
          </p:nvPr>
        </p:nvSpPr>
        <p:spPr>
          <a:xfrm>
            <a:off x="838200" y="791110"/>
            <a:ext cx="10515600" cy="5385853"/>
          </a:xfrm>
        </p:spPr>
        <p:txBody>
          <a:bodyPr/>
          <a:lstStyle/>
          <a:p>
            <a:r>
              <a:rPr lang="en-US" sz="1800" dirty="0">
                <a:solidFill>
                  <a:srgbClr val="000000"/>
                </a:solidFill>
                <a:effectLst/>
                <a:latin typeface="Times New Roman" panose="02020603050405020304" pitchFamily="18" charset="0"/>
                <a:ea typeface="Calibri" panose="020F0502020204030204" pitchFamily="34" charset="0"/>
                <a:cs typeface="Myriad Pro"/>
              </a:rPr>
              <a:t>On the one hand, wealth taxes only constitute a part of a tax system and interact with numerous other forms of taxation. A net wealth tax combined with capital income taxes may result in an exaggerated overall tax burden. A combination of capital income, inheritance and gift taxes may be more efficient in addressing wealth accumulation and be easier to administer, than a net wealth tax. However, in the absence of these taxes, a net wealth tax may be a feasible solution. Therefore, the whole tax system needs to be evaluated from the perspective of social, economic and policy objectives. It also needs to be taken into account that taxes are only the revenue side of the state redistribution system, and in order to achieve social and economic goals, the expenditure side also has to be considered. </a:t>
            </a:r>
            <a:endParaRPr lang="it-IT" sz="1800" dirty="0">
              <a:solidFill>
                <a:srgbClr val="000000"/>
              </a:solidFill>
              <a:effectLst/>
              <a:latin typeface="Myriad Pro"/>
              <a:ea typeface="Calibri" panose="020F0502020204030204" pitchFamily="34" charset="0"/>
              <a:cs typeface="Myriad Pro"/>
            </a:endParaRPr>
          </a:p>
          <a:p>
            <a:endParaRPr lang="en-GB" dirty="0"/>
          </a:p>
        </p:txBody>
      </p:sp>
    </p:spTree>
    <p:extLst>
      <p:ext uri="{BB962C8B-B14F-4D97-AF65-F5344CB8AC3E}">
        <p14:creationId xmlns:p14="http://schemas.microsoft.com/office/powerpoint/2010/main" val="612450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C45CF6-F991-E7E9-ABF7-86A4733FB743}"/>
              </a:ext>
            </a:extLst>
          </p:cNvPr>
          <p:cNvSpPr>
            <a:spLocks noGrp="1"/>
          </p:cNvSpPr>
          <p:nvPr>
            <p:ph type="title"/>
          </p:nvPr>
        </p:nvSpPr>
        <p:spPr>
          <a:xfrm>
            <a:off x="838200" y="154112"/>
            <a:ext cx="10515600" cy="1202077"/>
          </a:xfrm>
        </p:spPr>
        <p:txBody>
          <a:bodyPr>
            <a:normAutofit/>
          </a:bodyPr>
          <a:lstStyle/>
          <a:p>
            <a:r>
              <a:rPr lang="en-US" sz="1800" b="1" dirty="0">
                <a:effectLst/>
                <a:latin typeface="Times New Roman" panose="02020603050405020304" pitchFamily="18" charset="0"/>
                <a:ea typeface="Calibri" panose="020F0502020204030204" pitchFamily="34" charset="0"/>
                <a:cs typeface="Myriad Pro"/>
              </a:rPr>
              <a:t> A European wealth tax </a:t>
            </a:r>
            <a:br>
              <a:rPr lang="it-IT" sz="1800" dirty="0">
                <a:solidFill>
                  <a:srgbClr val="000000"/>
                </a:solidFill>
                <a:effectLst/>
                <a:latin typeface="Myriad Pro"/>
                <a:ea typeface="Calibri" panose="020F0502020204030204" pitchFamily="34" charset="0"/>
                <a:cs typeface="Myriad Pro"/>
              </a:rPr>
            </a:br>
            <a:endParaRPr lang="en-GB" dirty="0"/>
          </a:p>
        </p:txBody>
      </p:sp>
      <p:sp>
        <p:nvSpPr>
          <p:cNvPr id="3" name="Segnaposto contenuto 2">
            <a:extLst>
              <a:ext uri="{FF2B5EF4-FFF2-40B4-BE49-F238E27FC236}">
                <a16:creationId xmlns:a16="http://schemas.microsoft.com/office/drawing/2014/main" id="{25542FDC-692B-E896-E78C-E7E8F69AF040}"/>
              </a:ext>
            </a:extLst>
          </p:cNvPr>
          <p:cNvSpPr>
            <a:spLocks noGrp="1"/>
          </p:cNvSpPr>
          <p:nvPr>
            <p:ph idx="1"/>
          </p:nvPr>
        </p:nvSpPr>
        <p:spPr>
          <a:xfrm>
            <a:off x="831351" y="755150"/>
            <a:ext cx="10515600" cy="5625102"/>
          </a:xfrm>
        </p:spPr>
        <p:txBody>
          <a:bodyPr/>
          <a:lstStyle/>
          <a:p>
            <a:pPr algn="just">
              <a:lnSpc>
                <a:spcPct val="150000"/>
              </a:lnSpc>
            </a:pPr>
            <a:r>
              <a:rPr lang="en-US" sz="1800" dirty="0">
                <a:solidFill>
                  <a:srgbClr val="000000"/>
                </a:solidFill>
                <a:effectLst/>
                <a:latin typeface="Times New Roman" panose="02020603050405020304" pitchFamily="18" charset="0"/>
                <a:ea typeface="Calibri" panose="020F0502020204030204" pitchFamily="34" charset="0"/>
                <a:cs typeface="Myriad Pro"/>
              </a:rPr>
              <a:t>The EU reaction in response to the economic consequences of the COVID-19 pandemic were rather quick and substantial. The establishment of the NGEU </a:t>
            </a:r>
            <a:r>
              <a:rPr lang="en-US" sz="1800" dirty="0" err="1">
                <a:solidFill>
                  <a:srgbClr val="000000"/>
                </a:solidFill>
                <a:effectLst/>
                <a:latin typeface="Times New Roman" panose="02020603050405020304" pitchFamily="18" charset="0"/>
                <a:ea typeface="Calibri" panose="020F0502020204030204" pitchFamily="34" charset="0"/>
                <a:cs typeface="Myriad Pro"/>
              </a:rPr>
              <a:t>programme</a:t>
            </a:r>
            <a:r>
              <a:rPr lang="en-US" sz="1800" dirty="0">
                <a:solidFill>
                  <a:srgbClr val="000000"/>
                </a:solidFill>
                <a:effectLst/>
                <a:latin typeface="Times New Roman" panose="02020603050405020304" pitchFamily="18" charset="0"/>
                <a:ea typeface="Calibri" panose="020F0502020204030204" pitchFamily="34" charset="0"/>
                <a:cs typeface="Myriad Pro"/>
              </a:rPr>
              <a:t> provided much needed financial aid to Member States, financed by common EU borrowing. The source of repayment of this common debt is still to be decided. The agreed basket of new own resources foreseen to help financing the debt is partially in the proposal stage and partially in the conception phase (to be proposed by the Commission before July 2023) a direct EU tax on wealth. In case these proposals fail to set up new own resources, the financing of EU </a:t>
            </a:r>
            <a:r>
              <a:rPr lang="en-US" sz="1800" dirty="0" err="1">
                <a:solidFill>
                  <a:srgbClr val="000000"/>
                </a:solidFill>
                <a:effectLst/>
                <a:latin typeface="Times New Roman" panose="02020603050405020304" pitchFamily="18" charset="0"/>
                <a:ea typeface="Calibri" panose="020F0502020204030204" pitchFamily="34" charset="0"/>
                <a:cs typeface="Myriad Pro"/>
              </a:rPr>
              <a:t>programmes</a:t>
            </a:r>
            <a:r>
              <a:rPr lang="en-US" sz="1800" dirty="0">
                <a:solidFill>
                  <a:srgbClr val="000000"/>
                </a:solidFill>
                <a:effectLst/>
                <a:latin typeface="Times New Roman" panose="02020603050405020304" pitchFamily="18" charset="0"/>
                <a:ea typeface="Calibri" panose="020F0502020204030204" pitchFamily="34" charset="0"/>
                <a:cs typeface="Myriad Pro"/>
              </a:rPr>
              <a:t> could become uncertain as the general budget would have to be used to repay the NGEU debt. At the same time more resources would be needed for the green transition and mitigating the effects of climate change. Therefore, some suggestions for additional resources were brought forward, including some based on different forms of wealth taxation. Ideas range from a coordinated introduction of surtaxes, to uniform wealth taxes implemented by national authorities or even . </a:t>
            </a:r>
            <a:endParaRPr lang="it-IT" sz="1800" dirty="0">
              <a:solidFill>
                <a:srgbClr val="000000"/>
              </a:solidFill>
              <a:effectLst/>
              <a:latin typeface="Myriad Pro"/>
              <a:ea typeface="Calibri" panose="020F0502020204030204" pitchFamily="34" charset="0"/>
              <a:cs typeface="Myriad Pro"/>
            </a:endParaRPr>
          </a:p>
          <a:p>
            <a:endParaRPr lang="en-GB" dirty="0"/>
          </a:p>
        </p:txBody>
      </p:sp>
    </p:spTree>
    <p:extLst>
      <p:ext uri="{BB962C8B-B14F-4D97-AF65-F5344CB8AC3E}">
        <p14:creationId xmlns:p14="http://schemas.microsoft.com/office/powerpoint/2010/main" val="1848476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7FCDF11-13BB-7CAE-4D1E-BD774CC8FFD3}"/>
              </a:ext>
            </a:extLst>
          </p:cNvPr>
          <p:cNvSpPr>
            <a:spLocks noGrp="1"/>
          </p:cNvSpPr>
          <p:nvPr>
            <p:ph idx="1"/>
          </p:nvPr>
        </p:nvSpPr>
        <p:spPr>
          <a:xfrm>
            <a:off x="838200" y="349321"/>
            <a:ext cx="10515600" cy="5827642"/>
          </a:xfrm>
        </p:spPr>
        <p:txBody>
          <a:bodyPr/>
          <a:lstStyle/>
          <a:p>
            <a:r>
              <a:rPr lang="en-US" sz="1800" b="1" dirty="0">
                <a:effectLst/>
                <a:latin typeface="Garamond" panose="02020404030301010803" pitchFamily="18" charset="0"/>
                <a:ea typeface="Times New Roman" panose="02020603050405020304" pitchFamily="18" charset="0"/>
              </a:rPr>
              <a:t>Firstly</a:t>
            </a:r>
            <a:r>
              <a:rPr lang="en-US" sz="1800" dirty="0">
                <a:effectLst/>
                <a:latin typeface="Garamond" panose="02020404030301010803" pitchFamily="18" charset="0"/>
                <a:ea typeface="Times New Roman" panose="02020603050405020304" pitchFamily="18" charset="0"/>
              </a:rPr>
              <a:t>, a wealth tax will benefit from implementation at the European level or at least from a consistent </a:t>
            </a:r>
            <a:r>
              <a:rPr lang="en-US" sz="1800" dirty="0" err="1">
                <a:effectLst/>
                <a:latin typeface="Garamond" panose="02020404030301010803" pitchFamily="18" charset="0"/>
                <a:ea typeface="Times New Roman" panose="02020603050405020304" pitchFamily="18" charset="0"/>
              </a:rPr>
              <a:t>imple</a:t>
            </a:r>
            <a:r>
              <a:rPr lang="en-US" sz="1800" dirty="0">
                <a:effectLst/>
                <a:latin typeface="Garamond" panose="02020404030301010803" pitchFamily="18" charset="0"/>
                <a:ea typeface="Times New Roman" panose="02020603050405020304" pitchFamily="18" charset="0"/>
              </a:rPr>
              <a:t>- mentation at the national level across member states. The reason is that </a:t>
            </a:r>
            <a:r>
              <a:rPr lang="en-US" sz="1800" b="1" dirty="0">
                <a:effectLst/>
                <a:latin typeface="Garamond" panose="02020404030301010803" pitchFamily="18" charset="0"/>
                <a:ea typeface="Times New Roman" panose="02020603050405020304" pitchFamily="18" charset="0"/>
              </a:rPr>
              <a:t>taxing wealth across the EU will increase tax authorities’ enforcement power and will reduce the ability for tax evasion</a:t>
            </a:r>
            <a:r>
              <a:rPr lang="en-US" sz="1800" dirty="0">
                <a:effectLst/>
                <a:latin typeface="Garamond" panose="02020404030301010803" pitchFamily="18" charset="0"/>
                <a:ea typeface="Times New Roman" panose="02020603050405020304" pitchFamily="18" charset="0"/>
              </a:rPr>
              <a:t>. While these are clear benefits of an implementation on the European level, they do not by any means imply that national wealth tax initiatives are not viable. The successful implementation in Switzerland, Norway and Spain demonstrates the converse . Also, the revenue potential at the national level remains high (Heck et al 2020). All four proposed models share the common feature of a deliberately broad tax base, meaning no exemptions are granted. This simplifies administrative burdens and cross-country implementation, especially in combination with high thresholds. </a:t>
            </a:r>
            <a:endParaRPr lang="it-IT" sz="1800" dirty="0">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64774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BA63E6-6993-5389-C20F-4155190F9907}"/>
              </a:ext>
            </a:extLst>
          </p:cNvPr>
          <p:cNvSpPr>
            <a:spLocks noGrp="1"/>
          </p:cNvSpPr>
          <p:nvPr>
            <p:ph type="title"/>
          </p:nvPr>
        </p:nvSpPr>
        <p:spPr>
          <a:xfrm>
            <a:off x="838200" y="365125"/>
            <a:ext cx="10515600" cy="816403"/>
          </a:xfrm>
        </p:spPr>
        <p:txBody>
          <a:bodyPr>
            <a:normAutofit fontScale="90000"/>
          </a:bodyPr>
          <a:lstStyle/>
          <a:p>
            <a:r>
              <a:rPr lang="en-US" sz="1800" b="1" dirty="0">
                <a:solidFill>
                  <a:srgbClr val="0B4DA1"/>
                </a:solidFill>
                <a:effectLst/>
                <a:latin typeface="Times New Roman" panose="02020603050405020304" pitchFamily="18" charset="0"/>
                <a:ea typeface="Calibri" panose="020F0502020204030204" pitchFamily="34" charset="0"/>
                <a:cs typeface="Myriad Pro"/>
              </a:rPr>
              <a:t> </a:t>
            </a:r>
            <a:r>
              <a:rPr lang="en-US" sz="1800" b="1" dirty="0">
                <a:effectLst/>
                <a:latin typeface="Times New Roman" panose="02020603050405020304" pitchFamily="18" charset="0"/>
                <a:ea typeface="Calibri" panose="020F0502020204030204" pitchFamily="34" charset="0"/>
                <a:cs typeface="Myriad Pro"/>
              </a:rPr>
              <a:t>Legal framework for EU taxation and own resources </a:t>
            </a:r>
            <a:br>
              <a:rPr lang="it-IT" sz="1800" dirty="0">
                <a:solidFill>
                  <a:srgbClr val="000000"/>
                </a:solidFill>
                <a:effectLst/>
                <a:latin typeface="Myriad Pro"/>
                <a:ea typeface="Calibri" panose="020F0502020204030204" pitchFamily="34" charset="0"/>
                <a:cs typeface="Myriad Pro"/>
              </a:rPr>
            </a:br>
            <a:endParaRPr lang="en-GB" dirty="0"/>
          </a:p>
        </p:txBody>
      </p:sp>
      <p:sp>
        <p:nvSpPr>
          <p:cNvPr id="3" name="Segnaposto contenuto 2">
            <a:extLst>
              <a:ext uri="{FF2B5EF4-FFF2-40B4-BE49-F238E27FC236}">
                <a16:creationId xmlns:a16="http://schemas.microsoft.com/office/drawing/2014/main" id="{5ED88D4D-B5AF-B25D-592A-8F637BCD82A4}"/>
              </a:ext>
            </a:extLst>
          </p:cNvPr>
          <p:cNvSpPr>
            <a:spLocks noGrp="1"/>
          </p:cNvSpPr>
          <p:nvPr>
            <p:ph idx="1"/>
          </p:nvPr>
        </p:nvSpPr>
        <p:spPr>
          <a:xfrm>
            <a:off x="838200" y="729465"/>
            <a:ext cx="10515600" cy="5447498"/>
          </a:xfrm>
        </p:spPr>
        <p:txBody>
          <a:bodyPr/>
          <a:lstStyle/>
          <a:p>
            <a:pPr algn="just">
              <a:lnSpc>
                <a:spcPct val="150000"/>
              </a:lnSpc>
            </a:pPr>
            <a:r>
              <a:rPr lang="en-US" sz="1800" dirty="0">
                <a:effectLst/>
                <a:latin typeface="Times New Roman" panose="02020603050405020304" pitchFamily="18" charset="0"/>
                <a:ea typeface="Calibri" panose="020F0502020204030204" pitchFamily="34" charset="0"/>
              </a:rPr>
              <a:t>According to the treaties, the EU has no right to levy taxes, and needs to respect national fiscal sovereignty when introducing new own resources. The Council can, however, establish or abolish categories of own resources in the Own Resources Decision. New own resources may be introduced if an approximation or </a:t>
            </a:r>
            <a:r>
              <a:rPr lang="en-US" sz="1800" dirty="0" err="1">
                <a:effectLst/>
                <a:latin typeface="Times New Roman" panose="02020603050405020304" pitchFamily="18" charset="0"/>
                <a:ea typeface="Calibri" panose="020F0502020204030204" pitchFamily="34" charset="0"/>
              </a:rPr>
              <a:t>harmonisation</a:t>
            </a:r>
            <a:r>
              <a:rPr lang="en-US" sz="1800" dirty="0">
                <a:effectLst/>
                <a:latin typeface="Times New Roman" panose="02020603050405020304" pitchFamily="18" charset="0"/>
                <a:ea typeface="Calibri" panose="020F0502020204030204" pitchFamily="34" charset="0"/>
              </a:rPr>
              <a:t> of existing national indirect taxation is necessary for the good functioning of the Single Market or in order to achieve environmental or energy-related objectives.</a:t>
            </a:r>
            <a:endParaRPr lang="it-IT"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The processing and payment of taxes needs to be </a:t>
            </a:r>
            <a:r>
              <a:rPr lang="en-US" sz="1800" dirty="0" err="1">
                <a:effectLst/>
                <a:latin typeface="Times New Roman" panose="02020603050405020304" pitchFamily="18" charset="0"/>
                <a:ea typeface="Calibri" panose="020F0502020204030204" pitchFamily="34" charset="0"/>
              </a:rPr>
              <a:t>organised</a:t>
            </a:r>
            <a:r>
              <a:rPr lang="en-US" sz="1800" dirty="0">
                <a:effectLst/>
                <a:latin typeface="Times New Roman" panose="02020603050405020304" pitchFamily="18" charset="0"/>
                <a:ea typeface="Calibri" panose="020F0502020204030204" pitchFamily="34" charset="0"/>
              </a:rPr>
              <a:t> by national or regional tax administrations and then the due share can be transferred to the EU budget. This way national tax sovereignty would not be restricted, nor would there be a need for changes to the treaties. This can be best achieved by new own resources based on taxes that do not exist at the national level, thus are budget-neutral for the Member States. In case some of the Member States already levy a tax that forms the basis of a new own resource, they would need to agree to give up their rights to (a part of) this revenue.</a:t>
            </a:r>
            <a:r>
              <a:rPr lang="it-IT" dirty="0">
                <a:effectLst/>
              </a:rPr>
              <a:t> </a:t>
            </a:r>
            <a:endParaRPr lang="en-GB" dirty="0"/>
          </a:p>
        </p:txBody>
      </p:sp>
    </p:spTree>
    <p:extLst>
      <p:ext uri="{BB962C8B-B14F-4D97-AF65-F5344CB8AC3E}">
        <p14:creationId xmlns:p14="http://schemas.microsoft.com/office/powerpoint/2010/main" val="3111325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7A57D5-563E-DA19-BBC1-EFC1C46AA61D}"/>
              </a:ext>
            </a:extLst>
          </p:cNvPr>
          <p:cNvSpPr>
            <a:spLocks noGrp="1"/>
          </p:cNvSpPr>
          <p:nvPr>
            <p:ph type="title"/>
          </p:nvPr>
        </p:nvSpPr>
        <p:spPr>
          <a:xfrm>
            <a:off x="838200" y="365125"/>
            <a:ext cx="10515600" cy="847226"/>
          </a:xfrm>
        </p:spPr>
        <p:txBody>
          <a:bodyPr>
            <a:normAutofit/>
          </a:bodyPr>
          <a:lstStyle/>
          <a:p>
            <a:r>
              <a:rPr lang="en-US" sz="2400" b="1" dirty="0">
                <a:effectLst/>
                <a:latin typeface="Times New Roman" panose="02020603050405020304" pitchFamily="18" charset="0"/>
                <a:ea typeface="Calibri" panose="020F0502020204030204" pitchFamily="34" charset="0"/>
              </a:rPr>
              <a:t>Possible new EU own resources based on solidarity and wealth taxes I</a:t>
            </a:r>
            <a:br>
              <a:rPr lang="it-IT" sz="2400" dirty="0">
                <a:effectLst/>
                <a:latin typeface="Times New Roman" panose="02020603050405020304" pitchFamily="18" charset="0"/>
                <a:ea typeface="Calibri" panose="020F0502020204030204" pitchFamily="34" charset="0"/>
              </a:rPr>
            </a:br>
            <a:endParaRPr lang="en-GB" sz="2400" dirty="0"/>
          </a:p>
        </p:txBody>
      </p:sp>
      <p:sp>
        <p:nvSpPr>
          <p:cNvPr id="3" name="Segnaposto contenuto 2">
            <a:extLst>
              <a:ext uri="{FF2B5EF4-FFF2-40B4-BE49-F238E27FC236}">
                <a16:creationId xmlns:a16="http://schemas.microsoft.com/office/drawing/2014/main" id="{9CB24C5E-0DD5-E4A0-6909-592B0B0FFF08}"/>
              </a:ext>
            </a:extLst>
          </p:cNvPr>
          <p:cNvSpPr>
            <a:spLocks noGrp="1"/>
          </p:cNvSpPr>
          <p:nvPr>
            <p:ph idx="1"/>
          </p:nvPr>
        </p:nvSpPr>
        <p:spPr>
          <a:xfrm>
            <a:off x="838200" y="1068512"/>
            <a:ext cx="10515600" cy="5108451"/>
          </a:xfrm>
        </p:spPr>
        <p:txBody>
          <a:bodyPr>
            <a:normAutofit fontScale="92500"/>
          </a:bodyPr>
          <a:lstStyle/>
          <a:p>
            <a:pPr algn="just">
              <a:lnSpc>
                <a:spcPct val="150000"/>
              </a:lnSpc>
            </a:pPr>
            <a:r>
              <a:rPr lang="en-US" sz="1800" dirty="0">
                <a:effectLst/>
                <a:latin typeface="Times New Roman" panose="02020603050405020304" pitchFamily="18" charset="0"/>
                <a:ea typeface="Calibri" panose="020F0502020204030204" pitchFamily="34" charset="0"/>
              </a:rPr>
              <a:t>Several proposals for a coordinated approach to implement an EU-wide net wealth tax on individuals have been put forward in the last few years. Estimations suggest that potential revenues of a net wealth tax are rather substantial in the EU, yielding revenues as high as 10.8% of EU GDP (using a strongly progressive tax rate), while affecting between 1% and 4.8% of households and resulting in an effective tax rate of about 0.3% of net wealth.</a:t>
            </a:r>
            <a:endParaRPr lang="it-IT" sz="1800" dirty="0">
              <a:effectLst/>
              <a:latin typeface="Times New Roman" panose="02020603050405020304" pitchFamily="18" charset="0"/>
              <a:ea typeface="Calibri" panose="020F0502020204030204" pitchFamily="34" charset="0"/>
            </a:endParaRPr>
          </a:p>
          <a:p>
            <a:pPr algn="just">
              <a:lnSpc>
                <a:spcPct val="150000"/>
              </a:lnSpc>
            </a:pPr>
            <a:r>
              <a:rPr lang="en-US" sz="1800" dirty="0">
                <a:effectLst/>
                <a:latin typeface="Times New Roman" panose="02020603050405020304" pitchFamily="18" charset="0"/>
                <a:ea typeface="Calibri" panose="020F0502020204030204" pitchFamily="34" charset="0"/>
              </a:rPr>
              <a:t>A possible solution for involving owners of corporations in contributing more to the budget would be a tax on the market value of corporations, so that the owners of the most successful companies pay the most. It is a wealth tax at source on publicly traded corporate shares, as opposed to a wealth tax on wealthy individuals. Corporations would pay either in cash or in kind, by issuing new stocks, thus liquidity issues characteristic of wealth taxation could be avoided. Such a tax would be easy to enforce and harder to avoid, as listed companies are highly regulated in the EU and the value of shares is transparent. Such a tax would be highly progressive, as stock ownership is highly concentrated among richer households, more than other forms of wealth such as real estate.</a:t>
            </a:r>
            <a:endParaRPr lang="it-IT"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44943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43EE10-F51F-A3EF-30F0-EBF0A5096117}"/>
              </a:ext>
            </a:extLst>
          </p:cNvPr>
          <p:cNvSpPr>
            <a:spLocks noGrp="1"/>
          </p:cNvSpPr>
          <p:nvPr>
            <p:ph type="title"/>
          </p:nvPr>
        </p:nvSpPr>
        <p:spPr>
          <a:xfrm>
            <a:off x="838200" y="349321"/>
            <a:ext cx="10515600" cy="1017143"/>
          </a:xfrm>
        </p:spPr>
        <p:txBody>
          <a:bodyPr>
            <a:normAutofit/>
          </a:bodyPr>
          <a:lstStyle/>
          <a:p>
            <a:r>
              <a:rPr lang="en-US" sz="2000" b="1" dirty="0">
                <a:effectLst/>
                <a:latin typeface="Times New Roman" panose="02020603050405020304" pitchFamily="18" charset="0"/>
                <a:ea typeface="Calibri" panose="020F0502020204030204" pitchFamily="34" charset="0"/>
              </a:rPr>
              <a:t>Solidarity and wealth taxation</a:t>
            </a:r>
            <a:br>
              <a:rPr lang="it-IT" sz="2000" dirty="0">
                <a:effectLst/>
                <a:latin typeface="Times New Roman" panose="02020603050405020304" pitchFamily="18" charset="0"/>
                <a:ea typeface="Calibri" panose="020F0502020204030204" pitchFamily="34" charset="0"/>
              </a:rPr>
            </a:br>
            <a:endParaRPr lang="en-GB" sz="2000" dirty="0"/>
          </a:p>
        </p:txBody>
      </p:sp>
      <p:sp>
        <p:nvSpPr>
          <p:cNvPr id="3" name="Segnaposto contenuto 2">
            <a:extLst>
              <a:ext uri="{FF2B5EF4-FFF2-40B4-BE49-F238E27FC236}">
                <a16:creationId xmlns:a16="http://schemas.microsoft.com/office/drawing/2014/main" id="{F0B0517B-3B63-D307-4400-008978E2F725}"/>
              </a:ext>
            </a:extLst>
          </p:cNvPr>
          <p:cNvSpPr>
            <a:spLocks noGrp="1"/>
          </p:cNvSpPr>
          <p:nvPr>
            <p:ph idx="1"/>
          </p:nvPr>
        </p:nvSpPr>
        <p:spPr>
          <a:xfrm>
            <a:off x="838200" y="1047964"/>
            <a:ext cx="10515600" cy="5128999"/>
          </a:xfrm>
        </p:spPr>
        <p:txBody>
          <a:bodyPr/>
          <a:lstStyle/>
          <a:p>
            <a:pPr algn="just">
              <a:lnSpc>
                <a:spcPct val="150000"/>
              </a:lnSpc>
            </a:pPr>
            <a:r>
              <a:rPr lang="en-US" sz="1800" dirty="0">
                <a:effectLst/>
                <a:latin typeface="Times New Roman" panose="02020603050405020304" pitchFamily="18" charset="0"/>
                <a:ea typeface="Calibri" panose="020F0502020204030204" pitchFamily="34" charset="0"/>
              </a:rPr>
              <a:t>However, in reality, the concept is not always used according to these definitions, all sorts of levies are dubbed as ‘solidarity taxes’, which may or may not have a specific purpose and may or may not be temporary. A wealth tax is a tax based on the value of assets owned by a taxpayer, be it a natural or legal person. It can be levied on all or a part of personal assets, including cash, bank deposits, real estate, valuable objects, assets in insurance and pension plans, ownership of unincorporated businesses, financial securities, personal trusts, etc.</a:t>
            </a:r>
            <a:endParaRPr lang="it-IT"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3041404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BBB7C6-269C-2004-91AB-511E54459035}"/>
              </a:ext>
            </a:extLst>
          </p:cNvPr>
          <p:cNvSpPr>
            <a:spLocks noGrp="1"/>
          </p:cNvSpPr>
          <p:nvPr>
            <p:ph type="title"/>
          </p:nvPr>
        </p:nvSpPr>
        <p:spPr>
          <a:xfrm>
            <a:off x="838200" y="365125"/>
            <a:ext cx="10515600" cy="1165724"/>
          </a:xfrm>
        </p:spPr>
        <p:txBody>
          <a:bodyPr>
            <a:normAutofit fontScale="90000"/>
          </a:bodyPr>
          <a:lstStyle/>
          <a:p>
            <a:r>
              <a:rPr lang="en-US" sz="4400" b="1" dirty="0">
                <a:effectLst/>
                <a:latin typeface="Times New Roman" panose="02020603050405020304" pitchFamily="18" charset="0"/>
                <a:ea typeface="Calibri" panose="020F0502020204030204" pitchFamily="34" charset="0"/>
              </a:rPr>
              <a:t>Possible new EU own resources based on solidarity and wealth taxes II</a:t>
            </a:r>
            <a:br>
              <a:rPr lang="it-IT" sz="4000" dirty="0">
                <a:effectLst/>
                <a:latin typeface="Times New Roman" panose="02020603050405020304" pitchFamily="18" charset="0"/>
                <a:ea typeface="Calibri" panose="020F0502020204030204" pitchFamily="34" charset="0"/>
              </a:rPr>
            </a:br>
            <a:endParaRPr lang="en-GB" dirty="0"/>
          </a:p>
        </p:txBody>
      </p:sp>
      <p:sp>
        <p:nvSpPr>
          <p:cNvPr id="3" name="Segnaposto contenuto 2">
            <a:extLst>
              <a:ext uri="{FF2B5EF4-FFF2-40B4-BE49-F238E27FC236}">
                <a16:creationId xmlns:a16="http://schemas.microsoft.com/office/drawing/2014/main" id="{CE92073F-D2F4-D7DA-3E44-D6A315A6C8A7}"/>
              </a:ext>
            </a:extLst>
          </p:cNvPr>
          <p:cNvSpPr>
            <a:spLocks noGrp="1"/>
          </p:cNvSpPr>
          <p:nvPr>
            <p:ph idx="1"/>
          </p:nvPr>
        </p:nvSpPr>
        <p:spPr/>
        <p:txBody>
          <a:bodyPr>
            <a:normAutofit fontScale="92500"/>
          </a:bodyPr>
          <a:lstStyle/>
          <a:p>
            <a:pPr algn="just">
              <a:lnSpc>
                <a:spcPct val="150000"/>
              </a:lnSpc>
            </a:pPr>
            <a:r>
              <a:rPr lang="en-US" sz="1800" dirty="0">
                <a:effectLst/>
                <a:latin typeface="Times New Roman" panose="02020603050405020304" pitchFamily="18" charset="0"/>
                <a:ea typeface="Calibri" panose="020F0502020204030204" pitchFamily="34" charset="0"/>
              </a:rPr>
              <a:t>A tax for top earned incomes could quantify “excessive pay” for top managers, and become an own resource for the EU. Two options for implementation are conceivable: to introduce an additional tax or surcharge for top incomes, or to establish a minimum level of taxation for high incomes and an additional tax bracket for “excessive” incomes. The wedge between the existing national tax and additional levy on top incomes would then feed into EU funds.</a:t>
            </a:r>
            <a:endParaRPr lang="it-IT" sz="1800" dirty="0">
              <a:effectLst/>
              <a:latin typeface="Times New Roman" panose="02020603050405020304" pitchFamily="18" charset="0"/>
              <a:ea typeface="Calibri" panose="020F0502020204030204" pitchFamily="34" charset="0"/>
            </a:endParaRPr>
          </a:p>
          <a:p>
            <a:pPr algn="just">
              <a:lnSpc>
                <a:spcPct val="150000"/>
              </a:lnSpc>
            </a:pPr>
            <a:r>
              <a:rPr lang="en-US" sz="1800" dirty="0">
                <a:effectLst/>
                <a:latin typeface="Times New Roman" panose="02020603050405020304" pitchFamily="18" charset="0"/>
                <a:ea typeface="Calibri" panose="020F0502020204030204" pitchFamily="34" charset="0"/>
              </a:rPr>
              <a:t>As the EU budget and the NGEU are small relative to Member States’ tax revenues and the aggregated wealth of EU residents, a one time levy could be sufficient to mitigate the COVID-19 pandemic debt, while avoiding capital flight. By limiting the levy to financial assets – the complexity of valuation can be avoided. Furthermore, extracting the tax directly from financial intermediaries could lessen the administrative burden. Introducing identical legislation in all Member States would not require an EU treaty change, and entrusting revenue collection to national authorities would not require significant additional resources.</a:t>
            </a:r>
            <a:endParaRPr lang="it-IT"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1251293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BB294E-42E3-3F30-FFCD-57CA999C0EC9}"/>
              </a:ext>
            </a:extLst>
          </p:cNvPr>
          <p:cNvSpPr>
            <a:spLocks noGrp="1"/>
          </p:cNvSpPr>
          <p:nvPr>
            <p:ph type="title"/>
          </p:nvPr>
        </p:nvSpPr>
        <p:spPr>
          <a:xfrm>
            <a:off x="838200" y="365126"/>
            <a:ext cx="10515600" cy="315912"/>
          </a:xfrm>
        </p:spPr>
        <p:txBody>
          <a:bodyPr>
            <a:normAutofit fontScale="90000"/>
          </a:bodyPr>
          <a:lstStyle/>
          <a:p>
            <a:r>
              <a:rPr lang="en-GB" dirty="0"/>
              <a:t>Germany</a:t>
            </a:r>
          </a:p>
        </p:txBody>
      </p:sp>
      <p:sp>
        <p:nvSpPr>
          <p:cNvPr id="3" name="Segnaposto contenuto 2">
            <a:extLst>
              <a:ext uri="{FF2B5EF4-FFF2-40B4-BE49-F238E27FC236}">
                <a16:creationId xmlns:a16="http://schemas.microsoft.com/office/drawing/2014/main" id="{B464F10F-9B8C-0D1C-F031-3C933FE77E85}"/>
              </a:ext>
            </a:extLst>
          </p:cNvPr>
          <p:cNvSpPr>
            <a:spLocks noGrp="1"/>
          </p:cNvSpPr>
          <p:nvPr>
            <p:ph idx="1"/>
          </p:nvPr>
        </p:nvSpPr>
        <p:spPr>
          <a:xfrm>
            <a:off x="838200" y="760288"/>
            <a:ext cx="10515600" cy="5416675"/>
          </a:xfrm>
        </p:spPr>
        <p:txBody>
          <a:bodyPr/>
          <a:lstStyle/>
          <a:p>
            <a:pPr algn="just">
              <a:lnSpc>
                <a:spcPct val="150000"/>
              </a:lnSpc>
            </a:pPr>
            <a:r>
              <a:rPr lang="en-US" sz="1800" dirty="0">
                <a:effectLst/>
                <a:latin typeface="Times New Roman" panose="02020603050405020304" pitchFamily="18" charset="0"/>
                <a:ea typeface="Calibri" panose="020F0502020204030204" pitchFamily="34" charset="0"/>
              </a:rPr>
              <a:t>It is examined whether a property levy to finance the common good is constitutional in the context of combating the multiple crises and their economic and social consequences, especially with regard to the climate crisis and the Russian war of aggression against Ukraine. Article 106 (1) no. 5 GG mentions the </a:t>
            </a:r>
            <a:r>
              <a:rPr lang="en-US" sz="1800" b="1" dirty="0">
                <a:effectLst/>
                <a:latin typeface="Times New Roman" panose="02020603050405020304" pitchFamily="18" charset="0"/>
                <a:ea typeface="Calibri" panose="020F0502020204030204" pitchFamily="34" charset="0"/>
              </a:rPr>
              <a:t>"one-off property levies and the </a:t>
            </a:r>
            <a:r>
              <a:rPr lang="en-US" sz="1800" b="1" dirty="0" err="1">
                <a:effectLst/>
                <a:latin typeface="Times New Roman" panose="02020603050405020304" pitchFamily="18" charset="0"/>
                <a:ea typeface="Calibri" panose="020F0502020204030204" pitchFamily="34" charset="0"/>
              </a:rPr>
              <a:t>equalisation</a:t>
            </a:r>
            <a:r>
              <a:rPr lang="en-US" sz="1800" b="1" dirty="0">
                <a:effectLst/>
                <a:latin typeface="Times New Roman" panose="02020603050405020304" pitchFamily="18" charset="0"/>
                <a:ea typeface="Calibri" panose="020F0502020204030204" pitchFamily="34" charset="0"/>
              </a:rPr>
              <a:t> levies imposed for the implementation of the </a:t>
            </a:r>
            <a:r>
              <a:rPr lang="en-US" sz="1800" b="1" dirty="0" err="1">
                <a:effectLst/>
                <a:latin typeface="Times New Roman" panose="02020603050405020304" pitchFamily="18" charset="0"/>
                <a:ea typeface="Calibri" panose="020F0502020204030204" pitchFamily="34" charset="0"/>
              </a:rPr>
              <a:t>equalisation</a:t>
            </a:r>
            <a:r>
              <a:rPr lang="en-US" sz="1800" b="1" dirty="0">
                <a:effectLst/>
                <a:latin typeface="Times New Roman" panose="02020603050405020304" pitchFamily="18" charset="0"/>
                <a:ea typeface="Calibri" panose="020F0502020204030204" pitchFamily="34" charset="0"/>
              </a:rPr>
              <a:t> of burdens" .</a:t>
            </a:r>
            <a:r>
              <a:rPr lang="en-US" sz="1800" dirty="0">
                <a:effectLst/>
                <a:latin typeface="Times New Roman" panose="02020603050405020304" pitchFamily="18" charset="0"/>
                <a:ea typeface="Calibri" panose="020F0502020204030204" pitchFamily="34" charset="0"/>
              </a:rPr>
              <a:t> </a:t>
            </a:r>
            <a:r>
              <a:rPr lang="en-US" sz="1800" b="1" dirty="0">
                <a:effectLst/>
                <a:latin typeface="Times New Roman" panose="02020603050405020304" pitchFamily="18" charset="0"/>
                <a:ea typeface="Calibri" panose="020F0502020204030204" pitchFamily="34" charset="0"/>
              </a:rPr>
              <a:t>A federal property levy based on this has not yet been levied in the Federal Republic of Germany, apart from the </a:t>
            </a:r>
            <a:r>
              <a:rPr lang="en-US" sz="1800" b="1" dirty="0" err="1">
                <a:effectLst/>
                <a:latin typeface="Times New Roman" panose="02020603050405020304" pitchFamily="18" charset="0"/>
                <a:ea typeface="Calibri" panose="020F0502020204030204" pitchFamily="34" charset="0"/>
              </a:rPr>
              <a:t>equalisation</a:t>
            </a:r>
            <a:r>
              <a:rPr lang="en-US" sz="1800" b="1" dirty="0">
                <a:effectLst/>
                <a:latin typeface="Times New Roman" panose="02020603050405020304" pitchFamily="18" charset="0"/>
                <a:ea typeface="Calibri" panose="020F0502020204030204" pitchFamily="34" charset="0"/>
              </a:rPr>
              <a:t> of burdens to deal with the consequences of war. </a:t>
            </a:r>
            <a:r>
              <a:rPr lang="en-US" sz="1800" dirty="0">
                <a:effectLst/>
                <a:latin typeface="Times New Roman" panose="02020603050405020304" pitchFamily="18" charset="0"/>
                <a:ea typeface="Calibri" panose="020F0502020204030204" pitchFamily="34" charset="0"/>
              </a:rPr>
              <a:t>For this reason, the Federal Constitutional Court has not ruled on the matter. </a:t>
            </a:r>
            <a:r>
              <a:rPr lang="en-US" sz="1800" b="1" dirty="0">
                <a:effectLst/>
                <a:latin typeface="Times New Roman" panose="02020603050405020304" pitchFamily="18" charset="0"/>
                <a:ea typeface="Calibri" panose="020F0502020204030204" pitchFamily="34" charset="0"/>
              </a:rPr>
              <a:t>The property levy has been discussed on various occasions, for example, to deal with reunification, the financial crisis, the euro crisis, the climate crisis and the Corona pandemic, especially since in the more recent crises there was agreement that the federal government finances the vast majority of the crisis burdens.</a:t>
            </a:r>
            <a:r>
              <a:rPr lang="en-US" sz="1800" dirty="0">
                <a:effectLst/>
                <a:latin typeface="Times New Roman" panose="02020603050405020304" pitchFamily="18" charset="0"/>
                <a:ea typeface="Calibri" panose="020F0502020204030204" pitchFamily="34" charset="0"/>
              </a:rPr>
              <a:t> </a:t>
            </a:r>
            <a:endParaRPr lang="en-GB" dirty="0"/>
          </a:p>
        </p:txBody>
      </p:sp>
    </p:spTree>
    <p:extLst>
      <p:ext uri="{BB962C8B-B14F-4D97-AF65-F5344CB8AC3E}">
        <p14:creationId xmlns:p14="http://schemas.microsoft.com/office/powerpoint/2010/main" val="86639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1C6DD9-0001-014B-4C76-376A4CE7EB92}"/>
              </a:ext>
            </a:extLst>
          </p:cNvPr>
          <p:cNvSpPr>
            <a:spLocks noGrp="1"/>
          </p:cNvSpPr>
          <p:nvPr>
            <p:ph idx="1"/>
          </p:nvPr>
        </p:nvSpPr>
        <p:spPr>
          <a:xfrm>
            <a:off x="838200" y="236306"/>
            <a:ext cx="10515600" cy="5940657"/>
          </a:xfrm>
        </p:spPr>
        <p:txBody>
          <a:bodyPr>
            <a:normAutofit/>
          </a:bodyPr>
          <a:lstStyle/>
          <a:p>
            <a:pPr algn="just">
              <a:lnSpc>
                <a:spcPct val="150000"/>
              </a:lnSpc>
            </a:pPr>
            <a:r>
              <a:rPr lang="en-US" sz="1800" dirty="0">
                <a:effectLst/>
                <a:latin typeface="Times New Roman" panose="02020603050405020304" pitchFamily="18" charset="0"/>
                <a:ea typeface="Calibri" panose="020F0502020204030204" pitchFamily="34" charset="0"/>
              </a:rPr>
              <a:t>Nevertheless, a restrictive</a:t>
            </a:r>
            <a:r>
              <a:rPr lang="en-US" sz="1800" b="1" dirty="0">
                <a:effectLst/>
                <a:latin typeface="Times New Roman" panose="02020603050405020304" pitchFamily="18" charset="0"/>
                <a:ea typeface="Calibri" panose="020F0502020204030204" pitchFamily="34" charset="0"/>
              </a:rPr>
              <a:t>, narrow interpretation of Article 106 (1) no. 5 GG is widely advocated and a "comparable exceptional situation" to the Second World War or its consequences or a "special historical situation of comparable scope " or at least a case "comparable" to the "</a:t>
            </a:r>
            <a:r>
              <a:rPr lang="en-US" sz="1800" b="1" dirty="0" err="1">
                <a:effectLst/>
                <a:latin typeface="Times New Roman" panose="02020603050405020304" pitchFamily="18" charset="0"/>
                <a:ea typeface="Calibri" panose="020F0502020204030204" pitchFamily="34" charset="0"/>
              </a:rPr>
              <a:t>equalisation</a:t>
            </a:r>
            <a:r>
              <a:rPr lang="en-US" sz="1800" b="1" dirty="0">
                <a:effectLst/>
                <a:latin typeface="Times New Roman" panose="02020603050405020304" pitchFamily="18" charset="0"/>
                <a:ea typeface="Calibri" panose="020F0502020204030204" pitchFamily="34" charset="0"/>
              </a:rPr>
              <a:t> of burdens " is required</a:t>
            </a:r>
            <a:r>
              <a:rPr lang="en-US" sz="1800" dirty="0">
                <a:effectLst/>
                <a:latin typeface="Times New Roman" panose="02020603050405020304" pitchFamily="18" charset="0"/>
                <a:ea typeface="Calibri" panose="020F0502020204030204" pitchFamily="34" charset="0"/>
              </a:rPr>
              <a:t>. It follows from the origin of the offence and the mention of the (burden) </a:t>
            </a:r>
            <a:r>
              <a:rPr lang="en-US" sz="1800" dirty="0" err="1">
                <a:effectLst/>
                <a:latin typeface="Times New Roman" panose="02020603050405020304" pitchFamily="18" charset="0"/>
                <a:ea typeface="Calibri" panose="020F0502020204030204" pitchFamily="34" charset="0"/>
              </a:rPr>
              <a:t>equalisation</a:t>
            </a:r>
            <a:r>
              <a:rPr lang="en-US" sz="1800" dirty="0">
                <a:effectLst/>
                <a:latin typeface="Times New Roman" panose="02020603050405020304" pitchFamily="18" charset="0"/>
                <a:ea typeface="Calibri" panose="020F0502020204030204" pitchFamily="34" charset="0"/>
              </a:rPr>
              <a:t> levies there that the property levy may only be imposed in "special historical situations" and to the extent occasioned thereby,6 in the case of "emergency-like conditions threatening the existence of the state ". This is also the line taken by di Fabio, who demands a "completely untypical, special financing requirement that deeply shakes the foundations of a community " , and G. </a:t>
            </a:r>
            <a:r>
              <a:rPr lang="en-US" sz="1800" dirty="0" err="1">
                <a:effectLst/>
                <a:latin typeface="Times New Roman" panose="02020603050405020304" pitchFamily="18" charset="0"/>
                <a:ea typeface="Calibri" panose="020F0502020204030204" pitchFamily="34" charset="0"/>
              </a:rPr>
              <a:t>Kirchhof</a:t>
            </a:r>
            <a:r>
              <a:rPr lang="en-US" sz="1800" dirty="0">
                <a:effectLst/>
                <a:latin typeface="Times New Roman" panose="02020603050405020304" pitchFamily="18" charset="0"/>
                <a:ea typeface="Calibri" panose="020F0502020204030204" pitchFamily="34" charset="0"/>
              </a:rPr>
              <a:t>, </a:t>
            </a:r>
            <a:r>
              <a:rPr lang="en-US" sz="1800" b="1" dirty="0">
                <a:effectLst/>
                <a:latin typeface="Times New Roman" panose="02020603050405020304" pitchFamily="18" charset="0"/>
                <a:ea typeface="Calibri" panose="020F0502020204030204" pitchFamily="34" charset="0"/>
              </a:rPr>
              <a:t>who demands an event that "in its extraordinary financial effects will probably not occur again", a "historically unique event" in a situation similar to a state of emergency.</a:t>
            </a:r>
            <a:endParaRPr lang="it-IT" sz="1800" dirty="0">
              <a:effectLst/>
              <a:latin typeface="Times New Roman" panose="02020603050405020304" pitchFamily="18" charset="0"/>
              <a:ea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3581965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B6F969-9AA3-AAFE-C1D6-07E812BFE5A5}"/>
              </a:ext>
            </a:extLst>
          </p:cNvPr>
          <p:cNvSpPr>
            <a:spLocks noGrp="1"/>
          </p:cNvSpPr>
          <p:nvPr>
            <p:ph type="title"/>
          </p:nvPr>
        </p:nvSpPr>
        <p:spPr>
          <a:xfrm>
            <a:off x="838200" y="606175"/>
            <a:ext cx="10515600" cy="287677"/>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3. State exceptional situation as a supposed requirement of the </a:t>
            </a:r>
            <a:r>
              <a:rPr lang="en-US" sz="1800" b="1" dirty="0" err="1">
                <a:effectLst/>
                <a:latin typeface="Times New Roman" panose="02020603050405020304" pitchFamily="18" charset="0"/>
                <a:ea typeface="Calibri" panose="020F0502020204030204" pitchFamily="34" charset="0"/>
              </a:rPr>
              <a:t>BVerfG</a:t>
            </a:r>
            <a:br>
              <a:rPr lang="it-IT" sz="1800" dirty="0">
                <a:effectLst/>
                <a:latin typeface="Times New Roman" panose="02020603050405020304" pitchFamily="18" charset="0"/>
                <a:ea typeface="Calibri" panose="020F0502020204030204" pitchFamily="34" charset="0"/>
              </a:rPr>
            </a:br>
            <a:endParaRPr lang="en-GB" dirty="0"/>
          </a:p>
        </p:txBody>
      </p:sp>
      <p:sp>
        <p:nvSpPr>
          <p:cNvPr id="3" name="Segnaposto contenuto 2">
            <a:extLst>
              <a:ext uri="{FF2B5EF4-FFF2-40B4-BE49-F238E27FC236}">
                <a16:creationId xmlns:a16="http://schemas.microsoft.com/office/drawing/2014/main" id="{2C92042E-706D-A462-B202-3E2A63816F67}"/>
              </a:ext>
            </a:extLst>
          </p:cNvPr>
          <p:cNvSpPr>
            <a:spLocks noGrp="1"/>
          </p:cNvSpPr>
          <p:nvPr>
            <p:ph idx="1"/>
          </p:nvPr>
        </p:nvSpPr>
        <p:spPr>
          <a:xfrm>
            <a:off x="838200" y="719191"/>
            <a:ext cx="10515600" cy="5457772"/>
          </a:xfrm>
        </p:spPr>
        <p:txBody>
          <a:bodyPr/>
          <a:lstStyle/>
          <a:p>
            <a:r>
              <a:rPr lang="en-US" sz="1800" dirty="0">
                <a:effectLst/>
                <a:latin typeface="Times New Roman" panose="02020603050405020304" pitchFamily="18" charset="0"/>
                <a:ea typeface="Calibri" panose="020F0502020204030204" pitchFamily="34" charset="0"/>
              </a:rPr>
              <a:t>The obiter dictum referred to in the 1995 decision on the Wealth Tax Act13 reads: "Under special conditions, for example in exceptional state situations, the constitution allows access to the substance of the assets even under the current tax law framework. For example, the </a:t>
            </a:r>
            <a:r>
              <a:rPr lang="en-US" sz="1800" dirty="0" err="1">
                <a:effectLst/>
                <a:latin typeface="Times New Roman" panose="02020603050405020304" pitchFamily="18" charset="0"/>
                <a:ea typeface="Calibri" panose="020F0502020204030204" pitchFamily="34" charset="0"/>
              </a:rPr>
              <a:t>Reichsopfergesetz</a:t>
            </a:r>
            <a:r>
              <a:rPr lang="en-US" sz="1800" dirty="0">
                <a:effectLst/>
                <a:latin typeface="Times New Roman" panose="02020603050405020304" pitchFamily="18" charset="0"/>
                <a:ea typeface="Calibri" panose="020F0502020204030204" pitchFamily="34" charset="0"/>
              </a:rPr>
              <a:t> of 31 December 1919 (</a:t>
            </a:r>
            <a:r>
              <a:rPr lang="en-US" sz="1800" dirty="0" err="1">
                <a:effectLst/>
                <a:latin typeface="Times New Roman" panose="02020603050405020304" pitchFamily="18" charset="0"/>
                <a:ea typeface="Calibri" panose="020F0502020204030204" pitchFamily="34" charset="0"/>
              </a:rPr>
              <a:t>RGBl</a:t>
            </a:r>
            <a:r>
              <a:rPr lang="en-US" sz="1800" dirty="0">
                <a:effectLst/>
                <a:latin typeface="Times New Roman" panose="02020603050405020304" pitchFamily="18" charset="0"/>
                <a:ea typeface="Calibri" panose="020F0502020204030204" pitchFamily="34" charset="0"/>
              </a:rPr>
              <a:t> II 1919 p. 2189) was able to access property substance to finance the burdens imposed by the Treaty of Versailles. The same applies to taxes under the Burden </a:t>
            </a:r>
            <a:r>
              <a:rPr lang="en-US" sz="1800" dirty="0" err="1">
                <a:effectLst/>
                <a:latin typeface="Times New Roman" panose="02020603050405020304" pitchFamily="18" charset="0"/>
                <a:ea typeface="Calibri" panose="020F0502020204030204" pitchFamily="34" charset="0"/>
              </a:rPr>
              <a:t>Equalisation</a:t>
            </a:r>
            <a:r>
              <a:rPr lang="en-US" sz="1800" dirty="0">
                <a:effectLst/>
                <a:latin typeface="Times New Roman" panose="02020603050405020304" pitchFamily="18" charset="0"/>
                <a:ea typeface="Calibri" panose="020F0502020204030204" pitchFamily="34" charset="0"/>
              </a:rPr>
              <a:t> Act of 14 August 1952 (</a:t>
            </a:r>
            <a:r>
              <a:rPr lang="en-US" sz="1800" dirty="0" err="1">
                <a:effectLst/>
                <a:latin typeface="Times New Roman" panose="02020603050405020304" pitchFamily="18" charset="0"/>
                <a:ea typeface="Calibri" panose="020F0502020204030204" pitchFamily="34" charset="0"/>
              </a:rPr>
              <a:t>BGBl</a:t>
            </a:r>
            <a:r>
              <a:rPr lang="en-US" sz="1800" dirty="0">
                <a:effectLst/>
                <a:latin typeface="Times New Roman" panose="02020603050405020304" pitchFamily="18" charset="0"/>
                <a:ea typeface="Calibri" panose="020F0502020204030204" pitchFamily="34" charset="0"/>
              </a:rPr>
              <a:t> I p. 446)."</a:t>
            </a:r>
            <a:endParaRPr lang="it-IT"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In the corresponding section of its decision, the </a:t>
            </a:r>
            <a:r>
              <a:rPr lang="en-US" sz="1800" dirty="0" err="1">
                <a:effectLst/>
                <a:latin typeface="Times New Roman" panose="02020603050405020304" pitchFamily="18" charset="0"/>
                <a:ea typeface="Calibri" panose="020F0502020204030204" pitchFamily="34" charset="0"/>
              </a:rPr>
              <a:t>BVerfG</a:t>
            </a:r>
            <a:r>
              <a:rPr lang="en-US" sz="1800" dirty="0">
                <a:effectLst/>
                <a:latin typeface="Times New Roman" panose="02020603050405020304" pitchFamily="18" charset="0"/>
                <a:ea typeface="Calibri" panose="020F0502020204030204" pitchFamily="34" charset="0"/>
              </a:rPr>
              <a:t> deals with the constitutional limits of the taxation of property. In it, the court emphasizes that the wealth tax may not encroach on the substance of property in compliance with Article 14 of the Basic Law, but rather must leave the substance of the property (the asset base) untouched and must be paid out of the debit income, and also that the property income may only be taxed up to the vicinity of a 50/50 division when income and wealth tax are considered together (contradicting this is the special opinion of Judge </a:t>
            </a:r>
            <a:r>
              <a:rPr lang="en-US" sz="1800" dirty="0" err="1">
                <a:effectLst/>
                <a:latin typeface="Times New Roman" panose="02020603050405020304" pitchFamily="18" charset="0"/>
                <a:ea typeface="Calibri" panose="020F0502020204030204" pitchFamily="34" charset="0"/>
              </a:rPr>
              <a:t>Böckenförde</a:t>
            </a:r>
            <a:r>
              <a:rPr lang="en-US" sz="1800" dirty="0">
                <a:effectLst/>
                <a:latin typeface="Times New Roman" panose="02020603050405020304" pitchFamily="18" charset="0"/>
                <a:ea typeface="Calibri" panose="020F0502020204030204" pitchFamily="34" charset="0"/>
              </a:rPr>
              <a:t>). In conclusion, the court only </a:t>
            </a:r>
            <a:r>
              <a:rPr lang="en-US" sz="1800" dirty="0" err="1">
                <a:effectLst/>
                <a:latin typeface="Times New Roman" panose="02020603050405020304" pitchFamily="18" charset="0"/>
                <a:ea typeface="Calibri" panose="020F0502020204030204" pitchFamily="34" charset="0"/>
              </a:rPr>
              <a:t>emphasises</a:t>
            </a:r>
            <a:r>
              <a:rPr lang="en-US" sz="1800" dirty="0">
                <a:effectLst/>
                <a:latin typeface="Times New Roman" panose="02020603050405020304" pitchFamily="18" charset="0"/>
                <a:ea typeface="Calibri" panose="020F0502020204030204" pitchFamily="34" charset="0"/>
              </a:rPr>
              <a:t> in the above-mentioned quotation that in "exceptional state situations" the wealth substance may also be accessed. It follows from this context that the </a:t>
            </a:r>
            <a:r>
              <a:rPr lang="en-US" sz="1800" dirty="0" err="1">
                <a:effectLst/>
                <a:latin typeface="Times New Roman" panose="02020603050405020304" pitchFamily="18" charset="0"/>
                <a:ea typeface="Calibri" panose="020F0502020204030204" pitchFamily="34" charset="0"/>
              </a:rPr>
              <a:t>BVerfG</a:t>
            </a:r>
            <a:r>
              <a:rPr lang="en-US" sz="1800" dirty="0">
                <a:effectLst/>
                <a:latin typeface="Times New Roman" panose="02020603050405020304" pitchFamily="18" charset="0"/>
                <a:ea typeface="Calibri" panose="020F0502020204030204" pitchFamily="34" charset="0"/>
              </a:rPr>
              <a:t> meant wealth taxation in general with the above-mentioned quotation and consequently the wealth tax and probably also the wealth levy may only access the wealth substance in exceptional state situations, but can otherwise be structured as a target income tax. In the quoted passage, the </a:t>
            </a:r>
            <a:r>
              <a:rPr lang="en-US" sz="1800" dirty="0" err="1">
                <a:effectLst/>
                <a:latin typeface="Times New Roman" panose="02020603050405020304" pitchFamily="18" charset="0"/>
                <a:ea typeface="Calibri" panose="020F0502020204030204" pitchFamily="34" charset="0"/>
              </a:rPr>
              <a:t>BVerfG</a:t>
            </a:r>
            <a:r>
              <a:rPr lang="en-US" sz="1800" dirty="0">
                <a:effectLst/>
                <a:latin typeface="Times New Roman" panose="02020603050405020304" pitchFamily="18" charset="0"/>
                <a:ea typeface="Calibri" panose="020F0502020204030204" pitchFamily="34" charset="0"/>
              </a:rPr>
              <a:t> thus deals with substantive legal requirements for wealth taxation, but not with the question of what (further) constitutional requirements are to be placed on the federal government's competence to levy a wealth tax.</a:t>
            </a:r>
            <a:r>
              <a:rPr lang="it-IT" dirty="0">
                <a:effectLst/>
              </a:rPr>
              <a:t> </a:t>
            </a:r>
            <a:endParaRPr lang="en-GB" dirty="0"/>
          </a:p>
        </p:txBody>
      </p:sp>
    </p:spTree>
    <p:extLst>
      <p:ext uri="{BB962C8B-B14F-4D97-AF65-F5344CB8AC3E}">
        <p14:creationId xmlns:p14="http://schemas.microsoft.com/office/powerpoint/2010/main" val="3815729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D82C09-F731-3B06-22B6-18B4C435B7A1}"/>
              </a:ext>
            </a:extLst>
          </p:cNvPr>
          <p:cNvSpPr>
            <a:spLocks noGrp="1"/>
          </p:cNvSpPr>
          <p:nvPr>
            <p:ph type="title"/>
          </p:nvPr>
        </p:nvSpPr>
        <p:spPr>
          <a:xfrm>
            <a:off x="838200" y="365126"/>
            <a:ext cx="10515600" cy="315912"/>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Conclusion: Requirements for a property levy remain unclear</a:t>
            </a:r>
            <a:r>
              <a:rPr lang="it-IT" dirty="0">
                <a:effectLst/>
              </a:rPr>
              <a:t> </a:t>
            </a:r>
            <a:endParaRPr lang="en-GB" dirty="0"/>
          </a:p>
        </p:txBody>
      </p:sp>
      <p:sp>
        <p:nvSpPr>
          <p:cNvPr id="3" name="Segnaposto contenuto 2">
            <a:extLst>
              <a:ext uri="{FF2B5EF4-FFF2-40B4-BE49-F238E27FC236}">
                <a16:creationId xmlns:a16="http://schemas.microsoft.com/office/drawing/2014/main" id="{7BAE44EB-DDB4-61A3-05B2-4A1378F1AC81}"/>
              </a:ext>
            </a:extLst>
          </p:cNvPr>
          <p:cNvSpPr>
            <a:spLocks noGrp="1"/>
          </p:cNvSpPr>
          <p:nvPr>
            <p:ph idx="1"/>
          </p:nvPr>
        </p:nvSpPr>
        <p:spPr>
          <a:xfrm>
            <a:off x="838200" y="883578"/>
            <a:ext cx="10515600" cy="5293385"/>
          </a:xfrm>
        </p:spPr>
        <p:txBody>
          <a:bodyPr/>
          <a:lstStyle/>
          <a:p>
            <a:pPr algn="just">
              <a:lnSpc>
                <a:spcPct val="150000"/>
              </a:lnSpc>
            </a:pPr>
            <a:r>
              <a:rPr lang="en-US" sz="1800" dirty="0">
                <a:effectLst/>
                <a:latin typeface="Times New Roman" panose="02020603050405020304" pitchFamily="18" charset="0"/>
                <a:ea typeface="Calibri" panose="020F0502020204030204" pitchFamily="34" charset="0"/>
              </a:rPr>
              <a:t>Whether the current crisis situations (climate crisis, Ukraine war and its consequences) justify the levying of a property levy by the federal government remains unclear after all. According to the opinion cited under 3.1, this is clearly not the case. The views on</a:t>
            </a:r>
            <a:r>
              <a:rPr lang="it-IT" sz="1800" dirty="0">
                <a:latin typeface="Times New Roman" panose="02020603050405020304" pitchFamily="18" charset="0"/>
                <a:ea typeface="Calibri" panose="020F0502020204030204" pitchFamily="34" charset="0"/>
              </a:rPr>
              <a:t> </a:t>
            </a:r>
            <a:r>
              <a:rPr lang="en-US" sz="1800" dirty="0">
                <a:effectLst/>
                <a:latin typeface="Times New Roman" panose="02020603050405020304" pitchFamily="18" charset="0"/>
                <a:ea typeface="Calibri" panose="020F0502020204030204" pitchFamily="34" charset="0"/>
              </a:rPr>
              <a:t>a restrictive interpretation of Article 106 (1) no. 5 of the Basic Law cannot be meaningfully applied to these crisis situations (historically unique events?) (on the vagueness of these requirements would presumably deny an emergency situation threatening the existence of the state or consequences comparable to those of the Second World War. </a:t>
            </a:r>
            <a:endParaRPr lang="en-GB" dirty="0"/>
          </a:p>
        </p:txBody>
      </p:sp>
    </p:spTree>
    <p:extLst>
      <p:ext uri="{BB962C8B-B14F-4D97-AF65-F5344CB8AC3E}">
        <p14:creationId xmlns:p14="http://schemas.microsoft.com/office/powerpoint/2010/main" val="3532997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AC0246C-9607-9982-5E84-2EE62EFD586B}"/>
              </a:ext>
            </a:extLst>
          </p:cNvPr>
          <p:cNvSpPr>
            <a:spLocks noGrp="1"/>
          </p:cNvSpPr>
          <p:nvPr>
            <p:ph idx="1"/>
          </p:nvPr>
        </p:nvSpPr>
        <p:spPr>
          <a:xfrm>
            <a:off x="838200" y="164387"/>
            <a:ext cx="10515600" cy="6012576"/>
          </a:xfrm>
        </p:spPr>
        <p:txBody>
          <a:bodyPr/>
          <a:lstStyle/>
          <a:p>
            <a:r>
              <a:rPr lang="en-US" sz="1800" b="1" dirty="0">
                <a:effectLst/>
                <a:latin typeface="Times New Roman" panose="02020603050405020304" pitchFamily="18" charset="0"/>
                <a:ea typeface="Calibri" panose="020F0502020204030204" pitchFamily="34" charset="0"/>
              </a:rPr>
              <a:t>Interpretation of Article 106 (1) No. 5 GG</a:t>
            </a:r>
            <a:endParaRPr lang="it-IT"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The wording of Article 106 (1) No. 5 GG neither formulates a special reason for levying a property levy nor a requirement for the necessary financial needs of the Federation. The wording is clear insofar as the object of taxation is (only) the property. The only addition to this is that the wording requires that the property levy be "one-off". It follows from this (there is agreement on this point) that the capital levy - especially in distinction to the wealth tax - may not constitute a continuous ongoing taxation. However, the term "one-off wealth tax" is supposed to be ambiguous. It is deduced from this that the occasion must be special, i.e. one-off in the sense of unique, extraordinary . A second meaning of the word refers only to the method of levy in the sense that the levy is imposed only once and not - as in the case of the wealth tax - continuously annually. From a linguistic point of view, there is more to be said for the second meaning. For according to the understanding of the first meaning, it is not the wealth tax that is extraordinary, but its occasion, i.e. what is meant is a "wealth tax levied for a one-off (extraordinary) purpose". The restrictive view, however, does not want to dispense with the second meaning of the word "one-off". Consequently, it even understands "one-time" in a double sense, namely as "extraordinary" and as "to be levied once", which in any case strains the wording from a purely linguistic point of view. This does not stretch it, so that the wording ultimately does not create clarity.</a:t>
            </a:r>
            <a:r>
              <a:rPr lang="it-IT" dirty="0">
                <a:effectLst/>
              </a:rPr>
              <a:t> </a:t>
            </a:r>
            <a:endParaRPr lang="en-GB" dirty="0"/>
          </a:p>
        </p:txBody>
      </p:sp>
    </p:spTree>
    <p:extLst>
      <p:ext uri="{BB962C8B-B14F-4D97-AF65-F5344CB8AC3E}">
        <p14:creationId xmlns:p14="http://schemas.microsoft.com/office/powerpoint/2010/main" val="335286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306B016-1577-6A0D-4852-DE7960F9756C}"/>
              </a:ext>
            </a:extLst>
          </p:cNvPr>
          <p:cNvSpPr>
            <a:spLocks noGrp="1"/>
          </p:cNvSpPr>
          <p:nvPr>
            <p:ph idx="1"/>
          </p:nvPr>
        </p:nvSpPr>
        <p:spPr>
          <a:xfrm>
            <a:off x="838200" y="236306"/>
            <a:ext cx="10515600" cy="5940657"/>
          </a:xfrm>
        </p:spPr>
        <p:txBody>
          <a:bodyPr>
            <a:normAutofit lnSpcReduction="10000"/>
          </a:bodyPr>
          <a:lstStyle/>
          <a:p>
            <a:pPr algn="just">
              <a:lnSpc>
                <a:spcPct val="150000"/>
              </a:lnSpc>
            </a:pPr>
            <a:r>
              <a:rPr lang="en-US" sz="1800" b="1" dirty="0">
                <a:effectLst/>
                <a:latin typeface="Times New Roman" panose="02020603050405020304" pitchFamily="18" charset="0"/>
                <a:ea typeface="Calibri" panose="020F0502020204030204" pitchFamily="34" charset="0"/>
              </a:rPr>
              <a:t>Clear distinction between the two alternatives in Article 105 (1) No. 5 of the Basic Law</a:t>
            </a:r>
            <a:endParaRPr lang="it-IT" sz="1800" dirty="0">
              <a:effectLst/>
              <a:latin typeface="Times New Roman" panose="02020603050405020304" pitchFamily="18" charset="0"/>
              <a:ea typeface="Calibri" panose="020F0502020204030204" pitchFamily="34" charset="0"/>
            </a:endParaRPr>
          </a:p>
          <a:p>
            <a:pPr marL="0" indent="0" algn="just">
              <a:lnSpc>
                <a:spcPct val="150000"/>
              </a:lnSpc>
              <a:buNone/>
            </a:pPr>
            <a:endParaRPr lang="it-IT" sz="1800" dirty="0">
              <a:effectLst/>
              <a:latin typeface="Times New Roman" panose="02020603050405020304" pitchFamily="18" charset="0"/>
              <a:ea typeface="Calibri" panose="020F0502020204030204" pitchFamily="34" charset="0"/>
            </a:endParaRPr>
          </a:p>
          <a:p>
            <a:pPr algn="just">
              <a:lnSpc>
                <a:spcPct val="150000"/>
              </a:lnSpc>
            </a:pPr>
            <a:r>
              <a:rPr lang="en-US" sz="1800" dirty="0">
                <a:effectLst/>
                <a:latin typeface="Times New Roman" panose="02020603050405020304" pitchFamily="18" charset="0"/>
                <a:ea typeface="Calibri" panose="020F0502020204030204" pitchFamily="34" charset="0"/>
              </a:rPr>
              <a:t>In Article 106 (1) No. 5 of the Basic Law, in addition to the one-off property levies, the "</a:t>
            </a:r>
            <a:r>
              <a:rPr lang="en-US" sz="1800" dirty="0" err="1">
                <a:effectLst/>
                <a:latin typeface="Times New Roman" panose="02020603050405020304" pitchFamily="18" charset="0"/>
                <a:ea typeface="Calibri" panose="020F0502020204030204" pitchFamily="34" charset="0"/>
              </a:rPr>
              <a:t>equalisation</a:t>
            </a:r>
            <a:r>
              <a:rPr lang="en-US" sz="1800" dirty="0">
                <a:effectLst/>
                <a:latin typeface="Times New Roman" panose="02020603050405020304" pitchFamily="18" charset="0"/>
                <a:ea typeface="Calibri" panose="020F0502020204030204" pitchFamily="34" charset="0"/>
              </a:rPr>
              <a:t> levies imposed for the purpose of carrying out </a:t>
            </a:r>
            <a:r>
              <a:rPr lang="en-US" sz="1800" dirty="0" err="1">
                <a:effectLst/>
                <a:latin typeface="Times New Roman" panose="02020603050405020304" pitchFamily="18" charset="0"/>
                <a:ea typeface="Calibri" panose="020F0502020204030204" pitchFamily="34" charset="0"/>
              </a:rPr>
              <a:t>equalisation</a:t>
            </a:r>
            <a:r>
              <a:rPr lang="en-US" sz="1800" dirty="0">
                <a:effectLst/>
                <a:latin typeface="Times New Roman" panose="02020603050405020304" pitchFamily="18" charset="0"/>
                <a:ea typeface="Calibri" panose="020F0502020204030204" pitchFamily="34" charset="0"/>
              </a:rPr>
              <a:t> of burdens" are mentioned. In the literature, an attempt is made to merge both levies into a single type of levy by demanding that the property levies may also only be levied for the elimination of consequential burdens of the Second World War or at least for comparable consequential burdens (see 3.2.). However, there are no systematic arguments for this transfer of characteristics from the second to the first alternative of Article 105 (1) No. 6 of the Basic Law. The fact that both alternatives are formulated in the same number 5 and are clearly delimited linguistically speaks for the opposite. The comparison between the two alternatives only shows the following: The constitutional legislator only provided the second alternative with a purpose limitation ("for the implementation of the </a:t>
            </a:r>
            <a:r>
              <a:rPr lang="en-US" sz="1800" dirty="0" err="1">
                <a:effectLst/>
                <a:latin typeface="Times New Roman" panose="02020603050405020304" pitchFamily="18" charset="0"/>
                <a:ea typeface="Calibri" panose="020F0502020204030204" pitchFamily="34" charset="0"/>
              </a:rPr>
              <a:t>equalisation</a:t>
            </a:r>
            <a:r>
              <a:rPr lang="en-US" sz="1800" dirty="0">
                <a:effectLst/>
                <a:latin typeface="Times New Roman" panose="02020603050405020304" pitchFamily="18" charset="0"/>
                <a:ea typeface="Calibri" panose="020F0502020204030204" pitchFamily="34" charset="0"/>
              </a:rPr>
              <a:t> of burdens"). This earmarking is missing in the first alternative. In this respect, the first alternative is open. In other respects, the first alternative is narrower, because it only allows property as an object of taxation. It is also narrower in that it only allows a one-off levy.</a:t>
            </a:r>
            <a:endParaRPr lang="it-IT"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1340161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0432F4A-4431-2365-1309-E49DD98A7DC7}"/>
              </a:ext>
            </a:extLst>
          </p:cNvPr>
          <p:cNvSpPr>
            <a:spLocks noGrp="1"/>
          </p:cNvSpPr>
          <p:nvPr>
            <p:ph idx="1"/>
          </p:nvPr>
        </p:nvSpPr>
        <p:spPr>
          <a:xfrm>
            <a:off x="838200" y="318499"/>
            <a:ext cx="10515600" cy="5858464"/>
          </a:xfrm>
        </p:spPr>
        <p:txBody>
          <a:bodyPr/>
          <a:lstStyle/>
          <a:p>
            <a:pPr algn="just">
              <a:lnSpc>
                <a:spcPct val="150000"/>
              </a:lnSpc>
            </a:pPr>
            <a:r>
              <a:rPr lang="en-US" sz="1800" b="1" dirty="0">
                <a:effectLst/>
                <a:latin typeface="Times New Roman" panose="02020603050405020304" pitchFamily="18" charset="0"/>
                <a:ea typeface="Calibri" panose="020F0502020204030204" pitchFamily="34" charset="0"/>
              </a:rPr>
              <a:t>Relationship to wealth tax</a:t>
            </a:r>
            <a:endParaRPr lang="it-IT"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However, the relationship to the wealth tax is significant for the interpretation. The wealth tax must be separated from the wealth tax referred to in Article 106 (2) no. 1 of the Basic Law. This is because the revenue sovereignty is different. Both taxes have the same object of taxation, namely wealth. There is therefore no conceptual difference between the two. The only difference is that the wealth tax must be "one-off", i.e. it may only be levied once and not, like the wealth tax, continuously for each assessment period. It is therefore inadmissible to attempt to gain continuous access to assets by repeatedly levying a wealth </a:t>
            </a:r>
            <a:r>
              <a:rPr lang="en-US" sz="1800" dirty="0" err="1">
                <a:effectLst/>
                <a:latin typeface="Times New Roman" panose="02020603050405020304" pitchFamily="18" charset="0"/>
                <a:ea typeface="Calibri" panose="020F0502020204030204" pitchFamily="34" charset="0"/>
              </a:rPr>
              <a:t>tax.From</a:t>
            </a:r>
            <a:r>
              <a:rPr lang="en-US" sz="1800" dirty="0">
                <a:effectLst/>
                <a:latin typeface="Times New Roman" panose="02020603050405020304" pitchFamily="18" charset="0"/>
                <a:ea typeface="Calibri" panose="020F0502020204030204" pitchFamily="34" charset="0"/>
              </a:rPr>
              <a:t> the one-off nature of the wealth tax  and the systematic differentiation from the wealth tax as a (potential) permanent financing instrument of the Länder, it is therefore concluded that, in order to distinguish between the two taxes, there must be an extraordinary financial need on the part of the federal government, which can be the occasion for a non-regular, non-permanent tax </a:t>
            </a:r>
            <a:endParaRPr lang="en-GB" dirty="0"/>
          </a:p>
        </p:txBody>
      </p:sp>
    </p:spTree>
    <p:extLst>
      <p:ext uri="{BB962C8B-B14F-4D97-AF65-F5344CB8AC3E}">
        <p14:creationId xmlns:p14="http://schemas.microsoft.com/office/powerpoint/2010/main" val="2256286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F256716-1616-32EE-3817-1715D2A32366}"/>
              </a:ext>
            </a:extLst>
          </p:cNvPr>
          <p:cNvSpPr>
            <a:spLocks noGrp="1"/>
          </p:cNvSpPr>
          <p:nvPr>
            <p:ph idx="1"/>
          </p:nvPr>
        </p:nvSpPr>
        <p:spPr>
          <a:xfrm>
            <a:off x="838200" y="308225"/>
            <a:ext cx="10515600" cy="5868738"/>
          </a:xfrm>
        </p:spPr>
        <p:txBody>
          <a:bodyPr/>
          <a:lstStyle/>
          <a:p>
            <a:r>
              <a:rPr lang="en-US" sz="1800" b="1" dirty="0">
                <a:effectLst/>
                <a:latin typeface="Times New Roman" panose="02020603050405020304" pitchFamily="18" charset="0"/>
                <a:ea typeface="Calibri" panose="020F0502020204030204" pitchFamily="34" charset="0"/>
              </a:rPr>
              <a:t>Result of the interpretation</a:t>
            </a:r>
            <a:r>
              <a:rPr lang="it-IT" dirty="0">
                <a:effectLst/>
              </a:rPr>
              <a:t> </a:t>
            </a:r>
          </a:p>
          <a:p>
            <a:pPr marL="0" indent="0">
              <a:buNone/>
            </a:pPr>
            <a:r>
              <a:rPr lang="en-US" sz="1800" dirty="0">
                <a:effectLst/>
                <a:latin typeface="Times New Roman" panose="02020603050405020304" pitchFamily="18" charset="0"/>
                <a:ea typeface="Calibri" panose="020F0502020204030204" pitchFamily="34" charset="0"/>
              </a:rPr>
              <a:t>According to the Basic Law, the Federation has the competence to legislate on one-off property levies. Neither the grammatical, systematic, historical nor teleological interpretation allows compelling arguments to be derived for a restrictive interpretation of Article 106 (1) No. 5 GG in the sense that there must be a particularly serious reason for it. However, an extraordinary financial need cannot be derived from the interpretation with sufficient certainty either. Moreover, such requirements cannot be verified in a meaningful way. In summary, the following conditions remain for the levying of a one-off wealth tax by the federal government:36-The wealth tax fulfils the tax concept.37-The wealth tax is levied on a one-off basis, i.e. not regularly.-The wealth tax is not levied by the federal government abusively at the expense of the wealth tax. However, there is currently no competitive relationship as long as the wealth tax is not levied.38The decision as to which occasion comes into consideration for the levy and whether the respective financial need justifies the levy must therefore - as with taxes in general - be left to the legislature. On the basis of this interpretation, the consequential burdens of the climate crisis or the war against Ukraine can also be a suitable occasion for the one-off levying of a wealth tax according to the legislature's assessment.</a:t>
            </a:r>
            <a:endParaRPr lang="it-IT" sz="1800" dirty="0">
              <a:effectLst/>
              <a:latin typeface="Times New Roman" panose="02020603050405020304" pitchFamily="18" charset="0"/>
              <a:ea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2831212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51D59D5-15BB-5010-076F-5254E2E12A7F}"/>
              </a:ext>
            </a:extLst>
          </p:cNvPr>
          <p:cNvSpPr>
            <a:spLocks noGrp="1"/>
          </p:cNvSpPr>
          <p:nvPr>
            <p:ph idx="1"/>
          </p:nvPr>
        </p:nvSpPr>
        <p:spPr>
          <a:xfrm>
            <a:off x="838200" y="380144"/>
            <a:ext cx="10515600" cy="5848190"/>
          </a:xfrm>
        </p:spPr>
        <p:txBody>
          <a:bodyPr/>
          <a:lstStyle/>
          <a:p>
            <a:pPr algn="just">
              <a:lnSpc>
                <a:spcPct val="150000"/>
              </a:lnSpc>
            </a:pPr>
            <a:r>
              <a:rPr lang="en-US" sz="1800" dirty="0">
                <a:effectLst/>
                <a:latin typeface="Times New Roman" panose="02020603050405020304" pitchFamily="18" charset="0"/>
                <a:ea typeface="Calibri" panose="020F0502020204030204" pitchFamily="34" charset="0"/>
              </a:rPr>
              <a:t>The representatives of the strict interpretation would presumably arrive at the unconstitutionality of the property levy thus established on the basis of their criteria .In addition to this question of competence, further constitutional requirements outside the fiscal constitution must be observed with regard to the taxation of property. One-off property levies must be compatible with fundamental rights, in particular with the general principle of equality in Article 3 (1) of the Basic Law, which requires that taxable property be recorded and charged in a way that is consistent with equality. The problem of equal valuation also exists in the case of property tax and inheritance tax. In the case of the property levy, the valuation problem arises to a lesser extent due to the one-off nature of the levy, but is more comparable to inheritance tax.39 In addition, the requirements of property-friendly taxation in accordance with Article 14 of the Basic Law must be observed. Finally, it should be added that the one-off property levy can be structured as a special-purpose tax without this being mandatory. However, it is recommended as sensible</a:t>
            </a:r>
            <a:r>
              <a:rPr lang="it-IT" dirty="0">
                <a:effectLst/>
              </a:rPr>
              <a:t> </a:t>
            </a:r>
            <a:endParaRPr lang="en-GB" dirty="0"/>
          </a:p>
        </p:txBody>
      </p:sp>
    </p:spTree>
    <p:extLst>
      <p:ext uri="{BB962C8B-B14F-4D97-AF65-F5344CB8AC3E}">
        <p14:creationId xmlns:p14="http://schemas.microsoft.com/office/powerpoint/2010/main" val="3943585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6BE093-67ED-FDA2-A9CB-7AD1A24A23FB}"/>
              </a:ext>
            </a:extLst>
          </p:cNvPr>
          <p:cNvSpPr>
            <a:spLocks noGrp="1"/>
          </p:cNvSpPr>
          <p:nvPr>
            <p:ph type="title"/>
          </p:nvPr>
        </p:nvSpPr>
        <p:spPr>
          <a:xfrm>
            <a:off x="838200" y="681036"/>
            <a:ext cx="10515600" cy="253911"/>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2. Solidarity tax</a:t>
            </a:r>
            <a:br>
              <a:rPr lang="it-IT" sz="1800" dirty="0">
                <a:effectLst/>
                <a:latin typeface="Times New Roman" panose="02020603050405020304" pitchFamily="18" charset="0"/>
                <a:ea typeface="Calibri" panose="020F0502020204030204" pitchFamily="34" charset="0"/>
              </a:rPr>
            </a:br>
            <a:endParaRPr lang="en-GB" dirty="0"/>
          </a:p>
        </p:txBody>
      </p:sp>
      <p:sp>
        <p:nvSpPr>
          <p:cNvPr id="3" name="Segnaposto contenuto 2">
            <a:extLst>
              <a:ext uri="{FF2B5EF4-FFF2-40B4-BE49-F238E27FC236}">
                <a16:creationId xmlns:a16="http://schemas.microsoft.com/office/drawing/2014/main" id="{5AEC2C14-056C-898C-7556-1603E5CC4868}"/>
              </a:ext>
            </a:extLst>
          </p:cNvPr>
          <p:cNvSpPr>
            <a:spLocks noGrp="1"/>
          </p:cNvSpPr>
          <p:nvPr>
            <p:ph idx="1"/>
          </p:nvPr>
        </p:nvSpPr>
        <p:spPr>
          <a:xfrm>
            <a:off x="838200" y="801384"/>
            <a:ext cx="10515600" cy="5375579"/>
          </a:xfrm>
        </p:spPr>
        <p:txBody>
          <a:bodyPr/>
          <a:lstStyle/>
          <a:p>
            <a:pPr algn="just"/>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During and after both World Wars, a number of countries levied wealth taxes to fund the war efforts and the reconstruction. Ireland and Iceland also implemented such taxes to help the budget recover from the global financial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crisis.Now</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numerous countries, especially in Latin America, are considering solidarity levies in order to finance the debt accumulated due to the pandemic and/or to boost the recovery. A UN ESCWA publication is suggesting a solidarity tax in the Arab region in order to alleviate the economic effects of COVID-19. The IMF proposed to temporarily increase the income tax rates for the top brackets and to levy a special corporate surtax on the pandemic winners with unusually high profits in the pandemic years.</a:t>
            </a:r>
            <a:r>
              <a:rPr lang="it-IT" dirty="0">
                <a:effectLst/>
                <a:latin typeface="Times New Roman" panose="02020603050405020304" pitchFamily="18" charset="0"/>
                <a:cs typeface="Times New Roman" panose="02020603050405020304" pitchFamily="18" charset="0"/>
              </a:rPr>
              <a:t> </a:t>
            </a:r>
          </a:p>
          <a:p>
            <a:pPr algn="just"/>
            <a:r>
              <a:rPr lang="en-US" sz="1800" dirty="0">
                <a:effectLst/>
                <a:latin typeface="Times New Roman" panose="02020603050405020304" pitchFamily="18" charset="0"/>
                <a:ea typeface="Calibri" panose="020F0502020204030204" pitchFamily="34" charset="0"/>
              </a:rPr>
              <a:t>Solidarity taxes can be levied on personal or corporate income. A solidarity levy is being deducted from the salaries of EU staff as a temporary measure (from 1 January 2014 to 31 December 2023). The rate of the solidarity levy is generally 6%, while a rate of 7% applies to the highest ranking officials (grade AD15, step 2, and above). Luxembourg has a solidarity tax of 7% or 9% of personal income taxes (depending on earnings and tax category)12 and a 7% solidarity surtax on corporate income tax (above a taxable income of EUR 200 000)13.</a:t>
            </a:r>
            <a:r>
              <a:rPr lang="it-IT" dirty="0">
                <a:effectLst/>
              </a:rPr>
              <a: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0603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BCC475-9188-7F97-1921-94439B1C623B}"/>
              </a:ext>
            </a:extLst>
          </p:cNvPr>
          <p:cNvSpPr>
            <a:spLocks noGrp="1"/>
          </p:cNvSpPr>
          <p:nvPr>
            <p:ph type="title"/>
          </p:nvPr>
        </p:nvSpPr>
        <p:spPr>
          <a:xfrm>
            <a:off x="838200" y="365126"/>
            <a:ext cx="10515600" cy="600646"/>
          </a:xfrm>
        </p:spPr>
        <p:txBody>
          <a:bodyPr>
            <a:normAutofit fontScale="90000"/>
          </a:bodyPr>
          <a:lstStyle/>
          <a:p>
            <a:r>
              <a:rPr lang="en-US" sz="4400" b="1" dirty="0">
                <a:effectLst/>
                <a:latin typeface="Times New Roman" panose="02020603050405020304" pitchFamily="18" charset="0"/>
                <a:ea typeface="Calibri" panose="020F0502020204030204" pitchFamily="34" charset="0"/>
              </a:rPr>
              <a:t>2. Solidarity tax</a:t>
            </a:r>
            <a:endParaRPr lang="en-GB" dirty="0"/>
          </a:p>
        </p:txBody>
      </p:sp>
      <p:sp>
        <p:nvSpPr>
          <p:cNvPr id="3" name="Segnaposto contenuto 2">
            <a:extLst>
              <a:ext uri="{FF2B5EF4-FFF2-40B4-BE49-F238E27FC236}">
                <a16:creationId xmlns:a16="http://schemas.microsoft.com/office/drawing/2014/main" id="{3A0B5B8B-DE12-EE9F-CD4A-1DF4F5616871}"/>
              </a:ext>
            </a:extLst>
          </p:cNvPr>
          <p:cNvSpPr>
            <a:spLocks noGrp="1"/>
          </p:cNvSpPr>
          <p:nvPr>
            <p:ph idx="1"/>
          </p:nvPr>
        </p:nvSpPr>
        <p:spPr/>
        <p:txBody>
          <a:bodyPr/>
          <a:lstStyle/>
          <a:p>
            <a:r>
              <a:rPr lang="en-US" sz="1800" dirty="0">
                <a:effectLst/>
                <a:latin typeface="Times New Roman" panose="02020603050405020304" pitchFamily="18" charset="0"/>
                <a:ea typeface="Calibri" panose="020F0502020204030204" pitchFamily="34" charset="0"/>
              </a:rPr>
              <a:t>It can be paid as a tax, or as in Latvia, solidarity tax of 25% is paid in the form of mandatory state social security contributions, on income exceeding the maximum amount of the object of mandatory contributions (currently EUR 62 800 per year). The revenue is distributed to the financing of health services (1 percentage point), the state pension special budget (14 percentage points) and as personal income tax revenue (10 percentage points). It can be levied on different aspects of wealth, as well. The ‘Solidarity Contribution’ in Belgium is levied on securities accounts (and not the holder of the account) with an annual rate of 0.15% and all securities and derived products (except for registered shares). Resident taxpayers (natural and legal persons) are subject to the tax with respect to their Belgian and foreign securities accounts. Non-resident taxpayers are subject to the tax with respect to their securities accounts held with Belgian financial institutions.15 In France, a solidarity tax was levied on net local and global wealth (real estate and financial assets) of tax residents. A progressive tax rate of 0.5% to 1.5% was applied on wealth over EUR 1.3 million.</a:t>
            </a:r>
            <a:endParaRPr lang="en-GB" dirty="0"/>
          </a:p>
        </p:txBody>
      </p:sp>
    </p:spTree>
    <p:extLst>
      <p:ext uri="{BB962C8B-B14F-4D97-AF65-F5344CB8AC3E}">
        <p14:creationId xmlns:p14="http://schemas.microsoft.com/office/powerpoint/2010/main" val="95936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AC4899-A8E5-C79B-DEA9-85ACB07C1A9E}"/>
              </a:ext>
            </a:extLst>
          </p:cNvPr>
          <p:cNvSpPr>
            <a:spLocks noGrp="1"/>
          </p:cNvSpPr>
          <p:nvPr>
            <p:ph type="title"/>
          </p:nvPr>
        </p:nvSpPr>
        <p:spPr>
          <a:xfrm>
            <a:off x="838200" y="365126"/>
            <a:ext cx="10515600" cy="1042434"/>
          </a:xfrm>
        </p:spPr>
        <p:txBody>
          <a:bodyPr>
            <a:normAutofit fontScale="90000"/>
          </a:bodyPr>
          <a:lstStyle/>
          <a:p>
            <a:r>
              <a:rPr lang="en-GB" b="1" dirty="0">
                <a:latin typeface="Times New Roman" panose="02020603050405020304" pitchFamily="18" charset="0"/>
                <a:cs typeface="Times New Roman" panose="02020603050405020304" pitchFamily="18" charset="0"/>
              </a:rPr>
              <a:t>Wealth taxation: </a:t>
            </a:r>
            <a:r>
              <a:rPr lang="en-US" b="1" dirty="0">
                <a:effectLst/>
                <a:latin typeface="Times New Roman" panose="02020603050405020304" pitchFamily="18" charset="0"/>
                <a:ea typeface="Calibri" panose="020F0502020204030204" pitchFamily="34" charset="0"/>
              </a:rPr>
              <a:t>Net wealth taxation examples</a:t>
            </a:r>
            <a:br>
              <a:rPr lang="it-IT" sz="1800" dirty="0">
                <a:effectLst/>
                <a:latin typeface="Times New Roman" panose="02020603050405020304" pitchFamily="18" charset="0"/>
                <a:ea typeface="Calibri" panose="020F0502020204030204" pitchFamily="34" charset="0"/>
              </a:rPr>
            </a:br>
            <a:endParaRPr lang="en-GB" b="1" dirty="0"/>
          </a:p>
        </p:txBody>
      </p:sp>
      <p:sp>
        <p:nvSpPr>
          <p:cNvPr id="3" name="Segnaposto contenuto 2">
            <a:extLst>
              <a:ext uri="{FF2B5EF4-FFF2-40B4-BE49-F238E27FC236}">
                <a16:creationId xmlns:a16="http://schemas.microsoft.com/office/drawing/2014/main" id="{3B9299D0-29CA-D0EC-CC28-650555571944}"/>
              </a:ext>
            </a:extLst>
          </p:cNvPr>
          <p:cNvSpPr>
            <a:spLocks noGrp="1"/>
          </p:cNvSpPr>
          <p:nvPr>
            <p:ph idx="1"/>
          </p:nvPr>
        </p:nvSpPr>
        <p:spPr>
          <a:xfrm>
            <a:off x="838200" y="1119884"/>
            <a:ext cx="10515600" cy="5057079"/>
          </a:xfrm>
        </p:spPr>
        <p:txBody>
          <a:bodyPr>
            <a:normAutofit lnSpcReduction="10000"/>
          </a:bodyPr>
          <a:lstStyle/>
          <a:p>
            <a:r>
              <a:rPr lang="en-US" sz="1800" dirty="0">
                <a:effectLst/>
                <a:latin typeface="Times New Roman" panose="02020603050405020304" pitchFamily="18" charset="0"/>
                <a:ea typeface="Calibri" panose="020F0502020204030204" pitchFamily="34" charset="0"/>
              </a:rPr>
              <a:t>The popularity of net wealth taxation has been diminishing in the past decades and currently there are only three OECD member countries (Norway, Spain and Switzerland) that apply it (compared to 12 in 1990). The reasons for this were the low revenue levels complemented by high administrative costs. Wealth taxes were responsible for a rather low proportion of tax revenues (less than 6% on average in the OECD) and despite the accumulation of wealth in society, revenues declined over time. </a:t>
            </a:r>
          </a:p>
          <a:p>
            <a:r>
              <a:rPr lang="en-US" sz="1800" dirty="0">
                <a:effectLst/>
                <a:latin typeface="Times New Roman" panose="02020603050405020304" pitchFamily="18" charset="0"/>
                <a:ea typeface="Calibri" panose="020F0502020204030204" pitchFamily="34" charset="0"/>
              </a:rPr>
              <a:t>Enforcing a tax on net wealth in the national context has become more difficult in recent decades, as capital (especially financial assets) has become increasingly mobile. The result was a shift within wealth taxation towards property taxes on immobile real property and wealth transfer taxes. However, there has been renewed interest in wealth taxation in recent years due to growing wealth inequality and improved administrative circumstances. Although the federal wealth tax was abolished in Switzerland, cantons still implement their own wealth tax systems, which differ significantly, but do have some common features. These taxes are all levied on worldwide net wealth (liabilities are deductible), of all residents, proportionally to the time they spend in Switzerland, with tax allowances (the amount of which varies among cantons).</a:t>
            </a:r>
          </a:p>
          <a:p>
            <a:r>
              <a:rPr lang="en-US" sz="1900" dirty="0">
                <a:effectLst/>
                <a:latin typeface="Times New Roman" panose="02020603050405020304" pitchFamily="18" charset="0"/>
                <a:ea typeface="Calibri" panose="020F0502020204030204" pitchFamily="34" charset="0"/>
              </a:rPr>
              <a:t>Business assets are valued at book value, others at market value, although the actual methods may differ. Corporate wealth of Swiss companies is also taxed, although at significantly divergent rates (0.001%-0.525%). In order to avoid an overly high tax burden, a tax shield is applied in some cantons. The Swiss net wealth tax model served as an example in the tax reform proposals of US presidential candidates Bernie Sanders and Elizabeth Warren.23Norway has a net wealth tax to be paid on both municipal and state levels with combined rates up to 1.1%, depending on tax class and amount of wealth.</a:t>
            </a:r>
            <a:endParaRPr lang="en-GB" sz="1900" dirty="0"/>
          </a:p>
          <a:p>
            <a:endParaRPr lang="en-GB" dirty="0"/>
          </a:p>
        </p:txBody>
      </p:sp>
    </p:spTree>
    <p:extLst>
      <p:ext uri="{BB962C8B-B14F-4D97-AF65-F5344CB8AC3E}">
        <p14:creationId xmlns:p14="http://schemas.microsoft.com/office/powerpoint/2010/main" val="529181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80E201-E95A-8E16-E80A-F57A0EC77B2E}"/>
              </a:ext>
            </a:extLst>
          </p:cNvPr>
          <p:cNvSpPr>
            <a:spLocks noGrp="1"/>
          </p:cNvSpPr>
          <p:nvPr>
            <p:ph type="title"/>
          </p:nvPr>
        </p:nvSpPr>
        <p:spPr>
          <a:xfrm>
            <a:off x="838200" y="635318"/>
            <a:ext cx="10515600" cy="45719"/>
          </a:xfrm>
        </p:spPr>
        <p:txBody>
          <a:bodyPr>
            <a:normAutofit fontScale="90000"/>
          </a:bodyPr>
          <a:lstStyle/>
          <a:p>
            <a:r>
              <a:rPr lang="en-US" sz="4400" b="1" dirty="0">
                <a:effectLst/>
                <a:latin typeface="Times New Roman" panose="02020603050405020304" pitchFamily="18" charset="0"/>
                <a:ea typeface="Calibri" panose="020F0502020204030204" pitchFamily="34" charset="0"/>
              </a:rPr>
              <a:t>Wealth inequality</a:t>
            </a:r>
            <a:br>
              <a:rPr lang="it-IT" sz="4400" dirty="0">
                <a:effectLst/>
                <a:latin typeface="Times New Roman" panose="02020603050405020304" pitchFamily="18" charset="0"/>
                <a:ea typeface="Calibri" panose="020F0502020204030204" pitchFamily="34" charset="0"/>
              </a:rPr>
            </a:br>
            <a:endParaRPr lang="en-GB" dirty="0"/>
          </a:p>
        </p:txBody>
      </p:sp>
      <p:sp>
        <p:nvSpPr>
          <p:cNvPr id="3" name="Segnaposto contenuto 2">
            <a:extLst>
              <a:ext uri="{FF2B5EF4-FFF2-40B4-BE49-F238E27FC236}">
                <a16:creationId xmlns:a16="http://schemas.microsoft.com/office/drawing/2014/main" id="{9AD82303-51BB-155F-8EF9-D9D99CF27774}"/>
              </a:ext>
            </a:extLst>
          </p:cNvPr>
          <p:cNvSpPr>
            <a:spLocks noGrp="1"/>
          </p:cNvSpPr>
          <p:nvPr>
            <p:ph idx="1"/>
          </p:nvPr>
        </p:nvSpPr>
        <p:spPr>
          <a:xfrm>
            <a:off x="838200" y="1016110"/>
            <a:ext cx="10515600" cy="5160853"/>
          </a:xfrm>
        </p:spPr>
        <p:txBody>
          <a:bodyPr/>
          <a:lstStyle/>
          <a:p>
            <a:pPr marL="0" indent="0">
              <a:buNone/>
            </a:pPr>
            <a:r>
              <a:rPr lang="en-US" sz="1800" dirty="0">
                <a:effectLst/>
                <a:latin typeface="Times New Roman" panose="02020603050405020304" pitchFamily="18" charset="0"/>
                <a:ea typeface="Calibri" panose="020F0502020204030204" pitchFamily="34" charset="0"/>
              </a:rPr>
              <a:t>Due to international tax competition, the top rates of personal income tax and capital income tax rates have been declining since the 1980s in the OECD, from 65% to 43% and from 47% to 24%, respectively. As a result, the income share of the top 1% has increased, which led to wealth concentration and greater wealth inequality in the vast majority of OECD countries. In the EU, the richest 1% possesses 20-25%31 (or according to some calculations, even over 30%32) of wealth. </a:t>
            </a:r>
          </a:p>
          <a:p>
            <a:pPr marL="0" indent="0">
              <a:buNone/>
            </a:pPr>
            <a:endParaRPr lang="en-US" sz="1800" dirty="0">
              <a:latin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rPr>
              <a:t>More wealth also results in a different composition of assets: wealthier individuals tend to accumulate more diverse forms of wealth, including more financial assets, while taxpayers with lower wealth levels have more of their assets in real-estate. With these financial assets, wealthier people can invest a larger share of their wealth into riskier financial instruments which yield higher returns. </a:t>
            </a:r>
          </a:p>
          <a:p>
            <a:pPr marL="0" indent="0">
              <a:buNone/>
            </a:pP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European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governments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have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reacted</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swiftly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to the COVID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crisis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and are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now</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discussing</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ways to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mutualise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cost of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epidemic</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This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mutualisation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not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only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politically sound to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save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European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project,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also</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optimal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response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from an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economic</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perspective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COVID shock,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sudden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and massive, puts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European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countries with limited fiscal room,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such</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Italy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under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financial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stress.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Mutualisation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most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efficient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way to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allow</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these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countries to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quickly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implement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policies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necessary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to deal with the public health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crisis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shield</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population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from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economic</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hardship</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Solidarity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best strategy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given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large positive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externalities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swift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public health and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stimulus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policies in one country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have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for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other</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EU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member</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states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679152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AD2B6D-E277-4C7C-3849-7ED76B5E78A1}"/>
              </a:ext>
            </a:extLst>
          </p:cNvPr>
          <p:cNvSpPr>
            <a:spLocks noGrp="1"/>
          </p:cNvSpPr>
          <p:nvPr>
            <p:ph type="title"/>
          </p:nvPr>
        </p:nvSpPr>
        <p:spPr>
          <a:xfrm>
            <a:off x="838200" y="365125"/>
            <a:ext cx="10515600" cy="405437"/>
          </a:xfrm>
        </p:spPr>
        <p:txBody>
          <a:bodyPr>
            <a:normAutofit fontScale="90000"/>
          </a:bodyPr>
          <a:lstStyle/>
          <a:p>
            <a:pPr>
              <a:lnSpc>
                <a:spcPct val="150000"/>
              </a:lnSpc>
            </a:pPr>
            <a:r>
              <a:rPr lang="en-US" sz="3100" b="1" dirty="0">
                <a:latin typeface="Times New Roman" panose="02020603050405020304" pitchFamily="18" charset="0"/>
                <a:ea typeface="Calibri" panose="020F0502020204030204" pitchFamily="34" charset="0"/>
              </a:rPr>
              <a:t> Typology of wealth taxes</a:t>
            </a:r>
            <a:endParaRPr lang="en-GB" sz="3100" dirty="0"/>
          </a:p>
        </p:txBody>
      </p:sp>
      <p:sp>
        <p:nvSpPr>
          <p:cNvPr id="3" name="Segnaposto contenuto 2">
            <a:extLst>
              <a:ext uri="{FF2B5EF4-FFF2-40B4-BE49-F238E27FC236}">
                <a16:creationId xmlns:a16="http://schemas.microsoft.com/office/drawing/2014/main" id="{D1081284-6A1A-97B7-1209-FDF2B18B693B}"/>
              </a:ext>
            </a:extLst>
          </p:cNvPr>
          <p:cNvSpPr>
            <a:spLocks noGrp="1"/>
          </p:cNvSpPr>
          <p:nvPr>
            <p:ph idx="1"/>
          </p:nvPr>
        </p:nvSpPr>
        <p:spPr>
          <a:xfrm>
            <a:off x="838200" y="955497"/>
            <a:ext cx="10515600" cy="5221466"/>
          </a:xfrm>
        </p:spPr>
        <p:txBody>
          <a:bodyPr/>
          <a:lstStyle/>
          <a:p>
            <a:r>
              <a:rPr lang="en-US" sz="1800" dirty="0">
                <a:effectLst/>
                <a:latin typeface="Times New Roman" panose="02020603050405020304" pitchFamily="18" charset="0"/>
                <a:ea typeface="Calibri" panose="020F0502020204030204" pitchFamily="34" charset="0"/>
              </a:rPr>
              <a:t>Taxes related to wealth can be </a:t>
            </a:r>
            <a:r>
              <a:rPr lang="en-US" sz="1800" dirty="0" err="1">
                <a:effectLst/>
                <a:latin typeface="Times New Roman" panose="02020603050405020304" pitchFamily="18" charset="0"/>
                <a:ea typeface="Calibri" panose="020F0502020204030204" pitchFamily="34" charset="0"/>
              </a:rPr>
              <a:t>categorised</a:t>
            </a:r>
            <a:r>
              <a:rPr lang="en-US" sz="1800" dirty="0">
                <a:effectLst/>
                <a:latin typeface="Times New Roman" panose="02020603050405020304" pitchFamily="18" charset="0"/>
                <a:ea typeface="Calibri" panose="020F0502020204030204" pitchFamily="34" charset="0"/>
              </a:rPr>
              <a:t> according to the function they tax, their subjects and their base.</a:t>
            </a:r>
          </a:p>
          <a:p>
            <a:pPr marL="0" indent="0">
              <a:buNone/>
            </a:pPr>
            <a:r>
              <a:rPr lang="en-US" sz="1800" dirty="0">
                <a:effectLst/>
                <a:latin typeface="Times New Roman" panose="02020603050405020304" pitchFamily="18" charset="0"/>
                <a:ea typeface="Calibri" panose="020F0502020204030204" pitchFamily="34" charset="0"/>
              </a:rPr>
              <a:t> The object of the taxes can be the income generated by the property or the ownership itself, thus the tax can be</a:t>
            </a:r>
          </a:p>
          <a:p>
            <a:pPr marL="0" indent="0">
              <a:buNone/>
            </a:pPr>
            <a:r>
              <a:rPr lang="en-US" sz="1800" dirty="0">
                <a:effectLst/>
                <a:latin typeface="Times New Roman" panose="02020603050405020304" pitchFamily="18" charset="0"/>
                <a:ea typeface="Calibri" panose="020F0502020204030204" pitchFamily="34" charset="0"/>
              </a:rPr>
              <a:t> on capital income or on property.</a:t>
            </a:r>
          </a:p>
          <a:p>
            <a:pPr marL="0" indent="0">
              <a:buNone/>
            </a:pPr>
            <a:r>
              <a:rPr lang="en-US" sz="1800" dirty="0">
                <a:effectLst/>
                <a:latin typeface="Times New Roman" panose="02020603050405020304" pitchFamily="18" charset="0"/>
                <a:ea typeface="Calibri" panose="020F0502020204030204" pitchFamily="34" charset="0"/>
              </a:rPr>
              <a:t>• Tax subjects can be both corporations and individuals.</a:t>
            </a:r>
          </a:p>
          <a:p>
            <a:pPr marL="0" indent="0">
              <a:buNone/>
            </a:pPr>
            <a:r>
              <a:rPr lang="en-US" sz="1800" dirty="0">
                <a:effectLst/>
                <a:latin typeface="Times New Roman" panose="02020603050405020304" pitchFamily="18" charset="0"/>
                <a:ea typeface="Calibri" panose="020F0502020204030204" pitchFamily="34" charset="0"/>
              </a:rPr>
              <a:t>• Capital income taxes can be levied on the income the owners receive from assets. </a:t>
            </a:r>
          </a:p>
          <a:p>
            <a:pPr marL="0" indent="0">
              <a:buNone/>
            </a:pPr>
            <a:r>
              <a:rPr lang="en-US" sz="1800" dirty="0">
                <a:effectLst/>
                <a:latin typeface="Times New Roman" panose="02020603050405020304" pitchFamily="18" charset="0"/>
                <a:ea typeface="Calibri" panose="020F0502020204030204" pitchFamily="34" charset="0"/>
              </a:rPr>
              <a:t>These can cover taxes on interests, dividends, rents or capital gains (appreciation of the assets). Such taxes usually fall within income taxation.</a:t>
            </a:r>
          </a:p>
          <a:p>
            <a:pPr marL="0" indent="0">
              <a:buNone/>
            </a:pPr>
            <a:r>
              <a:rPr lang="en-US" sz="1800" dirty="0">
                <a:effectLst/>
                <a:latin typeface="Times New Roman" panose="02020603050405020304" pitchFamily="18" charset="0"/>
                <a:ea typeface="Calibri" panose="020F0502020204030204" pitchFamily="34" charset="0"/>
              </a:rPr>
              <a:t>• Property type wealth taxes are levied on the value of the assets, regardless whether they generate income or not. They can be levied based on the transfer of assets or the ownership of the property. The first category consists of inheritance and gift taxes, as well as financial transaction taxes. </a:t>
            </a:r>
          </a:p>
          <a:p>
            <a:pPr marL="0" indent="0">
              <a:buNone/>
            </a:pPr>
            <a:r>
              <a:rPr lang="en-US" sz="1800" dirty="0">
                <a:effectLst/>
                <a:latin typeface="Times New Roman" panose="02020603050405020304" pitchFamily="18" charset="0"/>
                <a:ea typeface="Calibri" panose="020F0502020204030204" pitchFamily="34" charset="0"/>
              </a:rPr>
              <a:t>The latter category can be, strictly speaking, considered as wealth taxes, and contains net wealth taxes, net asset taxes for businesses, immovable property taxes or financial securities taxes. The base of all these taxes can be as broad or as narrow as the legislators intend, and can be complemented by exemptions, limitations, caps, and differences in rates.</a:t>
            </a:r>
            <a:endParaRPr lang="it-IT"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2857428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BFB0EA-7524-2AE2-2941-5DF7FF9FB54C}"/>
              </a:ext>
            </a:extLst>
          </p:cNvPr>
          <p:cNvSpPr>
            <a:spLocks noGrp="1"/>
          </p:cNvSpPr>
          <p:nvPr>
            <p:ph type="title"/>
          </p:nvPr>
        </p:nvSpPr>
        <p:spPr>
          <a:xfrm>
            <a:off x="838200" y="365126"/>
            <a:ext cx="10515600" cy="315912"/>
          </a:xfrm>
        </p:spPr>
        <p:txBody>
          <a:bodyPr>
            <a:normAutofit fontScale="90000"/>
          </a:bodyPr>
          <a:lstStyle/>
          <a:p>
            <a:r>
              <a:rPr lang="en-GB" dirty="0"/>
              <a:t>TAX MODELS</a:t>
            </a:r>
          </a:p>
        </p:txBody>
      </p:sp>
      <p:sp>
        <p:nvSpPr>
          <p:cNvPr id="3" name="Segnaposto contenuto 2">
            <a:extLst>
              <a:ext uri="{FF2B5EF4-FFF2-40B4-BE49-F238E27FC236}">
                <a16:creationId xmlns:a16="http://schemas.microsoft.com/office/drawing/2014/main" id="{D9931DDB-5BF7-2421-704D-0A59263F67AC}"/>
              </a:ext>
            </a:extLst>
          </p:cNvPr>
          <p:cNvSpPr>
            <a:spLocks noGrp="1"/>
          </p:cNvSpPr>
          <p:nvPr>
            <p:ph idx="1"/>
          </p:nvPr>
        </p:nvSpPr>
        <p:spPr>
          <a:xfrm>
            <a:off x="838200" y="873303"/>
            <a:ext cx="10515600" cy="5303660"/>
          </a:xfrm>
        </p:spPr>
        <p:txBody>
          <a:bodyPr>
            <a:normAutofit fontScale="85000" lnSpcReduction="20000"/>
          </a:bodyPr>
          <a:lstStyle/>
          <a:p>
            <a:pPr algn="just">
              <a:lnSpc>
                <a:spcPct val="150000"/>
              </a:lnSpc>
            </a:pPr>
            <a:r>
              <a:rPr lang="en-US" sz="1800" b="1" dirty="0">
                <a:solidFill>
                  <a:srgbClr val="E5000C"/>
                </a:solidFill>
                <a:effectLst/>
                <a:latin typeface="Times New Roman" panose="02020603050405020304" pitchFamily="18" charset="0"/>
                <a:ea typeface="Times New Roman" panose="02020603050405020304" pitchFamily="18" charset="0"/>
              </a:rPr>
              <a:t>Tax models </a:t>
            </a:r>
            <a:endParaRPr lang="it-IT" sz="18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Model I (</a:t>
            </a:r>
            <a:r>
              <a:rPr lang="en-US" sz="1800" b="1" dirty="0">
                <a:effectLst/>
                <a:latin typeface="Times New Roman" panose="02020603050405020304" pitchFamily="18" charset="0"/>
                <a:ea typeface="Times New Roman" panose="02020603050405020304" pitchFamily="18" charset="0"/>
              </a:rPr>
              <a:t>flat tax model</a:t>
            </a:r>
            <a:r>
              <a:rPr lang="en-US" sz="1800" dirty="0">
                <a:effectLst/>
                <a:latin typeface="Times New Roman" panose="02020603050405020304" pitchFamily="18" charset="0"/>
                <a:ea typeface="Times New Roman" panose="02020603050405020304" pitchFamily="18" charset="0"/>
              </a:rPr>
              <a:t>) serves as a simple and easy to understand baseline. It exhibits a constant tax rate of 2%, starting for net wealth holdings above €1 million. This €1 million threshold leaves 97% of the population exempt. The constant tax rate means that a billionaire household is taxed in the same way as a millionaire household. The tax rate of 2% is low compared to average rates of return on wealth. </a:t>
            </a:r>
            <a:r>
              <a:rPr lang="en-US" sz="1800" dirty="0" err="1">
                <a:effectLst/>
                <a:latin typeface="Times New Roman" panose="02020603050405020304" pitchFamily="18" charset="0"/>
                <a:ea typeface="Times New Roman" panose="02020603050405020304" pitchFamily="18" charset="0"/>
              </a:rPr>
              <a:t>Jorda</a:t>
            </a:r>
            <a:r>
              <a:rPr lang="en-US" sz="1800" dirty="0">
                <a:effectLst/>
                <a:latin typeface="Times New Roman" panose="02020603050405020304" pitchFamily="18" charset="0"/>
                <a:ea typeface="Times New Roman" panose="02020603050405020304" pitchFamily="18" charset="0"/>
              </a:rPr>
              <a:t>̀ et al (2019) report a return in excess of 9% on equity wealth for example. If tax rates are below the rate of return, the tax can be paid out of the resulting capital income and the concentration of wealth will not decrease and will potentially increase further over time. This means the flat tax model is not expected to be able to reduce current levels of wealth inequality. </a:t>
            </a:r>
            <a:endParaRPr lang="it-IT" sz="18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Model II (</a:t>
            </a:r>
            <a:r>
              <a:rPr lang="en-US" sz="1800" b="1" dirty="0">
                <a:effectLst/>
                <a:latin typeface="Times New Roman" panose="02020603050405020304" pitchFamily="18" charset="0"/>
                <a:ea typeface="Times New Roman" panose="02020603050405020304" pitchFamily="18" charset="0"/>
              </a:rPr>
              <a:t>mildly progressive model</a:t>
            </a:r>
            <a:r>
              <a:rPr lang="en-US" sz="1800" dirty="0">
                <a:effectLst/>
                <a:latin typeface="Times New Roman" panose="02020603050405020304" pitchFamily="18" charset="0"/>
                <a:ea typeface="Times New Roman" panose="02020603050405020304" pitchFamily="18" charset="0"/>
              </a:rPr>
              <a:t>) exhibits a </a:t>
            </a:r>
            <a:r>
              <a:rPr lang="en-US" sz="1800" dirty="0" err="1">
                <a:effectLst/>
                <a:latin typeface="Times New Roman" panose="02020603050405020304" pitchFamily="18" charset="0"/>
                <a:ea typeface="Times New Roman" panose="02020603050405020304" pitchFamily="18" charset="0"/>
              </a:rPr>
              <a:t>progres</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sive</a:t>
            </a:r>
            <a:r>
              <a:rPr lang="en-US" sz="1800" dirty="0">
                <a:effectLst/>
                <a:latin typeface="Times New Roman" panose="02020603050405020304" pitchFamily="18" charset="0"/>
                <a:ea typeface="Times New Roman" panose="02020603050405020304" pitchFamily="18" charset="0"/>
              </a:rPr>
              <a:t> structure which means the tax rate increases with net wealth. A billionaire household faces a higher tax rate than a millionaire household. The tax rate starts at 1% on net wealth beyond €1 million (leaving 97% of the population exempt), increases to 2% beyond €2 million (corresponding to richest 1% of all EU22 households, which is roughly 1.9 million households)10 and finally increases to 3% on net assets beyond €5 million (</a:t>
            </a:r>
            <a:r>
              <a:rPr lang="en-US" sz="1800" dirty="0" err="1">
                <a:effectLst/>
                <a:latin typeface="Times New Roman" panose="02020603050405020304" pitchFamily="18" charset="0"/>
                <a:ea typeface="Times New Roman" panose="02020603050405020304" pitchFamily="18" charset="0"/>
              </a:rPr>
              <a:t>cor</a:t>
            </a:r>
            <a:r>
              <a:rPr lang="en-US" sz="1800" dirty="0">
                <a:effectLst/>
                <a:latin typeface="Times New Roman" panose="02020603050405020304" pitchFamily="18" charset="0"/>
                <a:ea typeface="Times New Roman" panose="02020603050405020304" pitchFamily="18" charset="0"/>
              </a:rPr>
              <a:t>- responding to the richest 0.3% of all EU22 households, which is roughly 550,000 households). Even though tax rates increase with net wealth in the mildly progressive model II, they remain well below the return on wealth. Thus, model II is only expected to slow down the ten- </a:t>
            </a:r>
            <a:r>
              <a:rPr lang="en-US" sz="1800" dirty="0" err="1">
                <a:effectLst/>
                <a:latin typeface="Times New Roman" panose="02020603050405020304" pitchFamily="18" charset="0"/>
                <a:ea typeface="Times New Roman" panose="02020603050405020304" pitchFamily="18" charset="0"/>
              </a:rPr>
              <a:t>dency</a:t>
            </a:r>
            <a:r>
              <a:rPr lang="en-US" sz="1800" dirty="0">
                <a:effectLst/>
                <a:latin typeface="Times New Roman" panose="02020603050405020304" pitchFamily="18" charset="0"/>
                <a:ea typeface="Times New Roman" panose="02020603050405020304" pitchFamily="18" charset="0"/>
              </a:rPr>
              <a:t> of increasing wealth inequality but is not expected to stop it or reduce current inequalities. </a:t>
            </a:r>
            <a:endParaRPr lang="it-IT" sz="18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Model III (</a:t>
            </a:r>
            <a:r>
              <a:rPr lang="en-US" sz="1800" b="1" dirty="0">
                <a:effectLst/>
                <a:latin typeface="Times New Roman" panose="02020603050405020304" pitchFamily="18" charset="0"/>
                <a:ea typeface="Times New Roman" panose="02020603050405020304" pitchFamily="18" charset="0"/>
              </a:rPr>
              <a:t>strongly progressive model</a:t>
            </a:r>
            <a:r>
              <a:rPr lang="en-US" sz="1800" dirty="0">
                <a:effectLst/>
                <a:latin typeface="Times New Roman" panose="02020603050405020304" pitchFamily="18" charset="0"/>
                <a:ea typeface="Times New Roman" panose="02020603050405020304" pitchFamily="18" charset="0"/>
              </a:rPr>
              <a:t>) also exhibits a pro- </a:t>
            </a:r>
            <a:r>
              <a:rPr lang="en-US" sz="1800" dirty="0" err="1">
                <a:effectLst/>
                <a:latin typeface="Times New Roman" panose="02020603050405020304" pitchFamily="18" charset="0"/>
                <a:ea typeface="Times New Roman" panose="02020603050405020304" pitchFamily="18" charset="0"/>
              </a:rPr>
              <a:t>gressive</a:t>
            </a:r>
            <a:r>
              <a:rPr lang="en-US" sz="1800" dirty="0">
                <a:effectLst/>
                <a:latin typeface="Times New Roman" panose="02020603050405020304" pitchFamily="18" charset="0"/>
                <a:ea typeface="Times New Roman" panose="02020603050405020304" pitchFamily="18" charset="0"/>
              </a:rPr>
              <a:t> structure. However, in contrast to model II, tax rates increase faster and are likely to be close to or above actual rates of return on wealth. </a:t>
            </a:r>
            <a:r>
              <a:rPr lang="it-IT" sz="1800" dirty="0">
                <a:effectLst/>
                <a:latin typeface="Times New Roman" panose="02020603050405020304" pitchFamily="18" charset="0"/>
                <a:ea typeface="Times New Roman" panose="02020603050405020304" pitchFamily="18" charset="0"/>
              </a:rPr>
              <a:t>In </a:t>
            </a:r>
            <a:r>
              <a:rPr lang="it-IT" sz="1800" dirty="0" err="1">
                <a:effectLst/>
                <a:latin typeface="Times New Roman" panose="02020603050405020304" pitchFamily="18" charset="0"/>
                <a:ea typeface="Times New Roman" panose="02020603050405020304" pitchFamily="18" charset="0"/>
              </a:rPr>
              <a:t>addition</a:t>
            </a:r>
            <a:r>
              <a:rPr lang="it-IT" sz="1800" dirty="0">
                <a:effectLst/>
                <a:latin typeface="Times New Roman" panose="02020603050405020304" pitchFamily="18" charset="0"/>
                <a:ea typeface="Times New Roman" panose="02020603050405020304" pitchFamily="18" charset="0"/>
              </a:rPr>
              <a:t>, model III starts</a:t>
            </a:r>
          </a:p>
          <a:p>
            <a:endParaRPr lang="en-GB" dirty="0"/>
          </a:p>
        </p:txBody>
      </p:sp>
    </p:spTree>
    <p:extLst>
      <p:ext uri="{BB962C8B-B14F-4D97-AF65-F5344CB8AC3E}">
        <p14:creationId xmlns:p14="http://schemas.microsoft.com/office/powerpoint/2010/main" val="4066379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35B29A4-FEA8-2315-8E1D-94BEED5D4E87}"/>
              </a:ext>
            </a:extLst>
          </p:cNvPr>
          <p:cNvSpPr>
            <a:spLocks noGrp="1"/>
          </p:cNvSpPr>
          <p:nvPr>
            <p:ph idx="1"/>
          </p:nvPr>
        </p:nvSpPr>
        <p:spPr>
          <a:xfrm>
            <a:off x="838200" y="215757"/>
            <a:ext cx="10515600" cy="5961206"/>
          </a:xfrm>
        </p:spPr>
        <p:txBody>
          <a:bodyPr/>
          <a:lstStyle/>
          <a:p>
            <a:pPr algn="just"/>
            <a:r>
              <a:rPr lang="en-US" sz="1800" dirty="0">
                <a:effectLst/>
                <a:latin typeface="Times New Roman" panose="02020603050405020304" pitchFamily="18" charset="0"/>
                <a:ea typeface="Times New Roman" panose="02020603050405020304" pitchFamily="18" charset="0"/>
              </a:rPr>
              <a:t>at a higher threshold: a rate of 2% applies to net assets beyond €2 million which means 99% of all households are exempt. The rate increases to 3% beyond €5 million (richest 0.3% or 550,000 households), 5% beyond €10 million (rich- </a:t>
            </a:r>
            <a:r>
              <a:rPr lang="en-US" sz="1800" dirty="0" err="1">
                <a:effectLst/>
                <a:latin typeface="Times New Roman" panose="02020603050405020304" pitchFamily="18" charset="0"/>
                <a:ea typeface="Times New Roman" panose="02020603050405020304" pitchFamily="18" charset="0"/>
              </a:rPr>
              <a:t>est</a:t>
            </a:r>
            <a:r>
              <a:rPr lang="en-US" sz="1800" dirty="0">
                <a:effectLst/>
                <a:latin typeface="Times New Roman" panose="02020603050405020304" pitchFamily="18" charset="0"/>
                <a:ea typeface="Times New Roman" panose="02020603050405020304" pitchFamily="18" charset="0"/>
              </a:rPr>
              <a:t> 0.1% or 220,000 households), 7% beyond €50 million (richest 0.01% or 23,000 households), 8% beyond €100 million (richest 0.005% or 9,000 households) and the final bracket levies a rate of 10% on net assets beyond €500 million (richest 0.001% or 1,200 households).11 The tax rates in the highest brackets of this model are similar to the rates of returns reported in the literature. For example, </a:t>
            </a:r>
            <a:r>
              <a:rPr lang="en-US" sz="1800" dirty="0" err="1">
                <a:effectLst/>
                <a:latin typeface="Times New Roman" panose="02020603050405020304" pitchFamily="18" charset="0"/>
                <a:ea typeface="Times New Roman" panose="02020603050405020304" pitchFamily="18" charset="0"/>
              </a:rPr>
              <a:t>Jorda</a:t>
            </a:r>
            <a:r>
              <a:rPr lang="en-US" sz="1800" dirty="0">
                <a:effectLst/>
                <a:latin typeface="Times New Roman" panose="02020603050405020304" pitchFamily="18" charset="0"/>
                <a:ea typeface="Times New Roman" panose="02020603050405020304" pitchFamily="18" charset="0"/>
              </a:rPr>
              <a:t>̀ et al (2019) estimate the average rate of return on equities at roughly 9%, </a:t>
            </a:r>
            <a:r>
              <a:rPr lang="en-US" sz="1800" dirty="0" err="1">
                <a:effectLst/>
                <a:latin typeface="Times New Roman" panose="02020603050405020304" pitchFamily="18" charset="0"/>
                <a:ea typeface="Times New Roman" panose="02020603050405020304" pitchFamily="18" charset="0"/>
              </a:rPr>
              <a:t>Fagereng</a:t>
            </a:r>
            <a:r>
              <a:rPr lang="en-US" sz="1800" dirty="0">
                <a:effectLst/>
                <a:latin typeface="Times New Roman" panose="02020603050405020304" pitchFamily="18" charset="0"/>
                <a:ea typeface="Times New Roman" panose="02020603050405020304" pitchFamily="18" charset="0"/>
              </a:rPr>
              <a:t> et al (2020) use Norwegian tax data and show that the rate of return on net wealth is above 10% at the 90th percentile. Bach et al (2020) use Swedish tax data and estimate the return in excess of the Swedish interest rate to be 8% for the richest 0.01% of tax subjects. This means the strongly progressive model III is expected to decrease current levels of inequality over time. </a:t>
            </a:r>
            <a:endParaRPr lang="it-IT" sz="1800" dirty="0">
              <a:effectLst/>
              <a:latin typeface="Times New Roman" panose="02020603050405020304" pitchFamily="18" charset="0"/>
              <a:ea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rPr>
              <a:t>Model IV (</a:t>
            </a:r>
            <a:r>
              <a:rPr lang="en-US" sz="1800" b="1" dirty="0">
                <a:effectLst/>
                <a:latin typeface="Times New Roman" panose="02020603050405020304" pitchFamily="18" charset="0"/>
                <a:ea typeface="Times New Roman" panose="02020603050405020304" pitchFamily="18" charset="0"/>
              </a:rPr>
              <a:t>wealth cap model</a:t>
            </a:r>
            <a:r>
              <a:rPr lang="en-US" sz="1800" dirty="0">
                <a:effectLst/>
                <a:latin typeface="Times New Roman" panose="02020603050405020304" pitchFamily="18" charset="0"/>
                <a:ea typeface="Times New Roman" panose="02020603050405020304" pitchFamily="18" charset="0"/>
              </a:rPr>
              <a:t>) represents a fundamentally different approach by introducing an effective maximum level of wealth and by defining tax brackets based on multiples of average wealth. It was proposed by Thomas Piketty (2020). Average net wealth across the EU22 is roughly €260,000 (based on the Pareto tail amended data). Piketty suggests a tax of 0.1% for wealth holdings beyond half the average, a rate of 1% for holdings beyond twice the average, 2% for net wealth beyond 5 times the average, going up to 60% beyond 1,000 times the aver- age and 90% beyond 10,000 times the average, which is equivalent to €2.6 billion. Piketty’s wealth cap model would still leave 59% of all households exempt. It is char- </a:t>
            </a:r>
            <a:r>
              <a:rPr lang="en-US" sz="1800" dirty="0" err="1">
                <a:effectLst/>
                <a:latin typeface="Times New Roman" panose="02020603050405020304" pitchFamily="18" charset="0"/>
                <a:ea typeface="Times New Roman" panose="02020603050405020304" pitchFamily="18" charset="0"/>
              </a:rPr>
              <a:t>acterised</a:t>
            </a:r>
            <a:r>
              <a:rPr lang="en-US" sz="1800" dirty="0">
                <a:effectLst/>
                <a:latin typeface="Times New Roman" panose="02020603050405020304" pitchFamily="18" charset="0"/>
                <a:ea typeface="Times New Roman" panose="02020603050405020304" pitchFamily="18" charset="0"/>
              </a:rPr>
              <a:t> by marginal tax rates which are substantially above the rate of return on net wealth and thus would be expected to sharply reduce current wealth inequality. Model IV introduces an effective maximum level of wealth (cap) at 1,000 times the average (€260 million). </a:t>
            </a:r>
            <a:r>
              <a:rPr lang="it-IT" sz="1800" dirty="0" err="1">
                <a:effectLst/>
                <a:latin typeface="Times New Roman" panose="02020603050405020304" pitchFamily="18" charset="0"/>
                <a:ea typeface="Times New Roman" panose="02020603050405020304" pitchFamily="18" charset="0"/>
              </a:rPr>
              <a:t>Table</a:t>
            </a:r>
            <a:r>
              <a:rPr lang="it-IT" sz="1800" dirty="0">
                <a:effectLst/>
                <a:latin typeface="Times New Roman" panose="02020603050405020304" pitchFamily="18" charset="0"/>
                <a:ea typeface="Times New Roman" panose="02020603050405020304" pitchFamily="18" charset="0"/>
              </a:rPr>
              <a:t> 4 </a:t>
            </a:r>
            <a:r>
              <a:rPr lang="it-IT" sz="1800" dirty="0" err="1">
                <a:effectLst/>
                <a:latin typeface="Times New Roman" panose="02020603050405020304" pitchFamily="18" charset="0"/>
                <a:ea typeface="Times New Roman" panose="02020603050405020304" pitchFamily="18" charset="0"/>
              </a:rPr>
              <a:t>summarises</a:t>
            </a:r>
            <a:r>
              <a:rPr lang="it-IT" sz="1800" dirty="0">
                <a:effectLst/>
                <a:latin typeface="Times New Roman" panose="02020603050405020304" pitchFamily="18" charset="0"/>
                <a:ea typeface="Times New Roman" panose="02020603050405020304" pitchFamily="18" charset="0"/>
              </a:rPr>
              <a:t> the </a:t>
            </a:r>
            <a:r>
              <a:rPr lang="it-IT" sz="1800" dirty="0" err="1">
                <a:effectLst/>
                <a:latin typeface="Times New Roman" panose="02020603050405020304" pitchFamily="18" charset="0"/>
                <a:ea typeface="Times New Roman" panose="02020603050405020304" pitchFamily="18" charset="0"/>
              </a:rPr>
              <a:t>four</a:t>
            </a:r>
            <a:r>
              <a:rPr lang="it-IT" sz="1800" dirty="0">
                <a:effectLst/>
                <a:latin typeface="Times New Roman" panose="02020603050405020304" pitchFamily="18" charset="0"/>
                <a:ea typeface="Times New Roman" panose="02020603050405020304" pitchFamily="18" charset="0"/>
              </a:rPr>
              <a:t> models. </a:t>
            </a:r>
          </a:p>
          <a:p>
            <a:endParaRPr lang="en-GB" dirty="0"/>
          </a:p>
        </p:txBody>
      </p:sp>
    </p:spTree>
    <p:extLst>
      <p:ext uri="{BB962C8B-B14F-4D97-AF65-F5344CB8AC3E}">
        <p14:creationId xmlns:p14="http://schemas.microsoft.com/office/powerpoint/2010/main" val="368916279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6856</Words>
  <Application>Microsoft Macintosh PowerPoint</Application>
  <PresentationFormat>Widescreen</PresentationFormat>
  <Paragraphs>85</Paragraphs>
  <Slides>29</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29</vt:i4>
      </vt:variant>
    </vt:vector>
  </HeadingPairs>
  <TitlesOfParts>
    <vt:vector size="37" baseType="lpstr">
      <vt:lpstr>Arial</vt:lpstr>
      <vt:lpstr>Calibri</vt:lpstr>
      <vt:lpstr>Calibri Light</vt:lpstr>
      <vt:lpstr>Garamond</vt:lpstr>
      <vt:lpstr>Myriad Pro</vt:lpstr>
      <vt:lpstr>Source Serif Pro</vt:lpstr>
      <vt:lpstr>Times New Roman</vt:lpstr>
      <vt:lpstr>Tema di Office</vt:lpstr>
      <vt:lpstr>Solidarity and Wealth: Background   </vt:lpstr>
      <vt:lpstr>Solidarity and wealth taxation </vt:lpstr>
      <vt:lpstr>2. Solidarity tax </vt:lpstr>
      <vt:lpstr>2. Solidarity tax</vt:lpstr>
      <vt:lpstr>Wealth taxation: Net wealth taxation examples </vt:lpstr>
      <vt:lpstr>Wealth inequality </vt:lpstr>
      <vt:lpstr> Typology of wealth taxes</vt:lpstr>
      <vt:lpstr>TAX MODELS</vt:lpstr>
      <vt:lpstr>Presentazione standard di PowerPoint</vt:lpstr>
      <vt:lpstr>Presentazione standard di PowerPoint</vt:lpstr>
      <vt:lpstr>Presentazione standard di PowerPoint</vt:lpstr>
      <vt:lpstr>Presentazione standard di PowerPoint</vt:lpstr>
      <vt:lpstr>Pros and cons of a solidarity and wealth tax </vt:lpstr>
      <vt:lpstr>Arguments against wealth taxation  </vt:lpstr>
      <vt:lpstr> Considerations for wealth taxation  </vt:lpstr>
      <vt:lpstr> A European wealth tax  </vt:lpstr>
      <vt:lpstr>Presentazione standard di PowerPoint</vt:lpstr>
      <vt:lpstr> Legal framework for EU taxation and own resources  </vt:lpstr>
      <vt:lpstr>Possible new EU own resources based on solidarity and wealth taxes I </vt:lpstr>
      <vt:lpstr>Possible new EU own resources based on solidarity and wealth taxes II </vt:lpstr>
      <vt:lpstr>Germany</vt:lpstr>
      <vt:lpstr>Presentazione standard di PowerPoint</vt:lpstr>
      <vt:lpstr>3. State exceptional situation as a supposed requirement of the BVerfG </vt:lpstr>
      <vt:lpstr>Conclusion: Requirements for a property levy remain unclear </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Solidarity and Wealth: Background   </dc:title>
  <dc:creator>Filippo Giambrone</dc:creator>
  <cp:lastModifiedBy>Filippo Giambrone</cp:lastModifiedBy>
  <cp:revision>14</cp:revision>
  <dcterms:created xsi:type="dcterms:W3CDTF">2023-03-09T10:23:32Z</dcterms:created>
  <dcterms:modified xsi:type="dcterms:W3CDTF">2023-03-09T23:27:57Z</dcterms:modified>
</cp:coreProperties>
</file>