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1028">
          <p15:clr>
            <a:srgbClr val="A4A3A4"/>
          </p15:clr>
        </p15:guide>
        <p15:guide id="3" orient="horz" pos="3296">
          <p15:clr>
            <a:srgbClr val="A4A3A4"/>
          </p15:clr>
        </p15:guide>
        <p15:guide id="4" orient="horz" pos="456">
          <p15:clr>
            <a:srgbClr val="A4A3A4"/>
          </p15:clr>
        </p15:guide>
        <p15:guide id="5" pos="436">
          <p15:clr>
            <a:srgbClr val="A4A3A4"/>
          </p15:clr>
        </p15:guide>
        <p15:guide id="6" pos="7236">
          <p15:clr>
            <a:srgbClr val="A4A3A4"/>
          </p15:clr>
        </p15:guide>
        <p15:guide id="7" pos="2692">
          <p15:clr>
            <a:srgbClr val="A4A3A4"/>
          </p15:clr>
        </p15:guide>
        <p15:guide id="8" pos="1572">
          <p15:clr>
            <a:srgbClr val="A4A3A4"/>
          </p15:clr>
        </p15:guide>
        <p15:guide id="9" pos="3816">
          <p15:clr>
            <a:srgbClr val="A4A3A4"/>
          </p15:clr>
        </p15:guide>
        <p15:guide id="10" pos="4976">
          <p15:clr>
            <a:srgbClr val="A4A3A4"/>
          </p15:clr>
        </p15:guide>
        <p15:guide id="11" pos="610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L7aXvOJY26RuguMzAmcEFBWWc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1028" orient="horz"/>
        <p:guide pos="3296" orient="horz"/>
        <p:guide pos="456" orient="horz"/>
        <p:guide pos="436"/>
        <p:guide pos="7236"/>
        <p:guide pos="2692"/>
        <p:guide pos="1572"/>
        <p:guide pos="3816"/>
        <p:guide pos="4976"/>
        <p:guide pos="61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7a10870c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17a10870c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7a10870ce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17a10870ce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6a2493a5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16a2493a5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6a2493a51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16a2493a51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6a2493a5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16a2493a5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6a2493a51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16a2493a51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6a2493a51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16a2493a51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6a2493a51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16a2493a51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i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7371" y="2763678"/>
            <a:ext cx="5317260" cy="130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7a10870ce_0_14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17a10870c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17a10870ce_0_14"/>
          <p:cNvSpPr txBox="1"/>
          <p:nvPr>
            <p:ph type="title"/>
          </p:nvPr>
        </p:nvSpPr>
        <p:spPr>
          <a:xfrm>
            <a:off x="692150" y="723900"/>
            <a:ext cx="82005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30,000 ft view of other countries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17a10870ce_0_14"/>
          <p:cNvSpPr txBox="1"/>
          <p:nvPr>
            <p:ph idx="1" type="body"/>
          </p:nvPr>
        </p:nvSpPr>
        <p:spPr>
          <a:xfrm>
            <a:off x="692150" y="1778000"/>
            <a:ext cx="73800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Switzerland: Firstly established during the XIX century, the federal wealth tax was abolished in 1959 for individuals (1998 for corporations), but a wealth tax is levied in each of the 26 cantons: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Currently under scrutiny, in favor of a tax targeting capital gains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Generally speaking, different types of assets are included to calculate the base value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Household items are generally excluded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217a10870ce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5013" y="720916"/>
            <a:ext cx="2549334" cy="254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7a10870ce_0_4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17a10870ce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17a10870ce_0_4"/>
          <p:cNvSpPr txBox="1"/>
          <p:nvPr>
            <p:ph type="title"/>
          </p:nvPr>
        </p:nvSpPr>
        <p:spPr>
          <a:xfrm>
            <a:off x="692150" y="723900"/>
            <a:ext cx="82005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30,000 ft view of other countries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17a10870ce_0_4"/>
          <p:cNvSpPr txBox="1"/>
          <p:nvPr>
            <p:ph idx="1" type="body"/>
          </p:nvPr>
        </p:nvSpPr>
        <p:spPr>
          <a:xfrm>
            <a:off x="692150" y="1778000"/>
            <a:ext cx="7045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Spain: General wealth tax levied at the national level, however regional governments can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Solidarity Tax introduced as a temporary measure for FYE 2022 (to complement the already existing wealth tax)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 force for two years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17a10870ce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150" y="723900"/>
            <a:ext cx="3815049" cy="254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579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7371" y="4551631"/>
            <a:ext cx="5317260" cy="130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/>
          <p:nvPr/>
        </p:nvSpPr>
        <p:spPr>
          <a:xfrm>
            <a:off x="1134300" y="1058450"/>
            <a:ext cx="9847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lt1"/>
                </a:solidFill>
              </a:rPr>
              <a:t>Thank you for your collaboration</a:t>
            </a:r>
            <a:endParaRPr i="1" sz="4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lt1"/>
                </a:solidFill>
              </a:rPr>
              <a:t>Merci pour votre collaboration</a:t>
            </a:r>
            <a:endParaRPr i="1" sz="4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lt1"/>
                </a:solidFill>
              </a:rPr>
              <a:t>Grazie per la vostra collaborazione</a:t>
            </a:r>
            <a:endParaRPr i="1" sz="4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</a:rPr>
              <a:t>Fabio Martello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1466" y="5779833"/>
            <a:ext cx="1462717" cy="4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type="title"/>
          </p:nvPr>
        </p:nvSpPr>
        <p:spPr>
          <a:xfrm>
            <a:off x="692150" y="1625600"/>
            <a:ext cx="10801350" cy="18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Wealth Tax</a:t>
            </a:r>
            <a:endParaRPr b="1" sz="5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1" lang="en-US" sz="2700">
                <a:latin typeface="Arial"/>
                <a:ea typeface="Arial"/>
                <a:cs typeface="Arial"/>
                <a:sym typeface="Arial"/>
              </a:rPr>
              <a:t>How expensive is “Dolce Vita”? </a:t>
            </a:r>
            <a:endParaRPr b="1" i="1"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1" lang="en-US" sz="2700">
                <a:latin typeface="Arial"/>
                <a:ea typeface="Arial"/>
                <a:cs typeface="Arial"/>
                <a:sym typeface="Arial"/>
              </a:rPr>
              <a:t>Examples of wealth taxes from Italy</a:t>
            </a:r>
            <a:endParaRPr b="1" i="1"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495550" y="3435350"/>
            <a:ext cx="7200900" cy="179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Palazzo degli Angeli, Rovigo</a:t>
            </a:r>
            <a:b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>
                <a:solidFill>
                  <a:schemeClr val="dk1"/>
                </a:solidFill>
              </a:rPr>
              <a:t>10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000">
                <a:solidFill>
                  <a:schemeClr val="dk1"/>
                </a:solidFill>
              </a:rPr>
              <a:t>03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3000">
                <a:solidFill>
                  <a:schemeClr val="dk1"/>
                </a:solidFill>
              </a:rPr>
              <a:t>2023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2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title"/>
          </p:nvPr>
        </p:nvSpPr>
        <p:spPr>
          <a:xfrm>
            <a:off x="692150" y="723900"/>
            <a:ext cx="72009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692150" y="1778000"/>
            <a:ext cx="10801350" cy="3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Overview of Wealth Taxes in the Italian legal system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Deep dive on wealth taxes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Examples of wealth taxes from other countries - a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quick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glance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6a2493a51_0_1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216a2493a51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16a2493a51_0_1"/>
          <p:cNvSpPr txBox="1"/>
          <p:nvPr>
            <p:ph type="title"/>
          </p:nvPr>
        </p:nvSpPr>
        <p:spPr>
          <a:xfrm>
            <a:off x="692150" y="723900"/>
            <a:ext cx="82005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Wealth Tax(es) - overview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16a2493a51_0_1"/>
          <p:cNvSpPr txBox="1"/>
          <p:nvPr>
            <p:ph idx="1" type="body"/>
          </p:nvPr>
        </p:nvSpPr>
        <p:spPr>
          <a:xfrm>
            <a:off x="692150" y="1778000"/>
            <a:ext cx="10801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Ordinary vs Extraordinary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Financial assets vs Property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Periodic vs Transaction based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6a2493a51_0_11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216a2493a51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16a2493a51_0_11"/>
          <p:cNvSpPr txBox="1"/>
          <p:nvPr>
            <p:ph idx="1" type="body"/>
          </p:nvPr>
        </p:nvSpPr>
        <p:spPr>
          <a:xfrm>
            <a:off x="692150" y="1778000"/>
            <a:ext cx="10801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IMU (Imposta municipale unica)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IVIE (Imposta sul Valore degli Immobili Situati all’estero)/ IVAFE (Imposta sul valore delle Attività Finanziarie detenute all’Estero)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Stamp duty on financial assets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Other activity-based duties (inheritance, land registry tax, etc…) - </a:t>
            </a:r>
            <a:r>
              <a:rPr i="1" lang="en-US" sz="2400" u="sng">
                <a:latin typeface="Arial"/>
                <a:ea typeface="Arial"/>
                <a:cs typeface="Arial"/>
                <a:sym typeface="Arial"/>
              </a:rPr>
              <a:t>not covered in this presentation</a:t>
            </a:r>
            <a:endParaRPr i="1" sz="2400"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16a2493a51_0_11"/>
          <p:cNvSpPr txBox="1"/>
          <p:nvPr>
            <p:ph type="title"/>
          </p:nvPr>
        </p:nvSpPr>
        <p:spPr>
          <a:xfrm>
            <a:off x="692150" y="723900"/>
            <a:ext cx="82005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Wealth Tax(es) in the Italian legal system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6a2493a51_0_21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216a2493a51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16a2493a51_0_21"/>
          <p:cNvSpPr txBox="1"/>
          <p:nvPr>
            <p:ph type="title"/>
          </p:nvPr>
        </p:nvSpPr>
        <p:spPr>
          <a:xfrm>
            <a:off x="692150" y="723900"/>
            <a:ext cx="72009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IMU (Imposta Municipale Unica)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16a2493a51_0_21"/>
          <p:cNvSpPr txBox="1"/>
          <p:nvPr>
            <p:ph idx="1" type="body"/>
          </p:nvPr>
        </p:nvSpPr>
        <p:spPr>
          <a:xfrm>
            <a:off x="692150" y="1778000"/>
            <a:ext cx="85137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Enacted by Monti in the end of 2011, levied from 2012 onwards, replacing ICI (Imposta Comunale sugli Immobili)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Largely not applicable to first homes, related to the definition of residency (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art. 43, co. 2, Civil Code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 -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not to be confused with 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first-time buyers</a:t>
            </a:r>
            <a:endParaRPr i="1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Calculation includes the base value of the property, as well as location and economic benefits, with possible deductions (dependants, leases, etc…)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Paid annually (however, 2 installments)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216a2493a51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5851" y="1479075"/>
            <a:ext cx="2841225" cy="389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6a2493a51_0_31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16a2493a51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16a2493a51_0_31"/>
          <p:cNvSpPr txBox="1"/>
          <p:nvPr>
            <p:ph type="title"/>
          </p:nvPr>
        </p:nvSpPr>
        <p:spPr>
          <a:xfrm>
            <a:off x="692150" y="723900"/>
            <a:ext cx="108015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IVIE (Imposta sul Valore degli Immobili Situati all’estero)/ IVAFE (Imposta sul Valore degli Immobili Situati all’estero)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16a2493a51_0_31"/>
          <p:cNvSpPr txBox="1"/>
          <p:nvPr>
            <p:ph idx="1" type="body"/>
          </p:nvPr>
        </p:nvSpPr>
        <p:spPr>
          <a:xfrm>
            <a:off x="692150" y="1778000"/>
            <a:ext cx="7082700" cy="39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Both are levies on assets (property and financial assets) held abroad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IVIE extended to companies in 2021 to target tax avoidance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Different base values depending on whether the country the asset is located in has an exchange of information system with Italy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Any property taxes paid to foreign authorities can be deducted from the amount due in Italy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For IVAFE, different types of assets are included, irrespectively of how they were acquired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Potential deterrent? Any loopholes left?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216a2493a51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8975" y="2173300"/>
            <a:ext cx="4179475" cy="27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6a2493a51_0_51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16a2493a51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16a2493a51_0_51"/>
          <p:cNvSpPr txBox="1"/>
          <p:nvPr>
            <p:ph type="title"/>
          </p:nvPr>
        </p:nvSpPr>
        <p:spPr>
          <a:xfrm>
            <a:off x="692150" y="723900"/>
            <a:ext cx="72009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Stamp duty on financial assets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16a2493a51_0_51"/>
          <p:cNvSpPr txBox="1"/>
          <p:nvPr>
            <p:ph idx="1" type="body"/>
          </p:nvPr>
        </p:nvSpPr>
        <p:spPr>
          <a:xfrm>
            <a:off x="692150" y="1778000"/>
            <a:ext cx="10801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Investments are taxed according to their value at FYE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On bank statements, flat amount based on the average balance, withheld directly by the bank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34.2€ for individuals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100€ for non-individuals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6a2493a51_0_73"/>
          <p:cNvSpPr/>
          <p:nvPr/>
        </p:nvSpPr>
        <p:spPr>
          <a:xfrm>
            <a:off x="0" y="6121400"/>
            <a:ext cx="12192000" cy="736500"/>
          </a:xfrm>
          <a:prstGeom prst="rect">
            <a:avLst/>
          </a:prstGeom>
          <a:solidFill>
            <a:srgbClr val="3057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16a2493a51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150" y="6295456"/>
            <a:ext cx="1661101" cy="40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16a2493a51_0_73"/>
          <p:cNvSpPr txBox="1"/>
          <p:nvPr>
            <p:ph type="title"/>
          </p:nvPr>
        </p:nvSpPr>
        <p:spPr>
          <a:xfrm>
            <a:off x="692150" y="723900"/>
            <a:ext cx="7200900" cy="10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305799"/>
                </a:solidFill>
                <a:latin typeface="Arial"/>
                <a:ea typeface="Arial"/>
                <a:cs typeface="Arial"/>
                <a:sym typeface="Arial"/>
              </a:rPr>
              <a:t>An extraordinary measure</a:t>
            </a:r>
            <a:endParaRPr b="1" sz="3000">
              <a:solidFill>
                <a:srgbClr val="3057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16a2493a51_0_73"/>
          <p:cNvSpPr txBox="1"/>
          <p:nvPr>
            <p:ph idx="1" type="body"/>
          </p:nvPr>
        </p:nvSpPr>
        <p:spPr>
          <a:xfrm>
            <a:off x="692150" y="1778000"/>
            <a:ext cx="69153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1992 - to achieve a “balanced budget”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Urgent decree by PM Giuliano Amato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Fixed amount on bank account, as a percentage of overall balance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Only example of extraordinary measure regarding wealth taxes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16a2493a51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363" y="392750"/>
            <a:ext cx="3960175" cy="54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2018-04-09T14:38:21Z</dcterms:created>
  <dc:creator>Utente di Microsoft Office</dc:creator>
</cp:coreProperties>
</file>