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63" r:id="rId5"/>
    <p:sldId id="261" r:id="rId6"/>
    <p:sldId id="260" r:id="rId7"/>
    <p:sldId id="264" r:id="rId8"/>
    <p:sldId id="265" r:id="rId9"/>
    <p:sldId id="266" r:id="rId10"/>
    <p:sldId id="267" r:id="rId11"/>
    <p:sldId id="269" r:id="rId12"/>
    <p:sldId id="268" r:id="rId13"/>
    <p:sldId id="272" r:id="rId14"/>
    <p:sldId id="273" r:id="rId15"/>
    <p:sldId id="274" r:id="rId16"/>
    <p:sldId id="277" r:id="rId17"/>
    <p:sldId id="275" r:id="rId18"/>
    <p:sldId id="276" r:id="rId19"/>
    <p:sldId id="280" r:id="rId20"/>
    <p:sldId id="279" r:id="rId21"/>
    <p:sldId id="259" r:id="rId22"/>
  </p:sldIdLst>
  <p:sldSz cx="12192000" cy="6858000"/>
  <p:notesSz cx="6858000" cy="9144000"/>
  <p:embeddedFontLs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orient="horz" pos="1028">
          <p15:clr>
            <a:srgbClr val="A4A3A4"/>
          </p15:clr>
        </p15:guide>
        <p15:guide id="3" orient="horz" pos="3296">
          <p15:clr>
            <a:srgbClr val="A4A3A4"/>
          </p15:clr>
        </p15:guide>
        <p15:guide id="4" orient="horz" pos="456">
          <p15:clr>
            <a:srgbClr val="A4A3A4"/>
          </p15:clr>
        </p15:guide>
        <p15:guide id="5" pos="436">
          <p15:clr>
            <a:srgbClr val="A4A3A4"/>
          </p15:clr>
        </p15:guide>
        <p15:guide id="6" pos="7236">
          <p15:clr>
            <a:srgbClr val="A4A3A4"/>
          </p15:clr>
        </p15:guide>
        <p15:guide id="7" pos="2692">
          <p15:clr>
            <a:srgbClr val="A4A3A4"/>
          </p15:clr>
        </p15:guide>
        <p15:guide id="8" pos="1572">
          <p15:clr>
            <a:srgbClr val="A4A3A4"/>
          </p15:clr>
        </p15:guide>
        <p15:guide id="9" pos="3816">
          <p15:clr>
            <a:srgbClr val="A4A3A4"/>
          </p15:clr>
        </p15:guide>
        <p15:guide id="10" pos="4976">
          <p15:clr>
            <a:srgbClr val="A4A3A4"/>
          </p15:clr>
        </p15:guide>
        <p15:guide id="11" pos="61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orient="horz" pos="2160"/>
        <p:guide orient="horz" pos="1028"/>
        <p:guide orient="horz" pos="3296"/>
        <p:guide orient="horz" pos="456"/>
        <p:guide pos="436"/>
        <p:guide pos="7236"/>
        <p:guide pos="2692"/>
        <p:guide pos="1572"/>
        <p:guide pos="3816"/>
        <p:guide pos="4976"/>
        <p:guide pos="61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543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0325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6651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462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5980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3750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3639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0110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4304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591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1534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4012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6409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1626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0085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129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298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testo verticali"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p:nvPr/>
        </p:nvSpPr>
        <p:spPr>
          <a:xfrm>
            <a:off x="0" y="0"/>
            <a:ext cx="12192000" cy="6858000"/>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9" name="Google Shape;89;p13"/>
          <p:cNvPicPr preferRelativeResize="0"/>
          <p:nvPr/>
        </p:nvPicPr>
        <p:blipFill rotWithShape="1">
          <a:blip r:embed="rId3">
            <a:alphaModFix/>
          </a:blip>
          <a:srcRect/>
          <a:stretch/>
        </p:blipFill>
        <p:spPr>
          <a:xfrm>
            <a:off x="3437371" y="2763678"/>
            <a:ext cx="5317260" cy="13019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p:nvPr/>
        </p:nvSpPr>
        <p:spPr>
          <a:xfrm>
            <a:off x="0" y="6160729"/>
            <a:ext cx="12192000" cy="736600"/>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 name="Google Shape;102;p15"/>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104" name="Google Shape;104;p15"/>
          <p:cNvSpPr txBox="1">
            <a:spLocks noGrp="1"/>
          </p:cNvSpPr>
          <p:nvPr>
            <p:ph type="body" idx="1"/>
          </p:nvPr>
        </p:nvSpPr>
        <p:spPr>
          <a:xfrm>
            <a:off x="692150" y="1317523"/>
            <a:ext cx="10801350" cy="4088933"/>
          </a:xfrm>
          <a:prstGeom prst="rect">
            <a:avLst/>
          </a:prstGeom>
          <a:noFill/>
          <a:ln>
            <a:noFill/>
          </a:ln>
        </p:spPr>
        <p:txBody>
          <a:bodyPr spcFirstLastPara="1" wrap="square" lIns="91425" tIns="45700" rIns="91425" bIns="45700" anchor="t" anchorCtr="0">
            <a:normAutofit/>
          </a:bodyPr>
          <a:lstStyle/>
          <a:p>
            <a:pPr marL="342900">
              <a:buSzPts val="2400"/>
            </a:pPr>
            <a:r>
              <a:rPr lang="en-US" sz="2400" b="1" u="sng" dirty="0">
                <a:latin typeface="+mj-lt"/>
                <a:ea typeface="Calibri" panose="020F0502020204030204" pitchFamily="34" charset="0"/>
              </a:rPr>
              <a:t>M</a:t>
            </a:r>
            <a:r>
              <a:rPr lang="en-US" sz="2400" b="1" u="sng" dirty="0">
                <a:effectLst/>
                <a:latin typeface="+mj-lt"/>
                <a:ea typeface="Calibri" panose="020F0502020204030204" pitchFamily="34" charset="0"/>
              </a:rPr>
              <a:t>ovable properties</a:t>
            </a:r>
            <a:r>
              <a:rPr lang="en-US" sz="2400" b="1" dirty="0">
                <a:effectLst/>
                <a:latin typeface="+mj-lt"/>
                <a:ea typeface="Calibri" panose="020F0502020204030204" pitchFamily="34" charset="0"/>
              </a:rPr>
              <a:t> </a:t>
            </a:r>
            <a:r>
              <a:rPr lang="en-US" sz="2400" dirty="0">
                <a:effectLst/>
                <a:latin typeface="+mj-lt"/>
                <a:ea typeface="Calibri" panose="020F0502020204030204" pitchFamily="34" charset="0"/>
              </a:rPr>
              <a:t>can be moved from a place to another without compromise their integrity.</a:t>
            </a:r>
            <a:endParaRPr sz="2400" dirty="0">
              <a:latin typeface="+mj-lt"/>
              <a:ea typeface="Arial"/>
              <a:cs typeface="Arial"/>
              <a:sym typeface="Arial"/>
            </a:endParaRPr>
          </a:p>
        </p:txBody>
      </p:sp>
      <p:sp>
        <p:nvSpPr>
          <p:cNvPr id="2" name="Rettangolo 1">
            <a:extLst>
              <a:ext uri="{FF2B5EF4-FFF2-40B4-BE49-F238E27FC236}">
                <a16:creationId xmlns:a16="http://schemas.microsoft.com/office/drawing/2014/main" id="{17C59724-8B65-F251-257B-B828BC0F6295}"/>
              </a:ext>
            </a:extLst>
          </p:cNvPr>
          <p:cNvSpPr/>
          <p:nvPr/>
        </p:nvSpPr>
        <p:spPr>
          <a:xfrm>
            <a:off x="1029028" y="2776656"/>
            <a:ext cx="4565527" cy="220041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rPr>
              <a:t>For </a:t>
            </a:r>
            <a:r>
              <a:rPr lang="it-IT" sz="2400" b="1" dirty="0" err="1">
                <a:solidFill>
                  <a:schemeClr val="tx1"/>
                </a:solidFill>
              </a:rPr>
              <a:t>example</a:t>
            </a:r>
            <a:r>
              <a:rPr lang="it-IT" sz="2400" dirty="0">
                <a:solidFill>
                  <a:schemeClr val="tx1"/>
                </a:solidFill>
              </a:rPr>
              <a:t>: </a:t>
            </a:r>
            <a:r>
              <a:rPr lang="it-IT" sz="2400" dirty="0" err="1">
                <a:solidFill>
                  <a:schemeClr val="tx1"/>
                </a:solidFill>
              </a:rPr>
              <a:t>watches</a:t>
            </a:r>
            <a:r>
              <a:rPr lang="it-IT" sz="2400" dirty="0">
                <a:solidFill>
                  <a:schemeClr val="tx1"/>
                </a:solidFill>
              </a:rPr>
              <a:t>, paintings, </a:t>
            </a:r>
            <a:r>
              <a:rPr lang="it-IT" sz="2400" dirty="0" err="1">
                <a:solidFill>
                  <a:schemeClr val="tx1"/>
                </a:solidFill>
              </a:rPr>
              <a:t>coins</a:t>
            </a:r>
            <a:r>
              <a:rPr lang="it-IT" sz="2400" dirty="0">
                <a:solidFill>
                  <a:schemeClr val="tx1"/>
                </a:solidFill>
              </a:rPr>
              <a:t>, </a:t>
            </a:r>
            <a:r>
              <a:rPr lang="it-IT" sz="2400" dirty="0" err="1">
                <a:solidFill>
                  <a:schemeClr val="tx1"/>
                </a:solidFill>
              </a:rPr>
              <a:t>sculptures</a:t>
            </a:r>
            <a:r>
              <a:rPr lang="it-IT" sz="2400" dirty="0">
                <a:solidFill>
                  <a:schemeClr val="tx1"/>
                </a:solidFill>
              </a:rPr>
              <a:t>, </a:t>
            </a:r>
            <a:r>
              <a:rPr lang="it-IT" sz="2400" dirty="0" err="1">
                <a:solidFill>
                  <a:schemeClr val="tx1"/>
                </a:solidFill>
              </a:rPr>
              <a:t>clothes</a:t>
            </a:r>
            <a:r>
              <a:rPr lang="it-IT" sz="2400" dirty="0">
                <a:solidFill>
                  <a:schemeClr val="tx1"/>
                </a:solidFill>
              </a:rPr>
              <a:t>, </a:t>
            </a:r>
            <a:r>
              <a:rPr lang="it-IT" sz="2400" dirty="0" err="1">
                <a:solidFill>
                  <a:schemeClr val="tx1"/>
                </a:solidFill>
              </a:rPr>
              <a:t>instrument</a:t>
            </a:r>
            <a:r>
              <a:rPr lang="it-IT" sz="2400" dirty="0">
                <a:solidFill>
                  <a:schemeClr val="tx1"/>
                </a:solidFill>
              </a:rPr>
              <a:t> </a:t>
            </a:r>
            <a:r>
              <a:rPr lang="it-IT" sz="2400" dirty="0" err="1">
                <a:solidFill>
                  <a:schemeClr val="tx1"/>
                </a:solidFill>
              </a:rPr>
              <a:t>etc</a:t>
            </a:r>
            <a:r>
              <a:rPr lang="it-IT" sz="2400" dirty="0">
                <a:solidFill>
                  <a:schemeClr val="tx1"/>
                </a:solidFill>
              </a:rPr>
              <a:t>…</a:t>
            </a:r>
          </a:p>
        </p:txBody>
      </p:sp>
      <p:pic>
        <p:nvPicPr>
          <p:cNvPr id="4" name="Immagine 3" descr="Immagine che contiene orologio&#10;&#10;Descrizione generata automaticamente">
            <a:extLst>
              <a:ext uri="{FF2B5EF4-FFF2-40B4-BE49-F238E27FC236}">
                <a16:creationId xmlns:a16="http://schemas.microsoft.com/office/drawing/2014/main" id="{15727AE5-656E-9F69-7E87-631015EA9356}"/>
              </a:ext>
            </a:extLst>
          </p:cNvPr>
          <p:cNvPicPr>
            <a:picLocks noChangeAspect="1"/>
          </p:cNvPicPr>
          <p:nvPr/>
        </p:nvPicPr>
        <p:blipFill>
          <a:blip r:embed="rId4"/>
          <a:stretch>
            <a:fillRect/>
          </a:stretch>
        </p:blipFill>
        <p:spPr>
          <a:xfrm>
            <a:off x="5996111" y="2776656"/>
            <a:ext cx="1857594" cy="1857594"/>
          </a:xfrm>
          <a:prstGeom prst="rect">
            <a:avLst/>
          </a:prstGeom>
        </p:spPr>
      </p:pic>
      <p:pic>
        <p:nvPicPr>
          <p:cNvPr id="6" name="Immagine 5" descr="Immagine che contiene testo, elettronico, schermo&#10;&#10;Descrizione generata automaticamente">
            <a:extLst>
              <a:ext uri="{FF2B5EF4-FFF2-40B4-BE49-F238E27FC236}">
                <a16:creationId xmlns:a16="http://schemas.microsoft.com/office/drawing/2014/main" id="{F828504F-DC3F-1825-F2F6-46CF6E080467}"/>
              </a:ext>
            </a:extLst>
          </p:cNvPr>
          <p:cNvPicPr>
            <a:picLocks noChangeAspect="1"/>
          </p:cNvPicPr>
          <p:nvPr/>
        </p:nvPicPr>
        <p:blipFill>
          <a:blip r:embed="rId5"/>
          <a:stretch>
            <a:fillRect/>
          </a:stretch>
        </p:blipFill>
        <p:spPr>
          <a:xfrm>
            <a:off x="9243995" y="1845126"/>
            <a:ext cx="2651061" cy="2651061"/>
          </a:xfrm>
          <a:prstGeom prst="rect">
            <a:avLst/>
          </a:prstGeom>
        </p:spPr>
      </p:pic>
      <p:pic>
        <p:nvPicPr>
          <p:cNvPr id="8" name="Immagine 7" descr="Immagine che contiene orsacchiotto, scultura, farcito, pietra&#10;&#10;Descrizione generata automaticamente">
            <a:extLst>
              <a:ext uri="{FF2B5EF4-FFF2-40B4-BE49-F238E27FC236}">
                <a16:creationId xmlns:a16="http://schemas.microsoft.com/office/drawing/2014/main" id="{CF6A5808-26DB-DD38-DF64-13B398A4C89E}"/>
              </a:ext>
            </a:extLst>
          </p:cNvPr>
          <p:cNvPicPr>
            <a:picLocks noChangeAspect="1"/>
          </p:cNvPicPr>
          <p:nvPr/>
        </p:nvPicPr>
        <p:blipFill>
          <a:blip r:embed="rId6"/>
          <a:stretch>
            <a:fillRect/>
          </a:stretch>
        </p:blipFill>
        <p:spPr>
          <a:xfrm>
            <a:off x="7332461" y="3995794"/>
            <a:ext cx="1911534" cy="1911534"/>
          </a:xfrm>
          <a:prstGeom prst="rect">
            <a:avLst/>
          </a:prstGeom>
        </p:spPr>
      </p:pic>
    </p:spTree>
    <p:extLst>
      <p:ext uri="{BB962C8B-B14F-4D97-AF65-F5344CB8AC3E}">
        <p14:creationId xmlns:p14="http://schemas.microsoft.com/office/powerpoint/2010/main" val="3110914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 name="Google Shape;102;p15"/>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104" name="Google Shape;104;p15"/>
          <p:cNvSpPr txBox="1">
            <a:spLocks noGrp="1"/>
          </p:cNvSpPr>
          <p:nvPr>
            <p:ph type="body" idx="1"/>
          </p:nvPr>
        </p:nvSpPr>
        <p:spPr>
          <a:xfrm>
            <a:off x="692150" y="1396181"/>
            <a:ext cx="10801350" cy="4010275"/>
          </a:xfrm>
          <a:prstGeom prst="rect">
            <a:avLst/>
          </a:prstGeom>
          <a:noFill/>
          <a:ln>
            <a:noFill/>
          </a:ln>
        </p:spPr>
        <p:txBody>
          <a:bodyPr spcFirstLastPara="1" wrap="square" lIns="91425" tIns="45700" rIns="91425" bIns="45700" anchor="t" anchorCtr="0">
            <a:normAutofit/>
          </a:bodyPr>
          <a:lstStyle/>
          <a:p>
            <a:pPr marL="342900">
              <a:buSzPts val="2400"/>
            </a:pPr>
            <a:r>
              <a:rPr lang="en-US" sz="2400" dirty="0">
                <a:effectLst/>
                <a:latin typeface="+mj-lt"/>
                <a:ea typeface="Calibri" panose="020F0502020204030204" pitchFamily="34" charset="0"/>
              </a:rPr>
              <a:t>Inside the movable properties is important to distinguish them from the </a:t>
            </a:r>
            <a:r>
              <a:rPr lang="en-US" sz="2400" b="1" u="sng" dirty="0">
                <a:effectLst/>
                <a:latin typeface="+mj-lt"/>
                <a:ea typeface="Calibri" panose="020F0502020204030204" pitchFamily="34" charset="0"/>
              </a:rPr>
              <a:t>registered movable properties</a:t>
            </a:r>
            <a:r>
              <a:rPr lang="en-US" sz="2400" b="1" dirty="0">
                <a:effectLst/>
                <a:latin typeface="+mj-lt"/>
                <a:ea typeface="Calibri" panose="020F0502020204030204" pitchFamily="34" charset="0"/>
              </a:rPr>
              <a:t> </a:t>
            </a:r>
            <a:r>
              <a:rPr lang="en-US" sz="2400" dirty="0">
                <a:effectLst/>
                <a:latin typeface="+mj-lt"/>
                <a:ea typeface="Calibri" panose="020F0502020204030204" pitchFamily="34" charset="0"/>
              </a:rPr>
              <a:t>( </a:t>
            </a:r>
            <a:r>
              <a:rPr lang="en-US" sz="2400" dirty="0" err="1">
                <a:effectLst/>
                <a:latin typeface="+mj-lt"/>
                <a:ea typeface="Calibri" panose="020F0502020204030204" pitchFamily="34" charset="0"/>
              </a:rPr>
              <a:t>beni</a:t>
            </a:r>
            <a:r>
              <a:rPr lang="en-US" sz="2400" dirty="0">
                <a:effectLst/>
                <a:latin typeface="+mj-lt"/>
                <a:ea typeface="Calibri" panose="020F0502020204030204" pitchFamily="34" charset="0"/>
              </a:rPr>
              <a:t> </a:t>
            </a:r>
            <a:r>
              <a:rPr lang="en-US" sz="2400" dirty="0" err="1">
                <a:effectLst/>
                <a:latin typeface="+mj-lt"/>
                <a:ea typeface="Calibri" panose="020F0502020204030204" pitchFamily="34" charset="0"/>
              </a:rPr>
              <a:t>mobili</a:t>
            </a:r>
            <a:r>
              <a:rPr lang="en-US" sz="2400" dirty="0">
                <a:effectLst/>
                <a:latin typeface="+mj-lt"/>
                <a:ea typeface="Calibri" panose="020F0502020204030204" pitchFamily="34" charset="0"/>
              </a:rPr>
              <a:t> </a:t>
            </a:r>
            <a:r>
              <a:rPr lang="en-US" sz="2400" dirty="0" err="1">
                <a:effectLst/>
                <a:latin typeface="+mj-lt"/>
                <a:ea typeface="Calibri" panose="020F0502020204030204" pitchFamily="34" charset="0"/>
              </a:rPr>
              <a:t>registrati</a:t>
            </a:r>
            <a:r>
              <a:rPr lang="en-US" sz="2400" dirty="0">
                <a:effectLst/>
                <a:latin typeface="+mj-lt"/>
                <a:ea typeface="Calibri" panose="020F0502020204030204" pitchFamily="34" charset="0"/>
              </a:rPr>
              <a:t>) which have a specific regulations inside the  Art. 815 of the “</a:t>
            </a:r>
            <a:r>
              <a:rPr lang="en-US" sz="2400" dirty="0" err="1">
                <a:effectLst/>
                <a:latin typeface="+mj-lt"/>
                <a:ea typeface="Calibri" panose="020F0502020204030204" pitchFamily="34" charset="0"/>
              </a:rPr>
              <a:t>Codice</a:t>
            </a:r>
            <a:r>
              <a:rPr lang="en-US" sz="2400" dirty="0">
                <a:effectLst/>
                <a:latin typeface="+mj-lt"/>
                <a:ea typeface="Calibri" panose="020F0502020204030204" pitchFamily="34" charset="0"/>
              </a:rPr>
              <a:t> Civile”. </a:t>
            </a:r>
            <a:endParaRPr sz="2400" dirty="0">
              <a:latin typeface="+mj-lt"/>
              <a:ea typeface="Arial"/>
              <a:cs typeface="Arial"/>
              <a:sym typeface="Arial"/>
            </a:endParaRPr>
          </a:p>
        </p:txBody>
      </p:sp>
      <p:sp>
        <p:nvSpPr>
          <p:cNvPr id="2" name="Rettangolo 1">
            <a:extLst>
              <a:ext uri="{FF2B5EF4-FFF2-40B4-BE49-F238E27FC236}">
                <a16:creationId xmlns:a16="http://schemas.microsoft.com/office/drawing/2014/main" id="{53DB057D-A2AA-F44B-6A91-531CF4FBD1B8}"/>
              </a:ext>
            </a:extLst>
          </p:cNvPr>
          <p:cNvSpPr/>
          <p:nvPr/>
        </p:nvSpPr>
        <p:spPr>
          <a:xfrm>
            <a:off x="698500" y="3007860"/>
            <a:ext cx="4256958" cy="20459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err="1">
                <a:solidFill>
                  <a:schemeClr val="tx1"/>
                </a:solidFill>
              </a:rPr>
              <a:t>Example</a:t>
            </a:r>
            <a:r>
              <a:rPr lang="it-IT" sz="2400" b="1" dirty="0">
                <a:solidFill>
                  <a:schemeClr val="tx1"/>
                </a:solidFill>
              </a:rPr>
              <a:t> </a:t>
            </a:r>
            <a:r>
              <a:rPr lang="it-IT" sz="2400" dirty="0">
                <a:solidFill>
                  <a:schemeClr val="tx1"/>
                </a:solidFill>
              </a:rPr>
              <a:t>of </a:t>
            </a:r>
            <a:r>
              <a:rPr lang="it-IT" sz="2400" dirty="0" err="1">
                <a:solidFill>
                  <a:schemeClr val="tx1"/>
                </a:solidFill>
              </a:rPr>
              <a:t>registered</a:t>
            </a:r>
            <a:r>
              <a:rPr lang="it-IT" sz="2400" dirty="0">
                <a:solidFill>
                  <a:schemeClr val="tx1"/>
                </a:solidFill>
              </a:rPr>
              <a:t> </a:t>
            </a:r>
            <a:r>
              <a:rPr lang="it-IT" sz="2400" dirty="0" err="1">
                <a:solidFill>
                  <a:schemeClr val="tx1"/>
                </a:solidFill>
              </a:rPr>
              <a:t>movable</a:t>
            </a:r>
            <a:r>
              <a:rPr lang="it-IT" sz="2400" dirty="0">
                <a:solidFill>
                  <a:schemeClr val="tx1"/>
                </a:solidFill>
              </a:rPr>
              <a:t> </a:t>
            </a:r>
            <a:r>
              <a:rPr lang="it-IT" sz="2400" dirty="0" err="1">
                <a:solidFill>
                  <a:schemeClr val="tx1"/>
                </a:solidFill>
              </a:rPr>
              <a:t>properties</a:t>
            </a:r>
            <a:r>
              <a:rPr lang="it-IT" sz="2400" dirty="0">
                <a:solidFill>
                  <a:schemeClr val="tx1"/>
                </a:solidFill>
              </a:rPr>
              <a:t>: cars, </a:t>
            </a:r>
            <a:r>
              <a:rPr lang="it-IT" sz="2400" dirty="0" err="1">
                <a:solidFill>
                  <a:schemeClr val="tx1"/>
                </a:solidFill>
              </a:rPr>
              <a:t>planes</a:t>
            </a:r>
            <a:r>
              <a:rPr lang="it-IT" sz="2400" dirty="0">
                <a:solidFill>
                  <a:schemeClr val="tx1"/>
                </a:solidFill>
              </a:rPr>
              <a:t> and boats</a:t>
            </a:r>
          </a:p>
        </p:txBody>
      </p:sp>
      <p:pic>
        <p:nvPicPr>
          <p:cNvPr id="4" name="Immagine 3" descr="Immagine che contiene automobile, furgone&#10;&#10;Descrizione generata automaticamente">
            <a:extLst>
              <a:ext uri="{FF2B5EF4-FFF2-40B4-BE49-F238E27FC236}">
                <a16:creationId xmlns:a16="http://schemas.microsoft.com/office/drawing/2014/main" id="{7A654B17-1F84-FB54-E39D-665D54E97864}"/>
              </a:ext>
            </a:extLst>
          </p:cNvPr>
          <p:cNvPicPr>
            <a:picLocks noChangeAspect="1"/>
          </p:cNvPicPr>
          <p:nvPr/>
        </p:nvPicPr>
        <p:blipFill>
          <a:blip r:embed="rId4"/>
          <a:stretch>
            <a:fillRect/>
          </a:stretch>
        </p:blipFill>
        <p:spPr>
          <a:xfrm>
            <a:off x="5149917" y="2599207"/>
            <a:ext cx="3374650" cy="1898240"/>
          </a:xfrm>
          <a:prstGeom prst="rect">
            <a:avLst/>
          </a:prstGeom>
        </p:spPr>
      </p:pic>
      <p:pic>
        <p:nvPicPr>
          <p:cNvPr id="6" name="Immagine 5">
            <a:extLst>
              <a:ext uri="{FF2B5EF4-FFF2-40B4-BE49-F238E27FC236}">
                <a16:creationId xmlns:a16="http://schemas.microsoft.com/office/drawing/2014/main" id="{9446E211-40BA-9DC7-596B-ADB9DBBC6A47}"/>
              </a:ext>
            </a:extLst>
          </p:cNvPr>
          <p:cNvPicPr>
            <a:picLocks noChangeAspect="1"/>
          </p:cNvPicPr>
          <p:nvPr/>
        </p:nvPicPr>
        <p:blipFill>
          <a:blip r:embed="rId5"/>
          <a:stretch>
            <a:fillRect/>
          </a:stretch>
        </p:blipFill>
        <p:spPr>
          <a:xfrm>
            <a:off x="8256037" y="3743398"/>
            <a:ext cx="3243813" cy="2297781"/>
          </a:xfrm>
          <a:prstGeom prst="rect">
            <a:avLst/>
          </a:prstGeom>
        </p:spPr>
      </p:pic>
    </p:spTree>
    <p:extLst>
      <p:ext uri="{BB962C8B-B14F-4D97-AF65-F5344CB8AC3E}">
        <p14:creationId xmlns:p14="http://schemas.microsoft.com/office/powerpoint/2010/main" val="2417582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 name="Google Shape;102;p15"/>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104" name="Google Shape;104;p15"/>
          <p:cNvSpPr txBox="1">
            <a:spLocks noGrp="1"/>
          </p:cNvSpPr>
          <p:nvPr>
            <p:ph type="body" idx="1"/>
          </p:nvPr>
        </p:nvSpPr>
        <p:spPr>
          <a:xfrm>
            <a:off x="692150" y="1277488"/>
            <a:ext cx="10801350" cy="4128968"/>
          </a:xfrm>
          <a:prstGeom prst="rect">
            <a:avLst/>
          </a:prstGeom>
          <a:noFill/>
          <a:ln>
            <a:noFill/>
          </a:ln>
        </p:spPr>
        <p:txBody>
          <a:bodyPr spcFirstLastPara="1" wrap="square" lIns="91425" tIns="45700" rIns="91425" bIns="45700" anchor="t" anchorCtr="0">
            <a:normAutofit/>
          </a:bodyPr>
          <a:lstStyle/>
          <a:p>
            <a:pPr>
              <a:lnSpc>
                <a:spcPct val="106000"/>
              </a:lnSpc>
              <a:spcAft>
                <a:spcPts val="800"/>
              </a:spcAft>
            </a:pPr>
            <a:r>
              <a:rPr lang="en-US" sz="2400" b="1" u="sng" dirty="0">
                <a:effectLst/>
                <a:latin typeface="+mj-lt"/>
                <a:ea typeface="Calibri" panose="020F0502020204030204" pitchFamily="34" charset="0"/>
                <a:cs typeface="Times New Roman" panose="02020603050405020304" pitchFamily="18" charset="0"/>
              </a:rPr>
              <a:t>Immovable property</a:t>
            </a:r>
            <a:r>
              <a:rPr lang="en-US" sz="2400" dirty="0">
                <a:effectLst/>
                <a:latin typeface="+mj-lt"/>
                <a:ea typeface="Calibri" panose="020F0502020204030204" pitchFamily="34" charset="0"/>
                <a:cs typeface="Times New Roman" panose="02020603050405020304" pitchFamily="18" charset="0"/>
              </a:rPr>
              <a:t> is everything that is incorporated into the ground, either naturally (such as trees, a stream) or artificially (like a house).</a:t>
            </a:r>
          </a:p>
          <a:p>
            <a:pPr marL="342900">
              <a:buSzPts val="2400"/>
            </a:pPr>
            <a:endParaRPr lang="en-US" sz="2400" dirty="0">
              <a:latin typeface="+mj-lt"/>
              <a:ea typeface="Arial"/>
              <a:cs typeface="Arial"/>
              <a:sym typeface="Arial"/>
            </a:endParaRPr>
          </a:p>
        </p:txBody>
      </p:sp>
      <p:pic>
        <p:nvPicPr>
          <p:cNvPr id="3" name="Immagine 2" descr="Immagine che contiene cielo, esterni, edificio, casa&#10;&#10;Descrizione generata automaticamente">
            <a:extLst>
              <a:ext uri="{FF2B5EF4-FFF2-40B4-BE49-F238E27FC236}">
                <a16:creationId xmlns:a16="http://schemas.microsoft.com/office/drawing/2014/main" id="{F3C47B12-E4C5-51E1-D76B-59EA4FC9F29E}"/>
              </a:ext>
            </a:extLst>
          </p:cNvPr>
          <p:cNvPicPr>
            <a:picLocks noChangeAspect="1"/>
          </p:cNvPicPr>
          <p:nvPr/>
        </p:nvPicPr>
        <p:blipFill>
          <a:blip r:embed="rId4"/>
          <a:stretch>
            <a:fillRect/>
          </a:stretch>
        </p:blipFill>
        <p:spPr>
          <a:xfrm>
            <a:off x="4169304" y="2750051"/>
            <a:ext cx="3853391" cy="2562505"/>
          </a:xfrm>
          <a:prstGeom prst="rect">
            <a:avLst/>
          </a:prstGeom>
        </p:spPr>
      </p:pic>
    </p:spTree>
    <p:extLst>
      <p:ext uri="{BB962C8B-B14F-4D97-AF65-F5344CB8AC3E}">
        <p14:creationId xmlns:p14="http://schemas.microsoft.com/office/powerpoint/2010/main" val="1214981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 name="Google Shape;102;p15"/>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103" name="Google Shape;103;p15"/>
          <p:cNvSpPr txBox="1">
            <a:spLocks noGrp="1"/>
          </p:cNvSpPr>
          <p:nvPr>
            <p:ph type="title"/>
          </p:nvPr>
        </p:nvSpPr>
        <p:spPr>
          <a:xfrm>
            <a:off x="2492375" y="723900"/>
            <a:ext cx="7200900" cy="1054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000"/>
              <a:buFont typeface="Arial"/>
              <a:buNone/>
            </a:pPr>
            <a:r>
              <a:rPr lang="it-IT" sz="3000" b="1" dirty="0">
                <a:solidFill>
                  <a:schemeClr val="accent1">
                    <a:lumMod val="75000"/>
                  </a:schemeClr>
                </a:solidFill>
                <a:latin typeface="Arial"/>
                <a:ea typeface="Arial"/>
                <a:cs typeface="Arial"/>
                <a:sym typeface="Arial"/>
              </a:rPr>
              <a:t>TYPES OF TAXES FOR IMMOVABLE PROPERTIES, in </a:t>
            </a:r>
            <a:r>
              <a:rPr lang="it-IT" sz="3000" b="1" dirty="0" err="1">
                <a:solidFill>
                  <a:schemeClr val="accent1">
                    <a:lumMod val="75000"/>
                  </a:schemeClr>
                </a:solidFill>
                <a:latin typeface="Arial"/>
                <a:ea typeface="Arial"/>
                <a:cs typeface="Arial"/>
                <a:sym typeface="Arial"/>
              </a:rPr>
              <a:t>Italy</a:t>
            </a:r>
            <a:endParaRPr lang="it-IT" sz="3000" b="1" dirty="0">
              <a:solidFill>
                <a:schemeClr val="accent1">
                  <a:lumMod val="75000"/>
                </a:schemeClr>
              </a:solidFill>
              <a:latin typeface="Arial"/>
              <a:ea typeface="Arial"/>
              <a:cs typeface="Arial"/>
              <a:sym typeface="Arial"/>
            </a:endParaRPr>
          </a:p>
        </p:txBody>
      </p:sp>
      <p:sp>
        <p:nvSpPr>
          <p:cNvPr id="104" name="Google Shape;104;p15"/>
          <p:cNvSpPr txBox="1">
            <a:spLocks noGrp="1"/>
          </p:cNvSpPr>
          <p:nvPr>
            <p:ph type="body" idx="1"/>
          </p:nvPr>
        </p:nvSpPr>
        <p:spPr>
          <a:xfrm>
            <a:off x="692150" y="1952056"/>
            <a:ext cx="10801350" cy="3454400"/>
          </a:xfrm>
          <a:prstGeom prst="rect">
            <a:avLst/>
          </a:prstGeom>
          <a:noFill/>
          <a:ln>
            <a:noFill/>
          </a:ln>
        </p:spPr>
        <p:txBody>
          <a:bodyPr spcFirstLastPara="1" wrap="square" lIns="91425" tIns="45700" rIns="91425" bIns="45700" anchor="t" anchorCtr="0">
            <a:normAutofit/>
          </a:bodyPr>
          <a:lstStyle/>
          <a:p>
            <a:pPr marL="342900" lvl="0" indent="-342900">
              <a:lnSpc>
                <a:spcPct val="106000"/>
              </a:lnSpc>
              <a:spcAft>
                <a:spcPts val="800"/>
              </a:spcAft>
              <a:buFont typeface="Arial" panose="020B0604020202020204" pitchFamily="34" charset="0"/>
              <a:buChar char="•"/>
            </a:pPr>
            <a:r>
              <a:rPr lang="en-US" sz="2400" b="1" dirty="0">
                <a:effectLst/>
                <a:latin typeface="+mj-lt"/>
                <a:ea typeface="Calibri" panose="020F0502020204030204" pitchFamily="34" charset="0"/>
                <a:cs typeface="Times New Roman" panose="02020603050405020304" pitchFamily="18" charset="0"/>
              </a:rPr>
              <a:t>IMU</a:t>
            </a:r>
            <a:r>
              <a:rPr lang="en-US" sz="2400" dirty="0">
                <a:effectLst/>
                <a:latin typeface="+mj-lt"/>
                <a:ea typeface="Calibri" panose="020F0502020204030204" pitchFamily="34" charset="0"/>
                <a:cs typeface="Times New Roman" panose="02020603050405020304" pitchFamily="18" charset="0"/>
              </a:rPr>
              <a:t> (Municipal Property Tax) was introduced in 2011 to replace ICI for properties other than the main residence, and later extended to the main residence.</a:t>
            </a:r>
          </a:p>
          <a:p>
            <a:pPr marL="0" lvl="0" indent="0">
              <a:lnSpc>
                <a:spcPct val="106000"/>
              </a:lnSpc>
              <a:spcAft>
                <a:spcPts val="800"/>
              </a:spcAft>
              <a:buNone/>
            </a:pPr>
            <a:r>
              <a:rPr lang="en-US" sz="2400" dirty="0">
                <a:effectLst/>
                <a:latin typeface="+mj-lt"/>
                <a:ea typeface="Calibri" panose="020F0502020204030204" pitchFamily="34" charset="0"/>
                <a:cs typeface="Times New Roman" panose="02020603050405020304" pitchFamily="18" charset="0"/>
              </a:rPr>
              <a:t>From 2011 to the present, the IMU legislation has undergone several changes, the latest is inside the 2020 </a:t>
            </a:r>
            <a:r>
              <a:rPr lang="en-US" sz="2400" dirty="0" err="1">
                <a:effectLst/>
                <a:latin typeface="+mj-lt"/>
                <a:ea typeface="Calibri" panose="020F0502020204030204" pitchFamily="34" charset="0"/>
                <a:cs typeface="Times New Roman" panose="02020603050405020304" pitchFamily="18" charset="0"/>
              </a:rPr>
              <a:t>Legge</a:t>
            </a:r>
            <a:r>
              <a:rPr lang="en-US" sz="2400" dirty="0">
                <a:effectLst/>
                <a:latin typeface="+mj-lt"/>
                <a:ea typeface="Calibri" panose="020F0502020204030204" pitchFamily="34" charset="0"/>
                <a:cs typeface="Times New Roman" panose="02020603050405020304" pitchFamily="18" charset="0"/>
              </a:rPr>
              <a:t> di </a:t>
            </a:r>
            <a:r>
              <a:rPr lang="en-US" sz="2400" dirty="0" err="1">
                <a:effectLst/>
                <a:latin typeface="+mj-lt"/>
                <a:ea typeface="Calibri" panose="020F0502020204030204" pitchFamily="34" charset="0"/>
                <a:cs typeface="Times New Roman" panose="02020603050405020304" pitchFamily="18" charset="0"/>
              </a:rPr>
              <a:t>Bilancio</a:t>
            </a:r>
            <a:r>
              <a:rPr lang="en-US" sz="2400" dirty="0">
                <a:effectLst/>
                <a:latin typeface="+mj-lt"/>
                <a:ea typeface="Calibri" panose="020F0502020204030204" pitchFamily="34" charset="0"/>
                <a:cs typeface="Times New Roman" panose="02020603050405020304" pitchFamily="18" charset="0"/>
              </a:rPr>
              <a:t> , which </a:t>
            </a:r>
            <a:r>
              <a:rPr lang="en-US" sz="2400">
                <a:effectLst/>
                <a:latin typeface="+mj-lt"/>
                <a:ea typeface="Calibri" panose="020F0502020204030204" pitchFamily="34" charset="0"/>
                <a:cs typeface="Times New Roman" panose="02020603050405020304" pitchFamily="18" charset="0"/>
              </a:rPr>
              <a:t>eliminated TASI (tax for indivisible services) </a:t>
            </a:r>
            <a:r>
              <a:rPr lang="en-US" sz="2400" dirty="0">
                <a:effectLst/>
                <a:latin typeface="+mj-lt"/>
                <a:ea typeface="Calibri" panose="020F0502020204030204" pitchFamily="34" charset="0"/>
                <a:cs typeface="Times New Roman" panose="02020603050405020304" pitchFamily="18" charset="0"/>
              </a:rPr>
              <a:t>and incorporated it into IMU.</a:t>
            </a:r>
            <a:endParaRPr lang="it-IT" sz="1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6167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 name="Google Shape;102;p15"/>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104" name="Google Shape;104;p15"/>
          <p:cNvSpPr txBox="1">
            <a:spLocks noGrp="1"/>
          </p:cNvSpPr>
          <p:nvPr>
            <p:ph type="body" idx="1"/>
          </p:nvPr>
        </p:nvSpPr>
        <p:spPr>
          <a:xfrm>
            <a:off x="692150" y="1445342"/>
            <a:ext cx="10801350" cy="4079101"/>
          </a:xfrm>
          <a:prstGeom prst="rect">
            <a:avLst/>
          </a:prstGeom>
          <a:noFill/>
          <a:ln>
            <a:noFill/>
          </a:ln>
        </p:spPr>
        <p:txBody>
          <a:bodyPr spcFirstLastPara="1" wrap="square" lIns="91425" tIns="45700" rIns="91425" bIns="45700" anchor="t" anchorCtr="0">
            <a:normAutofit/>
          </a:bodyPr>
          <a:lstStyle/>
          <a:p>
            <a:pPr marL="342900" lvl="0" indent="-342900">
              <a:lnSpc>
                <a:spcPct val="106000"/>
              </a:lnSpc>
              <a:buFont typeface="Arial" panose="020B0604020202020204" pitchFamily="34" charset="0"/>
              <a:buChar char="•"/>
            </a:pPr>
            <a:r>
              <a:rPr lang="en-US" sz="2400" b="1">
                <a:effectLst/>
                <a:latin typeface="+mj-lt"/>
                <a:ea typeface="Calibri" panose="020F0502020204030204" pitchFamily="34" charset="0"/>
                <a:cs typeface="Times New Roman" panose="02020603050405020304" pitchFamily="18" charset="0"/>
              </a:rPr>
              <a:t>IVIE</a:t>
            </a:r>
            <a:r>
              <a:rPr lang="en-US" sz="2400">
                <a:effectLst/>
                <a:latin typeface="+mj-lt"/>
                <a:ea typeface="Calibri" panose="020F0502020204030204" pitchFamily="34" charset="0"/>
                <a:cs typeface="Times New Roman" panose="02020603050405020304" pitchFamily="18" charset="0"/>
              </a:rPr>
              <a:t> (Tax on the Value of Real Estate Located Abroad) </a:t>
            </a:r>
          </a:p>
          <a:p>
            <a:pPr marL="342900" lvl="0" indent="-342900">
              <a:lnSpc>
                <a:spcPct val="106000"/>
              </a:lnSpc>
              <a:buFont typeface="Arial" panose="020B0604020202020204" pitchFamily="34" charset="0"/>
              <a:buChar char="•"/>
            </a:pPr>
            <a:r>
              <a:rPr lang="en-US" sz="2400" b="1">
                <a:effectLst/>
                <a:latin typeface="+mj-lt"/>
                <a:ea typeface="Calibri" panose="020F0502020204030204" pitchFamily="34" charset="0"/>
                <a:cs typeface="Times New Roman" panose="02020603050405020304" pitchFamily="18" charset="0"/>
              </a:rPr>
              <a:t>IVAFE</a:t>
            </a:r>
            <a:r>
              <a:rPr lang="en-US" sz="2400">
                <a:effectLst/>
                <a:latin typeface="+mj-lt"/>
                <a:ea typeface="Calibri" panose="020F0502020204030204" pitchFamily="34" charset="0"/>
                <a:cs typeface="Times New Roman" panose="02020603050405020304" pitchFamily="18" charset="0"/>
              </a:rPr>
              <a:t> (Tax on the Value of Financial Assets Held Abroad) </a:t>
            </a:r>
          </a:p>
          <a:p>
            <a:pPr marL="342900" lvl="0" indent="-342900">
              <a:lnSpc>
                <a:spcPct val="106000"/>
              </a:lnSpc>
              <a:spcAft>
                <a:spcPts val="800"/>
              </a:spcAft>
              <a:buFont typeface="Arial" panose="020B0604020202020204" pitchFamily="34" charset="0"/>
              <a:buChar char="•"/>
            </a:pPr>
            <a:r>
              <a:rPr lang="en-US" sz="2400">
                <a:effectLst/>
                <a:latin typeface="+mj-lt"/>
                <a:ea typeface="Calibri" panose="020F0502020204030204" pitchFamily="34" charset="0"/>
                <a:cs typeface="Times New Roman" panose="02020603050405020304" pitchFamily="18" charset="0"/>
              </a:rPr>
              <a:t>Taxes on immovable assets in </a:t>
            </a:r>
            <a:r>
              <a:rPr lang="en-US" sz="2400" u="sng">
                <a:effectLst/>
                <a:latin typeface="+mj-lt"/>
                <a:ea typeface="Calibri" panose="020F0502020204030204" pitchFamily="34" charset="0"/>
                <a:cs typeface="Times New Roman" panose="02020603050405020304" pitchFamily="18" charset="0"/>
              </a:rPr>
              <a:t>inter vivos transfers </a:t>
            </a:r>
            <a:r>
              <a:rPr lang="en-US" sz="2400">
                <a:effectLst/>
                <a:latin typeface="+mj-lt"/>
                <a:ea typeface="Calibri" panose="020F0502020204030204" pitchFamily="34" charset="0"/>
                <a:cs typeface="Times New Roman" panose="02020603050405020304" pitchFamily="18" charset="0"/>
              </a:rPr>
              <a:t>(gifts) and </a:t>
            </a:r>
            <a:r>
              <a:rPr lang="en-US" sz="2400" u="sng">
                <a:effectLst/>
                <a:latin typeface="+mj-lt"/>
                <a:ea typeface="Calibri" panose="020F0502020204030204" pitchFamily="34" charset="0"/>
                <a:cs typeface="Times New Roman" panose="02020603050405020304" pitchFamily="18" charset="0"/>
              </a:rPr>
              <a:t>mortis causa transfers</a:t>
            </a:r>
            <a:r>
              <a:rPr lang="en-US" sz="2400">
                <a:effectLst/>
                <a:latin typeface="+mj-lt"/>
                <a:ea typeface="Calibri" panose="020F0502020204030204" pitchFamily="34" charset="0"/>
                <a:cs typeface="Times New Roman" panose="02020603050405020304" pitchFamily="18" charset="0"/>
              </a:rPr>
              <a:t> (inheritances)</a:t>
            </a:r>
          </a:p>
          <a:p>
            <a:pPr marL="342900">
              <a:buSzPts val="2400"/>
            </a:pPr>
            <a:endParaRPr lang="en-US" sz="2400" dirty="0">
              <a:latin typeface="+mj-lt"/>
              <a:ea typeface="Arial"/>
              <a:cs typeface="Arial"/>
              <a:sym typeface="Arial"/>
            </a:endParaRPr>
          </a:p>
        </p:txBody>
      </p:sp>
      <p:pic>
        <p:nvPicPr>
          <p:cNvPr id="3" name="Immagine 2" descr="Immagine che contiene testo&#10;&#10;Descrizione generata automaticamente">
            <a:extLst>
              <a:ext uri="{FF2B5EF4-FFF2-40B4-BE49-F238E27FC236}">
                <a16:creationId xmlns:a16="http://schemas.microsoft.com/office/drawing/2014/main" id="{7EFC8609-96CE-4359-2DC1-DD0C23A362D8}"/>
              </a:ext>
            </a:extLst>
          </p:cNvPr>
          <p:cNvPicPr>
            <a:picLocks noChangeAspect="1"/>
          </p:cNvPicPr>
          <p:nvPr/>
        </p:nvPicPr>
        <p:blipFill>
          <a:blip r:embed="rId4"/>
          <a:stretch>
            <a:fillRect/>
          </a:stretch>
        </p:blipFill>
        <p:spPr>
          <a:xfrm>
            <a:off x="5896180" y="3331742"/>
            <a:ext cx="5014451" cy="2620051"/>
          </a:xfrm>
          <a:prstGeom prst="rect">
            <a:avLst/>
          </a:prstGeom>
        </p:spPr>
      </p:pic>
    </p:spTree>
    <p:extLst>
      <p:ext uri="{BB962C8B-B14F-4D97-AF65-F5344CB8AC3E}">
        <p14:creationId xmlns:p14="http://schemas.microsoft.com/office/powerpoint/2010/main" val="1328407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 name="Google Shape;102;p15"/>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103" name="Google Shape;103;p15"/>
          <p:cNvSpPr txBox="1">
            <a:spLocks noGrp="1"/>
          </p:cNvSpPr>
          <p:nvPr>
            <p:ph type="title"/>
          </p:nvPr>
        </p:nvSpPr>
        <p:spPr>
          <a:xfrm>
            <a:off x="2492375" y="723900"/>
            <a:ext cx="7200900" cy="1054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000"/>
              <a:buFont typeface="Arial"/>
              <a:buNone/>
            </a:pPr>
            <a:r>
              <a:rPr lang="it-IT" sz="3000" b="1" dirty="0">
                <a:solidFill>
                  <a:schemeClr val="accent1">
                    <a:lumMod val="75000"/>
                  </a:schemeClr>
                </a:solidFill>
                <a:latin typeface="Arial"/>
                <a:ea typeface="Arial"/>
                <a:cs typeface="Arial"/>
                <a:sym typeface="Arial"/>
              </a:rPr>
              <a:t>TYPES OF TAXES FOR MOVABLE PROPERTIES, in </a:t>
            </a:r>
            <a:r>
              <a:rPr lang="it-IT" sz="3000" b="1" dirty="0" err="1">
                <a:solidFill>
                  <a:schemeClr val="accent1">
                    <a:lumMod val="75000"/>
                  </a:schemeClr>
                </a:solidFill>
                <a:latin typeface="Arial"/>
                <a:ea typeface="Arial"/>
                <a:cs typeface="Arial"/>
                <a:sym typeface="Arial"/>
              </a:rPr>
              <a:t>Italy</a:t>
            </a:r>
            <a:endParaRPr sz="3000" b="1" dirty="0">
              <a:solidFill>
                <a:schemeClr val="accent1">
                  <a:lumMod val="75000"/>
                </a:schemeClr>
              </a:solidFill>
              <a:latin typeface="Arial"/>
              <a:ea typeface="Arial"/>
              <a:cs typeface="Arial"/>
              <a:sym typeface="Arial"/>
            </a:endParaRPr>
          </a:p>
        </p:txBody>
      </p:sp>
      <p:sp>
        <p:nvSpPr>
          <p:cNvPr id="104" name="Google Shape;104;p15"/>
          <p:cNvSpPr txBox="1">
            <a:spLocks noGrp="1"/>
          </p:cNvSpPr>
          <p:nvPr>
            <p:ph type="body" idx="1"/>
          </p:nvPr>
        </p:nvSpPr>
        <p:spPr>
          <a:xfrm>
            <a:off x="692150" y="1952056"/>
            <a:ext cx="10801350" cy="3454400"/>
          </a:xfrm>
          <a:prstGeom prst="rect">
            <a:avLst/>
          </a:prstGeom>
          <a:noFill/>
          <a:ln>
            <a:noFill/>
          </a:ln>
        </p:spPr>
        <p:txBody>
          <a:bodyPr spcFirstLastPara="1" wrap="square" lIns="91425" tIns="45700" rIns="91425" bIns="45700" anchor="t" anchorCtr="0">
            <a:normAutofit/>
          </a:bodyPr>
          <a:lstStyle/>
          <a:p>
            <a:pPr marL="342900" lvl="0" indent="-342900">
              <a:lnSpc>
                <a:spcPct val="106000"/>
              </a:lnSpc>
              <a:buFont typeface="Arial" panose="020B0604020202020204" pitchFamily="34" charset="0"/>
              <a:buChar char="•"/>
            </a:pPr>
            <a:r>
              <a:rPr lang="en-US" sz="2400" b="1" dirty="0">
                <a:effectLst/>
                <a:latin typeface="+mj-lt"/>
                <a:ea typeface="Calibri" panose="020F0502020204030204" pitchFamily="34" charset="0"/>
                <a:cs typeface="Times New Roman" panose="02020603050405020304" pitchFamily="18" charset="0"/>
              </a:rPr>
              <a:t>BOLLO AUTO</a:t>
            </a:r>
            <a:r>
              <a:rPr lang="en-US" sz="2400" dirty="0">
                <a:solidFill>
                  <a:srgbClr val="374151"/>
                </a:solidFill>
                <a:effectLst/>
                <a:latin typeface="+mj-lt"/>
                <a:ea typeface="Calibri" panose="020F0502020204030204" pitchFamily="34" charset="0"/>
                <a:cs typeface="Times New Roman" panose="02020603050405020304" pitchFamily="18" charset="0"/>
              </a:rPr>
              <a:t> i</a:t>
            </a:r>
            <a:r>
              <a:rPr lang="en-US" sz="2400" dirty="0">
                <a:effectLst/>
                <a:latin typeface="+mj-lt"/>
                <a:ea typeface="Calibri" panose="020F0502020204030204" pitchFamily="34" charset="0"/>
                <a:cs typeface="Times New Roman" panose="02020603050405020304" pitchFamily="18" charset="0"/>
              </a:rPr>
              <a:t>s a tax that is levied by the government on vehicles in order to use the public roads.</a:t>
            </a:r>
            <a:endParaRPr lang="it-IT" sz="2400" dirty="0">
              <a:effectLst/>
              <a:latin typeface="+mj-lt"/>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Arial" panose="020B0604020202020204" pitchFamily="34" charset="0"/>
              <a:buChar char="•"/>
            </a:pPr>
            <a:r>
              <a:rPr lang="en-US" sz="2400" b="1" dirty="0">
                <a:effectLst/>
                <a:latin typeface="+mj-lt"/>
                <a:ea typeface="Calibri" panose="020F0502020204030204" pitchFamily="34" charset="0"/>
                <a:cs typeface="Times New Roman" panose="02020603050405020304" pitchFamily="18" charset="0"/>
              </a:rPr>
              <a:t>SUPERBOLLO AUTO</a:t>
            </a:r>
            <a:r>
              <a:rPr lang="en-US" sz="2400" dirty="0">
                <a:effectLst/>
                <a:latin typeface="+mj-lt"/>
                <a:ea typeface="Calibri" panose="020F0502020204030204" pitchFamily="34" charset="0"/>
                <a:cs typeface="Times New Roman" panose="02020603050405020304" pitchFamily="18" charset="0"/>
              </a:rPr>
              <a:t> is an indirect tax in addition to the annual vehicle tax (bollo auto) that applies to owners of vehicles with a power over than 185 kW. It was introduced in 1976 on diesel-powered vehicles, abolished in 1997, and then reintroduced in 2011 with Article 23 of the "Salva Italia" Decree.</a:t>
            </a:r>
            <a:endParaRPr lang="it-IT" sz="2400" dirty="0">
              <a:effectLst/>
              <a:latin typeface="+mj-lt"/>
              <a:ea typeface="Calibri" panose="020F0502020204030204" pitchFamily="34" charset="0"/>
              <a:cs typeface="Times New Roman" panose="02020603050405020304" pitchFamily="18" charset="0"/>
            </a:endParaRPr>
          </a:p>
          <a:p>
            <a:pPr marL="0" indent="0">
              <a:buSzPts val="2400"/>
              <a:buNone/>
            </a:pPr>
            <a:endParaRPr sz="2400" dirty="0">
              <a:latin typeface="+mj-lt"/>
              <a:ea typeface="Arial"/>
              <a:cs typeface="Arial"/>
              <a:sym typeface="Arial"/>
            </a:endParaRPr>
          </a:p>
        </p:txBody>
      </p:sp>
    </p:spTree>
    <p:extLst>
      <p:ext uri="{BB962C8B-B14F-4D97-AF65-F5344CB8AC3E}">
        <p14:creationId xmlns:p14="http://schemas.microsoft.com/office/powerpoint/2010/main" val="2522429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 name="Google Shape;102;p15"/>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104" name="Google Shape;104;p15"/>
          <p:cNvSpPr txBox="1">
            <a:spLocks noGrp="1"/>
          </p:cNvSpPr>
          <p:nvPr>
            <p:ph type="body" idx="1"/>
          </p:nvPr>
        </p:nvSpPr>
        <p:spPr>
          <a:xfrm>
            <a:off x="695325" y="1421114"/>
            <a:ext cx="10801350" cy="3454400"/>
          </a:xfrm>
          <a:prstGeom prst="rect">
            <a:avLst/>
          </a:prstGeom>
          <a:noFill/>
          <a:ln>
            <a:noFill/>
          </a:ln>
        </p:spPr>
        <p:txBody>
          <a:bodyPr spcFirstLastPara="1" wrap="square" lIns="91425" tIns="45700" rIns="91425" bIns="45700" anchor="t" anchorCtr="0">
            <a:normAutofit/>
          </a:bodyPr>
          <a:lstStyle/>
          <a:p>
            <a:pPr marL="342900" lvl="0" indent="-342900">
              <a:lnSpc>
                <a:spcPct val="106000"/>
              </a:lnSpc>
              <a:buFont typeface="Arial" panose="020B0604020202020204" pitchFamily="34" charset="0"/>
              <a:buChar char="•"/>
            </a:pPr>
            <a:r>
              <a:rPr lang="en-US" sz="2400" b="1" dirty="0">
                <a:effectLst/>
                <a:latin typeface="+mj-lt"/>
                <a:ea typeface="Calibri" panose="020F0502020204030204" pitchFamily="34" charset="0"/>
                <a:cs typeface="Times New Roman" panose="02020603050405020304" pitchFamily="18" charset="0"/>
              </a:rPr>
              <a:t>IMPOSTA DI BOLLO</a:t>
            </a:r>
            <a:endParaRPr lang="it-IT" sz="2400" dirty="0">
              <a:effectLst/>
              <a:latin typeface="+mj-lt"/>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Arial" panose="020B0604020202020204" pitchFamily="34" charset="0"/>
              <a:buChar char="•"/>
            </a:pPr>
            <a:r>
              <a:rPr lang="en-US" sz="2400" dirty="0">
                <a:effectLst/>
                <a:latin typeface="+mj-lt"/>
                <a:ea typeface="Calibri" panose="020F0502020204030204" pitchFamily="34" charset="0"/>
                <a:cs typeface="Times New Roman" panose="02020603050405020304" pitchFamily="18" charset="0"/>
              </a:rPr>
              <a:t>Taxes on movable assets in </a:t>
            </a:r>
            <a:r>
              <a:rPr lang="en-US" sz="2400" u="sng" dirty="0">
                <a:effectLst/>
                <a:latin typeface="+mj-lt"/>
                <a:ea typeface="Calibri" panose="020F0502020204030204" pitchFamily="34" charset="0"/>
                <a:cs typeface="Times New Roman" panose="02020603050405020304" pitchFamily="18" charset="0"/>
              </a:rPr>
              <a:t>inter </a:t>
            </a:r>
            <a:r>
              <a:rPr lang="en-US" sz="2400" u="sng" dirty="0" err="1">
                <a:effectLst/>
                <a:latin typeface="+mj-lt"/>
                <a:ea typeface="Calibri" panose="020F0502020204030204" pitchFamily="34" charset="0"/>
                <a:cs typeface="Times New Roman" panose="02020603050405020304" pitchFamily="18" charset="0"/>
              </a:rPr>
              <a:t>vivos</a:t>
            </a:r>
            <a:r>
              <a:rPr lang="en-US" sz="2400" u="sng" dirty="0">
                <a:effectLst/>
                <a:latin typeface="+mj-lt"/>
                <a:ea typeface="Calibri" panose="020F0502020204030204" pitchFamily="34" charset="0"/>
                <a:cs typeface="Times New Roman" panose="02020603050405020304" pitchFamily="18" charset="0"/>
              </a:rPr>
              <a:t> transfers </a:t>
            </a:r>
            <a:r>
              <a:rPr lang="en-US" sz="2400" dirty="0">
                <a:effectLst/>
                <a:latin typeface="+mj-lt"/>
                <a:ea typeface="Calibri" panose="020F0502020204030204" pitchFamily="34" charset="0"/>
                <a:cs typeface="Times New Roman" panose="02020603050405020304" pitchFamily="18" charset="0"/>
              </a:rPr>
              <a:t>(gifts) and </a:t>
            </a:r>
            <a:r>
              <a:rPr lang="en-US" sz="2400" u="sng" dirty="0">
                <a:effectLst/>
                <a:latin typeface="+mj-lt"/>
                <a:ea typeface="Calibri" panose="020F0502020204030204" pitchFamily="34" charset="0"/>
                <a:cs typeface="Times New Roman" panose="02020603050405020304" pitchFamily="18" charset="0"/>
              </a:rPr>
              <a:t>mortis causa transfers</a:t>
            </a:r>
            <a:r>
              <a:rPr lang="en-US" sz="2400" dirty="0">
                <a:effectLst/>
                <a:latin typeface="+mj-lt"/>
                <a:ea typeface="Calibri" panose="020F0502020204030204" pitchFamily="34" charset="0"/>
                <a:cs typeface="Times New Roman" panose="02020603050405020304" pitchFamily="18" charset="0"/>
              </a:rPr>
              <a:t> (inheritances)</a:t>
            </a:r>
            <a:endParaRPr lang="it-IT" sz="2400" dirty="0">
              <a:effectLst/>
              <a:latin typeface="+mj-lt"/>
              <a:ea typeface="Calibri" panose="020F0502020204030204" pitchFamily="34" charset="0"/>
              <a:cs typeface="Times New Roman" panose="02020603050405020304" pitchFamily="18" charset="0"/>
            </a:endParaRPr>
          </a:p>
          <a:p>
            <a:pPr marL="342900">
              <a:buSzPts val="2400"/>
            </a:pPr>
            <a:endParaRPr sz="2400" dirty="0">
              <a:latin typeface="+mj-lt"/>
              <a:ea typeface="Arial"/>
              <a:cs typeface="Arial"/>
              <a:sym typeface="Arial"/>
            </a:endParaRPr>
          </a:p>
        </p:txBody>
      </p:sp>
      <p:pic>
        <p:nvPicPr>
          <p:cNvPr id="3" name="Immagine 2" descr="Immagine che contiene mappa&#10;&#10;Descrizione generata automaticamente">
            <a:extLst>
              <a:ext uri="{FF2B5EF4-FFF2-40B4-BE49-F238E27FC236}">
                <a16:creationId xmlns:a16="http://schemas.microsoft.com/office/drawing/2014/main" id="{C24EA1E9-A071-7297-FA0B-273FECEADC7C}"/>
              </a:ext>
            </a:extLst>
          </p:cNvPr>
          <p:cNvPicPr>
            <a:picLocks noChangeAspect="1"/>
          </p:cNvPicPr>
          <p:nvPr/>
        </p:nvPicPr>
        <p:blipFill>
          <a:blip r:embed="rId4"/>
          <a:stretch>
            <a:fillRect/>
          </a:stretch>
        </p:blipFill>
        <p:spPr>
          <a:xfrm>
            <a:off x="1522701" y="3385654"/>
            <a:ext cx="3500738" cy="1750369"/>
          </a:xfrm>
          <a:prstGeom prst="rect">
            <a:avLst/>
          </a:prstGeom>
        </p:spPr>
      </p:pic>
      <p:pic>
        <p:nvPicPr>
          <p:cNvPr id="5" name="Immagine 4" descr="Immagine che contiene testo, interni&#10;&#10;Descrizione generata automaticamente">
            <a:extLst>
              <a:ext uri="{FF2B5EF4-FFF2-40B4-BE49-F238E27FC236}">
                <a16:creationId xmlns:a16="http://schemas.microsoft.com/office/drawing/2014/main" id="{4728E44C-E334-0DF3-D7CC-8B1C662CBDB1}"/>
              </a:ext>
            </a:extLst>
          </p:cNvPr>
          <p:cNvPicPr>
            <a:picLocks noChangeAspect="1"/>
          </p:cNvPicPr>
          <p:nvPr/>
        </p:nvPicPr>
        <p:blipFill>
          <a:blip r:embed="rId5"/>
          <a:stretch>
            <a:fillRect/>
          </a:stretch>
        </p:blipFill>
        <p:spPr>
          <a:xfrm>
            <a:off x="6715432" y="3215084"/>
            <a:ext cx="4231142" cy="1920939"/>
          </a:xfrm>
          <a:prstGeom prst="rect">
            <a:avLst/>
          </a:prstGeom>
        </p:spPr>
      </p:pic>
    </p:spTree>
    <p:extLst>
      <p:ext uri="{BB962C8B-B14F-4D97-AF65-F5344CB8AC3E}">
        <p14:creationId xmlns:p14="http://schemas.microsoft.com/office/powerpoint/2010/main" val="2068857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Google Shape;103;p15"/>
          <p:cNvSpPr txBox="1">
            <a:spLocks noGrp="1"/>
          </p:cNvSpPr>
          <p:nvPr>
            <p:ph type="title"/>
          </p:nvPr>
        </p:nvSpPr>
        <p:spPr>
          <a:xfrm>
            <a:off x="630936" y="640823"/>
            <a:ext cx="3419856" cy="5583148"/>
          </a:xfrm>
          <a:prstGeom prst="rect">
            <a:avLst/>
          </a:prstGeom>
        </p:spPr>
        <p:txBody>
          <a:bodyPr spcFirstLastPara="1" lIns="91425" tIns="45700" rIns="91425" bIns="45700" anchor="ctr" anchorCtr="0">
            <a:normAutofit/>
          </a:bodyPr>
          <a:lstStyle/>
          <a:p>
            <a:pPr marL="0" lvl="0" indent="0" rtl="0">
              <a:spcBef>
                <a:spcPts val="0"/>
              </a:spcBef>
              <a:spcAft>
                <a:spcPts val="0"/>
              </a:spcAft>
              <a:buClr>
                <a:schemeClr val="dk1"/>
              </a:buClr>
              <a:buSzPts val="3000"/>
              <a:buFont typeface="Arial"/>
              <a:buNone/>
            </a:pPr>
            <a:r>
              <a:rPr lang="it-IT" sz="4200" b="1" dirty="0">
                <a:solidFill>
                  <a:schemeClr val="accent1">
                    <a:lumMod val="75000"/>
                  </a:schemeClr>
                </a:solidFill>
                <a:latin typeface="Arial"/>
                <a:ea typeface="Arial"/>
                <a:cs typeface="Arial"/>
                <a:sym typeface="Arial"/>
              </a:rPr>
              <a:t>«PRELIEVO FORZOSO» del 1992</a:t>
            </a:r>
          </a:p>
        </p:txBody>
      </p:sp>
      <p:sp>
        <p:nvSpPr>
          <p:cNvPr id="111"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descr="Immagine che contiene testo, quotidiano&#10;&#10;Descrizione generata automaticamente">
            <a:extLst>
              <a:ext uri="{FF2B5EF4-FFF2-40B4-BE49-F238E27FC236}">
                <a16:creationId xmlns:a16="http://schemas.microsoft.com/office/drawing/2014/main" id="{58FD4DC6-6DBA-B05B-0773-72A701D6B1CB}"/>
              </a:ext>
            </a:extLst>
          </p:cNvPr>
          <p:cNvPicPr>
            <a:picLocks noChangeAspect="1"/>
          </p:cNvPicPr>
          <p:nvPr/>
        </p:nvPicPr>
        <p:blipFill>
          <a:blip r:embed="rId3"/>
          <a:stretch>
            <a:fillRect/>
          </a:stretch>
        </p:blipFill>
        <p:spPr>
          <a:xfrm>
            <a:off x="4992229" y="771458"/>
            <a:ext cx="6379662" cy="2487890"/>
          </a:xfrm>
          <a:prstGeom prst="rect">
            <a:avLst/>
          </a:prstGeom>
        </p:spPr>
      </p:pic>
      <p:sp>
        <p:nvSpPr>
          <p:cNvPr id="104" name="Google Shape;104;p15"/>
          <p:cNvSpPr txBox="1">
            <a:spLocks noGrp="1"/>
          </p:cNvSpPr>
          <p:nvPr>
            <p:ph type="body" idx="1"/>
          </p:nvPr>
        </p:nvSpPr>
        <p:spPr>
          <a:xfrm>
            <a:off x="4734772" y="3598653"/>
            <a:ext cx="6894576" cy="1428487"/>
          </a:xfrm>
          <a:prstGeom prst="rect">
            <a:avLst/>
          </a:prstGeom>
        </p:spPr>
        <p:txBody>
          <a:bodyPr spcFirstLastPara="1" lIns="91425" tIns="45700" rIns="91425" bIns="45700" anchor="t" anchorCtr="0">
            <a:noAutofit/>
          </a:bodyPr>
          <a:lstStyle/>
          <a:p>
            <a:pPr>
              <a:spcAft>
                <a:spcPts val="800"/>
              </a:spcAft>
            </a:pPr>
            <a:r>
              <a:rPr lang="en-US" sz="2000" dirty="0">
                <a:effectLst/>
                <a:latin typeface="+mj-lt"/>
                <a:ea typeface="Calibri" panose="020F0502020204030204" pitchFamily="34" charset="0"/>
                <a:cs typeface="Times New Roman" panose="02020603050405020304" pitchFamily="18" charset="0"/>
              </a:rPr>
              <a:t>The </a:t>
            </a:r>
            <a:r>
              <a:rPr lang="en-US" sz="2000" u="sng" dirty="0">
                <a:effectLst/>
                <a:latin typeface="+mj-lt"/>
                <a:ea typeface="Calibri" panose="020F0502020204030204" pitchFamily="34" charset="0"/>
                <a:cs typeface="Times New Roman" panose="02020603050405020304" pitchFamily="18" charset="0"/>
              </a:rPr>
              <a:t>only example of a single wealth tax </a:t>
            </a:r>
            <a:r>
              <a:rPr lang="en-US" sz="2000" dirty="0">
                <a:effectLst/>
                <a:latin typeface="+mj-lt"/>
                <a:ea typeface="Calibri" panose="020F0502020204030204" pitchFamily="34" charset="0"/>
                <a:cs typeface="Times New Roman" panose="02020603050405020304" pitchFamily="18" charset="0"/>
              </a:rPr>
              <a:t>in the Italian context was in 1992 when the then government, led by Prime Minister </a:t>
            </a:r>
            <a:r>
              <a:rPr lang="en-US" sz="2000" b="1" dirty="0">
                <a:effectLst/>
                <a:latin typeface="+mj-lt"/>
                <a:ea typeface="Calibri" panose="020F0502020204030204" pitchFamily="34" charset="0"/>
                <a:cs typeface="Times New Roman" panose="02020603050405020304" pitchFamily="18" charset="0"/>
              </a:rPr>
              <a:t>Giuliano Amato</a:t>
            </a:r>
            <a:r>
              <a:rPr lang="en-US" sz="2000" dirty="0">
                <a:effectLst/>
                <a:latin typeface="+mj-lt"/>
                <a:ea typeface="Calibri" panose="020F0502020204030204" pitchFamily="34" charset="0"/>
                <a:cs typeface="Times New Roman" panose="02020603050405020304" pitchFamily="18" charset="0"/>
              </a:rPr>
              <a:t>, faced a period of difficult economic crisis for to the devaluation of the lira and to remedy this situation, the prime minister decided to impose a "</a:t>
            </a:r>
            <a:r>
              <a:rPr lang="en-US" sz="2000" b="1" dirty="0" err="1">
                <a:effectLst/>
                <a:latin typeface="+mj-lt"/>
                <a:ea typeface="Calibri" panose="020F0502020204030204" pitchFamily="34" charset="0"/>
                <a:cs typeface="Times New Roman" panose="02020603050405020304" pitchFamily="18" charset="0"/>
              </a:rPr>
              <a:t>prelievo</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forzoso</a:t>
            </a:r>
            <a:r>
              <a:rPr lang="en-US" sz="2000" dirty="0">
                <a:effectLst/>
                <a:latin typeface="+mj-lt"/>
                <a:ea typeface="Calibri" panose="020F0502020204030204" pitchFamily="34" charset="0"/>
                <a:cs typeface="Times New Roman" panose="02020603050405020304" pitchFamily="18" charset="0"/>
              </a:rPr>
              <a:t>" equal to 6x1000 , net of taxes, on all bank accounts of Italian citizens.</a:t>
            </a:r>
            <a:endParaRPr lang="it-IT" sz="2000" dirty="0">
              <a:effectLst/>
              <a:latin typeface="+mj-lt"/>
              <a:ea typeface="Calibri" panose="020F0502020204030204" pitchFamily="34" charset="0"/>
              <a:cs typeface="Times New Roman" panose="02020603050405020304" pitchFamily="18" charset="0"/>
            </a:endParaRPr>
          </a:p>
        </p:txBody>
      </p:sp>
      <p:sp>
        <p:nvSpPr>
          <p:cNvPr id="101" name="Google Shape;101;p15"/>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 name="Google Shape;102;p15"/>
          <p:cNvPicPr preferRelativeResize="0"/>
          <p:nvPr/>
        </p:nvPicPr>
        <p:blipFill rotWithShape="1">
          <a:blip r:embed="rId4">
            <a:alphaModFix/>
          </a:blip>
          <a:srcRect/>
          <a:stretch/>
        </p:blipFill>
        <p:spPr>
          <a:xfrm>
            <a:off x="692150" y="6295456"/>
            <a:ext cx="1661102" cy="406734"/>
          </a:xfrm>
          <a:prstGeom prst="rect">
            <a:avLst/>
          </a:prstGeom>
          <a:noFill/>
          <a:ln>
            <a:noFill/>
          </a:ln>
        </p:spPr>
      </p:pic>
      <p:sp>
        <p:nvSpPr>
          <p:cNvPr id="4" name="Rettangolo 3">
            <a:extLst>
              <a:ext uri="{FF2B5EF4-FFF2-40B4-BE49-F238E27FC236}">
                <a16:creationId xmlns:a16="http://schemas.microsoft.com/office/drawing/2014/main" id="{3ABC2A09-B2C2-C570-C9A3-0F724CB0D0ED}"/>
              </a:ext>
            </a:extLst>
          </p:cNvPr>
          <p:cNvSpPr/>
          <p:nvPr/>
        </p:nvSpPr>
        <p:spPr>
          <a:xfrm>
            <a:off x="4159045" y="550606"/>
            <a:ext cx="226142" cy="5570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53170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
        <p:cNvGrpSpPr/>
        <p:nvPr/>
      </p:nvGrpSpPr>
      <p:grpSpPr>
        <a:xfrm>
          <a:off x="0" y="0"/>
          <a:ext cx="0" cy="0"/>
          <a:chOff x="0" y="0"/>
          <a:chExt cx="0" cy="0"/>
        </a:xfrm>
      </p:grpSpPr>
      <p:sp useBgFill="1">
        <p:nvSpPr>
          <p:cNvPr id="116" name="Rectangle 10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Google Shape;103;p15"/>
          <p:cNvSpPr txBox="1">
            <a:spLocks noGrp="1"/>
          </p:cNvSpPr>
          <p:nvPr>
            <p:ph type="title"/>
          </p:nvPr>
        </p:nvSpPr>
        <p:spPr>
          <a:xfrm>
            <a:off x="1144923" y="482356"/>
            <a:ext cx="5323715" cy="1642970"/>
          </a:xfrm>
          <a:prstGeom prst="rect">
            <a:avLst/>
          </a:prstGeom>
        </p:spPr>
        <p:txBody>
          <a:bodyPr spcFirstLastPara="1" lIns="91425" tIns="45700" rIns="91425" bIns="45700" anchor="b" anchorCtr="0">
            <a:normAutofit/>
          </a:bodyPr>
          <a:lstStyle/>
          <a:p>
            <a:pPr marL="0" lvl="0" indent="0" rtl="0">
              <a:spcBef>
                <a:spcPts val="0"/>
              </a:spcBef>
              <a:spcAft>
                <a:spcPts val="0"/>
              </a:spcAft>
              <a:buClr>
                <a:schemeClr val="dk1"/>
              </a:buClr>
              <a:buSzPts val="3000"/>
              <a:buFont typeface="Arial"/>
              <a:buNone/>
            </a:pPr>
            <a:r>
              <a:rPr lang="en-US" sz="3100" b="1" dirty="0">
                <a:solidFill>
                  <a:schemeClr val="accent1">
                    <a:lumMod val="75000"/>
                  </a:schemeClr>
                </a:solidFill>
                <a:effectLst/>
                <a:latin typeface="+mj-lt"/>
                <a:ea typeface="Calibri" panose="020F0502020204030204" pitchFamily="34" charset="0"/>
              </a:rPr>
              <a:t>WHY DOES THE ITALIAN GOVERNMENT CONTINUE TO RE-PROPOSE IT? </a:t>
            </a:r>
            <a:endParaRPr lang="en-US" sz="3100" b="1" dirty="0">
              <a:solidFill>
                <a:schemeClr val="accent1">
                  <a:lumMod val="75000"/>
                </a:schemeClr>
              </a:solidFill>
              <a:latin typeface="+mj-lt"/>
              <a:ea typeface="Arial"/>
              <a:cs typeface="Arial"/>
              <a:sym typeface="Arial"/>
            </a:endParaRPr>
          </a:p>
        </p:txBody>
      </p:sp>
      <p:sp>
        <p:nvSpPr>
          <p:cNvPr id="104" name="Google Shape;104;p15"/>
          <p:cNvSpPr txBox="1">
            <a:spLocks noGrp="1"/>
          </p:cNvSpPr>
          <p:nvPr>
            <p:ph type="body" idx="1"/>
          </p:nvPr>
        </p:nvSpPr>
        <p:spPr>
          <a:xfrm>
            <a:off x="1144923" y="2430507"/>
            <a:ext cx="6491215" cy="3535083"/>
          </a:xfrm>
          <a:prstGeom prst="rect">
            <a:avLst/>
          </a:prstGeom>
        </p:spPr>
        <p:txBody>
          <a:bodyPr spcFirstLastPara="1" lIns="91425" tIns="45700" rIns="91425" bIns="45700" anchor="t" anchorCtr="0">
            <a:normAutofit fontScale="92500" lnSpcReduction="10000"/>
          </a:bodyPr>
          <a:lstStyle/>
          <a:p>
            <a:pPr>
              <a:spcAft>
                <a:spcPts val="800"/>
              </a:spcAft>
            </a:pPr>
            <a:r>
              <a:rPr lang="en-US" sz="2400" dirty="0">
                <a:effectLst/>
                <a:latin typeface="+mj-lt"/>
                <a:ea typeface="Calibri" panose="020F0502020204030204" pitchFamily="34" charset="0"/>
                <a:cs typeface="Times New Roman" panose="02020603050405020304" pitchFamily="18" charset="0"/>
              </a:rPr>
              <a:t>According to many Italian and worldwide economists, </a:t>
            </a:r>
            <a:r>
              <a:rPr lang="en-US" sz="2400" u="sng" dirty="0">
                <a:effectLst/>
                <a:latin typeface="+mj-lt"/>
                <a:ea typeface="Calibri" panose="020F0502020204030204" pitchFamily="34" charset="0"/>
                <a:cs typeface="Times New Roman" panose="02020603050405020304" pitchFamily="18" charset="0"/>
              </a:rPr>
              <a:t>wealth is distributed unevenly</a:t>
            </a:r>
            <a:r>
              <a:rPr lang="en-US" sz="2400" dirty="0">
                <a:effectLst/>
                <a:latin typeface="+mj-lt"/>
                <a:ea typeface="Calibri" panose="020F0502020204030204" pitchFamily="34" charset="0"/>
                <a:cs typeface="Times New Roman" panose="02020603050405020304" pitchFamily="18" charset="0"/>
              </a:rPr>
              <a:t> and a high-net-worth tax could, if constructed and used properly, </a:t>
            </a:r>
            <a:r>
              <a:rPr lang="en-US" sz="2400" u="sng" dirty="0">
                <a:effectLst/>
                <a:latin typeface="+mj-lt"/>
                <a:ea typeface="Calibri" panose="020F0502020204030204" pitchFamily="34" charset="0"/>
                <a:cs typeface="Times New Roman" panose="02020603050405020304" pitchFamily="18" charset="0"/>
              </a:rPr>
              <a:t>redistribute</a:t>
            </a:r>
            <a:r>
              <a:rPr lang="en-US" sz="2400" dirty="0">
                <a:effectLst/>
                <a:latin typeface="+mj-lt"/>
                <a:ea typeface="Calibri" panose="020F0502020204030204" pitchFamily="34" charset="0"/>
                <a:cs typeface="Times New Roman" panose="02020603050405020304" pitchFamily="18" charset="0"/>
              </a:rPr>
              <a:t> some of this wealth </a:t>
            </a:r>
            <a:r>
              <a:rPr lang="en-US" sz="2400" u="sng" dirty="0">
                <a:effectLst/>
                <a:latin typeface="+mj-lt"/>
                <a:ea typeface="Calibri" panose="020F0502020204030204" pitchFamily="34" charset="0"/>
                <a:cs typeface="Times New Roman" panose="02020603050405020304" pitchFamily="18" charset="0"/>
              </a:rPr>
              <a:t>to the middle and lower classes </a:t>
            </a:r>
            <a:r>
              <a:rPr lang="en-US" sz="2400" dirty="0">
                <a:effectLst/>
                <a:latin typeface="+mj-lt"/>
                <a:ea typeface="Calibri" panose="020F0502020204030204" pitchFamily="34" charset="0"/>
                <a:cs typeface="Times New Roman" panose="02020603050405020304" pitchFamily="18" charset="0"/>
              </a:rPr>
              <a:t>of the Italian population. </a:t>
            </a:r>
          </a:p>
          <a:p>
            <a:pPr>
              <a:spcAft>
                <a:spcPts val="800"/>
              </a:spcAft>
            </a:pPr>
            <a:r>
              <a:rPr lang="en-US" sz="2400" dirty="0">
                <a:effectLst/>
                <a:latin typeface="+mj-lt"/>
                <a:ea typeface="Calibri" panose="020F0502020204030204" pitchFamily="34" charset="0"/>
              </a:rPr>
              <a:t>However, wealth tax is often the subject of the Italian political debate because some politicians believe that it may </a:t>
            </a:r>
            <a:r>
              <a:rPr lang="en-US" sz="2400" u="sng" dirty="0">
                <a:effectLst/>
                <a:latin typeface="+mj-lt"/>
                <a:ea typeface="Calibri" panose="020F0502020204030204" pitchFamily="34" charset="0"/>
              </a:rPr>
              <a:t>discourage </a:t>
            </a:r>
            <a:r>
              <a:rPr lang="en-US" sz="2400" u="sng">
                <a:effectLst/>
                <a:latin typeface="+mj-lt"/>
                <a:ea typeface="Calibri" panose="020F0502020204030204" pitchFamily="34" charset="0"/>
              </a:rPr>
              <a:t>investment </a:t>
            </a:r>
            <a:r>
              <a:rPr lang="en-US" sz="2400">
                <a:effectLst/>
                <a:latin typeface="+mj-lt"/>
                <a:ea typeface="Calibri" panose="020F0502020204030204" pitchFamily="34" charset="0"/>
              </a:rPr>
              <a:t>and </a:t>
            </a:r>
            <a:r>
              <a:rPr lang="en-US" sz="2400" dirty="0">
                <a:effectLst/>
                <a:latin typeface="+mj-lt"/>
                <a:ea typeface="Calibri" panose="020F0502020204030204" pitchFamily="34" charset="0"/>
              </a:rPr>
              <a:t>may </a:t>
            </a:r>
            <a:r>
              <a:rPr lang="en-US" sz="2400" u="sng" dirty="0">
                <a:effectLst/>
                <a:latin typeface="+mj-lt"/>
                <a:ea typeface="Calibri" panose="020F0502020204030204" pitchFamily="34" charset="0"/>
              </a:rPr>
              <a:t>reduce people's motivation to create economic value</a:t>
            </a:r>
            <a:r>
              <a:rPr lang="en-US" sz="1900" dirty="0">
                <a:effectLst/>
                <a:latin typeface="+mj-lt"/>
                <a:ea typeface="Calibri" panose="020F0502020204030204" pitchFamily="34" charset="0"/>
              </a:rPr>
              <a:t>.</a:t>
            </a:r>
            <a:endParaRPr lang="it-IT" sz="1900" dirty="0">
              <a:effectLst/>
              <a:latin typeface="+mj-lt"/>
              <a:ea typeface="Calibri" panose="020F0502020204030204" pitchFamily="34" charset="0"/>
              <a:cs typeface="Times New Roman" panose="02020603050405020304" pitchFamily="18" charset="0"/>
            </a:endParaRPr>
          </a:p>
        </p:txBody>
      </p:sp>
      <p:sp>
        <p:nvSpPr>
          <p:cNvPr id="118" name="Rectangle 1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magine 2">
            <a:extLst>
              <a:ext uri="{FF2B5EF4-FFF2-40B4-BE49-F238E27FC236}">
                <a16:creationId xmlns:a16="http://schemas.microsoft.com/office/drawing/2014/main" id="{371E013E-EA81-4978-ABC8-FB0160BB732E}"/>
              </a:ext>
            </a:extLst>
          </p:cNvPr>
          <p:cNvPicPr>
            <a:picLocks noChangeAspect="1"/>
          </p:cNvPicPr>
          <p:nvPr/>
        </p:nvPicPr>
        <p:blipFill>
          <a:blip r:embed="rId3"/>
          <a:stretch>
            <a:fillRect/>
          </a:stretch>
        </p:blipFill>
        <p:spPr>
          <a:xfrm>
            <a:off x="8123333" y="2332542"/>
            <a:ext cx="3641462" cy="2192891"/>
          </a:xfrm>
          <a:prstGeom prst="rect">
            <a:avLst/>
          </a:prstGeom>
        </p:spPr>
      </p:pic>
      <p:sp>
        <p:nvSpPr>
          <p:cNvPr id="101" name="Google Shape;101;p15"/>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 name="Google Shape;102;p15" descr="Immagine che contiene testo&#10;&#10;Descrizione generata automaticamente"/>
          <p:cNvPicPr preferRelativeResize="0"/>
          <p:nvPr/>
        </p:nvPicPr>
        <p:blipFill rotWithShape="1">
          <a:blip r:embed="rId4">
            <a:alphaModFix/>
          </a:blip>
          <a:srcRect/>
          <a:stretch/>
        </p:blipFill>
        <p:spPr>
          <a:xfrm>
            <a:off x="692150" y="6295456"/>
            <a:ext cx="1661102" cy="406734"/>
          </a:xfrm>
          <a:prstGeom prst="rect">
            <a:avLst/>
          </a:prstGeom>
          <a:noFill/>
          <a:ln>
            <a:noFill/>
          </a:ln>
        </p:spPr>
      </p:pic>
    </p:spTree>
    <p:extLst>
      <p:ext uri="{BB962C8B-B14F-4D97-AF65-F5344CB8AC3E}">
        <p14:creationId xmlns:p14="http://schemas.microsoft.com/office/powerpoint/2010/main" val="2200421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Google Shape;103;p15"/>
          <p:cNvSpPr txBox="1">
            <a:spLocks noGrp="1"/>
          </p:cNvSpPr>
          <p:nvPr>
            <p:ph type="title"/>
          </p:nvPr>
        </p:nvSpPr>
        <p:spPr>
          <a:xfrm>
            <a:off x="1136397" y="502020"/>
            <a:ext cx="5323715" cy="1642970"/>
          </a:xfrm>
          <a:prstGeom prst="rect">
            <a:avLst/>
          </a:prstGeom>
        </p:spPr>
        <p:txBody>
          <a:bodyPr spcFirstLastPara="1" lIns="91425" tIns="45700" rIns="91425" bIns="45700" anchor="b" anchorCtr="0">
            <a:normAutofit fontScale="90000"/>
          </a:bodyPr>
          <a:lstStyle/>
          <a:p>
            <a:pPr>
              <a:spcAft>
                <a:spcPts val="800"/>
              </a:spcAft>
            </a:pPr>
            <a:r>
              <a:rPr lang="en-US" sz="3000" b="1" dirty="0">
                <a:solidFill>
                  <a:schemeClr val="accent1">
                    <a:lumMod val="75000"/>
                  </a:schemeClr>
                </a:solidFill>
                <a:latin typeface="+mj-lt"/>
                <a:ea typeface="Calibri" panose="020F0502020204030204" pitchFamily="34" charset="0"/>
                <a:cs typeface="Times New Roman" panose="02020603050405020304" pitchFamily="18" charset="0"/>
              </a:rPr>
              <a:t>ITALY</a:t>
            </a:r>
            <a:r>
              <a:rPr lang="en-US" sz="3000" b="1" dirty="0">
                <a:solidFill>
                  <a:schemeClr val="accent1">
                    <a:lumMod val="75000"/>
                  </a:schemeClr>
                </a:solidFill>
                <a:effectLst/>
                <a:latin typeface="+mj-lt"/>
                <a:ea typeface="Calibri" panose="020F0502020204030204" pitchFamily="34" charset="0"/>
                <a:cs typeface="Times New Roman" panose="02020603050405020304" pitchFamily="18" charset="0"/>
              </a:rPr>
              <a:t> AND THE COMPARISON WITH OTHER EUROPEAN COUNTRY </a:t>
            </a:r>
            <a:br>
              <a:rPr lang="en-US" sz="2500" dirty="0">
                <a:effectLst/>
                <a:latin typeface="Calibri" panose="020F0502020204030204" pitchFamily="34" charset="0"/>
                <a:ea typeface="Calibri" panose="020F0502020204030204" pitchFamily="34" charset="0"/>
                <a:cs typeface="Times New Roman" panose="02020603050405020304" pitchFamily="18" charset="0"/>
              </a:rPr>
            </a:br>
            <a:endParaRPr lang="en-US" sz="2500" b="1" dirty="0">
              <a:latin typeface="Arial"/>
              <a:ea typeface="Arial"/>
              <a:cs typeface="Arial"/>
              <a:sym typeface="Arial"/>
            </a:endParaRPr>
          </a:p>
        </p:txBody>
      </p:sp>
      <p:sp>
        <p:nvSpPr>
          <p:cNvPr id="104" name="Google Shape;104;p15"/>
          <p:cNvSpPr txBox="1">
            <a:spLocks noGrp="1"/>
          </p:cNvSpPr>
          <p:nvPr>
            <p:ph type="body" idx="1"/>
          </p:nvPr>
        </p:nvSpPr>
        <p:spPr>
          <a:xfrm>
            <a:off x="1144923" y="2405894"/>
            <a:ext cx="5315189" cy="3535083"/>
          </a:xfrm>
          <a:prstGeom prst="rect">
            <a:avLst/>
          </a:prstGeom>
        </p:spPr>
        <p:txBody>
          <a:bodyPr spcFirstLastPara="1" lIns="91425" tIns="45700" rIns="91425" bIns="45700" anchor="t" anchorCtr="0">
            <a:normAutofit/>
          </a:bodyPr>
          <a:lstStyle/>
          <a:p>
            <a:pPr marL="342900">
              <a:buSzPts val="2400"/>
            </a:pPr>
            <a:r>
              <a:rPr lang="en-US" sz="1600">
                <a:effectLst/>
                <a:latin typeface="+mj-lt"/>
                <a:ea typeface="Calibri" panose="020F0502020204030204" pitchFamily="34" charset="0"/>
              </a:rPr>
              <a:t>Compared to other European countries, the level of property taxation in Italy, as a percentage of total tax revenue, is slightly higher than the European Union average (5.5% compared to 5.47%), but significantly higher than the median value of the Union (2.8%). </a:t>
            </a:r>
          </a:p>
          <a:p>
            <a:pPr marL="342900">
              <a:buSzPts val="2400"/>
            </a:pPr>
            <a:r>
              <a:rPr lang="en-US" sz="1600">
                <a:effectLst/>
                <a:latin typeface="+mj-lt"/>
                <a:ea typeface="Calibri" panose="020F0502020204030204" pitchFamily="34" charset="0"/>
              </a:rPr>
              <a:t>The reason for this difference is that there are many small countries, especially in Eastern Europe, with very low property taxation. Some large countries (especially France, but also Spain and Italy) have relatively high levels of property taxation, raising the weighted average. However, it should be noted that the largest country (Germany) has a much lower level of property taxation than Italy.</a:t>
            </a:r>
            <a:endParaRPr lang="en-US" sz="1600">
              <a:latin typeface="+mj-lt"/>
              <a:ea typeface="Arial"/>
              <a:cs typeface="Arial"/>
              <a:sym typeface="Arial"/>
            </a:endParaRPr>
          </a:p>
        </p:txBody>
      </p:sp>
      <p:sp>
        <p:nvSpPr>
          <p:cNvPr id="111" name="Rectangle 1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magine 2">
            <a:extLst>
              <a:ext uri="{FF2B5EF4-FFF2-40B4-BE49-F238E27FC236}">
                <a16:creationId xmlns:a16="http://schemas.microsoft.com/office/drawing/2014/main" id="{1478760B-20BB-BB10-9B75-92D88A60D1AD}"/>
              </a:ext>
            </a:extLst>
          </p:cNvPr>
          <p:cNvPicPr>
            <a:picLocks noChangeAspect="1"/>
          </p:cNvPicPr>
          <p:nvPr/>
        </p:nvPicPr>
        <p:blipFill>
          <a:blip r:embed="rId3"/>
          <a:stretch>
            <a:fillRect/>
          </a:stretch>
        </p:blipFill>
        <p:spPr>
          <a:xfrm>
            <a:off x="7075967" y="2052314"/>
            <a:ext cx="4170530" cy="2785265"/>
          </a:xfrm>
          <a:prstGeom prst="rect">
            <a:avLst/>
          </a:prstGeom>
        </p:spPr>
      </p:pic>
      <p:sp>
        <p:nvSpPr>
          <p:cNvPr id="101" name="Google Shape;101;p15"/>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 name="Google Shape;102;p15" descr="Immagine che contiene testo&#10;&#10;Descrizione generata automaticamente"/>
          <p:cNvPicPr preferRelativeResize="0"/>
          <p:nvPr/>
        </p:nvPicPr>
        <p:blipFill rotWithShape="1">
          <a:blip r:embed="rId4">
            <a:alphaModFix/>
          </a:blip>
          <a:srcRect/>
          <a:stretch/>
        </p:blipFill>
        <p:spPr>
          <a:xfrm>
            <a:off x="692150" y="6295456"/>
            <a:ext cx="1661102" cy="406734"/>
          </a:xfrm>
          <a:prstGeom prst="rect">
            <a:avLst/>
          </a:prstGeom>
          <a:noFill/>
          <a:ln>
            <a:noFill/>
          </a:ln>
        </p:spPr>
      </p:pic>
    </p:spTree>
    <p:extLst>
      <p:ext uri="{BB962C8B-B14F-4D97-AF65-F5344CB8AC3E}">
        <p14:creationId xmlns:p14="http://schemas.microsoft.com/office/powerpoint/2010/main" val="3244411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4"/>
          <p:cNvPicPr preferRelativeResize="0"/>
          <p:nvPr/>
        </p:nvPicPr>
        <p:blipFill rotWithShape="1">
          <a:blip r:embed="rId3">
            <a:alphaModFix/>
          </a:blip>
          <a:srcRect/>
          <a:stretch/>
        </p:blipFill>
        <p:spPr>
          <a:xfrm>
            <a:off x="5361466" y="5779833"/>
            <a:ext cx="1462717" cy="495236"/>
          </a:xfrm>
          <a:prstGeom prst="rect">
            <a:avLst/>
          </a:prstGeom>
          <a:noFill/>
          <a:ln>
            <a:noFill/>
          </a:ln>
        </p:spPr>
      </p:pic>
      <p:sp>
        <p:nvSpPr>
          <p:cNvPr id="95" name="Google Shape;95;p14"/>
          <p:cNvSpPr txBox="1">
            <a:spLocks noGrp="1"/>
          </p:cNvSpPr>
          <p:nvPr>
            <p:ph type="title"/>
          </p:nvPr>
        </p:nvSpPr>
        <p:spPr>
          <a:xfrm>
            <a:off x="692150" y="1625600"/>
            <a:ext cx="10801350" cy="1803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Arial"/>
              <a:buNone/>
            </a:pPr>
            <a:r>
              <a:rPr lang="en-US" sz="5400" b="1" dirty="0">
                <a:solidFill>
                  <a:schemeClr val="accent1">
                    <a:lumMod val="75000"/>
                  </a:schemeClr>
                </a:solidFill>
                <a:latin typeface="+mj-lt"/>
                <a:cs typeface="Times New Roman" panose="02020603050405020304" pitchFamily="18" charset="0"/>
                <a:sym typeface="Arial"/>
              </a:rPr>
              <a:t>THE WEALTH TAX</a:t>
            </a:r>
            <a:endParaRPr sz="4000" dirty="0">
              <a:solidFill>
                <a:schemeClr val="accent1">
                  <a:lumMod val="75000"/>
                </a:schemeClr>
              </a:solidFill>
              <a:latin typeface="+mj-lt"/>
              <a:cs typeface="Times New Roman" panose="02020603050405020304" pitchFamily="18" charset="0"/>
            </a:endParaRPr>
          </a:p>
        </p:txBody>
      </p:sp>
      <p:sp>
        <p:nvSpPr>
          <p:cNvPr id="96" name="Google Shape;96;p14"/>
          <p:cNvSpPr txBox="1"/>
          <p:nvPr/>
        </p:nvSpPr>
        <p:spPr>
          <a:xfrm>
            <a:off x="2018019" y="3022395"/>
            <a:ext cx="8155961" cy="2011721"/>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3000"/>
              <a:buFont typeface="Arial"/>
              <a:buNone/>
            </a:pPr>
            <a:r>
              <a:rPr lang="en-US" sz="3000" dirty="0">
                <a:solidFill>
                  <a:schemeClr val="dk1"/>
                </a:solidFill>
                <a:latin typeface="+mj-lt"/>
                <a:cs typeface="Times New Roman" panose="02020603050405020304" pitchFamily="18" charset="0"/>
              </a:rPr>
              <a:t>Palazzo </a:t>
            </a:r>
            <a:r>
              <a:rPr lang="en-US" sz="3000" dirty="0" err="1">
                <a:solidFill>
                  <a:schemeClr val="dk1"/>
                </a:solidFill>
                <a:latin typeface="+mj-lt"/>
                <a:cs typeface="Times New Roman" panose="02020603050405020304" pitchFamily="18" charset="0"/>
              </a:rPr>
              <a:t>degli</a:t>
            </a:r>
            <a:r>
              <a:rPr lang="en-US" sz="3000" dirty="0">
                <a:solidFill>
                  <a:schemeClr val="dk1"/>
                </a:solidFill>
                <a:latin typeface="+mj-lt"/>
                <a:cs typeface="Times New Roman" panose="02020603050405020304" pitchFamily="18" charset="0"/>
              </a:rPr>
              <a:t> </a:t>
            </a:r>
            <a:r>
              <a:rPr lang="en-US" sz="3000" dirty="0" err="1">
                <a:solidFill>
                  <a:schemeClr val="dk1"/>
                </a:solidFill>
                <a:latin typeface="+mj-lt"/>
                <a:cs typeface="Times New Roman" panose="02020603050405020304" pitchFamily="18" charset="0"/>
              </a:rPr>
              <a:t>Angeli</a:t>
            </a:r>
            <a:r>
              <a:rPr lang="en-US" sz="3000" dirty="0">
                <a:solidFill>
                  <a:schemeClr val="dk1"/>
                </a:solidFill>
                <a:latin typeface="+mj-lt"/>
                <a:cs typeface="Times New Roman" panose="02020603050405020304" pitchFamily="18" charset="0"/>
              </a:rPr>
              <a:t>, Rovigo</a:t>
            </a:r>
            <a:br>
              <a:rPr lang="en-US" sz="3000" b="0" i="0" u="none" strike="noStrike" cap="none" dirty="0">
                <a:solidFill>
                  <a:schemeClr val="dk1"/>
                </a:solidFill>
                <a:latin typeface="+mj-lt"/>
                <a:cs typeface="Times New Roman" panose="02020603050405020304" pitchFamily="18" charset="0"/>
                <a:sym typeface="Arial"/>
              </a:rPr>
            </a:br>
            <a:r>
              <a:rPr lang="en-US" sz="3000" dirty="0">
                <a:solidFill>
                  <a:schemeClr val="dk1"/>
                </a:solidFill>
                <a:latin typeface="+mj-lt"/>
                <a:cs typeface="Times New Roman" panose="02020603050405020304" pitchFamily="18" charset="0"/>
              </a:rPr>
              <a:t>10.03.2023</a:t>
            </a:r>
            <a:r>
              <a:rPr lang="en-US" sz="3000" b="0" i="0" u="none" strike="noStrike" cap="none" dirty="0">
                <a:solidFill>
                  <a:schemeClr val="dk1"/>
                </a:solidFill>
                <a:latin typeface="+mj-lt"/>
                <a:cs typeface="Times New Roman" panose="02020603050405020304" pitchFamily="18" charset="0"/>
                <a:sym typeface="Arial"/>
              </a:rPr>
              <a:t> </a:t>
            </a:r>
            <a:endParaRPr sz="3000" b="0" i="0" u="none" strike="noStrike" cap="none" dirty="0">
              <a:solidFill>
                <a:schemeClr val="dk1"/>
              </a:solidFill>
              <a:latin typeface="+mj-lt"/>
              <a:ea typeface="Calibri"/>
              <a:cs typeface="Times New Roman" panose="02020603050405020304" pitchFamily="18" charset="0"/>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Google Shape;103;p15"/>
          <p:cNvSpPr txBox="1">
            <a:spLocks noGrp="1"/>
          </p:cNvSpPr>
          <p:nvPr>
            <p:ph type="title"/>
          </p:nvPr>
        </p:nvSpPr>
        <p:spPr>
          <a:xfrm>
            <a:off x="1136397" y="502020"/>
            <a:ext cx="5323715" cy="1642970"/>
          </a:xfrm>
          <a:prstGeom prst="rect">
            <a:avLst/>
          </a:prstGeom>
        </p:spPr>
        <p:txBody>
          <a:bodyPr spcFirstLastPara="1" lIns="91425" tIns="45700" rIns="91425" bIns="45700" anchor="b" anchorCtr="0">
            <a:normAutofit/>
          </a:bodyPr>
          <a:lstStyle/>
          <a:p>
            <a:pPr>
              <a:spcAft>
                <a:spcPts val="800"/>
              </a:spcAft>
            </a:pPr>
            <a:r>
              <a:rPr lang="en-US" sz="3100" b="1" dirty="0">
                <a:solidFill>
                  <a:schemeClr val="accent1">
                    <a:lumMod val="75000"/>
                  </a:schemeClr>
                </a:solidFill>
                <a:effectLst/>
                <a:latin typeface="+mj-lt"/>
                <a:ea typeface="Calibri" panose="020F0502020204030204" pitchFamily="34" charset="0"/>
                <a:cs typeface="Times New Roman" panose="02020603050405020304" pitchFamily="18" charset="0"/>
              </a:rPr>
              <a:t>AND OUTSIDE EUROPEAN CONTEXT? (USA) </a:t>
            </a:r>
            <a:br>
              <a:rPr lang="en-US" sz="3100" dirty="0">
                <a:effectLst/>
                <a:latin typeface="+mj-lt"/>
                <a:ea typeface="Calibri" panose="020F0502020204030204" pitchFamily="34" charset="0"/>
                <a:cs typeface="Times New Roman" panose="02020603050405020304" pitchFamily="18" charset="0"/>
              </a:rPr>
            </a:br>
            <a:endParaRPr lang="en-US" sz="3100" b="1" dirty="0">
              <a:latin typeface="+mj-lt"/>
              <a:ea typeface="Arial"/>
              <a:cs typeface="Arial"/>
              <a:sym typeface="Arial"/>
            </a:endParaRPr>
          </a:p>
        </p:txBody>
      </p:sp>
      <p:sp>
        <p:nvSpPr>
          <p:cNvPr id="104" name="Google Shape;104;p15"/>
          <p:cNvSpPr txBox="1">
            <a:spLocks noGrp="1"/>
          </p:cNvSpPr>
          <p:nvPr>
            <p:ph type="body" idx="1"/>
          </p:nvPr>
        </p:nvSpPr>
        <p:spPr>
          <a:xfrm>
            <a:off x="815995" y="1918354"/>
            <a:ext cx="6291075" cy="3535083"/>
          </a:xfrm>
          <a:prstGeom prst="rect">
            <a:avLst/>
          </a:prstGeom>
        </p:spPr>
        <p:txBody>
          <a:bodyPr spcFirstLastPara="1" lIns="91425" tIns="45700" rIns="91425" bIns="45700" anchor="t" anchorCtr="0">
            <a:normAutofit/>
          </a:bodyPr>
          <a:lstStyle/>
          <a:p>
            <a:pPr marL="342900">
              <a:buSzPts val="2400"/>
            </a:pPr>
            <a:r>
              <a:rPr lang="en-US" sz="2000" dirty="0">
                <a:effectLst/>
                <a:latin typeface="+mj-lt"/>
                <a:ea typeface="Calibri" panose="020F0502020204030204" pitchFamily="34" charset="0"/>
              </a:rPr>
              <a:t>In the </a:t>
            </a:r>
            <a:r>
              <a:rPr lang="en-US" sz="2000" b="1" dirty="0">
                <a:effectLst/>
                <a:latin typeface="+mj-lt"/>
                <a:ea typeface="Calibri" panose="020F0502020204030204" pitchFamily="34" charset="0"/>
              </a:rPr>
              <a:t>United States </a:t>
            </a:r>
            <a:r>
              <a:rPr lang="en-US" sz="2000" dirty="0">
                <a:effectLst/>
                <a:latin typeface="+mj-lt"/>
                <a:ea typeface="Calibri" panose="020F0502020204030204" pitchFamily="34" charset="0"/>
              </a:rPr>
              <a:t>there isn’t wealth tax. However, the idea of implementing a wealth tax has been a topic of discussion among some politicians and policymakers.</a:t>
            </a:r>
          </a:p>
          <a:p>
            <a:pPr marL="342900">
              <a:buSzPts val="2400"/>
            </a:pPr>
            <a:r>
              <a:rPr lang="en-US" sz="2000" dirty="0">
                <a:effectLst/>
                <a:latin typeface="+mj-lt"/>
                <a:ea typeface="Calibri" panose="020F0502020204030204" pitchFamily="34" charset="0"/>
              </a:rPr>
              <a:t>For example, in 2021, Senators </a:t>
            </a:r>
            <a:r>
              <a:rPr lang="en-US" sz="2000" b="1" dirty="0">
                <a:effectLst/>
                <a:latin typeface="+mj-lt"/>
                <a:ea typeface="Calibri" panose="020F0502020204030204" pitchFamily="34" charset="0"/>
              </a:rPr>
              <a:t>Elizabeth Warren </a:t>
            </a:r>
            <a:r>
              <a:rPr lang="en-US" sz="2000" dirty="0">
                <a:effectLst/>
                <a:latin typeface="+mj-lt"/>
                <a:ea typeface="Calibri" panose="020F0502020204030204" pitchFamily="34" charset="0"/>
              </a:rPr>
              <a:t>and </a:t>
            </a:r>
            <a:r>
              <a:rPr lang="en-US" sz="2000" b="1" dirty="0">
                <a:effectLst/>
                <a:latin typeface="+mj-lt"/>
                <a:ea typeface="Calibri" panose="020F0502020204030204" pitchFamily="34" charset="0"/>
              </a:rPr>
              <a:t>Bernie Sanders </a:t>
            </a:r>
            <a:r>
              <a:rPr lang="en-US" sz="2000" dirty="0">
                <a:effectLst/>
                <a:latin typeface="+mj-lt"/>
                <a:ea typeface="Calibri" panose="020F0502020204030204" pitchFamily="34" charset="0"/>
              </a:rPr>
              <a:t>proposed a tax on the net worth of the wealthiest Americans. The tax would apply to individuals with a net worth of over $50 million and would increase for those with a net worth over $1 billion.</a:t>
            </a:r>
            <a:endParaRPr lang="en-US" sz="2000" dirty="0">
              <a:latin typeface="+mj-lt"/>
              <a:ea typeface="Arial"/>
              <a:cs typeface="Arial"/>
              <a:sym typeface="Arial"/>
            </a:endParaRPr>
          </a:p>
        </p:txBody>
      </p:sp>
      <p:sp>
        <p:nvSpPr>
          <p:cNvPr id="111" name="Rectangle 1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magine 4">
            <a:extLst>
              <a:ext uri="{FF2B5EF4-FFF2-40B4-BE49-F238E27FC236}">
                <a16:creationId xmlns:a16="http://schemas.microsoft.com/office/drawing/2014/main" id="{FC04677E-DDD5-D7FA-145C-86CF1F89B761}"/>
              </a:ext>
            </a:extLst>
          </p:cNvPr>
          <p:cNvPicPr>
            <a:picLocks noChangeAspect="1"/>
          </p:cNvPicPr>
          <p:nvPr/>
        </p:nvPicPr>
        <p:blipFill>
          <a:blip r:embed="rId3"/>
          <a:stretch>
            <a:fillRect/>
          </a:stretch>
        </p:blipFill>
        <p:spPr>
          <a:xfrm>
            <a:off x="7564270" y="2088460"/>
            <a:ext cx="4170530" cy="2681055"/>
          </a:xfrm>
          <a:prstGeom prst="rect">
            <a:avLst/>
          </a:prstGeom>
        </p:spPr>
      </p:pic>
      <p:sp>
        <p:nvSpPr>
          <p:cNvPr id="101" name="Google Shape;101;p15"/>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 name="Google Shape;102;p15" descr="Immagine che contiene testo&#10;&#10;Descrizione generata automaticamente"/>
          <p:cNvPicPr preferRelativeResize="0"/>
          <p:nvPr/>
        </p:nvPicPr>
        <p:blipFill rotWithShape="1">
          <a:blip r:embed="rId4">
            <a:alphaModFix/>
          </a:blip>
          <a:srcRect/>
          <a:stretch/>
        </p:blipFill>
        <p:spPr>
          <a:xfrm>
            <a:off x="692150" y="6295456"/>
            <a:ext cx="1661102" cy="406734"/>
          </a:xfrm>
          <a:prstGeom prst="rect">
            <a:avLst/>
          </a:prstGeom>
          <a:noFill/>
          <a:ln>
            <a:noFill/>
          </a:ln>
        </p:spPr>
      </p:pic>
    </p:spTree>
    <p:extLst>
      <p:ext uri="{BB962C8B-B14F-4D97-AF65-F5344CB8AC3E}">
        <p14:creationId xmlns:p14="http://schemas.microsoft.com/office/powerpoint/2010/main" val="3540133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05799"/>
        </a:solidFill>
        <a:effectLst/>
      </p:bgPr>
    </p:bg>
    <p:spTree>
      <p:nvGrpSpPr>
        <p:cNvPr id="1" name="Shape 111"/>
        <p:cNvGrpSpPr/>
        <p:nvPr/>
      </p:nvGrpSpPr>
      <p:grpSpPr>
        <a:xfrm>
          <a:off x="0" y="0"/>
          <a:ext cx="0" cy="0"/>
          <a:chOff x="0" y="0"/>
          <a:chExt cx="0" cy="0"/>
        </a:xfrm>
      </p:grpSpPr>
      <p:pic>
        <p:nvPicPr>
          <p:cNvPr id="112" name="Google Shape;112;p16"/>
          <p:cNvPicPr preferRelativeResize="0"/>
          <p:nvPr/>
        </p:nvPicPr>
        <p:blipFill rotWithShape="1">
          <a:blip r:embed="rId3">
            <a:alphaModFix/>
          </a:blip>
          <a:srcRect/>
          <a:stretch/>
        </p:blipFill>
        <p:spPr>
          <a:xfrm>
            <a:off x="3437371" y="4551631"/>
            <a:ext cx="5317260" cy="1301973"/>
          </a:xfrm>
          <a:prstGeom prst="rect">
            <a:avLst/>
          </a:prstGeom>
          <a:noFill/>
          <a:ln>
            <a:noFill/>
          </a:ln>
        </p:spPr>
      </p:pic>
      <p:sp>
        <p:nvSpPr>
          <p:cNvPr id="113" name="Google Shape;113;p16"/>
          <p:cNvSpPr/>
          <p:nvPr/>
        </p:nvSpPr>
        <p:spPr>
          <a:xfrm>
            <a:off x="3159940" y="1662695"/>
            <a:ext cx="5872120"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i="1" dirty="0">
                <a:solidFill>
                  <a:schemeClr val="lt1"/>
                </a:solidFill>
              </a:rPr>
              <a:t>THANK YOU FOR YOUR COLLABORATION</a:t>
            </a:r>
            <a:endParaRPr lang="en-US" sz="4800" b="0" i="1"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r>
              <a:rPr lang="en-US" sz="1600" i="1" dirty="0">
                <a:solidFill>
                  <a:schemeClr val="lt1"/>
                </a:solidFill>
              </a:rPr>
              <a:t>BARTELLE ENRICO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 name="Google Shape;102;p15"/>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103" name="Google Shape;103;p15"/>
          <p:cNvSpPr txBox="1">
            <a:spLocks noGrp="1"/>
          </p:cNvSpPr>
          <p:nvPr>
            <p:ph type="title"/>
          </p:nvPr>
        </p:nvSpPr>
        <p:spPr>
          <a:xfrm>
            <a:off x="2492375" y="723900"/>
            <a:ext cx="7200900" cy="1054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000"/>
              <a:buFont typeface="Arial"/>
              <a:buNone/>
            </a:pPr>
            <a:r>
              <a:rPr lang="it-IT" sz="3000" b="1" dirty="0">
                <a:solidFill>
                  <a:schemeClr val="accent1">
                    <a:lumMod val="75000"/>
                  </a:schemeClr>
                </a:solidFill>
                <a:latin typeface="+mj-lt"/>
                <a:ea typeface="Arial"/>
                <a:cs typeface="Times New Roman" panose="02020603050405020304" pitchFamily="18" charset="0"/>
                <a:sym typeface="Arial"/>
              </a:rPr>
              <a:t>DEFINITION OF WEALTH TAX</a:t>
            </a:r>
            <a:endParaRPr sz="3000" b="1" dirty="0">
              <a:solidFill>
                <a:schemeClr val="accent1">
                  <a:lumMod val="75000"/>
                </a:schemeClr>
              </a:solidFill>
              <a:latin typeface="+mj-lt"/>
              <a:ea typeface="Arial"/>
              <a:cs typeface="Times New Roman" panose="02020603050405020304" pitchFamily="18" charset="0"/>
              <a:sym typeface="Arial"/>
            </a:endParaRPr>
          </a:p>
        </p:txBody>
      </p:sp>
      <p:sp>
        <p:nvSpPr>
          <p:cNvPr id="104" name="Google Shape;104;p15"/>
          <p:cNvSpPr txBox="1">
            <a:spLocks noGrp="1"/>
          </p:cNvSpPr>
          <p:nvPr>
            <p:ph type="body" idx="1"/>
          </p:nvPr>
        </p:nvSpPr>
        <p:spPr>
          <a:xfrm>
            <a:off x="692150" y="1952056"/>
            <a:ext cx="10801350" cy="3454400"/>
          </a:xfrm>
          <a:prstGeom prst="rect">
            <a:avLst/>
          </a:prstGeom>
          <a:noFill/>
          <a:ln>
            <a:noFill/>
          </a:ln>
        </p:spPr>
        <p:txBody>
          <a:bodyPr spcFirstLastPara="1" wrap="square" lIns="91425" tIns="45700" rIns="91425" bIns="45700" anchor="t" anchorCtr="0">
            <a:normAutofit/>
          </a:bodyPr>
          <a:lstStyle/>
          <a:p>
            <a:pPr algn="ctr">
              <a:lnSpc>
                <a:spcPct val="106000"/>
              </a:lnSpc>
              <a:spcAft>
                <a:spcPts val="800"/>
              </a:spcAft>
            </a:pPr>
            <a:r>
              <a:rPr lang="en-US" sz="2400" dirty="0">
                <a:effectLst/>
                <a:latin typeface="+mj-lt"/>
                <a:ea typeface="Calibri" panose="020F0502020204030204" pitchFamily="34" charset="0"/>
                <a:cs typeface="Times New Roman" panose="02020603050405020304" pitchFamily="18" charset="0"/>
              </a:rPr>
              <a:t>The wealth tax is a tax that affects </a:t>
            </a:r>
            <a:r>
              <a:rPr lang="en-US" sz="2400" u="sng" dirty="0">
                <a:effectLst/>
                <a:latin typeface="+mj-lt"/>
                <a:ea typeface="Calibri" panose="020F0502020204030204" pitchFamily="34" charset="0"/>
                <a:cs typeface="Times New Roman" panose="02020603050405020304" pitchFamily="18" charset="0"/>
              </a:rPr>
              <a:t>the entire net worth </a:t>
            </a:r>
            <a:r>
              <a:rPr lang="en-US" sz="2400" dirty="0">
                <a:effectLst/>
                <a:latin typeface="+mj-lt"/>
                <a:ea typeface="Calibri" panose="020F0502020204030204" pitchFamily="34" charset="0"/>
                <a:cs typeface="Times New Roman" panose="02020603050405020304" pitchFamily="18" charset="0"/>
              </a:rPr>
              <a:t>of the taxpayer, in a certain historical period, </a:t>
            </a:r>
            <a:r>
              <a:rPr lang="en-US" sz="2400" u="sng" dirty="0">
                <a:effectLst/>
                <a:latin typeface="+mj-lt"/>
                <a:ea typeface="Calibri" panose="020F0502020204030204" pitchFamily="34" charset="0"/>
                <a:cs typeface="Times New Roman" panose="02020603050405020304" pitchFamily="18" charset="0"/>
              </a:rPr>
              <a:t>regardless of their income</a:t>
            </a:r>
            <a:r>
              <a:rPr lang="en-US" sz="2400" dirty="0">
                <a:effectLst/>
                <a:latin typeface="+mj-lt"/>
                <a:ea typeface="Calibri" panose="020F0502020204030204" pitchFamily="34" charset="0"/>
                <a:cs typeface="Times New Roman" panose="02020603050405020304" pitchFamily="18" charset="0"/>
              </a:rPr>
              <a:t>. </a:t>
            </a:r>
          </a:p>
          <a:p>
            <a:pPr algn="ctr">
              <a:lnSpc>
                <a:spcPct val="106000"/>
              </a:lnSpc>
              <a:spcAft>
                <a:spcPts val="800"/>
              </a:spcAft>
            </a:pPr>
            <a:r>
              <a:rPr lang="en-US" sz="2400" dirty="0">
                <a:effectLst/>
                <a:latin typeface="+mj-lt"/>
                <a:ea typeface="Calibri" panose="020F0502020204030204" pitchFamily="34" charset="0"/>
                <a:cs typeface="Times New Roman" panose="02020603050405020304" pitchFamily="18" charset="0"/>
              </a:rPr>
              <a:t>Therefore, it is a tax that is not based on the income earned by the taxpayer but </a:t>
            </a:r>
            <a:r>
              <a:rPr lang="en-US" sz="2400" u="sng" dirty="0">
                <a:effectLst/>
                <a:latin typeface="+mj-lt"/>
                <a:ea typeface="Calibri" panose="020F0502020204030204" pitchFamily="34" charset="0"/>
                <a:cs typeface="Times New Roman" panose="02020603050405020304" pitchFamily="18" charset="0"/>
              </a:rPr>
              <a:t>focuses on the capital held</a:t>
            </a:r>
            <a:r>
              <a:rPr lang="en-US" sz="2400" dirty="0">
                <a:effectLst/>
                <a:latin typeface="+mj-lt"/>
                <a:ea typeface="Calibri" panose="020F0502020204030204" pitchFamily="34" charset="0"/>
                <a:cs typeface="Times New Roman" panose="02020603050405020304" pitchFamily="18" charset="0"/>
              </a:rPr>
              <a:t>, both in Italy and abroad. </a:t>
            </a:r>
            <a:endParaRPr lang="it-IT" sz="1800" dirty="0">
              <a:effectLst/>
              <a:latin typeface="+mj-lt"/>
              <a:ea typeface="Calibri" panose="020F0502020204030204" pitchFamily="34" charset="0"/>
              <a:cs typeface="Times New Roman" panose="02020603050405020304" pitchFamily="18" charset="0"/>
            </a:endParaRPr>
          </a:p>
          <a:p>
            <a:pPr marL="0" lvl="0" indent="0" rtl="0">
              <a:lnSpc>
                <a:spcPct val="90000"/>
              </a:lnSpc>
              <a:spcBef>
                <a:spcPts val="1000"/>
              </a:spcBef>
              <a:spcAft>
                <a:spcPts val="0"/>
              </a:spcAft>
              <a:buClr>
                <a:schemeClr val="dk1"/>
              </a:buClr>
              <a:buSzPts val="2400"/>
              <a:buNone/>
            </a:pPr>
            <a:endParaRPr sz="2400" dirty="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p:nvPr/>
        </p:nvSpPr>
        <p:spPr>
          <a:xfrm>
            <a:off x="0" y="6160729"/>
            <a:ext cx="12192000" cy="736600"/>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 name="Google Shape;102;p15"/>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103" name="Google Shape;103;p15"/>
          <p:cNvSpPr txBox="1">
            <a:spLocks noGrp="1"/>
          </p:cNvSpPr>
          <p:nvPr>
            <p:ph type="title"/>
          </p:nvPr>
        </p:nvSpPr>
        <p:spPr>
          <a:xfrm>
            <a:off x="2457450" y="571500"/>
            <a:ext cx="7200900" cy="1054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000"/>
              <a:buFont typeface="Arial"/>
              <a:buNone/>
            </a:pPr>
            <a:r>
              <a:rPr lang="it-IT" sz="3000" b="1" dirty="0">
                <a:solidFill>
                  <a:schemeClr val="accent1">
                    <a:lumMod val="75000"/>
                  </a:schemeClr>
                </a:solidFill>
                <a:latin typeface="+mj-lt"/>
                <a:ea typeface="Arial"/>
                <a:cs typeface="Arial"/>
                <a:sym typeface="Arial"/>
              </a:rPr>
              <a:t>DIFFERENT TYPE OF TAXES INSIDE THE ITALIAN LEGAL SYSTEM</a:t>
            </a:r>
            <a:endParaRPr sz="3000" b="1" dirty="0">
              <a:solidFill>
                <a:schemeClr val="accent1">
                  <a:lumMod val="75000"/>
                </a:schemeClr>
              </a:solidFill>
              <a:latin typeface="+mj-lt"/>
              <a:ea typeface="Arial"/>
              <a:cs typeface="Arial"/>
              <a:sym typeface="Arial"/>
            </a:endParaRPr>
          </a:p>
        </p:txBody>
      </p:sp>
      <p:sp>
        <p:nvSpPr>
          <p:cNvPr id="104" name="Google Shape;104;p15"/>
          <p:cNvSpPr txBox="1">
            <a:spLocks noGrp="1"/>
          </p:cNvSpPr>
          <p:nvPr>
            <p:ph type="body" idx="1"/>
          </p:nvPr>
        </p:nvSpPr>
        <p:spPr>
          <a:xfrm>
            <a:off x="692150" y="1778000"/>
            <a:ext cx="10801350" cy="3454400"/>
          </a:xfrm>
          <a:prstGeom prst="rect">
            <a:avLst/>
          </a:prstGeom>
          <a:noFill/>
          <a:ln>
            <a:noFill/>
          </a:ln>
        </p:spPr>
        <p:txBody>
          <a:bodyPr spcFirstLastPara="1" wrap="square" lIns="91425" tIns="45700" rIns="91425" bIns="45700" anchor="t" anchorCtr="0">
            <a:normAutofit/>
          </a:bodyPr>
          <a:lstStyle/>
          <a:p>
            <a:pPr>
              <a:lnSpc>
                <a:spcPct val="106000"/>
              </a:lnSpc>
              <a:spcAft>
                <a:spcPts val="800"/>
              </a:spcAft>
            </a:pPr>
            <a:r>
              <a:rPr lang="en-US" sz="2400" dirty="0">
                <a:effectLst/>
                <a:latin typeface="+mj-lt"/>
                <a:ea typeface="Calibri" panose="020F0502020204030204" pitchFamily="34" charset="0"/>
                <a:cs typeface="Times New Roman" panose="02020603050405020304" pitchFamily="18" charset="0"/>
              </a:rPr>
              <a:t>inside the Italian legal system </a:t>
            </a:r>
            <a:r>
              <a:rPr lang="en-US" sz="2400" dirty="0">
                <a:latin typeface="+mj-lt"/>
                <a:ea typeface="Calibri" panose="020F0502020204030204" pitchFamily="34" charset="0"/>
                <a:cs typeface="Times New Roman" panose="02020603050405020304" pitchFamily="18" charset="0"/>
              </a:rPr>
              <a:t>there are </a:t>
            </a:r>
            <a:r>
              <a:rPr lang="en-US" sz="2400" dirty="0">
                <a:effectLst/>
                <a:latin typeface="+mj-lt"/>
                <a:ea typeface="Calibri" panose="020F0502020204030204" pitchFamily="34" charset="0"/>
                <a:cs typeface="Times New Roman" panose="02020603050405020304" pitchFamily="18" charset="0"/>
              </a:rPr>
              <a:t>two concepts that appear very similar to each other but that present some differences: “ </a:t>
            </a:r>
            <a:r>
              <a:rPr lang="en-US" sz="2400" b="1" dirty="0">
                <a:effectLst/>
                <a:latin typeface="+mj-lt"/>
                <a:ea typeface="Calibri" panose="020F0502020204030204" pitchFamily="34" charset="0"/>
                <a:cs typeface="Times New Roman" panose="02020603050405020304" pitchFamily="18" charset="0"/>
              </a:rPr>
              <a:t>TASSE</a:t>
            </a:r>
            <a:r>
              <a:rPr lang="en-US" sz="2400" dirty="0">
                <a:effectLst/>
                <a:latin typeface="+mj-lt"/>
                <a:ea typeface="Calibri" panose="020F0502020204030204" pitchFamily="34" charset="0"/>
                <a:cs typeface="Times New Roman" panose="02020603050405020304" pitchFamily="18" charset="0"/>
              </a:rPr>
              <a:t>” and ”</a:t>
            </a:r>
            <a:r>
              <a:rPr lang="en-US" sz="2400" b="1" dirty="0">
                <a:effectLst/>
                <a:latin typeface="+mj-lt"/>
                <a:ea typeface="Calibri" panose="020F0502020204030204" pitchFamily="34" charset="0"/>
                <a:cs typeface="Times New Roman" panose="02020603050405020304" pitchFamily="18" charset="0"/>
              </a:rPr>
              <a:t>IMPOSTE</a:t>
            </a:r>
            <a:r>
              <a:rPr lang="en-US" sz="2400" dirty="0">
                <a:effectLst/>
                <a:latin typeface="+mj-lt"/>
                <a:ea typeface="Calibri" panose="020F0502020204030204" pitchFamily="34" charset="0"/>
                <a:cs typeface="Times New Roman" panose="02020603050405020304" pitchFamily="18" charset="0"/>
              </a:rPr>
              <a:t>”</a:t>
            </a:r>
          </a:p>
          <a:p>
            <a:pPr>
              <a:lnSpc>
                <a:spcPct val="106000"/>
              </a:lnSpc>
              <a:spcAft>
                <a:spcPts val="800"/>
              </a:spcAft>
            </a:pPr>
            <a:r>
              <a:rPr lang="en-US" sz="2400" dirty="0">
                <a:effectLst/>
                <a:latin typeface="+mj-lt"/>
                <a:ea typeface="Calibri" panose="020F0502020204030204" pitchFamily="34" charset="0"/>
                <a:cs typeface="Times New Roman" panose="02020603050405020304" pitchFamily="18" charset="0"/>
              </a:rPr>
              <a:t>“</a:t>
            </a:r>
            <a:r>
              <a:rPr lang="en-US" sz="2400" b="1" dirty="0">
                <a:effectLst/>
                <a:latin typeface="+mj-lt"/>
                <a:ea typeface="Calibri" panose="020F0502020204030204" pitchFamily="34" charset="0"/>
                <a:cs typeface="Times New Roman" panose="02020603050405020304" pitchFamily="18" charset="0"/>
              </a:rPr>
              <a:t>IMPOSTA</a:t>
            </a:r>
            <a:r>
              <a:rPr lang="en-US" sz="2400" dirty="0">
                <a:effectLst/>
                <a:latin typeface="+mj-lt"/>
                <a:ea typeface="Calibri" panose="020F0502020204030204" pitchFamily="34" charset="0"/>
                <a:cs typeface="Times New Roman" panose="02020603050405020304" pitchFamily="18" charset="0"/>
              </a:rPr>
              <a:t>” consists of a coercive levy by a taxing authority (State, regions, districts), and </a:t>
            </a:r>
            <a:r>
              <a:rPr lang="en-US" sz="2400" dirty="0">
                <a:latin typeface="+mj-lt"/>
                <a:ea typeface="Calibri" panose="020F0502020204030204" pitchFamily="34" charset="0"/>
                <a:cs typeface="Times New Roman" panose="02020603050405020304" pitchFamily="18" charset="0"/>
              </a:rPr>
              <a:t>t</a:t>
            </a:r>
            <a:r>
              <a:rPr lang="en-US" sz="2400" dirty="0">
                <a:effectLst/>
                <a:latin typeface="+mj-lt"/>
                <a:ea typeface="Calibri" panose="020F0502020204030204" pitchFamily="34" charset="0"/>
                <a:cs typeface="Times New Roman" panose="02020603050405020304" pitchFamily="18" charset="0"/>
              </a:rPr>
              <a:t>he payment of it does not allow the taxpayer to receive a specific service in return but </a:t>
            </a:r>
            <a:r>
              <a:rPr lang="en-US" sz="2400" u="sng" dirty="0">
                <a:effectLst/>
                <a:latin typeface="+mj-lt"/>
                <a:ea typeface="Calibri" panose="020F0502020204030204" pitchFamily="34" charset="0"/>
                <a:cs typeface="Times New Roman" panose="02020603050405020304" pitchFamily="18" charset="0"/>
              </a:rPr>
              <a:t>finances indivisible expenses </a:t>
            </a:r>
            <a:r>
              <a:rPr lang="en-US" sz="2400" dirty="0">
                <a:effectLst/>
                <a:latin typeface="+mj-lt"/>
                <a:ea typeface="Calibri" panose="020F0502020204030204" pitchFamily="34" charset="0"/>
                <a:cs typeface="Times New Roman" panose="02020603050405020304" pitchFamily="18" charset="0"/>
              </a:rPr>
              <a:t>that have care the entire community.</a:t>
            </a:r>
            <a:endParaRPr lang="it-IT" sz="1800" dirty="0">
              <a:effectLst/>
              <a:latin typeface="+mj-lt"/>
              <a:ea typeface="Calibri" panose="020F0502020204030204" pitchFamily="34" charset="0"/>
              <a:cs typeface="Times New Roman" panose="02020603050405020304" pitchFamily="18" charset="0"/>
            </a:endParaRPr>
          </a:p>
          <a:p>
            <a:pPr algn="ctr">
              <a:lnSpc>
                <a:spcPct val="106000"/>
              </a:lnSpc>
              <a:spcAft>
                <a:spcPts val="800"/>
              </a:spcAft>
            </a:pPr>
            <a:endParaRPr sz="2400" dirty="0">
              <a:latin typeface="+mj-lt"/>
              <a:ea typeface="Arial"/>
              <a:cs typeface="Arial"/>
              <a:sym typeface="Arial"/>
            </a:endParaRPr>
          </a:p>
        </p:txBody>
      </p:sp>
      <p:sp>
        <p:nvSpPr>
          <p:cNvPr id="2" name="Rettangolo 1">
            <a:extLst>
              <a:ext uri="{FF2B5EF4-FFF2-40B4-BE49-F238E27FC236}">
                <a16:creationId xmlns:a16="http://schemas.microsoft.com/office/drawing/2014/main" id="{56E40731-11CE-7196-E5A5-11184D54EA11}"/>
              </a:ext>
            </a:extLst>
          </p:cNvPr>
          <p:cNvSpPr/>
          <p:nvPr/>
        </p:nvSpPr>
        <p:spPr>
          <a:xfrm>
            <a:off x="7142932" y="4711290"/>
            <a:ext cx="3982064" cy="13470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effectLst/>
                <a:latin typeface="+mj-lt"/>
                <a:ea typeface="Calibri" panose="020F0502020204030204" pitchFamily="34" charset="0"/>
              </a:rPr>
              <a:t>For example:</a:t>
            </a:r>
          </a:p>
          <a:p>
            <a:pPr algn="ctr"/>
            <a:r>
              <a:rPr lang="en-US" sz="1800" dirty="0">
                <a:solidFill>
                  <a:schemeClr val="tx1"/>
                </a:solidFill>
                <a:effectLst/>
                <a:latin typeface="+mj-lt"/>
                <a:ea typeface="Calibri" panose="020F0502020204030204" pitchFamily="34" charset="0"/>
              </a:rPr>
              <a:t>maintenance of roads, public lighting, public health</a:t>
            </a:r>
            <a:endParaRPr lang="it-IT" sz="1800" dirty="0">
              <a:ln w="0"/>
              <a:solidFill>
                <a:schemeClr val="tx1"/>
              </a:solidFill>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4135780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 name="Google Shape;102;p15"/>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104" name="Google Shape;104;p15"/>
          <p:cNvSpPr txBox="1">
            <a:spLocks noGrp="1"/>
          </p:cNvSpPr>
          <p:nvPr>
            <p:ph type="body" idx="1"/>
          </p:nvPr>
        </p:nvSpPr>
        <p:spPr>
          <a:xfrm>
            <a:off x="692150" y="1238865"/>
            <a:ext cx="10801350" cy="3993535"/>
          </a:xfrm>
          <a:prstGeom prst="rect">
            <a:avLst/>
          </a:prstGeom>
          <a:noFill/>
          <a:ln>
            <a:noFill/>
          </a:ln>
        </p:spPr>
        <p:txBody>
          <a:bodyPr spcFirstLastPara="1" wrap="square" lIns="91425" tIns="45700" rIns="91425" bIns="45700" anchor="t" anchorCtr="0">
            <a:normAutofit/>
          </a:bodyPr>
          <a:lstStyle/>
          <a:p>
            <a:pPr>
              <a:lnSpc>
                <a:spcPct val="106000"/>
              </a:lnSpc>
              <a:spcAft>
                <a:spcPts val="800"/>
              </a:spcAft>
            </a:pPr>
            <a:r>
              <a:rPr lang="en-US" sz="2400" dirty="0">
                <a:latin typeface="+mj-lt"/>
                <a:ea typeface="Calibri" panose="020F0502020204030204" pitchFamily="34" charset="0"/>
                <a:cs typeface="Times New Roman" panose="02020603050405020304" pitchFamily="18" charset="0"/>
              </a:rPr>
              <a:t>“</a:t>
            </a:r>
            <a:r>
              <a:rPr lang="en-US" sz="2400" b="1" dirty="0">
                <a:latin typeface="+mj-lt"/>
                <a:ea typeface="Calibri" panose="020F0502020204030204" pitchFamily="34" charset="0"/>
                <a:cs typeface="Times New Roman" panose="02020603050405020304" pitchFamily="18" charset="0"/>
              </a:rPr>
              <a:t>TASSA</a:t>
            </a:r>
            <a:r>
              <a:rPr lang="en-US" sz="2400" dirty="0">
                <a:latin typeface="+mj-lt"/>
                <a:ea typeface="Calibri" panose="020F0502020204030204" pitchFamily="34" charset="0"/>
                <a:cs typeface="Times New Roman" panose="02020603050405020304" pitchFamily="18" charset="0"/>
              </a:rPr>
              <a:t>”</a:t>
            </a:r>
            <a:r>
              <a:rPr lang="en-US" sz="2400" dirty="0">
                <a:effectLst/>
                <a:latin typeface="+mj-lt"/>
                <a:ea typeface="Calibri" panose="020F0502020204030204" pitchFamily="34" charset="0"/>
                <a:cs typeface="Times New Roman" panose="02020603050405020304" pitchFamily="18" charset="0"/>
              </a:rPr>
              <a:t> represent sums of money that the taxpayer pays to the State or another taxing authority in </a:t>
            </a:r>
            <a:r>
              <a:rPr lang="en-US" sz="2400" u="sng" dirty="0">
                <a:effectLst/>
                <a:latin typeface="+mj-lt"/>
                <a:ea typeface="Calibri" panose="020F0502020204030204" pitchFamily="34" charset="0"/>
                <a:cs typeface="Times New Roman" panose="02020603050405020304" pitchFamily="18" charset="0"/>
              </a:rPr>
              <a:t>exchange for a specific service</a:t>
            </a:r>
            <a:r>
              <a:rPr lang="en-US" sz="2400" dirty="0">
                <a:effectLst/>
                <a:latin typeface="+mj-lt"/>
                <a:ea typeface="Calibri" panose="020F0502020204030204" pitchFamily="34" charset="0"/>
                <a:cs typeface="Times New Roman" panose="02020603050405020304" pitchFamily="18" charset="0"/>
              </a:rPr>
              <a:t>.</a:t>
            </a:r>
            <a:endParaRPr lang="it-IT" sz="1800" dirty="0">
              <a:effectLst/>
              <a:latin typeface="+mj-lt"/>
              <a:ea typeface="Calibri" panose="020F0502020204030204" pitchFamily="34" charset="0"/>
              <a:cs typeface="Times New Roman" panose="02020603050405020304" pitchFamily="18" charset="0"/>
            </a:endParaRPr>
          </a:p>
        </p:txBody>
      </p:sp>
      <p:sp>
        <p:nvSpPr>
          <p:cNvPr id="4" name="Rettangolo 3">
            <a:extLst>
              <a:ext uri="{FF2B5EF4-FFF2-40B4-BE49-F238E27FC236}">
                <a16:creationId xmlns:a16="http://schemas.microsoft.com/office/drawing/2014/main" id="{96148B8A-C994-A3F1-1585-634A5A0C9FCD}"/>
              </a:ext>
            </a:extLst>
          </p:cNvPr>
          <p:cNvSpPr/>
          <p:nvPr/>
        </p:nvSpPr>
        <p:spPr>
          <a:xfrm>
            <a:off x="2735109" y="2911987"/>
            <a:ext cx="6715432" cy="203527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latin typeface="+mj-lt"/>
                <a:ea typeface="Calibri" panose="020F0502020204030204" pitchFamily="34" charset="0"/>
              </a:rPr>
              <a:t>For example</a:t>
            </a:r>
            <a:r>
              <a:rPr lang="en-US" sz="2400" dirty="0">
                <a:solidFill>
                  <a:schemeClr val="tx1"/>
                </a:solidFill>
                <a:effectLst/>
                <a:latin typeface="+mj-lt"/>
                <a:ea typeface="Calibri" panose="020F0502020204030204" pitchFamily="34" charset="0"/>
              </a:rPr>
              <a:t>, </a:t>
            </a:r>
          </a:p>
          <a:p>
            <a:pPr algn="ctr"/>
            <a:r>
              <a:rPr lang="en-US" sz="2400" dirty="0">
                <a:solidFill>
                  <a:schemeClr val="tx1"/>
                </a:solidFill>
                <a:effectLst/>
                <a:latin typeface="+mj-lt"/>
                <a:ea typeface="Calibri" panose="020F0502020204030204" pitchFamily="34" charset="0"/>
              </a:rPr>
              <a:t>the payment of TARI (is a tax on garbage) will be used by the taxing authority (the municipality) to cover the costs of waste disposal</a:t>
            </a:r>
            <a:endParaRPr lang="it-IT" sz="2400" dirty="0">
              <a:solidFill>
                <a:schemeClr val="tx1"/>
              </a:solidFill>
              <a:latin typeface="+mj-lt"/>
            </a:endParaRPr>
          </a:p>
        </p:txBody>
      </p:sp>
    </p:spTree>
    <p:extLst>
      <p:ext uri="{BB962C8B-B14F-4D97-AF65-F5344CB8AC3E}">
        <p14:creationId xmlns:p14="http://schemas.microsoft.com/office/powerpoint/2010/main" val="1157191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 name="Google Shape;102;p15"/>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103" name="Google Shape;103;p15"/>
          <p:cNvSpPr txBox="1">
            <a:spLocks noGrp="1"/>
          </p:cNvSpPr>
          <p:nvPr>
            <p:ph type="title"/>
          </p:nvPr>
        </p:nvSpPr>
        <p:spPr>
          <a:xfrm>
            <a:off x="314631" y="1964756"/>
            <a:ext cx="11070713" cy="4156644"/>
          </a:xfrm>
          <a:prstGeom prst="rect">
            <a:avLst/>
          </a:prstGeom>
          <a:noFill/>
          <a:ln>
            <a:noFill/>
          </a:ln>
        </p:spPr>
        <p:txBody>
          <a:bodyPr spcFirstLastPara="1" wrap="square" lIns="91425" tIns="45700" rIns="91425" bIns="45700" anchor="ctr" anchorCtr="0">
            <a:normAutofit/>
          </a:bodyPr>
          <a:lstStyle/>
          <a:p>
            <a:pPr algn="ctr">
              <a:lnSpc>
                <a:spcPct val="106000"/>
              </a:lnSpc>
              <a:spcAft>
                <a:spcPts val="800"/>
              </a:spcAft>
            </a:pPr>
            <a:r>
              <a:rPr lang="en-US" sz="3000" b="1" dirty="0">
                <a:solidFill>
                  <a:schemeClr val="accent1">
                    <a:lumMod val="75000"/>
                  </a:schemeClr>
                </a:solidFill>
                <a:latin typeface="Arial"/>
                <a:ea typeface="Arial"/>
                <a:cs typeface="Arial"/>
                <a:sym typeface="Arial"/>
              </a:rPr>
              <a:t>BUT, “WHAT IS WEALTH AND INCOME?”</a:t>
            </a:r>
            <a:br>
              <a:rPr lang="en-US" sz="3000" b="1" dirty="0">
                <a:solidFill>
                  <a:schemeClr val="accent1">
                    <a:lumMod val="75000"/>
                  </a:schemeClr>
                </a:solidFill>
                <a:latin typeface="Arial"/>
                <a:ea typeface="Arial"/>
                <a:cs typeface="Arial"/>
                <a:sym typeface="Arial"/>
              </a:rPr>
            </a:br>
            <a:br>
              <a:rPr lang="en-US" sz="3000" b="1" dirty="0">
                <a:solidFill>
                  <a:schemeClr val="accent1">
                    <a:lumMod val="75000"/>
                  </a:schemeClr>
                </a:solidFill>
                <a:latin typeface="Arial"/>
                <a:ea typeface="Arial"/>
                <a:cs typeface="Arial"/>
                <a:sym typeface="Arial"/>
              </a:rPr>
            </a:br>
            <a:r>
              <a:rPr lang="en-US" sz="2400" b="1" dirty="0">
                <a:solidFill>
                  <a:schemeClr val="tx1"/>
                </a:solidFill>
                <a:latin typeface="Arial"/>
                <a:ea typeface="Arial"/>
                <a:cs typeface="Arial"/>
                <a:sym typeface="Arial"/>
              </a:rPr>
              <a:t>WEALTH OR NET WORTH</a:t>
            </a:r>
            <a:r>
              <a:rPr lang="en-US" sz="2400" dirty="0">
                <a:effectLst/>
                <a:latin typeface="+mj-lt"/>
                <a:ea typeface="Calibri" panose="020F0502020204030204" pitchFamily="34" charset="0"/>
                <a:cs typeface="Times New Roman" panose="02020603050405020304" pitchFamily="18" charset="0"/>
              </a:rPr>
              <a:t>, represents a </a:t>
            </a:r>
            <a:r>
              <a:rPr lang="en-US" sz="2400" u="sng" dirty="0">
                <a:effectLst/>
                <a:latin typeface="+mj-lt"/>
                <a:ea typeface="Calibri" panose="020F0502020204030204" pitchFamily="34" charset="0"/>
                <a:cs typeface="Times New Roman" panose="02020603050405020304" pitchFamily="18" charset="0"/>
              </a:rPr>
              <a:t>stock event </a:t>
            </a:r>
            <a:r>
              <a:rPr lang="en-US" sz="2400" dirty="0">
                <a:effectLst/>
                <a:latin typeface="+mj-lt"/>
                <a:ea typeface="Calibri" panose="020F0502020204030204" pitchFamily="34" charset="0"/>
                <a:cs typeface="Times New Roman" panose="02020603050405020304" pitchFamily="18" charset="0"/>
              </a:rPr>
              <a:t>and correspond with a wealth that a person owns in a specific period.</a:t>
            </a:r>
            <a:br>
              <a:rPr lang="en-US" sz="2400" dirty="0">
                <a:effectLst/>
                <a:latin typeface="+mj-lt"/>
                <a:ea typeface="Calibri" panose="020F0502020204030204" pitchFamily="34" charset="0"/>
                <a:cs typeface="Times New Roman" panose="02020603050405020304" pitchFamily="18" charset="0"/>
              </a:rPr>
            </a:br>
            <a:br>
              <a:rPr lang="en-US" sz="2400" dirty="0">
                <a:effectLst/>
                <a:latin typeface="+mj-lt"/>
                <a:ea typeface="Calibri" panose="020F0502020204030204" pitchFamily="34" charset="0"/>
                <a:cs typeface="Times New Roman" panose="02020603050405020304" pitchFamily="18" charset="0"/>
              </a:rPr>
            </a:br>
            <a:r>
              <a:rPr lang="en-US" sz="2400" b="1" dirty="0">
                <a:latin typeface="+mj-lt"/>
                <a:ea typeface="Calibri" panose="020F0502020204030204" pitchFamily="34" charset="0"/>
                <a:cs typeface="Times New Roman" panose="02020603050405020304" pitchFamily="18" charset="0"/>
              </a:rPr>
              <a:t>INCOME</a:t>
            </a:r>
            <a:r>
              <a:rPr lang="en-US" sz="2400" dirty="0">
                <a:effectLst/>
                <a:latin typeface="+mj-lt"/>
                <a:ea typeface="Calibri" panose="020F0502020204030204" pitchFamily="34" charset="0"/>
              </a:rPr>
              <a:t> represents a </a:t>
            </a:r>
            <a:r>
              <a:rPr lang="en-US" sz="2400" u="sng" dirty="0">
                <a:effectLst/>
                <a:latin typeface="+mj-lt"/>
                <a:ea typeface="Calibri" panose="020F0502020204030204" pitchFamily="34" charset="0"/>
              </a:rPr>
              <a:t>dynamics event </a:t>
            </a:r>
            <a:r>
              <a:rPr lang="en-US" sz="2400" dirty="0">
                <a:effectLst/>
                <a:latin typeface="+mj-lt"/>
                <a:ea typeface="Calibri" panose="020F0502020204030204" pitchFamily="34" charset="0"/>
              </a:rPr>
              <a:t>and corresponds to the wealth produced by an economic actor in a certain period of time.</a:t>
            </a:r>
            <a:endParaRPr sz="2400" b="1" dirty="0">
              <a:solidFill>
                <a:schemeClr val="accent1">
                  <a:lumMod val="75000"/>
                </a:schemeClr>
              </a:solidFill>
              <a:latin typeface="+mj-lt"/>
              <a:ea typeface="Arial"/>
              <a:cs typeface="Arial"/>
              <a:sym typeface="Arial"/>
            </a:endParaRPr>
          </a:p>
        </p:txBody>
      </p:sp>
      <p:sp>
        <p:nvSpPr>
          <p:cNvPr id="104" name="Google Shape;104;p15"/>
          <p:cNvSpPr txBox="1">
            <a:spLocks noGrp="1"/>
          </p:cNvSpPr>
          <p:nvPr>
            <p:ph type="body" idx="1"/>
          </p:nvPr>
        </p:nvSpPr>
        <p:spPr>
          <a:xfrm>
            <a:off x="692150" y="546043"/>
            <a:ext cx="10801350" cy="1244657"/>
          </a:xfrm>
          <a:prstGeom prst="rect">
            <a:avLst/>
          </a:prstGeom>
          <a:noFill/>
          <a:ln>
            <a:noFill/>
          </a:ln>
        </p:spPr>
        <p:txBody>
          <a:bodyPr spcFirstLastPara="1" wrap="square" lIns="91425" tIns="45700" rIns="91425" bIns="45700" anchor="t" anchorCtr="0">
            <a:normAutofit/>
          </a:bodyPr>
          <a:lstStyle/>
          <a:p>
            <a:pPr marL="0" indent="0">
              <a:buSzPts val="2400"/>
              <a:buNone/>
            </a:pPr>
            <a:r>
              <a:rPr lang="en-US" sz="2400" dirty="0">
                <a:effectLst/>
                <a:latin typeface="+mj-lt"/>
                <a:ea typeface="Calibri" panose="020F0502020204030204" pitchFamily="34" charset="0"/>
              </a:rPr>
              <a:t>The wealth tax, as the name suggests, is not a salary tax, such as the IRPEF but it considers the </a:t>
            </a:r>
            <a:r>
              <a:rPr lang="en-US" sz="2400" u="sng" dirty="0">
                <a:effectLst/>
                <a:latin typeface="+mj-lt"/>
                <a:ea typeface="Calibri" panose="020F0502020204030204" pitchFamily="34" charset="0"/>
              </a:rPr>
              <a:t>wealth</a:t>
            </a:r>
            <a:r>
              <a:rPr lang="en-US" sz="2400" dirty="0">
                <a:effectLst/>
                <a:latin typeface="+mj-lt"/>
                <a:ea typeface="Calibri" panose="020F0502020204030204" pitchFamily="34" charset="0"/>
              </a:rPr>
              <a:t> that the taxpayer may have </a:t>
            </a:r>
            <a:r>
              <a:rPr lang="en-US" sz="2400" u="sng" dirty="0">
                <a:effectLst/>
                <a:latin typeface="+mj-lt"/>
                <a:ea typeface="Calibri" panose="020F0502020204030204" pitchFamily="34" charset="0"/>
              </a:rPr>
              <a:t>accumulated in a longer period of time</a:t>
            </a:r>
            <a:r>
              <a:rPr lang="en-US" sz="2400" u="sng" dirty="0">
                <a:latin typeface="+mj-lt"/>
                <a:ea typeface="Calibri" panose="020F0502020204030204" pitchFamily="34" charset="0"/>
              </a:rPr>
              <a:t>.</a:t>
            </a:r>
          </a:p>
        </p:txBody>
      </p:sp>
    </p:spTree>
    <p:extLst>
      <p:ext uri="{BB962C8B-B14F-4D97-AF65-F5344CB8AC3E}">
        <p14:creationId xmlns:p14="http://schemas.microsoft.com/office/powerpoint/2010/main" val="3062417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 name="Google Shape;102;p15"/>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104" name="Google Shape;104;p15"/>
          <p:cNvSpPr txBox="1">
            <a:spLocks noGrp="1"/>
          </p:cNvSpPr>
          <p:nvPr>
            <p:ph type="body" idx="1"/>
          </p:nvPr>
        </p:nvSpPr>
        <p:spPr>
          <a:xfrm>
            <a:off x="692150" y="1952056"/>
            <a:ext cx="10801350" cy="3454400"/>
          </a:xfrm>
          <a:prstGeom prst="rect">
            <a:avLst/>
          </a:prstGeom>
          <a:noFill/>
          <a:ln>
            <a:noFill/>
          </a:ln>
        </p:spPr>
        <p:txBody>
          <a:bodyPr spcFirstLastPara="1" wrap="square" lIns="91425" tIns="45700" rIns="91425" bIns="45700" anchor="t" anchorCtr="0">
            <a:normAutofit fontScale="92500" lnSpcReduction="10000"/>
          </a:bodyPr>
          <a:lstStyle/>
          <a:p>
            <a:pPr>
              <a:lnSpc>
                <a:spcPct val="106000"/>
              </a:lnSpc>
              <a:spcAft>
                <a:spcPts val="800"/>
              </a:spcAft>
            </a:pPr>
            <a:r>
              <a:rPr lang="en-US" sz="2400" b="1" dirty="0">
                <a:effectLst/>
                <a:latin typeface="+mj-lt"/>
                <a:ea typeface="Calibri" panose="020F0502020204030204" pitchFamily="34" charset="0"/>
                <a:cs typeface="Times New Roman" panose="02020603050405020304" pitchFamily="18" charset="0"/>
              </a:rPr>
              <a:t>Mr. Rossi </a:t>
            </a:r>
            <a:r>
              <a:rPr lang="en-US" sz="2400" dirty="0">
                <a:effectLst/>
                <a:latin typeface="+mj-lt"/>
                <a:ea typeface="Calibri" panose="020F0502020204030204" pitchFamily="34" charset="0"/>
                <a:cs typeface="Times New Roman" panose="02020603050405020304" pitchFamily="18" charset="0"/>
              </a:rPr>
              <a:t>is an </a:t>
            </a:r>
            <a:r>
              <a:rPr lang="en-US" sz="2400" u="sng" dirty="0">
                <a:effectLst/>
                <a:latin typeface="+mj-lt"/>
                <a:ea typeface="Calibri" panose="020F0502020204030204" pitchFamily="34" charset="0"/>
                <a:cs typeface="Times New Roman" panose="02020603050405020304" pitchFamily="18" charset="0"/>
              </a:rPr>
              <a:t>employee</a:t>
            </a:r>
            <a:r>
              <a:rPr lang="en-US" sz="2400" dirty="0">
                <a:effectLst/>
                <a:latin typeface="+mj-lt"/>
                <a:ea typeface="Calibri" panose="020F0502020204030204" pitchFamily="34" charset="0"/>
                <a:cs typeface="Times New Roman" panose="02020603050405020304" pitchFamily="18" charset="0"/>
              </a:rPr>
              <a:t> who earns a salary of 20.000,00 euros per year. </a:t>
            </a:r>
          </a:p>
          <a:p>
            <a:pPr>
              <a:lnSpc>
                <a:spcPct val="106000"/>
              </a:lnSpc>
              <a:spcAft>
                <a:spcPts val="800"/>
              </a:spcAft>
            </a:pPr>
            <a:r>
              <a:rPr lang="en-US" sz="2400" dirty="0">
                <a:effectLst/>
                <a:latin typeface="+mj-lt"/>
                <a:ea typeface="Calibri" panose="020F0502020204030204" pitchFamily="34" charset="0"/>
                <a:cs typeface="Times New Roman" panose="02020603050405020304" pitchFamily="18" charset="0"/>
              </a:rPr>
              <a:t>He is the owner of an </a:t>
            </a:r>
            <a:r>
              <a:rPr lang="en-US" sz="2400" u="sng" dirty="0">
                <a:effectLst/>
                <a:latin typeface="+mj-lt"/>
                <a:ea typeface="Calibri" panose="020F0502020204030204" pitchFamily="34" charset="0"/>
                <a:cs typeface="Times New Roman" panose="02020603050405020304" pitchFamily="18" charset="0"/>
              </a:rPr>
              <a:t>apartment</a:t>
            </a:r>
            <a:r>
              <a:rPr lang="en-US" sz="2400" dirty="0">
                <a:effectLst/>
                <a:latin typeface="+mj-lt"/>
                <a:ea typeface="Calibri" panose="020F0502020204030204" pitchFamily="34" charset="0"/>
                <a:cs typeface="Times New Roman" panose="02020603050405020304" pitchFamily="18" charset="0"/>
              </a:rPr>
              <a:t> where he lives with his family and its value is 100.000,00 euros. </a:t>
            </a:r>
          </a:p>
          <a:p>
            <a:pPr>
              <a:lnSpc>
                <a:spcPct val="106000"/>
              </a:lnSpc>
              <a:spcAft>
                <a:spcPts val="800"/>
              </a:spcAft>
            </a:pPr>
            <a:r>
              <a:rPr lang="en-US" sz="2400" dirty="0">
                <a:effectLst/>
                <a:latin typeface="+mj-lt"/>
                <a:ea typeface="Calibri" panose="020F0502020204030204" pitchFamily="34" charset="0"/>
                <a:cs typeface="Times New Roman" panose="02020603050405020304" pitchFamily="18" charset="0"/>
              </a:rPr>
              <a:t>In addition, he has a </a:t>
            </a:r>
            <a:r>
              <a:rPr lang="en-US" sz="2400" u="sng" dirty="0">
                <a:effectLst/>
                <a:latin typeface="+mj-lt"/>
                <a:ea typeface="Calibri" panose="020F0502020204030204" pitchFamily="34" charset="0"/>
                <a:cs typeface="Times New Roman" panose="02020603050405020304" pitchFamily="18" charset="0"/>
              </a:rPr>
              <a:t>garage</a:t>
            </a:r>
            <a:r>
              <a:rPr lang="en-US" sz="2400" dirty="0">
                <a:effectLst/>
                <a:latin typeface="+mj-lt"/>
                <a:ea typeface="Calibri" panose="020F0502020204030204" pitchFamily="34" charset="0"/>
                <a:cs typeface="Times New Roman" panose="02020603050405020304" pitchFamily="18" charset="0"/>
              </a:rPr>
              <a:t> that cost 10.000,00 euros but he rent it at the price of </a:t>
            </a:r>
            <a:r>
              <a:rPr lang="en-US" sz="2400" dirty="0">
                <a:latin typeface="+mj-lt"/>
                <a:ea typeface="Calibri" panose="020F0502020204030204" pitchFamily="34" charset="0"/>
                <a:cs typeface="Times New Roman" panose="02020603050405020304" pitchFamily="18" charset="0"/>
              </a:rPr>
              <a:t>1.800,00</a:t>
            </a:r>
            <a:r>
              <a:rPr lang="en-US" sz="2400" dirty="0">
                <a:effectLst/>
                <a:latin typeface="+mj-lt"/>
                <a:ea typeface="Calibri" panose="020F0502020204030204" pitchFamily="34" charset="0"/>
                <a:cs typeface="Times New Roman" panose="02020603050405020304" pitchFamily="18" charset="0"/>
              </a:rPr>
              <a:t> euros annually. </a:t>
            </a:r>
          </a:p>
          <a:p>
            <a:pPr>
              <a:lnSpc>
                <a:spcPct val="106000"/>
              </a:lnSpc>
              <a:spcAft>
                <a:spcPts val="800"/>
              </a:spcAft>
            </a:pPr>
            <a:r>
              <a:rPr lang="en-US" sz="2400" dirty="0">
                <a:effectLst/>
                <a:latin typeface="+mj-lt"/>
                <a:ea typeface="Calibri" panose="020F0502020204030204" pitchFamily="34" charset="0"/>
                <a:cs typeface="Times New Roman" panose="02020603050405020304" pitchFamily="18" charset="0"/>
              </a:rPr>
              <a:t>Moreover, Mr. Rossi has a </a:t>
            </a:r>
            <a:r>
              <a:rPr lang="en-US" sz="2400" u="sng" dirty="0">
                <a:effectLst/>
                <a:latin typeface="+mj-lt"/>
                <a:ea typeface="Calibri" panose="020F0502020204030204" pitchFamily="34" charset="0"/>
                <a:cs typeface="Times New Roman" panose="02020603050405020304" pitchFamily="18" charset="0"/>
              </a:rPr>
              <a:t>bank deposit </a:t>
            </a:r>
            <a:r>
              <a:rPr lang="en-US" sz="2400" dirty="0">
                <a:effectLst/>
                <a:latin typeface="+mj-lt"/>
                <a:ea typeface="Calibri" panose="020F0502020204030204" pitchFamily="34" charset="0"/>
                <a:cs typeface="Times New Roman" panose="02020603050405020304" pitchFamily="18" charset="0"/>
              </a:rPr>
              <a:t>of 15.000,00 euros on which he earns a net interest rate of 1.5%.</a:t>
            </a:r>
            <a:endParaRPr lang="it-IT" sz="1800" dirty="0">
              <a:effectLst/>
              <a:latin typeface="+mj-lt"/>
              <a:ea typeface="Calibri" panose="020F0502020204030204" pitchFamily="34" charset="0"/>
              <a:cs typeface="Times New Roman" panose="02020603050405020304" pitchFamily="18" charset="0"/>
            </a:endParaRPr>
          </a:p>
          <a:p>
            <a:pPr marL="0" lvl="0" indent="0" algn="l" rtl="0">
              <a:lnSpc>
                <a:spcPct val="90000"/>
              </a:lnSpc>
              <a:spcBef>
                <a:spcPts val="1000"/>
              </a:spcBef>
              <a:spcAft>
                <a:spcPts val="0"/>
              </a:spcAft>
              <a:buClr>
                <a:schemeClr val="dk1"/>
              </a:buClr>
              <a:buSzPts val="2400"/>
              <a:buNone/>
            </a:pPr>
            <a:endParaRPr sz="2400" dirty="0">
              <a:latin typeface="Arial"/>
              <a:ea typeface="Arial"/>
              <a:cs typeface="Arial"/>
              <a:sym typeface="Arial"/>
            </a:endParaRPr>
          </a:p>
        </p:txBody>
      </p:sp>
      <p:sp>
        <p:nvSpPr>
          <p:cNvPr id="2" name="Rettangolo 1">
            <a:extLst>
              <a:ext uri="{FF2B5EF4-FFF2-40B4-BE49-F238E27FC236}">
                <a16:creationId xmlns:a16="http://schemas.microsoft.com/office/drawing/2014/main" id="{02236103-0C9F-451C-EC24-079CDCA6FDB8}"/>
              </a:ext>
            </a:extLst>
          </p:cNvPr>
          <p:cNvSpPr/>
          <p:nvPr/>
        </p:nvSpPr>
        <p:spPr>
          <a:xfrm>
            <a:off x="2880852" y="723900"/>
            <a:ext cx="6430296" cy="9930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rPr>
              <a:t>For </a:t>
            </a:r>
            <a:r>
              <a:rPr lang="it-IT" sz="2400" b="1" noProof="1">
                <a:solidFill>
                  <a:schemeClr val="tx1"/>
                </a:solidFill>
              </a:rPr>
              <a:t>example</a:t>
            </a:r>
            <a:r>
              <a:rPr lang="it-IT" sz="2400" b="1" dirty="0">
                <a:solidFill>
                  <a:schemeClr val="tx1"/>
                </a:solidFill>
              </a:rPr>
              <a:t>:</a:t>
            </a:r>
          </a:p>
        </p:txBody>
      </p:sp>
    </p:spTree>
    <p:extLst>
      <p:ext uri="{BB962C8B-B14F-4D97-AF65-F5344CB8AC3E}">
        <p14:creationId xmlns:p14="http://schemas.microsoft.com/office/powerpoint/2010/main" val="800786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 name="Google Shape;102;p15"/>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104" name="Google Shape;104;p15"/>
          <p:cNvSpPr txBox="1">
            <a:spLocks noGrp="1"/>
          </p:cNvSpPr>
          <p:nvPr>
            <p:ph type="body" idx="1"/>
          </p:nvPr>
        </p:nvSpPr>
        <p:spPr>
          <a:xfrm>
            <a:off x="692150" y="1573161"/>
            <a:ext cx="10801350" cy="4100052"/>
          </a:xfrm>
          <a:prstGeom prst="rect">
            <a:avLst/>
          </a:prstGeom>
          <a:noFill/>
          <a:ln>
            <a:noFill/>
          </a:ln>
        </p:spPr>
        <p:txBody>
          <a:bodyPr spcFirstLastPara="1" wrap="square" lIns="91425" tIns="45700" rIns="91425" bIns="45700" anchor="t" anchorCtr="0">
            <a:normAutofit/>
          </a:bodyPr>
          <a:lstStyle/>
          <a:p>
            <a:pPr marL="342900">
              <a:buSzPts val="2400"/>
            </a:pPr>
            <a:r>
              <a:rPr lang="en-US" sz="2400" dirty="0">
                <a:effectLst/>
                <a:latin typeface="+mj-lt"/>
                <a:ea typeface="Calibri" panose="020F0502020204030204" pitchFamily="34" charset="0"/>
              </a:rPr>
              <a:t>Mr. Rossi's </a:t>
            </a:r>
            <a:r>
              <a:rPr lang="en-US" sz="2400" b="1" u="sng" dirty="0">
                <a:effectLst/>
                <a:latin typeface="+mj-lt"/>
                <a:ea typeface="Calibri" panose="020F0502020204030204" pitchFamily="34" charset="0"/>
              </a:rPr>
              <a:t>net worth</a:t>
            </a:r>
            <a:r>
              <a:rPr lang="en-US" sz="2400" dirty="0">
                <a:effectLst/>
                <a:latin typeface="+mj-lt"/>
                <a:ea typeface="Calibri" panose="020F0502020204030204" pitchFamily="34" charset="0"/>
              </a:rPr>
              <a:t>, as of today, is given by all the assets he owns: the house where he lives, the rented garage, the bank deposit. Therefore, his wealth amounts to 125.000,00 euros (100.000,00 + 10.000,00 + 15.000,00). </a:t>
            </a:r>
          </a:p>
          <a:p>
            <a:pPr>
              <a:lnSpc>
                <a:spcPct val="106000"/>
              </a:lnSpc>
              <a:spcAft>
                <a:spcPts val="800"/>
              </a:spcAft>
            </a:pPr>
            <a:endParaRPr lang="en-US" sz="2400" dirty="0">
              <a:effectLst/>
              <a:latin typeface="+mj-lt"/>
              <a:ea typeface="Calibri" panose="020F0502020204030204" pitchFamily="34" charset="0"/>
              <a:cs typeface="Times New Roman" panose="02020603050405020304" pitchFamily="18" charset="0"/>
            </a:endParaRPr>
          </a:p>
          <a:p>
            <a:pPr>
              <a:lnSpc>
                <a:spcPct val="106000"/>
              </a:lnSpc>
              <a:spcAft>
                <a:spcPts val="800"/>
              </a:spcAft>
            </a:pPr>
            <a:r>
              <a:rPr lang="en-US" sz="2400" dirty="0">
                <a:effectLst/>
                <a:latin typeface="+mj-lt"/>
                <a:ea typeface="Calibri" panose="020F0502020204030204" pitchFamily="34" charset="0"/>
                <a:cs typeface="Times New Roman" panose="02020603050405020304" pitchFamily="18" charset="0"/>
              </a:rPr>
              <a:t>Mr. Rossi's </a:t>
            </a:r>
            <a:r>
              <a:rPr lang="en-US" sz="2400" b="1" u="sng" dirty="0">
                <a:effectLst/>
                <a:latin typeface="+mj-lt"/>
                <a:ea typeface="Calibri" panose="020F0502020204030204" pitchFamily="34" charset="0"/>
                <a:cs typeface="Times New Roman" panose="02020603050405020304" pitchFamily="18" charset="0"/>
              </a:rPr>
              <a:t>annually earnings</a:t>
            </a:r>
            <a:r>
              <a:rPr lang="en-US" sz="2400" b="1" dirty="0">
                <a:effectLst/>
                <a:latin typeface="+mj-lt"/>
                <a:ea typeface="Calibri" panose="020F0502020204030204" pitchFamily="34" charset="0"/>
                <a:cs typeface="Times New Roman" panose="02020603050405020304" pitchFamily="18" charset="0"/>
              </a:rPr>
              <a:t> </a:t>
            </a:r>
            <a:r>
              <a:rPr lang="en-US" sz="2400" dirty="0">
                <a:effectLst/>
                <a:latin typeface="+mj-lt"/>
                <a:ea typeface="Calibri" panose="020F0502020204030204" pitchFamily="34" charset="0"/>
                <a:cs typeface="Times New Roman" panose="02020603050405020304" pitchFamily="18" charset="0"/>
              </a:rPr>
              <a:t>is</a:t>
            </a:r>
            <a:r>
              <a:rPr lang="en-US" sz="2400" u="sng" dirty="0">
                <a:effectLst/>
                <a:latin typeface="+mj-lt"/>
                <a:ea typeface="Calibri" panose="020F0502020204030204" pitchFamily="34" charset="0"/>
                <a:cs typeface="Times New Roman" panose="02020603050405020304" pitchFamily="18" charset="0"/>
              </a:rPr>
              <a:t> </a:t>
            </a:r>
            <a:r>
              <a:rPr lang="en-US" sz="2400" dirty="0">
                <a:effectLst/>
                <a:latin typeface="+mj-lt"/>
                <a:ea typeface="Calibri" panose="020F0502020204030204" pitchFamily="34" charset="0"/>
                <a:cs typeface="Times New Roman" panose="02020603050405020304" pitchFamily="18" charset="0"/>
              </a:rPr>
              <a:t>given by all the monetary inflows he has during the year: salary, rent, bank interest. Therefore, his annual income is equal to 22.025,00 euros [20.000,00 + 1.800,00 + (15.000,00 x 1.5%)].</a:t>
            </a:r>
            <a:endParaRPr lang="it-IT" sz="2400" dirty="0">
              <a:effectLst/>
              <a:latin typeface="+mj-lt"/>
              <a:ea typeface="Calibri" panose="020F0502020204030204" pitchFamily="34" charset="0"/>
              <a:cs typeface="Times New Roman" panose="02020603050405020304" pitchFamily="18" charset="0"/>
            </a:endParaRPr>
          </a:p>
          <a:p>
            <a:pPr marL="342900">
              <a:buSzPts val="2400"/>
            </a:pPr>
            <a:endParaRPr sz="2400" dirty="0">
              <a:latin typeface="+mj-lt"/>
              <a:ea typeface="Arial"/>
              <a:cs typeface="Arial"/>
              <a:sym typeface="Arial"/>
            </a:endParaRPr>
          </a:p>
        </p:txBody>
      </p:sp>
    </p:spTree>
    <p:extLst>
      <p:ext uri="{BB962C8B-B14F-4D97-AF65-F5344CB8AC3E}">
        <p14:creationId xmlns:p14="http://schemas.microsoft.com/office/powerpoint/2010/main" val="258906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 name="Google Shape;102;p15"/>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103" name="Google Shape;103;p15"/>
          <p:cNvSpPr txBox="1">
            <a:spLocks noGrp="1"/>
          </p:cNvSpPr>
          <p:nvPr>
            <p:ph type="title"/>
          </p:nvPr>
        </p:nvSpPr>
        <p:spPr>
          <a:xfrm>
            <a:off x="2492375" y="723900"/>
            <a:ext cx="7200900" cy="1054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000"/>
              <a:buFont typeface="Arial"/>
              <a:buNone/>
            </a:pPr>
            <a:r>
              <a:rPr lang="it-IT" sz="3000" b="1" dirty="0">
                <a:solidFill>
                  <a:schemeClr val="accent1">
                    <a:lumMod val="75000"/>
                  </a:schemeClr>
                </a:solidFill>
                <a:latin typeface="Arial"/>
                <a:ea typeface="Arial"/>
                <a:cs typeface="Arial"/>
                <a:sym typeface="Arial"/>
              </a:rPr>
              <a:t>WHAT MOVABLE AND IMMOVABLE PROPERTIES MEAN?</a:t>
            </a:r>
            <a:endParaRPr sz="3000" b="1" dirty="0">
              <a:solidFill>
                <a:schemeClr val="accent1">
                  <a:lumMod val="75000"/>
                </a:schemeClr>
              </a:solidFill>
              <a:latin typeface="Arial"/>
              <a:ea typeface="Arial"/>
              <a:cs typeface="Arial"/>
              <a:sym typeface="Arial"/>
            </a:endParaRPr>
          </a:p>
        </p:txBody>
      </p:sp>
      <p:sp>
        <p:nvSpPr>
          <p:cNvPr id="104" name="Google Shape;104;p15"/>
          <p:cNvSpPr txBox="1">
            <a:spLocks noGrp="1"/>
          </p:cNvSpPr>
          <p:nvPr>
            <p:ph type="body" idx="1"/>
          </p:nvPr>
        </p:nvSpPr>
        <p:spPr>
          <a:xfrm>
            <a:off x="692150" y="1952056"/>
            <a:ext cx="10801350" cy="3454400"/>
          </a:xfrm>
          <a:prstGeom prst="rect">
            <a:avLst/>
          </a:prstGeom>
          <a:noFill/>
          <a:ln>
            <a:noFill/>
          </a:ln>
        </p:spPr>
        <p:txBody>
          <a:bodyPr spcFirstLastPara="1" wrap="square" lIns="91425" tIns="45700" rIns="91425" bIns="45700" anchor="t" anchorCtr="0">
            <a:normAutofit/>
          </a:bodyPr>
          <a:lstStyle/>
          <a:p>
            <a:pPr marL="114300" indent="0">
              <a:lnSpc>
                <a:spcPct val="106000"/>
              </a:lnSpc>
              <a:spcAft>
                <a:spcPts val="800"/>
              </a:spcAft>
              <a:buNone/>
            </a:pPr>
            <a:endParaRPr sz="2400" dirty="0">
              <a:latin typeface="+mj-lt"/>
              <a:ea typeface="Arial"/>
              <a:cs typeface="Arial"/>
              <a:sym typeface="Arial"/>
            </a:endParaRPr>
          </a:p>
        </p:txBody>
      </p:sp>
      <p:sp>
        <p:nvSpPr>
          <p:cNvPr id="3" name="Rettangolo 2">
            <a:extLst>
              <a:ext uri="{FF2B5EF4-FFF2-40B4-BE49-F238E27FC236}">
                <a16:creationId xmlns:a16="http://schemas.microsoft.com/office/drawing/2014/main" id="{860933D9-5BED-DB4B-E88E-C6AB8F1C43EB}"/>
              </a:ext>
            </a:extLst>
          </p:cNvPr>
          <p:cNvSpPr/>
          <p:nvPr/>
        </p:nvSpPr>
        <p:spPr>
          <a:xfrm>
            <a:off x="692150" y="1952056"/>
            <a:ext cx="10807700" cy="34544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6000"/>
              </a:lnSpc>
              <a:spcAft>
                <a:spcPts val="800"/>
              </a:spcAft>
            </a:pPr>
            <a:r>
              <a:rPr lang="it-IT" sz="2000" dirty="0">
                <a:solidFill>
                  <a:schemeClr val="tx1"/>
                </a:solidFill>
                <a:effectLst/>
                <a:latin typeface="+mj-lt"/>
                <a:ea typeface="Calibri" panose="020F0502020204030204" pitchFamily="34" charset="0"/>
                <a:cs typeface="Times New Roman" panose="02020603050405020304" pitchFamily="18" charset="0"/>
              </a:rPr>
              <a:t>Art 812: </a:t>
            </a:r>
          </a:p>
          <a:p>
            <a:pPr>
              <a:lnSpc>
                <a:spcPct val="106000"/>
              </a:lnSpc>
              <a:spcAft>
                <a:spcPts val="800"/>
              </a:spcAft>
            </a:pPr>
            <a:r>
              <a:rPr lang="it-IT" sz="2400" i="1" dirty="0">
                <a:solidFill>
                  <a:schemeClr val="tx1"/>
                </a:solidFill>
                <a:effectLst/>
                <a:latin typeface="+mj-lt"/>
                <a:ea typeface="Calibri" panose="020F0502020204030204" pitchFamily="34" charset="0"/>
                <a:cs typeface="Times New Roman" panose="02020603050405020304" pitchFamily="18" charset="0"/>
              </a:rPr>
              <a:t>“</a:t>
            </a:r>
            <a:r>
              <a:rPr lang="it-IT" sz="2000" i="1" dirty="0">
                <a:solidFill>
                  <a:schemeClr val="tx1"/>
                </a:solidFill>
                <a:effectLst/>
                <a:latin typeface="+mj-lt"/>
                <a:ea typeface="Calibri" panose="020F0502020204030204" pitchFamily="34" charset="0"/>
                <a:cs typeface="Times New Roman" panose="02020603050405020304" pitchFamily="18" charset="0"/>
              </a:rPr>
              <a:t>1. Sono </a:t>
            </a:r>
            <a:r>
              <a:rPr lang="it-IT" sz="2000" i="1" u="sng" dirty="0">
                <a:solidFill>
                  <a:schemeClr val="tx1"/>
                </a:solidFill>
                <a:effectLst/>
                <a:latin typeface="+mj-lt"/>
                <a:ea typeface="Calibri" panose="020F0502020204030204" pitchFamily="34" charset="0"/>
                <a:cs typeface="Times New Roman" panose="02020603050405020304" pitchFamily="18" charset="0"/>
              </a:rPr>
              <a:t>beni immobili </a:t>
            </a:r>
            <a:r>
              <a:rPr lang="it-IT" sz="2000" i="1" dirty="0">
                <a:solidFill>
                  <a:schemeClr val="tx1"/>
                </a:solidFill>
                <a:effectLst/>
                <a:latin typeface="+mj-lt"/>
                <a:ea typeface="Calibri" panose="020F0502020204030204" pitchFamily="34" charset="0"/>
                <a:cs typeface="Times New Roman" panose="02020603050405020304" pitchFamily="18" charset="0"/>
              </a:rPr>
              <a:t>il suolo, le sorgenti e i corsi d'acqua, gli alberi, gli edifici e le altre costruzioni, anche se unite al suolo a scopo transitorio, e in genere tutto ciò che naturalmente o artificialmente è incorporato al suolo. </a:t>
            </a:r>
          </a:p>
          <a:p>
            <a:pPr>
              <a:lnSpc>
                <a:spcPct val="106000"/>
              </a:lnSpc>
              <a:spcAft>
                <a:spcPts val="800"/>
              </a:spcAft>
            </a:pPr>
            <a:r>
              <a:rPr lang="it-IT" sz="2000" i="1" dirty="0">
                <a:solidFill>
                  <a:schemeClr val="tx1"/>
                </a:solidFill>
                <a:effectLst/>
                <a:latin typeface="+mj-lt"/>
                <a:ea typeface="Calibri" panose="020F0502020204030204" pitchFamily="34" charset="0"/>
                <a:cs typeface="Times New Roman" panose="02020603050405020304" pitchFamily="18" charset="0"/>
              </a:rPr>
              <a:t>2. Sono reputati immobili i mulini, i bagni e gli altri edifici galleggianti quando sono saldamente assicurati alla riva o all'alveo o sono destinati ad esserlo in modo permanente per la loro utilizzazione. </a:t>
            </a:r>
          </a:p>
          <a:p>
            <a:r>
              <a:rPr lang="it-IT" sz="2000" i="1" dirty="0">
                <a:solidFill>
                  <a:schemeClr val="tx1"/>
                </a:solidFill>
                <a:effectLst/>
                <a:latin typeface="+mj-lt"/>
                <a:ea typeface="Calibri" panose="020F0502020204030204" pitchFamily="34" charset="0"/>
              </a:rPr>
              <a:t>3. Sono </a:t>
            </a:r>
            <a:r>
              <a:rPr lang="it-IT" sz="2000" i="1" u="sng" dirty="0">
                <a:solidFill>
                  <a:schemeClr val="tx1"/>
                </a:solidFill>
                <a:effectLst/>
                <a:latin typeface="+mj-lt"/>
                <a:ea typeface="Calibri" panose="020F0502020204030204" pitchFamily="34" charset="0"/>
              </a:rPr>
              <a:t>mobili</a:t>
            </a:r>
            <a:r>
              <a:rPr lang="it-IT" sz="2000" i="1" dirty="0">
                <a:solidFill>
                  <a:schemeClr val="tx1"/>
                </a:solidFill>
                <a:effectLst/>
                <a:latin typeface="+mj-lt"/>
                <a:ea typeface="Calibri" panose="020F0502020204030204" pitchFamily="34" charset="0"/>
              </a:rPr>
              <a:t> tutti gli altri beni.”</a:t>
            </a:r>
            <a:endParaRPr lang="it-IT" sz="2000" i="1" dirty="0">
              <a:solidFill>
                <a:schemeClr val="tx1"/>
              </a:solidFill>
              <a:latin typeface="+mj-lt"/>
            </a:endParaRPr>
          </a:p>
        </p:txBody>
      </p:sp>
    </p:spTree>
    <p:extLst>
      <p:ext uri="{BB962C8B-B14F-4D97-AF65-F5344CB8AC3E}">
        <p14:creationId xmlns:p14="http://schemas.microsoft.com/office/powerpoint/2010/main" val="340689069"/>
      </p:ext>
    </p:extLst>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1331</Words>
  <Application>Microsoft Office PowerPoint</Application>
  <PresentationFormat>Widescreen</PresentationFormat>
  <Paragraphs>57</Paragraphs>
  <Slides>21</Slides>
  <Notes>21</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21</vt:i4>
      </vt:variant>
    </vt:vector>
  </HeadingPairs>
  <TitlesOfParts>
    <vt:vector size="24" baseType="lpstr">
      <vt:lpstr>Arial</vt:lpstr>
      <vt:lpstr>Calibri</vt:lpstr>
      <vt:lpstr>Tema di Office</vt:lpstr>
      <vt:lpstr>Presentazione standard di PowerPoint</vt:lpstr>
      <vt:lpstr>THE WEALTH TAX</vt:lpstr>
      <vt:lpstr>DEFINITION OF WEALTH TAX</vt:lpstr>
      <vt:lpstr>DIFFERENT TYPE OF TAXES INSIDE THE ITALIAN LEGAL SYSTEM</vt:lpstr>
      <vt:lpstr>Presentazione standard di PowerPoint</vt:lpstr>
      <vt:lpstr>BUT, “WHAT IS WEALTH AND INCOME?”  WEALTH OR NET WORTH, represents a stock event and correspond with a wealth that a person owns in a specific period.  INCOME represents a dynamics event and corresponds to the wealth produced by an economic actor in a certain period of time.</vt:lpstr>
      <vt:lpstr>Presentazione standard di PowerPoint</vt:lpstr>
      <vt:lpstr>Presentazione standard di PowerPoint</vt:lpstr>
      <vt:lpstr>WHAT MOVABLE AND IMMOVABLE PROPERTIES MEAN?</vt:lpstr>
      <vt:lpstr>Presentazione standard di PowerPoint</vt:lpstr>
      <vt:lpstr>Presentazione standard di PowerPoint</vt:lpstr>
      <vt:lpstr>Presentazione standard di PowerPoint</vt:lpstr>
      <vt:lpstr>TYPES OF TAXES FOR IMMOVABLE PROPERTIES, in Italy</vt:lpstr>
      <vt:lpstr>Presentazione standard di PowerPoint</vt:lpstr>
      <vt:lpstr>TYPES OF TAXES FOR MOVABLE PROPERTIES, in Italy</vt:lpstr>
      <vt:lpstr>Presentazione standard di PowerPoint</vt:lpstr>
      <vt:lpstr>«PRELIEVO FORZOSO» del 1992</vt:lpstr>
      <vt:lpstr>WHY DOES THE ITALIAN GOVERNMENT CONTINUE TO RE-PROPOSE IT? </vt:lpstr>
      <vt:lpstr>ITALY AND THE COMPARISON WITH OTHER EUROPEAN COUNTRY  </vt:lpstr>
      <vt:lpstr>AND OUTSIDE EUROPEAN CONTEXT? (USA)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enrico bartelle</dc:creator>
  <cp:lastModifiedBy>enrico bartelle</cp:lastModifiedBy>
  <cp:revision>17</cp:revision>
  <dcterms:modified xsi:type="dcterms:W3CDTF">2023-03-08T17:53:19Z</dcterms:modified>
</cp:coreProperties>
</file>