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6"/>
  </p:notesMasterIdLst>
  <p:sldIdLst>
    <p:sldId id="256" r:id="rId2"/>
    <p:sldId id="306" r:id="rId3"/>
    <p:sldId id="339" r:id="rId4"/>
    <p:sldId id="340" r:id="rId5"/>
    <p:sldId id="341" r:id="rId6"/>
    <p:sldId id="342" r:id="rId7"/>
    <p:sldId id="344" r:id="rId8"/>
    <p:sldId id="343" r:id="rId9"/>
    <p:sldId id="351" r:id="rId10"/>
    <p:sldId id="346" r:id="rId11"/>
    <p:sldId id="349" r:id="rId12"/>
    <p:sldId id="347" r:id="rId13"/>
    <p:sldId id="350" r:id="rId14"/>
    <p:sldId id="338" r:id="rId15"/>
  </p:sldIdLst>
  <p:sldSz cx="12192000" cy="6858000"/>
  <p:notesSz cx="6858000" cy="9144000"/>
  <p:custDataLst>
    <p:tags r:id="rId1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943CBB-59E7-0B59-60F4-436259C69428}" name="Greggi Marco" initials="GM" userId="S::grgmrc@unife.it::a1632b48-9c95-4a4a-8980-eb10211cd4cf" providerId="AD"/>
  <p188:author id="{D868B9EE-E4CA-EFB9-99FE-A0ABA092980D}" name="Utente guest" initials="Ug" userId="S::urn:spo:anon#afa64175d498c40a46aa7aa3712696ad8854fc0aa3796959a7890bb091afceb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8" autoAdjust="0"/>
    <p:restoredTop sz="94694"/>
  </p:normalViewPr>
  <p:slideViewPr>
    <p:cSldViewPr snapToGrid="0">
      <p:cViewPr varScale="1">
        <p:scale>
          <a:sx n="79" d="100"/>
          <a:sy n="79" d="100"/>
        </p:scale>
        <p:origin x="6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261136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2975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215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2164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0258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1392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964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1070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49676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26423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2439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2785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5410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2ebe45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2ebe45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430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611" y="992767"/>
            <a:ext cx="11360800" cy="2736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415600" y="3778833"/>
            <a:ext cx="11360800" cy="1056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415600" y="1474833"/>
            <a:ext cx="11360800" cy="26181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415600" y="4202967"/>
            <a:ext cx="11360800" cy="17343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3659D9B-5B19-4F0E-AEFB-B3C702AE9C55}" type="datetime1">
              <a:rPr lang="it-IT" smtClean="0"/>
              <a:t>09/03/2023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347551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2867800"/>
            <a:ext cx="11360800" cy="11223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15600" y="593367"/>
            <a:ext cx="11360800" cy="763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600" y="740800"/>
            <a:ext cx="3744000" cy="1007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415600" y="1852800"/>
            <a:ext cx="3744000" cy="4239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653667" y="600200"/>
            <a:ext cx="8490400" cy="54543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6096000" y="-167"/>
            <a:ext cx="6096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7" name="Google Shape;37;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54000" y="3737433"/>
            <a:ext cx="5393600" cy="1646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6586000" y="965433"/>
            <a:ext cx="5116000" cy="49269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600" y="5640767"/>
            <a:ext cx="7998400" cy="80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11296611" y="6217622"/>
            <a:ext cx="7316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5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11296611" y="6217622"/>
            <a:ext cx="7316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fld id="{00000000-1234-1234-1234-123412341234}" type="slidenum">
              <a:rPr lang="it-IT" smtClean="0"/>
              <a:pPr/>
              <a:t>‹N›</a:t>
            </a:fld>
            <a:endParaRPr lang="it-IT"/>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220420" y="1449422"/>
            <a:ext cx="9991287" cy="2669352"/>
          </a:xfrm>
          <a:prstGeom prst="rect">
            <a:avLst/>
          </a:prstGeom>
        </p:spPr>
        <p:txBody>
          <a:bodyPr spcFirstLastPara="1" wrap="square" lIns="91425" tIns="91425" rIns="91425" bIns="91425" anchor="ctr" anchorCtr="0">
            <a:noAutofit/>
          </a:bodyPr>
          <a:lstStyle/>
          <a:p>
            <a:r>
              <a:rPr lang="en-US" sz="3200" dirty="0">
                <a:solidFill>
                  <a:srgbClr val="0B5394"/>
                </a:solidFill>
                <a:latin typeface="Calibri"/>
                <a:ea typeface="Calibri"/>
                <a:cs typeface="Calibri"/>
                <a:sym typeface="Calibri"/>
              </a:rPr>
              <a:t>WINDFALL PROFIT TAXATION AND THE REDISTRIBUTIVE ISSUE: PAST, PRESENT AND FUTURE</a:t>
            </a:r>
            <a:br>
              <a:rPr lang="en-US" sz="3200" dirty="0">
                <a:solidFill>
                  <a:srgbClr val="0B5394"/>
                </a:solidFill>
                <a:latin typeface="Calibri"/>
                <a:ea typeface="Calibri"/>
                <a:cs typeface="Calibri"/>
                <a:sym typeface="Calibri"/>
              </a:rPr>
            </a:br>
            <a:br>
              <a:rPr lang="en-US" sz="3200" dirty="0">
                <a:solidFill>
                  <a:srgbClr val="0B5394"/>
                </a:solidFill>
                <a:latin typeface="Calibri"/>
                <a:ea typeface="Calibri"/>
                <a:cs typeface="Calibri"/>
                <a:sym typeface="Calibri"/>
              </a:rPr>
            </a:br>
            <a:r>
              <a:rPr lang="en-US" sz="3200" dirty="0">
                <a:solidFill>
                  <a:srgbClr val="0B5394"/>
                </a:solidFill>
                <a:latin typeface="Calibri"/>
                <a:ea typeface="Calibri"/>
                <a:cs typeface="Calibri"/>
                <a:sym typeface="Calibri"/>
              </a:rPr>
              <a:t>Comparing Windfall Profit Tax with Robin Hood Tax</a:t>
            </a:r>
            <a:endParaRPr lang="it-IT" sz="3200" dirty="0">
              <a:solidFill>
                <a:srgbClr val="0B5394"/>
              </a:solidFill>
              <a:latin typeface="Calibri"/>
              <a:ea typeface="Calibri"/>
              <a:cs typeface="Calibri"/>
              <a:sym typeface="Calibri"/>
            </a:endParaRPr>
          </a:p>
        </p:txBody>
      </p:sp>
      <p:sp>
        <p:nvSpPr>
          <p:cNvPr id="55" name="Google Shape;55;p13"/>
          <p:cNvSpPr txBox="1">
            <a:spLocks noGrp="1"/>
          </p:cNvSpPr>
          <p:nvPr>
            <p:ph type="subTitle" idx="1"/>
          </p:nvPr>
        </p:nvSpPr>
        <p:spPr>
          <a:xfrm>
            <a:off x="1835700" y="4245233"/>
            <a:ext cx="8520600" cy="1922103"/>
          </a:xfrm>
          <a:prstGeom prst="rect">
            <a:avLst/>
          </a:prstGeom>
        </p:spPr>
        <p:txBody>
          <a:bodyPr spcFirstLastPara="1" wrap="square" lIns="91425" tIns="91425" rIns="91425" bIns="91425" anchor="t" anchorCtr="0">
            <a:noAutofit/>
          </a:bodyPr>
          <a:lstStyle/>
          <a:p>
            <a:pPr marL="0" indent="0"/>
            <a:r>
              <a:rPr lang="it" sz="2400" dirty="0">
                <a:solidFill>
                  <a:schemeClr val="tx1"/>
                </a:solidFill>
                <a:latin typeface="Calibri"/>
                <a:ea typeface="Calibri"/>
                <a:cs typeface="Calibri"/>
                <a:sym typeface="Calibri"/>
              </a:rPr>
              <a:t>Eleonora Addarii and Valentina Passadore</a:t>
            </a:r>
          </a:p>
          <a:p>
            <a:pPr marL="0" indent="0"/>
            <a:br>
              <a:rPr lang="it" dirty="0">
                <a:solidFill>
                  <a:schemeClr val="tx1"/>
                </a:solidFill>
                <a:latin typeface="Calibri"/>
                <a:ea typeface="Calibri"/>
                <a:cs typeface="Calibri"/>
                <a:sym typeface="Calibri"/>
              </a:rPr>
            </a:br>
            <a:r>
              <a:rPr lang="en-US" sz="1800" dirty="0">
                <a:solidFill>
                  <a:schemeClr val="tx1"/>
                </a:solidFill>
                <a:latin typeface="Calibri"/>
                <a:ea typeface="Calibri"/>
                <a:cs typeface="Calibri"/>
                <a:sym typeface="Calibri"/>
              </a:rPr>
              <a:t>Made to Last?</a:t>
            </a:r>
            <a:br>
              <a:rPr lang="en-US" sz="1800" dirty="0">
                <a:solidFill>
                  <a:schemeClr val="tx1"/>
                </a:solidFill>
                <a:latin typeface="Calibri"/>
                <a:ea typeface="Calibri"/>
                <a:cs typeface="Calibri"/>
                <a:sym typeface="Calibri"/>
              </a:rPr>
            </a:br>
            <a:r>
              <a:rPr lang="en-US" sz="1800" dirty="0">
                <a:solidFill>
                  <a:schemeClr val="tx1"/>
                </a:solidFill>
                <a:latin typeface="Calibri"/>
                <a:ea typeface="Calibri"/>
                <a:cs typeface="Calibri"/>
                <a:sym typeface="Calibri"/>
              </a:rPr>
              <a:t>Windfall Profit Taxation in Europe (and Beyond) </a:t>
            </a:r>
            <a:br>
              <a:rPr lang="en-US" sz="1800" dirty="0">
                <a:solidFill>
                  <a:schemeClr val="tx1"/>
                </a:solidFill>
                <a:latin typeface="Calibri"/>
                <a:ea typeface="Calibri"/>
                <a:cs typeface="Calibri"/>
                <a:sym typeface="Calibri"/>
              </a:rPr>
            </a:br>
            <a:r>
              <a:rPr lang="en-US" sz="1800" dirty="0">
                <a:solidFill>
                  <a:schemeClr val="tx1"/>
                </a:solidFill>
                <a:latin typeface="Calibri"/>
                <a:ea typeface="Calibri"/>
                <a:cs typeface="Calibri"/>
                <a:sym typeface="Calibri"/>
              </a:rPr>
              <a:t>University of Ferrara - 9 March 2023</a:t>
            </a:r>
            <a:endParaRPr sz="1800" dirty="0">
              <a:solidFill>
                <a:schemeClr val="tx1"/>
              </a:solidFill>
              <a:latin typeface="Calibri"/>
              <a:ea typeface="Calibri"/>
              <a:cs typeface="Calibri"/>
              <a:sym typeface="Calibri"/>
            </a:endParaRPr>
          </a:p>
        </p:txBody>
      </p:sp>
      <p:pic>
        <p:nvPicPr>
          <p:cNvPr id="2" name="Immagine 1">
            <a:extLst>
              <a:ext uri="{FF2B5EF4-FFF2-40B4-BE49-F238E27FC236}">
                <a16:creationId xmlns:a16="http://schemas.microsoft.com/office/drawing/2014/main" id="{E4C6F3AF-8E76-0B9C-6F1E-B39770DDE0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839" y="320642"/>
            <a:ext cx="3051722" cy="74004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New windfall profit contributions</a:t>
            </a:r>
            <a:br>
              <a:rPr lang="en-US" sz="3600" dirty="0">
                <a:latin typeface="Calibri"/>
                <a:ea typeface="Calibri"/>
                <a:cs typeface="Calibri"/>
                <a:sym typeface="Calibri"/>
              </a:rPr>
            </a:br>
            <a:r>
              <a:rPr lang="en-US" dirty="0">
                <a:latin typeface="Calibri"/>
                <a:ea typeface="Calibri"/>
                <a:cs typeface="Calibri"/>
                <a:sym typeface="Calibri"/>
              </a:rPr>
              <a:t>in the light of C. Cost. n. 10/2015 </a:t>
            </a:r>
            <a:endParaRPr dirty="0">
              <a:latin typeface="Calibri"/>
              <a:ea typeface="Calibri"/>
              <a:cs typeface="Calibri"/>
              <a:sym typeface="Calibri"/>
            </a:endParaRPr>
          </a:p>
        </p:txBody>
      </p:sp>
      <p:sp>
        <p:nvSpPr>
          <p:cNvPr id="62" name="Google Shape;62;p14"/>
          <p:cNvSpPr txBox="1">
            <a:spLocks noGrp="1"/>
          </p:cNvSpPr>
          <p:nvPr>
            <p:ph type="body" idx="1"/>
          </p:nvPr>
        </p:nvSpPr>
        <p:spPr>
          <a:xfrm>
            <a:off x="520117" y="1832725"/>
            <a:ext cx="11023133" cy="4491149"/>
          </a:xfrm>
          <a:prstGeom prst="rect">
            <a:avLst/>
          </a:prstGeom>
        </p:spPr>
        <p:txBody>
          <a:bodyPr spcFirstLastPara="1" wrap="square" lIns="91425" tIns="91425" rIns="91425" bIns="91425" anchor="ctr" anchorCtr="0">
            <a:noAutofit/>
          </a:bodyPr>
          <a:lstStyle/>
          <a:p>
            <a:pPr indent="-381000" algn="just">
              <a:buClr>
                <a:srgbClr val="000000"/>
              </a:buClr>
              <a:buSzPts val="2400"/>
              <a:buFont typeface="Calibri"/>
              <a:buChar char="●"/>
            </a:pPr>
            <a:r>
              <a:rPr lang="en-GB" sz="2000" b="1" dirty="0">
                <a:solidFill>
                  <a:srgbClr val="000000"/>
                </a:solidFill>
                <a:latin typeface="Calibri"/>
                <a:cs typeface="Calibri"/>
              </a:rPr>
              <a:t>Same taxpayers as Robin tax</a:t>
            </a:r>
            <a:r>
              <a:rPr lang="en-GB" sz="2000" dirty="0">
                <a:solidFill>
                  <a:srgbClr val="000000"/>
                </a:solidFill>
                <a:latin typeface="Calibri"/>
                <a:cs typeface="Calibri"/>
              </a:rPr>
              <a:t>: on this grounds both the contributions are legitimate (except for the possible discrimination within the same group of taxpayers)</a:t>
            </a:r>
          </a:p>
          <a:p>
            <a:pPr marL="76200" indent="0" algn="just">
              <a:buClr>
                <a:srgbClr val="000000"/>
              </a:buClr>
              <a:buSzPts val="2400"/>
              <a:buNone/>
            </a:pPr>
            <a:endParaRPr lang="en-GB" sz="1600" dirty="0">
              <a:solidFill>
                <a:srgbClr val="000000"/>
              </a:solidFill>
              <a:latin typeface="Calibri"/>
              <a:cs typeface="Calibri"/>
              <a:sym typeface="Calibri"/>
            </a:endParaRPr>
          </a:p>
          <a:p>
            <a:pPr indent="-381000" algn="just">
              <a:buClr>
                <a:srgbClr val="000000"/>
              </a:buClr>
              <a:buSzPts val="2400"/>
              <a:buFont typeface="Calibri"/>
              <a:buChar char="●"/>
            </a:pPr>
            <a:r>
              <a:rPr lang="en-GB" sz="2000" b="1" dirty="0">
                <a:solidFill>
                  <a:srgbClr val="000000"/>
                </a:solidFill>
                <a:latin typeface="Calibri"/>
                <a:cs typeface="Calibri"/>
                <a:sym typeface="Calibri"/>
              </a:rPr>
              <a:t>Different tax base from Robin tax</a:t>
            </a:r>
            <a:r>
              <a:rPr lang="en-GB" sz="2000" dirty="0">
                <a:solidFill>
                  <a:srgbClr val="000000"/>
                </a:solidFill>
                <a:latin typeface="Calibri"/>
                <a:cs typeface="Calibri"/>
                <a:sym typeface="Calibri"/>
              </a:rPr>
              <a:t>: neither of them is able to identify excess profits </a:t>
            </a:r>
          </a:p>
          <a:p>
            <a:pPr marL="762000" indent="-314325" algn="just">
              <a:buClr>
                <a:srgbClr val="000000"/>
              </a:buClr>
              <a:buSzPts val="2400"/>
              <a:buFont typeface="Arial" panose="020B0604020202020204" pitchFamily="34" charset="0"/>
              <a:buChar char="•"/>
            </a:pPr>
            <a:r>
              <a:rPr lang="en-GB" sz="2000" dirty="0">
                <a:solidFill>
                  <a:srgbClr val="000000"/>
                </a:solidFill>
                <a:latin typeface="Calibri"/>
                <a:cs typeface="Calibri"/>
                <a:sym typeface="Calibri"/>
              </a:rPr>
              <a:t>2022 contribution: refers to Vat operations in a given period</a:t>
            </a:r>
          </a:p>
          <a:p>
            <a:pPr marL="762000" indent="-314325" algn="just">
              <a:buClr>
                <a:srgbClr val="000000"/>
              </a:buClr>
              <a:buSzPts val="2400"/>
              <a:buFont typeface="Arial" panose="020B0604020202020204" pitchFamily="34" charset="0"/>
              <a:buChar char="•"/>
            </a:pPr>
            <a:r>
              <a:rPr lang="en-GB" sz="2000" dirty="0">
                <a:solidFill>
                  <a:srgbClr val="000000"/>
                </a:solidFill>
                <a:latin typeface="Calibri"/>
                <a:cs typeface="Calibri"/>
                <a:sym typeface="Calibri"/>
              </a:rPr>
              <a:t>2023 contribution: refers to global income</a:t>
            </a:r>
          </a:p>
          <a:p>
            <a:pPr marL="419100" indent="0" algn="just">
              <a:buClr>
                <a:srgbClr val="000000"/>
              </a:buClr>
              <a:buSzPts val="2400"/>
              <a:buNone/>
            </a:pPr>
            <a:endParaRPr lang="en-GB" sz="2000" dirty="0">
              <a:solidFill>
                <a:srgbClr val="000000"/>
              </a:solidFill>
              <a:latin typeface="Calibri"/>
              <a:cs typeface="Calibri"/>
              <a:sym typeface="Calibri"/>
            </a:endParaRPr>
          </a:p>
          <a:p>
            <a:pPr marL="419100" algn="just">
              <a:buClr>
                <a:srgbClr val="000000"/>
              </a:buClr>
              <a:buSzPts val="2400"/>
              <a:buFont typeface="Calibri" panose="020F0502020204030204" pitchFamily="34" charset="0"/>
              <a:buChar char="●"/>
            </a:pPr>
            <a:r>
              <a:rPr lang="en-GB" sz="2000" b="1" dirty="0">
                <a:solidFill>
                  <a:srgbClr val="000000"/>
                </a:solidFill>
                <a:latin typeface="Calibri"/>
                <a:cs typeface="Calibri"/>
              </a:rPr>
              <a:t>Limited duration</a:t>
            </a:r>
            <a:r>
              <a:rPr lang="en-GB" sz="2000" dirty="0">
                <a:solidFill>
                  <a:srgbClr val="000000"/>
                </a:solidFill>
                <a:latin typeface="Calibri"/>
                <a:cs typeface="Calibri"/>
              </a:rPr>
              <a:t>: at the moment, both the contributions are intended to be extraordinary and levied for just one tax period each</a:t>
            </a:r>
          </a:p>
          <a:p>
            <a:pPr marL="76200" indent="0" algn="just">
              <a:buClr>
                <a:srgbClr val="000000"/>
              </a:buClr>
              <a:buSzPts val="2400"/>
              <a:buNone/>
            </a:pPr>
            <a:endParaRPr lang="en-US" sz="2000" dirty="0">
              <a:solidFill>
                <a:srgbClr val="000000"/>
              </a:solidFill>
              <a:latin typeface="Calibri"/>
              <a:cs typeface="Calibri"/>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9</a:t>
            </a:r>
            <a:endParaRPr dirty="0"/>
          </a:p>
        </p:txBody>
      </p:sp>
      <p:pic>
        <p:nvPicPr>
          <p:cNvPr id="2" name="Immagine 1">
            <a:extLst>
              <a:ext uri="{FF2B5EF4-FFF2-40B4-BE49-F238E27FC236}">
                <a16:creationId xmlns:a16="http://schemas.microsoft.com/office/drawing/2014/main" id="{F54F701F-32CA-FD96-8BEF-8D09D3DDB9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904584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cs typeface="Calibri"/>
                <a:sym typeface="Calibri"/>
              </a:rPr>
              <a:t>Suitability to satisfy the solidarity and redistributive purpose </a:t>
            </a:r>
          </a:p>
        </p:txBody>
      </p:sp>
      <p:sp>
        <p:nvSpPr>
          <p:cNvPr id="62" name="Google Shape;62;p14"/>
          <p:cNvSpPr txBox="1">
            <a:spLocks noGrp="1"/>
          </p:cNvSpPr>
          <p:nvPr>
            <p:ph type="body" idx="1"/>
          </p:nvPr>
        </p:nvSpPr>
        <p:spPr>
          <a:xfrm>
            <a:off x="461394" y="1647301"/>
            <a:ext cx="11023133" cy="4817526"/>
          </a:xfrm>
          <a:prstGeom prst="rect">
            <a:avLst/>
          </a:prstGeom>
        </p:spPr>
        <p:txBody>
          <a:bodyPr spcFirstLastPara="1" wrap="square" lIns="91425" tIns="91425" rIns="91425" bIns="91425" anchor="ctr" anchorCtr="0">
            <a:noAutofit/>
          </a:bodyPr>
          <a:lstStyle/>
          <a:p>
            <a:pPr indent="-381000" algn="just">
              <a:buClr>
                <a:srgbClr val="000000"/>
              </a:buClr>
              <a:buSzPts val="2400"/>
              <a:buFont typeface="Calibri"/>
              <a:buChar char="●"/>
            </a:pPr>
            <a:r>
              <a:rPr lang="en-US" sz="2000" b="1" dirty="0">
                <a:solidFill>
                  <a:srgbClr val="000000"/>
                </a:solidFill>
                <a:latin typeface="Calibri"/>
                <a:cs typeface="Calibri"/>
                <a:sym typeface="Calibri"/>
              </a:rPr>
              <a:t>Lack of an effective prohibition to transfer the burden to prices and consumers</a:t>
            </a:r>
          </a:p>
          <a:p>
            <a:pPr marL="76200" indent="0" algn="just">
              <a:buClr>
                <a:srgbClr val="000000"/>
              </a:buClr>
              <a:buSzPts val="2400"/>
              <a:buNone/>
            </a:pPr>
            <a:endParaRPr lang="en-US" sz="2000" dirty="0">
              <a:solidFill>
                <a:srgbClr val="000000"/>
              </a:solidFill>
              <a:latin typeface="Calibri"/>
              <a:cs typeface="Calibri"/>
              <a:sym typeface="Calibri"/>
            </a:endParaRPr>
          </a:p>
          <a:p>
            <a:pPr marL="452438" indent="0" algn="just">
              <a:buClr>
                <a:srgbClr val="000000"/>
              </a:buClr>
              <a:buSzPts val="2400"/>
              <a:buNone/>
            </a:pPr>
            <a:r>
              <a:rPr lang="en-US" sz="2000" b="1" dirty="0">
                <a:solidFill>
                  <a:srgbClr val="000000"/>
                </a:solidFill>
                <a:latin typeface="Calibri"/>
                <a:cs typeface="Calibri"/>
                <a:sym typeface="Calibri"/>
              </a:rPr>
              <a:t>2022 contribution</a:t>
            </a:r>
            <a:r>
              <a:rPr lang="en-US" sz="2000" dirty="0">
                <a:solidFill>
                  <a:srgbClr val="000000"/>
                </a:solidFill>
                <a:latin typeface="Calibri"/>
                <a:cs typeface="Calibri"/>
                <a:sym typeface="Calibri"/>
              </a:rPr>
              <a:t>: provides for AGCOM to </a:t>
            </a:r>
            <a:r>
              <a:rPr lang="en-GB" sz="2000" dirty="0">
                <a:solidFill>
                  <a:srgbClr val="000000"/>
                </a:solidFill>
                <a:latin typeface="Calibri"/>
                <a:cs typeface="Calibri"/>
              </a:rPr>
              <a:t>supervision the prices and imposes on the companies involved the </a:t>
            </a:r>
            <a:r>
              <a:rPr lang="en-GB" sz="2000" i="1" dirty="0">
                <a:solidFill>
                  <a:srgbClr val="000000"/>
                </a:solidFill>
                <a:latin typeface="Calibri"/>
                <a:cs typeface="Calibri"/>
              </a:rPr>
              <a:t>obligation</a:t>
            </a:r>
            <a:r>
              <a:rPr lang="en-GB" sz="2000" dirty="0">
                <a:solidFill>
                  <a:srgbClr val="000000"/>
                </a:solidFill>
                <a:latin typeface="Calibri"/>
                <a:cs typeface="Calibri"/>
              </a:rPr>
              <a:t> to monthly communicate the prices:</a:t>
            </a:r>
          </a:p>
          <a:p>
            <a:pPr marL="795338" algn="just">
              <a:buClr>
                <a:srgbClr val="000000"/>
              </a:buClr>
              <a:buSzPts val="2400"/>
              <a:buFontTx/>
              <a:buChar char="-"/>
            </a:pPr>
            <a:r>
              <a:rPr lang="en-GB" sz="2000" dirty="0">
                <a:solidFill>
                  <a:srgbClr val="000000"/>
                </a:solidFill>
                <a:latin typeface="Calibri"/>
                <a:cs typeface="Calibri"/>
              </a:rPr>
              <a:t>No sanctions/sanctioning powers for AGCOM</a:t>
            </a:r>
          </a:p>
          <a:p>
            <a:pPr marL="795338" algn="just">
              <a:buClr>
                <a:srgbClr val="000000"/>
              </a:buClr>
              <a:buSzPts val="2400"/>
              <a:buFontTx/>
              <a:buChar char="-"/>
            </a:pPr>
            <a:r>
              <a:rPr lang="en-GB" sz="2000" dirty="0">
                <a:solidFill>
                  <a:srgbClr val="000000"/>
                </a:solidFill>
                <a:latin typeface="Calibri"/>
                <a:cs typeface="Calibri"/>
              </a:rPr>
              <a:t>No predetermined criteria to evaluate the prices or the margin applied/realized</a:t>
            </a:r>
          </a:p>
          <a:p>
            <a:pPr marL="795338" algn="just">
              <a:buClr>
                <a:srgbClr val="000000"/>
              </a:buClr>
              <a:buSzPts val="2400"/>
              <a:buFontTx/>
              <a:buChar char="-"/>
            </a:pPr>
            <a:r>
              <a:rPr lang="en-GB" sz="2000" dirty="0">
                <a:solidFill>
                  <a:srgbClr val="000000"/>
                </a:solidFill>
                <a:latin typeface="Calibri"/>
                <a:cs typeface="Calibri"/>
              </a:rPr>
              <a:t>Information required different from tax base (</a:t>
            </a:r>
            <a:r>
              <a:rPr lang="en-GB" sz="2000" dirty="0" err="1">
                <a:solidFill>
                  <a:srgbClr val="000000"/>
                </a:solidFill>
                <a:latin typeface="Calibri"/>
                <a:cs typeface="Calibri"/>
              </a:rPr>
              <a:t>purchase&amp;sale</a:t>
            </a:r>
            <a:r>
              <a:rPr lang="en-GB" sz="2000" dirty="0">
                <a:solidFill>
                  <a:srgbClr val="000000"/>
                </a:solidFill>
                <a:latin typeface="Calibri"/>
                <a:cs typeface="Calibri"/>
              </a:rPr>
              <a:t> prices </a:t>
            </a:r>
            <a:r>
              <a:rPr lang="en-GB" sz="2000" i="1" dirty="0">
                <a:solidFill>
                  <a:srgbClr val="000000"/>
                </a:solidFill>
                <a:latin typeface="Calibri"/>
                <a:cs typeface="Calibri"/>
              </a:rPr>
              <a:t>vs </a:t>
            </a:r>
            <a:r>
              <a:rPr lang="en-GB" sz="2000" dirty="0">
                <a:solidFill>
                  <a:srgbClr val="000000"/>
                </a:solidFill>
                <a:latin typeface="Calibri"/>
                <a:cs typeface="Calibri"/>
              </a:rPr>
              <a:t>VAT operations balance)</a:t>
            </a:r>
          </a:p>
          <a:p>
            <a:pPr marL="795338" algn="just">
              <a:buClr>
                <a:srgbClr val="000000"/>
              </a:buClr>
              <a:buSzPts val="2400"/>
              <a:buFontTx/>
              <a:buChar char="-"/>
            </a:pPr>
            <a:r>
              <a:rPr lang="en-GB" sz="2000" dirty="0">
                <a:solidFill>
                  <a:srgbClr val="000000"/>
                </a:solidFill>
                <a:latin typeface="Calibri"/>
                <a:cs typeface="Calibri"/>
              </a:rPr>
              <a:t>Too many differences in the market (energy/gas </a:t>
            </a:r>
            <a:r>
              <a:rPr lang="en-GB" sz="2000" i="1" dirty="0">
                <a:solidFill>
                  <a:srgbClr val="000000"/>
                </a:solidFill>
                <a:latin typeface="Calibri"/>
                <a:cs typeface="Calibri"/>
              </a:rPr>
              <a:t>vs</a:t>
            </a:r>
            <a:r>
              <a:rPr lang="en-GB" sz="2000" dirty="0">
                <a:solidFill>
                  <a:srgbClr val="000000"/>
                </a:solidFill>
                <a:latin typeface="Calibri"/>
                <a:cs typeface="Calibri"/>
              </a:rPr>
              <a:t> oil)</a:t>
            </a:r>
          </a:p>
          <a:p>
            <a:pPr marL="452438" indent="0" algn="just">
              <a:buClr>
                <a:srgbClr val="000000"/>
              </a:buClr>
              <a:buSzPts val="2400"/>
              <a:buNone/>
            </a:pPr>
            <a:endParaRPr lang="en-GB" sz="2000" dirty="0">
              <a:solidFill>
                <a:srgbClr val="000000"/>
              </a:solidFill>
              <a:latin typeface="Calibri"/>
              <a:cs typeface="Calibri"/>
            </a:endParaRPr>
          </a:p>
          <a:p>
            <a:pPr marL="452438" indent="0" algn="just">
              <a:buClr>
                <a:srgbClr val="000000"/>
              </a:buClr>
              <a:buSzPts val="2400"/>
              <a:buNone/>
            </a:pPr>
            <a:r>
              <a:rPr lang="en-GB" sz="2000" b="1" dirty="0">
                <a:solidFill>
                  <a:srgbClr val="000000"/>
                </a:solidFill>
                <a:latin typeface="Calibri"/>
                <a:cs typeface="Calibri"/>
              </a:rPr>
              <a:t>2023 contribution</a:t>
            </a:r>
            <a:r>
              <a:rPr lang="en-GB" sz="2000" dirty="0">
                <a:solidFill>
                  <a:srgbClr val="000000"/>
                </a:solidFill>
                <a:latin typeface="Calibri"/>
                <a:cs typeface="Calibri"/>
              </a:rPr>
              <a:t>: no provisions at all</a:t>
            </a:r>
          </a:p>
          <a:p>
            <a:pPr marL="795338" algn="just">
              <a:buClr>
                <a:srgbClr val="000000"/>
              </a:buClr>
              <a:buSzPts val="2400"/>
              <a:buFontTx/>
              <a:buChar char="-"/>
            </a:pPr>
            <a:endParaRPr lang="en-US" sz="2000" dirty="0">
              <a:solidFill>
                <a:srgbClr val="000000"/>
              </a:solidFill>
              <a:latin typeface="Calibri"/>
              <a:cs typeface="Calibri"/>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10</a:t>
            </a:r>
            <a:endParaRPr dirty="0"/>
          </a:p>
        </p:txBody>
      </p:sp>
      <p:pic>
        <p:nvPicPr>
          <p:cNvPr id="2" name="Immagine 1">
            <a:extLst>
              <a:ext uri="{FF2B5EF4-FFF2-40B4-BE49-F238E27FC236}">
                <a16:creationId xmlns:a16="http://schemas.microsoft.com/office/drawing/2014/main" id="{1E5B9AC2-36DE-14E2-F5A1-107D056D5D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3981582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cs typeface="Calibri"/>
                <a:sym typeface="Calibri"/>
              </a:rPr>
              <a:t>….</a:t>
            </a:r>
            <a:endParaRPr lang="en-US" sz="2400" dirty="0">
              <a:latin typeface="Calibri"/>
              <a:ea typeface="Calibri"/>
              <a:cs typeface="Calibri"/>
              <a:sym typeface="Calibri"/>
            </a:endParaRPr>
          </a:p>
        </p:txBody>
      </p:sp>
      <p:sp>
        <p:nvSpPr>
          <p:cNvPr id="62" name="Google Shape;62;p14"/>
          <p:cNvSpPr txBox="1">
            <a:spLocks noGrp="1"/>
          </p:cNvSpPr>
          <p:nvPr>
            <p:ph type="body" idx="1"/>
          </p:nvPr>
        </p:nvSpPr>
        <p:spPr>
          <a:xfrm>
            <a:off x="584433" y="1721701"/>
            <a:ext cx="11023133" cy="4602173"/>
          </a:xfrm>
          <a:prstGeom prst="rect">
            <a:avLst/>
          </a:prstGeom>
        </p:spPr>
        <p:txBody>
          <a:bodyPr spcFirstLastPara="1" wrap="square" lIns="91425" tIns="91425" rIns="91425" bIns="91425" anchor="ctr" anchorCtr="0">
            <a:noAutofit/>
          </a:bodyPr>
          <a:lstStyle/>
          <a:p>
            <a:pPr marL="419100" algn="just">
              <a:buClr>
                <a:srgbClr val="000000"/>
              </a:buClr>
              <a:buSzPts val="2400"/>
              <a:buFont typeface="Calibri" panose="020F0502020204030204" pitchFamily="34" charset="0"/>
              <a:buChar char="●"/>
            </a:pPr>
            <a:r>
              <a:rPr lang="en-US" sz="2000" b="1" dirty="0">
                <a:solidFill>
                  <a:srgbClr val="000000"/>
                </a:solidFill>
                <a:latin typeface="Calibri"/>
                <a:cs typeface="Calibri"/>
              </a:rPr>
              <a:t>No deduction within IRES and IRAP</a:t>
            </a:r>
          </a:p>
          <a:p>
            <a:pPr marL="452438" indent="0" algn="just">
              <a:buClr>
                <a:srgbClr val="000000"/>
              </a:buClr>
              <a:buSzPts val="2400"/>
              <a:buNone/>
            </a:pPr>
            <a:r>
              <a:rPr lang="en-US" sz="2000" dirty="0">
                <a:solidFill>
                  <a:srgbClr val="000000"/>
                </a:solidFill>
                <a:latin typeface="Calibri"/>
                <a:cs typeface="Calibri"/>
              </a:rPr>
              <a:t>Increases the risk of transferring the economic burden, as the contributions represent a cost for the company</a:t>
            </a:r>
            <a:r>
              <a:rPr lang="en-US" sz="1600" dirty="0">
                <a:solidFill>
                  <a:srgbClr val="FF0000"/>
                </a:solidFill>
                <a:latin typeface="Calibri"/>
                <a:ea typeface="Calibri"/>
                <a:cs typeface="Calibri"/>
              </a:rPr>
              <a:t>.</a:t>
            </a:r>
          </a:p>
          <a:p>
            <a:pPr marL="452438" indent="0" algn="just">
              <a:buClr>
                <a:srgbClr val="000000"/>
              </a:buClr>
              <a:buSzPts val="2400"/>
              <a:buNone/>
            </a:pPr>
            <a:r>
              <a:rPr lang="en-US" sz="2000" b="1" dirty="0">
                <a:solidFill>
                  <a:srgbClr val="000000"/>
                </a:solidFill>
                <a:latin typeface="Calibri"/>
                <a:cs typeface="Calibri"/>
              </a:rPr>
              <a:t>2022 Contribution</a:t>
            </a:r>
            <a:r>
              <a:rPr lang="en-US" sz="2000" dirty="0">
                <a:solidFill>
                  <a:srgbClr val="000000"/>
                </a:solidFill>
                <a:latin typeface="Calibri"/>
                <a:cs typeface="Calibri"/>
              </a:rPr>
              <a:t>: violation of the principle set by C. Cost 262/2020: all inherent costs should be deductible within income taxation (except art. 99 TUIR) </a:t>
            </a:r>
          </a:p>
          <a:p>
            <a:pPr marL="452438" indent="0" algn="just">
              <a:buClr>
                <a:srgbClr val="000000"/>
              </a:buClr>
              <a:buSzPts val="2400"/>
              <a:buNone/>
            </a:pPr>
            <a:r>
              <a:rPr lang="en-US" sz="2000" b="1" dirty="0">
                <a:solidFill>
                  <a:srgbClr val="000000"/>
                </a:solidFill>
                <a:latin typeface="Calibri"/>
                <a:cs typeface="Calibri"/>
              </a:rPr>
              <a:t>2023 Contribution</a:t>
            </a:r>
            <a:r>
              <a:rPr lang="en-US" sz="2000" dirty="0">
                <a:solidFill>
                  <a:srgbClr val="000000"/>
                </a:solidFill>
                <a:latin typeface="Calibri"/>
                <a:cs typeface="Calibri"/>
              </a:rPr>
              <a:t>: the same violation depends on the qualification of the tax (income tax or not?)</a:t>
            </a:r>
          </a:p>
          <a:p>
            <a:pPr indent="-381000" algn="just">
              <a:buClr>
                <a:srgbClr val="000000"/>
              </a:buClr>
              <a:buSzPts val="2400"/>
              <a:buFont typeface="Calibri"/>
              <a:buChar char="●"/>
            </a:pPr>
            <a:endParaRPr lang="en-US" sz="1600" dirty="0">
              <a:solidFill>
                <a:srgbClr val="FF0000"/>
              </a:solidFill>
              <a:latin typeface="Calibri"/>
              <a:ea typeface="Calibri"/>
              <a:cs typeface="Calibri"/>
            </a:endParaRPr>
          </a:p>
          <a:p>
            <a:pPr indent="-381000" algn="just">
              <a:buClr>
                <a:srgbClr val="000000"/>
              </a:buClr>
              <a:buSzPts val="2400"/>
              <a:buFont typeface="Calibri"/>
              <a:buChar char="●"/>
            </a:pPr>
            <a:r>
              <a:rPr lang="en-US" sz="2000" dirty="0">
                <a:solidFill>
                  <a:srgbClr val="000000"/>
                </a:solidFill>
                <a:latin typeface="Calibri"/>
                <a:cs typeface="Calibri"/>
              </a:rPr>
              <a:t>On these grounds, according to the principles set by C. Cost. 10/2015 both the contributions should be considered unable to provide the means to assure the fulfilment of the redistributive purpose and avoid the transfer on prices and consumers.</a:t>
            </a:r>
          </a:p>
          <a:p>
            <a:pPr indent="-381000" algn="just">
              <a:buClr>
                <a:srgbClr val="000000"/>
              </a:buClr>
              <a:buSzPts val="2400"/>
              <a:buFont typeface="Calibri"/>
              <a:buChar char="●"/>
            </a:pPr>
            <a:endParaRPr lang="en-US" sz="1600" dirty="0">
              <a:solidFill>
                <a:srgbClr val="FF0000"/>
              </a:solidFill>
              <a:latin typeface="Calibri"/>
              <a:ea typeface="Calibri"/>
              <a:cs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11</a:t>
            </a:r>
            <a:endParaRPr dirty="0"/>
          </a:p>
        </p:txBody>
      </p:sp>
      <p:pic>
        <p:nvPicPr>
          <p:cNvPr id="2" name="Immagine 1">
            <a:extLst>
              <a:ext uri="{FF2B5EF4-FFF2-40B4-BE49-F238E27FC236}">
                <a16:creationId xmlns:a16="http://schemas.microsoft.com/office/drawing/2014/main" id="{278462BA-94D2-C804-E3E5-3FFBD3D931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252194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Conclusions</a:t>
            </a:r>
            <a:endParaRPr sz="3600" dirty="0">
              <a:latin typeface="Calibri"/>
              <a:ea typeface="Calibri"/>
              <a:cs typeface="Calibri"/>
              <a:sym typeface="Calibri"/>
            </a:endParaRPr>
          </a:p>
        </p:txBody>
      </p:sp>
      <p:sp>
        <p:nvSpPr>
          <p:cNvPr id="62" name="Google Shape;62;p14"/>
          <p:cNvSpPr txBox="1">
            <a:spLocks noGrp="1"/>
          </p:cNvSpPr>
          <p:nvPr>
            <p:ph type="body" idx="1"/>
          </p:nvPr>
        </p:nvSpPr>
        <p:spPr>
          <a:xfrm>
            <a:off x="520117" y="1672417"/>
            <a:ext cx="11023133" cy="4530060"/>
          </a:xfrm>
          <a:prstGeom prst="rect">
            <a:avLst/>
          </a:prstGeom>
        </p:spPr>
        <p:txBody>
          <a:bodyPr spcFirstLastPara="1" wrap="square" lIns="91425" tIns="91425" rIns="91425" bIns="91425" anchor="ctr" anchorCtr="0">
            <a:noAutofit/>
          </a:bodyPr>
          <a:lstStyle/>
          <a:p>
            <a:pPr marL="0" marR="0" lvl="0" indent="0" algn="just" defTabSz="914400" rtl="0" eaLnBrk="1" fontAlgn="auto" latinLnBrk="0" hangingPunct="1">
              <a:lnSpc>
                <a:spcPct val="115000"/>
              </a:lnSpc>
              <a:spcBef>
                <a:spcPts val="0"/>
              </a:spcBef>
              <a:spcAft>
                <a:spcPts val="0"/>
              </a:spcAft>
              <a:buClr>
                <a:srgbClr val="000000"/>
              </a:buClr>
              <a:buSzPts val="2400"/>
              <a:buNone/>
              <a:tabLst/>
              <a:defRPr/>
            </a:pPr>
            <a:r>
              <a:rPr lang="en-US" sz="2000" b="1" dirty="0">
                <a:solidFill>
                  <a:schemeClr val="tx1"/>
                </a:solidFill>
                <a:latin typeface="Calibri" panose="020F0502020204030204" pitchFamily="34" charset="0"/>
                <a:ea typeface="Calibri"/>
                <a:cs typeface="Calibri" panose="020F0502020204030204" pitchFamily="34" charset="0"/>
                <a:sym typeface="Calibri"/>
              </a:rPr>
              <a:t>Do the new Italian windfall profit taxes pass the test?</a:t>
            </a:r>
          </a:p>
          <a:p>
            <a:pPr marL="0" marR="0" lvl="0" indent="0" algn="just" defTabSz="914400" rtl="0" eaLnBrk="1" fontAlgn="auto" latinLnBrk="0" hangingPunct="1">
              <a:lnSpc>
                <a:spcPct val="115000"/>
              </a:lnSpc>
              <a:spcBef>
                <a:spcPts val="0"/>
              </a:spcBef>
              <a:spcAft>
                <a:spcPts val="0"/>
              </a:spcAft>
              <a:buClr>
                <a:srgbClr val="000000"/>
              </a:buClr>
              <a:buSzPts val="2400"/>
              <a:buNone/>
              <a:tabLst/>
              <a:defRPr/>
            </a:pPr>
            <a:endParaRPr kumimoji="0" lang="en-US" sz="1600" b="0" i="0" u="none" strike="noStrike" kern="0" cap="none" spc="0" normalizeH="0" baseline="0" noProof="0" dirty="0">
              <a:ln>
                <a:noFill/>
              </a:ln>
              <a:solidFill>
                <a:schemeClr val="tx1"/>
              </a:solidFill>
              <a:effectLst/>
              <a:uLnTx/>
              <a:uFillTx/>
              <a:latin typeface="Calibri" panose="020F0502020204030204" pitchFamily="34" charset="0"/>
              <a:ea typeface="Calibri"/>
              <a:cs typeface="Calibri" panose="020F0502020204030204" pitchFamily="34" charset="0"/>
              <a:sym typeface="Calibri"/>
            </a:endParaRPr>
          </a:p>
          <a:p>
            <a:pPr marL="357188" lvl="1" indent="-357188" algn="just">
              <a:spcBef>
                <a:spcPts val="0"/>
              </a:spcBef>
              <a:spcAft>
                <a:spcPts val="400"/>
              </a:spcAft>
              <a:buClr>
                <a:srgbClr val="000000"/>
              </a:buClr>
              <a:buSzPts val="2400"/>
              <a:defRPr/>
            </a:pPr>
            <a:r>
              <a:rPr lang="en-US" sz="2000" dirty="0">
                <a:solidFill>
                  <a:schemeClr val="tx1"/>
                </a:solidFill>
                <a:latin typeface="Calibri" panose="020F0502020204030204" pitchFamily="34" charset="0"/>
                <a:cs typeface="Calibri" panose="020F0502020204030204" pitchFamily="34" charset="0"/>
                <a:sym typeface="Calibri"/>
              </a:rPr>
              <a:t>Despite many differences with Robin tax, the new contributions would be able to pass the examination of the Court probably only from a duration point of view.</a:t>
            </a:r>
          </a:p>
          <a:p>
            <a:pPr marL="342900" lvl="1" indent="-342900" algn="just">
              <a:spcBef>
                <a:spcPts val="0"/>
              </a:spcBef>
              <a:spcAft>
                <a:spcPts val="400"/>
              </a:spcAft>
              <a:buClr>
                <a:srgbClr val="000000"/>
              </a:buClr>
              <a:buSzPts val="2400"/>
              <a:defRPr/>
            </a:pPr>
            <a:r>
              <a:rPr lang="en-US" sz="2000" dirty="0">
                <a:solidFill>
                  <a:schemeClr val="tx1"/>
                </a:solidFill>
                <a:latin typeface="Calibri" panose="020F0502020204030204" pitchFamily="34" charset="0"/>
                <a:cs typeface="Calibri" panose="020F0502020204030204" pitchFamily="34" charset="0"/>
                <a:sym typeface="Calibri"/>
              </a:rPr>
              <a:t>2023 contribution represents a step forward in identifying </a:t>
            </a:r>
            <a:r>
              <a:rPr lang="en-US" sz="2000">
                <a:solidFill>
                  <a:schemeClr val="tx1"/>
                </a:solidFill>
                <a:latin typeface="Calibri" panose="020F0502020204030204" pitchFamily="34" charset="0"/>
                <a:cs typeface="Calibri" panose="020F0502020204030204" pitchFamily="34" charset="0"/>
                <a:sym typeface="Calibri"/>
              </a:rPr>
              <a:t>the excess </a:t>
            </a:r>
            <a:r>
              <a:rPr lang="en-US" sz="2000" dirty="0">
                <a:solidFill>
                  <a:schemeClr val="tx1"/>
                </a:solidFill>
                <a:latin typeface="Calibri" panose="020F0502020204030204" pitchFamily="34" charset="0"/>
                <a:cs typeface="Calibri" panose="020F0502020204030204" pitchFamily="34" charset="0"/>
                <a:sym typeface="Calibri"/>
              </a:rPr>
              <a:t>profit that justifies the different tax burden</a:t>
            </a:r>
          </a:p>
          <a:p>
            <a:pPr marL="342900" lvl="1" indent="-342900" algn="just">
              <a:spcBef>
                <a:spcPts val="0"/>
              </a:spcBef>
              <a:buClr>
                <a:srgbClr val="000000"/>
              </a:buClr>
              <a:buSzPts val="2400"/>
              <a:defRPr/>
            </a:pPr>
            <a:r>
              <a:rPr lang="en-US" sz="2000" dirty="0">
                <a:solidFill>
                  <a:schemeClr val="tx1"/>
                </a:solidFill>
                <a:latin typeface="Calibri" panose="020F0502020204030204" pitchFamily="34" charset="0"/>
                <a:cs typeface="Calibri" panose="020F0502020204030204" pitchFamily="34" charset="0"/>
                <a:sym typeface="Calibri"/>
              </a:rPr>
              <a:t>The absence of the prohibition to transfer on downstream prices and consumers and the impossibility of carrying out effective controls endangers the actual possibility to achieve the objectives outlined </a:t>
            </a:r>
          </a:p>
          <a:p>
            <a:pPr marL="703263" lvl="1" indent="-342900" algn="just">
              <a:spcBef>
                <a:spcPts val="0"/>
              </a:spcBef>
              <a:buClr>
                <a:srgbClr val="000000"/>
              </a:buClr>
              <a:buSzPts val="2400"/>
              <a:buFont typeface="Wingdings" panose="05000000000000000000" pitchFamily="2" charset="2"/>
              <a:buChar char="Ø"/>
              <a:defRPr/>
            </a:pPr>
            <a:r>
              <a:rPr lang="en-US" sz="2000" dirty="0">
                <a:solidFill>
                  <a:schemeClr val="tx1"/>
                </a:solidFill>
                <a:latin typeface="Calibri" panose="020F0502020204030204" pitchFamily="34" charset="0"/>
                <a:cs typeface="Calibri" panose="020F0502020204030204" pitchFamily="34" charset="0"/>
                <a:sym typeface="Calibri"/>
              </a:rPr>
              <a:t> Is this type of evaluation really effective in order to determine whether this kind of taxes is legitimate from a constitutional point of view?</a:t>
            </a:r>
          </a:p>
          <a:p>
            <a:pPr marL="342900" lvl="1" indent="-342900" algn="just">
              <a:spcBef>
                <a:spcPts val="0"/>
              </a:spcBef>
              <a:buClr>
                <a:srgbClr val="000000"/>
              </a:buClr>
              <a:buSzPts val="2400"/>
              <a:defRPr/>
            </a:pPr>
            <a:endParaRPr lang="en-US" sz="2000" dirty="0">
              <a:solidFill>
                <a:schemeClr val="tx1"/>
              </a:solidFill>
              <a:latin typeface="Calibri" panose="020F0502020204030204" pitchFamily="34" charset="0"/>
              <a:cs typeface="Calibri" panose="020F0502020204030204" pitchFamily="34" charset="0"/>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12</a:t>
            </a:r>
            <a:endParaRPr dirty="0"/>
          </a:p>
        </p:txBody>
      </p:sp>
      <p:pic>
        <p:nvPicPr>
          <p:cNvPr id="2" name="Immagine 1">
            <a:extLst>
              <a:ext uri="{FF2B5EF4-FFF2-40B4-BE49-F238E27FC236}">
                <a16:creationId xmlns:a16="http://schemas.microsoft.com/office/drawing/2014/main" id="{A2F38E87-FF83-B453-BBBC-D30A87511D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1714595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5600" y="1536633"/>
            <a:ext cx="11127650" cy="4555200"/>
          </a:xfrm>
        </p:spPr>
        <p:txBody>
          <a:bodyPr anchor="ctr">
            <a:normAutofit/>
          </a:bodyPr>
          <a:lstStyle/>
          <a:p>
            <a:pPr marL="0" indent="0" algn="ctr">
              <a:buNone/>
            </a:pPr>
            <a:r>
              <a:rPr lang="en-GB" sz="4000" dirty="0"/>
              <a:t>Thanks for your attention</a:t>
            </a:r>
            <a:endParaRPr lang="en-GB" sz="4000" dirty="0">
              <a:latin typeface="+mj-lt"/>
            </a:endParaRPr>
          </a:p>
        </p:txBody>
      </p:sp>
      <p:pic>
        <p:nvPicPr>
          <p:cNvPr id="4" name="Immagine 3">
            <a:extLst>
              <a:ext uri="{FF2B5EF4-FFF2-40B4-BE49-F238E27FC236}">
                <a16:creationId xmlns:a16="http://schemas.microsoft.com/office/drawing/2014/main" id="{95167AFA-3F74-E087-A20A-9208280B7D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3320743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Summary of the Presentation</a:t>
            </a:r>
            <a:endParaRPr sz="3600" dirty="0">
              <a:latin typeface="Calibri"/>
              <a:ea typeface="Calibri"/>
              <a:cs typeface="Calibri"/>
              <a:sym typeface="Calibri"/>
            </a:endParaRPr>
          </a:p>
        </p:txBody>
      </p:sp>
      <p:sp>
        <p:nvSpPr>
          <p:cNvPr id="62" name="Google Shape;62;p14"/>
          <p:cNvSpPr txBox="1">
            <a:spLocks noGrp="1"/>
          </p:cNvSpPr>
          <p:nvPr>
            <p:ph type="body" idx="1"/>
          </p:nvPr>
        </p:nvSpPr>
        <p:spPr>
          <a:xfrm>
            <a:off x="520117" y="1909651"/>
            <a:ext cx="11023134" cy="4182300"/>
          </a:xfrm>
          <a:prstGeom prst="rect">
            <a:avLst/>
          </a:prstGeom>
        </p:spPr>
        <p:txBody>
          <a:bodyPr spcFirstLastPara="1" wrap="square" lIns="91425" tIns="91425" rIns="91425" bIns="91425" anchor="ctr" anchorCtr="0">
            <a:noAutofit/>
          </a:bodyPr>
          <a:lstStyle/>
          <a:p>
            <a:pPr marL="419100" algn="just">
              <a:buClr>
                <a:srgbClr val="000000"/>
              </a:buClr>
              <a:buSzPts val="2400"/>
            </a:pPr>
            <a:r>
              <a:rPr lang="en-US" sz="2000" dirty="0">
                <a:solidFill>
                  <a:srgbClr val="000000"/>
                </a:solidFill>
                <a:latin typeface="Calibri"/>
                <a:ea typeface="Calibri"/>
                <a:cs typeface="Calibri"/>
                <a:sym typeface="Calibri"/>
              </a:rPr>
              <a:t>The actual economic situation brought back into the focus of tax policy the introduction of windfall profit taxation measures</a:t>
            </a:r>
          </a:p>
          <a:p>
            <a:pPr marL="419100" algn="just">
              <a:buClr>
                <a:srgbClr val="000000"/>
              </a:buClr>
              <a:buSzPts val="2400"/>
            </a:pPr>
            <a:r>
              <a:rPr lang="en-US" sz="2000" dirty="0">
                <a:solidFill>
                  <a:srgbClr val="000000"/>
                </a:solidFill>
                <a:latin typeface="Calibri"/>
                <a:ea typeface="Calibri"/>
                <a:cs typeface="Calibri"/>
                <a:sym typeface="Calibri"/>
              </a:rPr>
              <a:t>Recently, Italy set 2 different </a:t>
            </a:r>
            <a:r>
              <a:rPr lang="en-US" sz="2000" i="1" dirty="0">
                <a:solidFill>
                  <a:srgbClr val="000000"/>
                </a:solidFill>
                <a:latin typeface="Calibri"/>
                <a:ea typeface="Calibri"/>
                <a:cs typeface="Calibri"/>
                <a:sym typeface="Calibri"/>
              </a:rPr>
              <a:t>extraordinary contributions </a:t>
            </a:r>
            <a:r>
              <a:rPr lang="en-US" sz="2000" dirty="0">
                <a:solidFill>
                  <a:srgbClr val="000000"/>
                </a:solidFill>
                <a:latin typeface="Calibri"/>
                <a:ea typeface="Calibri"/>
                <a:cs typeface="Calibri"/>
                <a:sym typeface="Calibri"/>
              </a:rPr>
              <a:t>which aim to contain the effects of the increase in prices in energy and oil for businesses and consumers</a:t>
            </a:r>
          </a:p>
          <a:p>
            <a:pPr marL="419100" algn="just">
              <a:buClr>
                <a:srgbClr val="000000"/>
              </a:buClr>
              <a:buSzPts val="2400"/>
            </a:pPr>
            <a:r>
              <a:rPr lang="en-US" sz="2000" dirty="0">
                <a:solidFill>
                  <a:srgbClr val="000000"/>
                </a:solidFill>
                <a:latin typeface="Calibri"/>
                <a:ea typeface="Calibri"/>
                <a:cs typeface="Calibri"/>
                <a:sym typeface="Calibri"/>
              </a:rPr>
              <a:t>Back in 2008, Italy had a similar provision (the Robin Hood tax), declared unconstitutional by the </a:t>
            </a:r>
            <a:r>
              <a:rPr lang="en-US" sz="2000" dirty="0" err="1">
                <a:solidFill>
                  <a:srgbClr val="000000"/>
                </a:solidFill>
                <a:latin typeface="Calibri"/>
                <a:ea typeface="Calibri"/>
                <a:cs typeface="Calibri"/>
                <a:sym typeface="Calibri"/>
              </a:rPr>
              <a:t>judg.</a:t>
            </a:r>
            <a:r>
              <a:rPr lang="en-US" sz="2000" dirty="0">
                <a:solidFill>
                  <a:srgbClr val="000000"/>
                </a:solidFill>
                <a:latin typeface="Calibri"/>
                <a:ea typeface="Calibri"/>
                <a:cs typeface="Calibri"/>
                <a:sym typeface="Calibri"/>
              </a:rPr>
              <a:t> 10/2015 that declines the main criteria to evaluate windfall profit taxation according to Italian Constitution</a:t>
            </a:r>
          </a:p>
          <a:p>
            <a:pPr marL="419100" algn="just">
              <a:buClr>
                <a:srgbClr val="000000"/>
              </a:buClr>
              <a:buSzPts val="2400"/>
            </a:pPr>
            <a:r>
              <a:rPr lang="en-US" sz="2000" dirty="0">
                <a:solidFill>
                  <a:srgbClr val="000000"/>
                </a:solidFill>
                <a:latin typeface="Calibri"/>
                <a:ea typeface="Calibri"/>
                <a:cs typeface="Calibri"/>
                <a:sym typeface="Calibri"/>
              </a:rPr>
              <a:t>The comparison between the old Robin tax and the new contributions shows that despite the differences and the caution used by the lawmaker, defining a windfall profit tax really effective and constitutionally legitimate is still an unresolved issue</a:t>
            </a:r>
          </a:p>
          <a:p>
            <a:pPr marL="419100" algn="just">
              <a:buClr>
                <a:srgbClr val="000000"/>
              </a:buClr>
              <a:buSzPts val="2400"/>
            </a:pPr>
            <a:endParaRPr lang="en-US" sz="2000" dirty="0">
              <a:solidFill>
                <a:srgbClr val="000000"/>
              </a:solidFill>
              <a:latin typeface="Calibri"/>
              <a:ea typeface="Calibri"/>
              <a:cs typeface="Calibri"/>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1</a:t>
            </a:r>
            <a:endParaRPr dirty="0"/>
          </a:p>
        </p:txBody>
      </p:sp>
      <p:pic>
        <p:nvPicPr>
          <p:cNvPr id="2" name="Immagine 1">
            <a:extLst>
              <a:ext uri="{FF2B5EF4-FFF2-40B4-BE49-F238E27FC236}">
                <a16:creationId xmlns:a16="http://schemas.microsoft.com/office/drawing/2014/main" id="{F7841997-BA8B-29A8-6626-126D2FB56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416990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Windfall profit taxation?</a:t>
            </a:r>
            <a:br>
              <a:rPr lang="en-US" sz="3600" dirty="0">
                <a:latin typeface="Calibri"/>
                <a:ea typeface="Calibri"/>
                <a:cs typeface="Calibri"/>
                <a:sym typeface="Calibri"/>
              </a:rPr>
            </a:br>
            <a:r>
              <a:rPr lang="en-US" sz="3600" dirty="0">
                <a:latin typeface="Calibri"/>
                <a:ea typeface="Calibri"/>
                <a:cs typeface="Calibri"/>
                <a:sym typeface="Calibri"/>
              </a:rPr>
              <a:t>Purposes and issues</a:t>
            </a:r>
            <a:endParaRPr sz="3600" dirty="0">
              <a:latin typeface="Calibri"/>
              <a:ea typeface="Calibri"/>
              <a:cs typeface="Calibri"/>
              <a:sym typeface="Calibri"/>
            </a:endParaRPr>
          </a:p>
        </p:txBody>
      </p:sp>
      <p:sp>
        <p:nvSpPr>
          <p:cNvPr id="62" name="Google Shape;62;p14"/>
          <p:cNvSpPr txBox="1">
            <a:spLocks noGrp="1"/>
          </p:cNvSpPr>
          <p:nvPr>
            <p:ph type="body" idx="1"/>
          </p:nvPr>
        </p:nvSpPr>
        <p:spPr>
          <a:xfrm>
            <a:off x="549300" y="2042809"/>
            <a:ext cx="10627781" cy="4085617"/>
          </a:xfrm>
          <a:prstGeom prst="rect">
            <a:avLst/>
          </a:prstGeom>
        </p:spPr>
        <p:txBody>
          <a:bodyPr spcFirstLastPara="1" wrap="square" lIns="91425" tIns="91425" rIns="91425" bIns="91425" anchor="ctr" anchorCtr="0">
            <a:noAutofit/>
          </a:bodyPr>
          <a:lstStyle/>
          <a:p>
            <a:pPr marL="533400" indent="-457200" algn="just">
              <a:buClr>
                <a:srgbClr val="000000"/>
              </a:buClr>
              <a:buSzPts val="2400"/>
              <a:buFont typeface="+mj-lt"/>
              <a:buAutoNum type="alphaUcPeriod"/>
            </a:pPr>
            <a:r>
              <a:rPr lang="en-US" sz="2000" b="1" dirty="0">
                <a:solidFill>
                  <a:srgbClr val="000000"/>
                </a:solidFill>
                <a:latin typeface="Calibri"/>
                <a:ea typeface="Calibri"/>
                <a:cs typeface="Calibri"/>
                <a:sym typeface="Calibri"/>
              </a:rPr>
              <a:t>The aim</a:t>
            </a:r>
            <a:r>
              <a:rPr lang="en-US" sz="2000" dirty="0">
                <a:solidFill>
                  <a:srgbClr val="000000"/>
                </a:solidFill>
                <a:latin typeface="Calibri"/>
                <a:ea typeface="Calibri"/>
                <a:cs typeface="Calibri"/>
                <a:sym typeface="Calibri"/>
              </a:rPr>
              <a:t>: generate revenue to finance extraordinary and emergency expenses, prevent the accumulation of extraordinary profits for a few beneficiaries, prevent speculative </a:t>
            </a:r>
            <a:r>
              <a:rPr lang="en-US" sz="2000" dirty="0" err="1">
                <a:solidFill>
                  <a:srgbClr val="000000"/>
                </a:solidFill>
                <a:latin typeface="Calibri"/>
                <a:ea typeface="Calibri"/>
                <a:cs typeface="Calibri"/>
                <a:sym typeface="Calibri"/>
              </a:rPr>
              <a:t>behaviours</a:t>
            </a:r>
            <a:r>
              <a:rPr lang="en-US" sz="2000" dirty="0">
                <a:solidFill>
                  <a:srgbClr val="000000"/>
                </a:solidFill>
                <a:latin typeface="Calibri"/>
                <a:ea typeface="Calibri"/>
                <a:cs typeface="Calibri"/>
                <a:sym typeface="Calibri"/>
              </a:rPr>
              <a:t> and reduce the pressure that the increase in energy costs has on citizens and businesses</a:t>
            </a:r>
          </a:p>
          <a:p>
            <a:pPr marL="533400" indent="-457200" algn="just">
              <a:buClr>
                <a:srgbClr val="000000"/>
              </a:buClr>
              <a:buSzPts val="2400"/>
              <a:buFont typeface="+mj-lt"/>
              <a:buAutoNum type="alphaUcPeriod"/>
            </a:pPr>
            <a:endParaRPr lang="en-US" sz="2000" dirty="0">
              <a:solidFill>
                <a:srgbClr val="000000"/>
              </a:solidFill>
              <a:latin typeface="Calibri"/>
              <a:ea typeface="Calibri"/>
              <a:cs typeface="Calibri"/>
              <a:sym typeface="Calibri"/>
            </a:endParaRPr>
          </a:p>
          <a:p>
            <a:pPr marL="533400" indent="-457200" algn="just">
              <a:buClr>
                <a:srgbClr val="000000"/>
              </a:buClr>
              <a:buSzPts val="2400"/>
              <a:buFont typeface="+mj-lt"/>
              <a:buAutoNum type="alphaUcPeriod"/>
            </a:pPr>
            <a:r>
              <a:rPr lang="en-US" sz="2000" b="1" dirty="0">
                <a:solidFill>
                  <a:srgbClr val="000000"/>
                </a:solidFill>
                <a:latin typeface="Calibri"/>
                <a:ea typeface="Calibri"/>
                <a:cs typeface="Calibri"/>
                <a:sym typeface="Calibri"/>
              </a:rPr>
              <a:t>The issues</a:t>
            </a:r>
            <a:r>
              <a:rPr lang="en-US" sz="2000" dirty="0">
                <a:solidFill>
                  <a:srgbClr val="000000"/>
                </a:solidFill>
                <a:latin typeface="Calibri"/>
                <a:ea typeface="Calibri"/>
                <a:cs typeface="Calibri"/>
                <a:sym typeface="Calibri"/>
              </a:rPr>
              <a:t>: selective and potentially discriminatory measures </a:t>
            </a:r>
          </a:p>
          <a:p>
            <a:pPr marL="76200" indent="0" algn="just">
              <a:buClr>
                <a:srgbClr val="000000"/>
              </a:buClr>
              <a:buSzPts val="2400"/>
              <a:buNone/>
            </a:pPr>
            <a:r>
              <a:rPr lang="en-US" sz="2000" dirty="0">
                <a:solidFill>
                  <a:srgbClr val="000000"/>
                </a:solidFill>
                <a:latin typeface="Calibri"/>
                <a:ea typeface="Calibri"/>
                <a:cs typeface="Calibri"/>
                <a:sym typeface="Calibri"/>
              </a:rPr>
              <a:t>	              contrast with the rules on competition and state aids</a:t>
            </a:r>
          </a:p>
          <a:p>
            <a:pPr marL="76200" indent="0" algn="just">
              <a:buClr>
                <a:srgbClr val="000000"/>
              </a:buClr>
              <a:buSzPts val="2400"/>
              <a:buNone/>
            </a:pPr>
            <a:endParaRPr lang="en-US" sz="2000" dirty="0">
              <a:solidFill>
                <a:srgbClr val="000000"/>
              </a:solidFill>
              <a:latin typeface="Calibri"/>
              <a:ea typeface="Calibri"/>
              <a:cs typeface="Calibri"/>
              <a:sym typeface="Calibri"/>
            </a:endParaRPr>
          </a:p>
          <a:p>
            <a:pPr marL="76200" indent="0" algn="just">
              <a:buClr>
                <a:srgbClr val="000000"/>
              </a:buClr>
              <a:buSzPts val="2400"/>
              <a:buNone/>
            </a:pPr>
            <a:r>
              <a:rPr lang="en-US" sz="2000" dirty="0">
                <a:solidFill>
                  <a:srgbClr val="000000"/>
                </a:solidFill>
                <a:latin typeface="Calibri"/>
                <a:ea typeface="Calibri"/>
                <a:cs typeface="Calibri"/>
                <a:sym typeface="Calibri"/>
              </a:rPr>
              <a:t>Particular attention needed in the formulation of the rules and the structuring of the tax (taxable persons and tax base) in order to achieve the solidarity and redistributive purposes that justify the different taxation</a:t>
            </a: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2</a:t>
            </a:r>
            <a:endParaRPr dirty="0"/>
          </a:p>
        </p:txBody>
      </p:sp>
      <p:pic>
        <p:nvPicPr>
          <p:cNvPr id="2" name="Immagine 1">
            <a:extLst>
              <a:ext uri="{FF2B5EF4-FFF2-40B4-BE49-F238E27FC236}">
                <a16:creationId xmlns:a16="http://schemas.microsoft.com/office/drawing/2014/main" id="{6FDFEB09-A373-6192-1723-ABD19D6939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970438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Windfall profit taxation in Italy</a:t>
            </a:r>
            <a:br>
              <a:rPr lang="en-US" sz="3600" dirty="0">
                <a:latin typeface="Calibri"/>
                <a:ea typeface="Calibri"/>
                <a:cs typeface="Calibri"/>
                <a:sym typeface="Calibri"/>
              </a:rPr>
            </a:br>
            <a:r>
              <a:rPr lang="en-US" dirty="0">
                <a:latin typeface="Calibri"/>
                <a:ea typeface="Calibri"/>
                <a:cs typeface="Calibri"/>
                <a:sym typeface="Calibri"/>
              </a:rPr>
              <a:t>art. 37 D.l. n. 21/2022</a:t>
            </a:r>
            <a:endParaRPr dirty="0">
              <a:latin typeface="Calibri"/>
              <a:ea typeface="Calibri"/>
              <a:cs typeface="Calibri"/>
              <a:sym typeface="Calibri"/>
            </a:endParaRPr>
          </a:p>
        </p:txBody>
      </p:sp>
      <p:sp>
        <p:nvSpPr>
          <p:cNvPr id="62" name="Google Shape;62;p14"/>
          <p:cNvSpPr txBox="1">
            <a:spLocks noGrp="1"/>
          </p:cNvSpPr>
          <p:nvPr>
            <p:ph type="body" idx="1"/>
          </p:nvPr>
        </p:nvSpPr>
        <p:spPr>
          <a:xfrm>
            <a:off x="520117" y="1909651"/>
            <a:ext cx="11023133" cy="4182300"/>
          </a:xfrm>
          <a:prstGeom prst="rect">
            <a:avLst/>
          </a:prstGeom>
        </p:spPr>
        <p:txBody>
          <a:bodyPr spcFirstLastPara="1" wrap="square" lIns="91425" tIns="91425" rIns="91425" bIns="91425" anchor="ctr" anchorCtr="0">
            <a:noAutofit/>
          </a:bodyPr>
          <a:lstStyle/>
          <a:p>
            <a:pPr indent="-381000" algn="just">
              <a:buClr>
                <a:srgbClr val="000000"/>
              </a:buClr>
              <a:buSzPts val="2400"/>
              <a:buFont typeface="Calibri"/>
              <a:buChar char="●"/>
            </a:pPr>
            <a:r>
              <a:rPr lang="en-US" sz="2000" b="1" dirty="0">
                <a:solidFill>
                  <a:srgbClr val="000000"/>
                </a:solidFill>
                <a:latin typeface="Calibri"/>
                <a:cs typeface="Calibri"/>
                <a:sym typeface="Calibri"/>
              </a:rPr>
              <a:t>Tax rate</a:t>
            </a:r>
            <a:r>
              <a:rPr lang="en-US" sz="2000" dirty="0">
                <a:solidFill>
                  <a:srgbClr val="000000"/>
                </a:solidFill>
                <a:latin typeface="Calibri"/>
                <a:cs typeface="Calibri"/>
                <a:sym typeface="Calibri"/>
              </a:rPr>
              <a:t>: 25% (at first, 10%)</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US" sz="2000" b="1" dirty="0">
                <a:solidFill>
                  <a:srgbClr val="000000"/>
                </a:solidFill>
                <a:latin typeface="Calibri"/>
                <a:cs typeface="Calibri"/>
                <a:sym typeface="Calibri"/>
              </a:rPr>
              <a:t>Tax Base</a:t>
            </a:r>
            <a:r>
              <a:rPr lang="en-US" sz="2000" dirty="0">
                <a:solidFill>
                  <a:srgbClr val="000000"/>
                </a:solidFill>
                <a:latin typeface="Calibri"/>
                <a:cs typeface="Calibri"/>
                <a:sym typeface="Calibri"/>
              </a:rPr>
              <a:t>: increase between the balance of active and passive VAT operations in the periods October/April 2020 and October/April 2021 </a:t>
            </a:r>
            <a:r>
              <a:rPr lang="en-US" sz="2000" b="1" dirty="0">
                <a:solidFill>
                  <a:srgbClr val="000000"/>
                </a:solidFill>
                <a:latin typeface="Calibri"/>
                <a:cs typeface="Calibri"/>
                <a:sym typeface="Calibri"/>
              </a:rPr>
              <a:t>IF </a:t>
            </a:r>
            <a:r>
              <a:rPr lang="en-US" sz="2000" dirty="0">
                <a:solidFill>
                  <a:srgbClr val="000000"/>
                </a:solidFill>
                <a:latin typeface="Calibri"/>
                <a:cs typeface="Calibri"/>
                <a:sym typeface="Calibri"/>
              </a:rPr>
              <a:t>over 5mil euros in any case higher than 10% </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US" sz="2000" b="1" dirty="0">
                <a:solidFill>
                  <a:srgbClr val="000000"/>
                </a:solidFill>
                <a:latin typeface="Calibri"/>
                <a:cs typeface="Calibri"/>
                <a:sym typeface="Calibri"/>
              </a:rPr>
              <a:t>Taxpayers</a:t>
            </a:r>
            <a:r>
              <a:rPr lang="en-US" sz="2000" dirty="0">
                <a:solidFill>
                  <a:srgbClr val="000000"/>
                </a:solidFill>
                <a:latin typeface="Calibri"/>
                <a:cs typeface="Calibri"/>
                <a:sym typeface="Calibri"/>
              </a:rPr>
              <a:t>: all subjects operating in the field of production, resale, distribution and marketing of energy, gas and oil products or if at least the 75% of the revenues derives from such activities (refer to VAT law)</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US" sz="2000" dirty="0">
                <a:solidFill>
                  <a:srgbClr val="000000"/>
                </a:solidFill>
                <a:latin typeface="Calibri"/>
                <a:cs typeface="Calibri"/>
                <a:sym typeface="Calibri"/>
              </a:rPr>
              <a:t>Non-deductible</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3</a:t>
            </a:r>
            <a:endParaRPr dirty="0"/>
          </a:p>
        </p:txBody>
      </p:sp>
      <p:pic>
        <p:nvPicPr>
          <p:cNvPr id="3" name="Immagine 2">
            <a:extLst>
              <a:ext uri="{FF2B5EF4-FFF2-40B4-BE49-F238E27FC236}">
                <a16:creationId xmlns:a16="http://schemas.microsoft.com/office/drawing/2014/main" id="{644DDCC2-8C77-C64F-C988-FF8D898A88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2005961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Windfall profit taxation in Italy</a:t>
            </a:r>
            <a:br>
              <a:rPr lang="en-US" sz="3600" dirty="0">
                <a:latin typeface="Calibri"/>
                <a:ea typeface="Calibri"/>
                <a:cs typeface="Calibri"/>
                <a:sym typeface="Calibri"/>
              </a:rPr>
            </a:br>
            <a:r>
              <a:rPr lang="en-US" sz="3600" dirty="0">
                <a:latin typeface="Calibri"/>
                <a:ea typeface="Calibri"/>
                <a:cs typeface="Calibri"/>
                <a:sym typeface="Calibri"/>
              </a:rPr>
              <a:t>art. 1 co. 115-119 L. n. 197/2022</a:t>
            </a:r>
            <a:endParaRPr sz="3600" dirty="0">
              <a:latin typeface="Calibri"/>
              <a:ea typeface="Calibri"/>
              <a:cs typeface="Calibri"/>
              <a:sym typeface="Calibri"/>
            </a:endParaRPr>
          </a:p>
        </p:txBody>
      </p:sp>
      <p:sp>
        <p:nvSpPr>
          <p:cNvPr id="62" name="Google Shape;62;p14"/>
          <p:cNvSpPr txBox="1">
            <a:spLocks noGrp="1"/>
          </p:cNvSpPr>
          <p:nvPr>
            <p:ph type="body" idx="1"/>
          </p:nvPr>
        </p:nvSpPr>
        <p:spPr>
          <a:xfrm>
            <a:off x="520117" y="1909651"/>
            <a:ext cx="11023133" cy="4182300"/>
          </a:xfrm>
          <a:prstGeom prst="rect">
            <a:avLst/>
          </a:prstGeom>
        </p:spPr>
        <p:txBody>
          <a:bodyPr spcFirstLastPara="1" wrap="square" lIns="91425" tIns="91425" rIns="91425" bIns="91425" anchor="ctr" anchorCtr="0">
            <a:noAutofit/>
          </a:bodyPr>
          <a:lstStyle/>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r>
              <a:rPr kumimoji="0" lang="en-US" sz="2000" b="1" i="0" u="none" strike="noStrike" kern="0" cap="none" spc="0" normalizeH="0" baseline="0" noProof="0" dirty="0">
                <a:ln>
                  <a:noFill/>
                </a:ln>
                <a:solidFill>
                  <a:srgbClr val="000000"/>
                </a:solidFill>
                <a:effectLst/>
                <a:uLnTx/>
                <a:uFillTx/>
                <a:latin typeface="Calibri"/>
                <a:cs typeface="Calibri"/>
                <a:sym typeface="Calibri"/>
              </a:rPr>
              <a:t>Tax rate</a:t>
            </a:r>
            <a:r>
              <a:rPr kumimoji="0" lang="en-US" sz="2000" b="0" i="0" u="none" strike="noStrike" kern="0" cap="none" spc="0" normalizeH="0" baseline="0" noProof="0" dirty="0">
                <a:ln>
                  <a:noFill/>
                </a:ln>
                <a:solidFill>
                  <a:srgbClr val="000000"/>
                </a:solidFill>
                <a:effectLst/>
                <a:uLnTx/>
                <a:uFillTx/>
                <a:latin typeface="Calibri"/>
                <a:cs typeface="Calibri"/>
                <a:sym typeface="Calibri"/>
              </a:rPr>
              <a:t>: 50% (the amount due should not exceed 25% of the company’s equity/net assets in 2021)</a:t>
            </a: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endParaRPr kumimoji="0" lang="en-US" sz="2000" b="0" i="0" u="none" strike="noStrike" kern="0" cap="none" spc="0" normalizeH="0" baseline="0" noProof="0" dirty="0">
              <a:ln>
                <a:noFill/>
              </a:ln>
              <a:solidFill>
                <a:srgbClr val="000000"/>
              </a:solidFill>
              <a:effectLst/>
              <a:uLnTx/>
              <a:uFillTx/>
              <a:latin typeface="Calibri"/>
              <a:cs typeface="Calibri"/>
              <a:sym typeface="Calibri"/>
            </a:endParaRP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r>
              <a:rPr kumimoji="0" lang="en-US" sz="2000" b="1" i="0" u="none" strike="noStrike" kern="0" cap="none" spc="0" normalizeH="0" baseline="0" noProof="0" dirty="0">
                <a:ln>
                  <a:noFill/>
                </a:ln>
                <a:solidFill>
                  <a:srgbClr val="000000"/>
                </a:solidFill>
                <a:effectLst/>
                <a:uLnTx/>
                <a:uFillTx/>
                <a:latin typeface="Calibri"/>
                <a:cs typeface="Calibri"/>
                <a:sym typeface="Calibri"/>
              </a:rPr>
              <a:t>Tax Base</a:t>
            </a:r>
            <a:r>
              <a:rPr kumimoji="0" lang="en-US" sz="2000" b="0" i="0" u="none" strike="noStrike" kern="0" cap="none" spc="0" normalizeH="0" baseline="0" noProof="0" dirty="0">
                <a:ln>
                  <a:noFill/>
                </a:ln>
                <a:solidFill>
                  <a:srgbClr val="000000"/>
                </a:solidFill>
                <a:effectLst/>
                <a:uLnTx/>
                <a:uFillTx/>
                <a:latin typeface="Calibri"/>
                <a:cs typeface="Calibri"/>
                <a:sym typeface="Calibri"/>
              </a:rPr>
              <a:t>: share of </a:t>
            </a:r>
            <a:r>
              <a:rPr kumimoji="0" lang="en-US" sz="2000" b="0" i="0" u="sng" strike="noStrike" kern="0" cap="none" spc="0" normalizeH="0" baseline="0" noProof="0" dirty="0">
                <a:ln>
                  <a:noFill/>
                </a:ln>
                <a:solidFill>
                  <a:srgbClr val="000000"/>
                </a:solidFill>
                <a:effectLst/>
                <a:uLnTx/>
                <a:uFillTx/>
                <a:latin typeface="Calibri"/>
                <a:cs typeface="Calibri"/>
                <a:sym typeface="Calibri"/>
              </a:rPr>
              <a:t>global</a:t>
            </a:r>
            <a:r>
              <a:rPr kumimoji="0" lang="en-US" sz="2000" b="0" i="0" u="none" strike="noStrike" kern="0" cap="none" spc="0" normalizeH="0" baseline="0" noProof="0" dirty="0">
                <a:ln>
                  <a:noFill/>
                </a:ln>
                <a:solidFill>
                  <a:srgbClr val="000000"/>
                </a:solidFill>
                <a:effectLst/>
                <a:uLnTx/>
                <a:uFillTx/>
                <a:latin typeface="Calibri"/>
                <a:cs typeface="Calibri"/>
                <a:sym typeface="Calibri"/>
              </a:rPr>
              <a:t> income 2022 which exceeds at least for the 10% the average income of the 4 previous tax periods (2018-2021)</a:t>
            </a: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endParaRPr kumimoji="0" lang="en-US" sz="2000" b="0" i="0" u="none" strike="noStrike" kern="0" cap="none" spc="0" normalizeH="0" baseline="0" noProof="0" dirty="0">
              <a:ln>
                <a:noFill/>
              </a:ln>
              <a:solidFill>
                <a:srgbClr val="000000"/>
              </a:solidFill>
              <a:effectLst/>
              <a:uLnTx/>
              <a:uFillTx/>
              <a:latin typeface="Calibri"/>
              <a:cs typeface="Calibri"/>
              <a:sym typeface="Calibri"/>
            </a:endParaRP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r>
              <a:rPr kumimoji="0" lang="en-US" sz="2000" b="1" i="0" u="none" strike="noStrike" kern="0" cap="none" spc="0" normalizeH="0" baseline="0" noProof="0" dirty="0">
                <a:ln>
                  <a:noFill/>
                </a:ln>
                <a:solidFill>
                  <a:srgbClr val="000000"/>
                </a:solidFill>
                <a:effectLst/>
                <a:uLnTx/>
                <a:uFillTx/>
                <a:latin typeface="Calibri"/>
                <a:cs typeface="Calibri"/>
                <a:sym typeface="Calibri"/>
              </a:rPr>
              <a:t>Taxpayers</a:t>
            </a:r>
            <a:r>
              <a:rPr kumimoji="0" lang="en-US" sz="2000" b="0" i="0" u="none" strike="noStrike" kern="0" cap="none" spc="0" normalizeH="0" baseline="0" noProof="0" dirty="0">
                <a:ln>
                  <a:noFill/>
                </a:ln>
                <a:solidFill>
                  <a:srgbClr val="000000"/>
                </a:solidFill>
                <a:effectLst/>
                <a:uLnTx/>
                <a:uFillTx/>
                <a:latin typeface="Calibri"/>
                <a:cs typeface="Calibri"/>
                <a:sym typeface="Calibri"/>
              </a:rPr>
              <a:t>: all subjects operating in the field of production, resale, distribution and marketing of energy, gas and oil products or if at least the 75% of the revenues derives from such activities. Does not apply to micro and small companies in the oil distribution field (refer to IRES)</a:t>
            </a: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endParaRPr lang="en-US" sz="2000" dirty="0">
              <a:solidFill>
                <a:srgbClr val="000000"/>
              </a:solidFill>
              <a:latin typeface="Calibri"/>
              <a:cs typeface="Calibri"/>
              <a:sym typeface="Calibri"/>
            </a:endParaRP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r>
              <a:rPr lang="en-US" sz="2000" dirty="0">
                <a:solidFill>
                  <a:srgbClr val="000000"/>
                </a:solidFill>
                <a:latin typeface="Calibri"/>
                <a:cs typeface="Calibri"/>
                <a:sym typeface="Calibri"/>
              </a:rPr>
              <a:t>Non-deductible</a:t>
            </a:r>
            <a:endParaRPr kumimoji="0" lang="en-US" sz="2000" b="0" i="0" u="none" strike="noStrike" kern="0" cap="none" spc="0" normalizeH="0" baseline="0" noProof="0" dirty="0">
              <a:ln>
                <a:noFill/>
              </a:ln>
              <a:solidFill>
                <a:srgbClr val="000000"/>
              </a:solidFill>
              <a:effectLst/>
              <a:uLnTx/>
              <a:uFillTx/>
              <a:latin typeface="Calibri"/>
              <a:cs typeface="Calibri"/>
              <a:sym typeface="Calibri"/>
            </a:endParaRPr>
          </a:p>
          <a:p>
            <a:pPr indent="-381000" algn="just">
              <a:buClr>
                <a:srgbClr val="000000"/>
              </a:buClr>
              <a:buSzPts val="2400"/>
              <a:buFont typeface="Calibri"/>
              <a:buChar char="●"/>
            </a:pPr>
            <a:endParaRPr lang="en-US" sz="160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4</a:t>
            </a:r>
            <a:endParaRPr dirty="0"/>
          </a:p>
        </p:txBody>
      </p:sp>
      <p:pic>
        <p:nvPicPr>
          <p:cNvPr id="2" name="Immagine 1">
            <a:extLst>
              <a:ext uri="{FF2B5EF4-FFF2-40B4-BE49-F238E27FC236}">
                <a16:creationId xmlns:a16="http://schemas.microsoft.com/office/drawing/2014/main" id="{6C2B70D0-0717-9820-3EC6-6F85EC4931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383873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Windfall profit taxation in Italy</a:t>
            </a:r>
            <a:br>
              <a:rPr lang="en-US" sz="3600" dirty="0">
                <a:latin typeface="Calibri"/>
                <a:ea typeface="Calibri"/>
                <a:cs typeface="Calibri"/>
                <a:sym typeface="Calibri"/>
              </a:rPr>
            </a:br>
            <a:r>
              <a:rPr lang="en-US" dirty="0">
                <a:latin typeface="Calibri"/>
                <a:ea typeface="Calibri"/>
                <a:cs typeface="Calibri"/>
                <a:sym typeface="Calibri"/>
              </a:rPr>
              <a:t>and other extraordinary measures in the past</a:t>
            </a:r>
            <a:endParaRPr dirty="0">
              <a:latin typeface="Calibri"/>
              <a:ea typeface="Calibri"/>
              <a:cs typeface="Calibri"/>
              <a:sym typeface="Calibri"/>
            </a:endParaRPr>
          </a:p>
        </p:txBody>
      </p:sp>
      <p:sp>
        <p:nvSpPr>
          <p:cNvPr id="62" name="Google Shape;62;p14"/>
          <p:cNvSpPr txBox="1">
            <a:spLocks noGrp="1"/>
          </p:cNvSpPr>
          <p:nvPr>
            <p:ph type="body" idx="1"/>
          </p:nvPr>
        </p:nvSpPr>
        <p:spPr>
          <a:xfrm>
            <a:off x="520117" y="1909651"/>
            <a:ext cx="11023133" cy="4182300"/>
          </a:xfrm>
          <a:prstGeom prst="rect">
            <a:avLst/>
          </a:prstGeom>
        </p:spPr>
        <p:txBody>
          <a:bodyPr spcFirstLastPara="1" wrap="square" lIns="91425" tIns="91425" rIns="91425" bIns="91425" anchor="ctr" anchorCtr="0">
            <a:noAutofit/>
          </a:bodyPr>
          <a:lstStyle/>
          <a:p>
            <a:pPr indent="-381000" algn="just">
              <a:buClr>
                <a:srgbClr val="000000"/>
              </a:buClr>
              <a:buSzPts val="2400"/>
              <a:buFont typeface="Calibri"/>
              <a:buChar char="●"/>
            </a:pPr>
            <a:r>
              <a:rPr lang="en-US" sz="2000" dirty="0">
                <a:solidFill>
                  <a:srgbClr val="000000"/>
                </a:solidFill>
                <a:latin typeface="Calibri"/>
                <a:cs typeface="Calibri"/>
                <a:sym typeface="Calibri"/>
              </a:rPr>
              <a:t>Robin Hood Tax: windfall profit taxation for oil and energy companies (</a:t>
            </a:r>
            <a:r>
              <a:rPr lang="en-US" sz="2000" b="1" dirty="0">
                <a:solidFill>
                  <a:srgbClr val="000000"/>
                </a:solidFill>
                <a:latin typeface="Calibri"/>
                <a:cs typeface="Calibri"/>
                <a:sym typeface="Calibri"/>
              </a:rPr>
              <a:t>Unconstitutional</a:t>
            </a:r>
            <a:r>
              <a:rPr lang="en-US" sz="2000" dirty="0">
                <a:solidFill>
                  <a:srgbClr val="000000"/>
                </a:solidFill>
                <a:latin typeface="Calibri"/>
                <a:cs typeface="Calibri"/>
                <a:sym typeface="Calibri"/>
              </a:rPr>
              <a:t>)</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US" sz="2000" dirty="0">
                <a:solidFill>
                  <a:srgbClr val="000000"/>
                </a:solidFill>
                <a:latin typeface="Calibri"/>
                <a:cs typeface="Calibri"/>
                <a:sym typeface="Calibri"/>
              </a:rPr>
              <a:t>Income tax surcharge for financial managers &amp; executives on bonus and stock options (</a:t>
            </a:r>
            <a:r>
              <a:rPr lang="en-US" sz="2000" b="1" dirty="0">
                <a:solidFill>
                  <a:srgbClr val="000000"/>
                </a:solidFill>
                <a:latin typeface="Calibri"/>
                <a:cs typeface="Calibri"/>
                <a:sym typeface="Calibri"/>
              </a:rPr>
              <a:t>Legitimate</a:t>
            </a:r>
            <a:r>
              <a:rPr lang="en-US" sz="2000" dirty="0">
                <a:solidFill>
                  <a:srgbClr val="000000"/>
                </a:solidFill>
                <a:latin typeface="Calibri"/>
                <a:cs typeface="Calibri"/>
                <a:sym typeface="Calibri"/>
              </a:rPr>
              <a:t>)</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US" sz="2000" dirty="0">
                <a:solidFill>
                  <a:srgbClr val="000000"/>
                </a:solidFill>
                <a:latin typeface="Calibri"/>
                <a:cs typeface="Calibri"/>
                <a:sym typeface="Calibri"/>
              </a:rPr>
              <a:t>Income tax solidarity contribution for individuals over 300.000 € (</a:t>
            </a:r>
            <a:r>
              <a:rPr lang="en-US" sz="2000" b="1" dirty="0">
                <a:solidFill>
                  <a:srgbClr val="000000"/>
                </a:solidFill>
                <a:latin typeface="Calibri"/>
                <a:cs typeface="Calibri"/>
                <a:sym typeface="Calibri"/>
              </a:rPr>
              <a:t>Never questioned</a:t>
            </a:r>
            <a:r>
              <a:rPr lang="en-US" sz="2000" dirty="0">
                <a:solidFill>
                  <a:srgbClr val="000000"/>
                </a:solidFill>
                <a:latin typeface="Calibri"/>
                <a:cs typeface="Calibri"/>
                <a:sym typeface="Calibri"/>
              </a:rPr>
              <a:t>)</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US" sz="2000" dirty="0">
                <a:solidFill>
                  <a:srgbClr val="000000"/>
                </a:solidFill>
                <a:latin typeface="Calibri"/>
                <a:cs typeface="Calibri"/>
                <a:sym typeface="Calibri"/>
              </a:rPr>
              <a:t>Solidarity contribution on pensions over 90.000 €  (</a:t>
            </a:r>
            <a:r>
              <a:rPr lang="en-US" sz="2000" b="1" dirty="0">
                <a:solidFill>
                  <a:srgbClr val="000000"/>
                </a:solidFill>
                <a:latin typeface="Calibri"/>
                <a:cs typeface="Calibri"/>
                <a:sym typeface="Calibri"/>
              </a:rPr>
              <a:t>Unconstitutiona</a:t>
            </a:r>
            <a:r>
              <a:rPr lang="en-US" sz="2000" dirty="0">
                <a:solidFill>
                  <a:srgbClr val="000000"/>
                </a:solidFill>
                <a:latin typeface="Calibri"/>
                <a:cs typeface="Calibri"/>
                <a:sym typeface="Calibri"/>
              </a:rPr>
              <a:t>l)</a:t>
            </a:r>
          </a:p>
          <a:p>
            <a:pPr indent="-381000" algn="just">
              <a:buClr>
                <a:srgbClr val="000000"/>
              </a:buClr>
              <a:buSzPts val="2400"/>
              <a:buFont typeface="Calibri"/>
              <a:buChar char="●"/>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US" sz="2000" dirty="0">
                <a:solidFill>
                  <a:srgbClr val="000000"/>
                </a:solidFill>
                <a:latin typeface="Calibri"/>
                <a:cs typeface="Calibri"/>
                <a:sym typeface="Calibri"/>
              </a:rPr>
              <a:t>Income tax surcharge for banks and insurance companies (</a:t>
            </a:r>
            <a:r>
              <a:rPr lang="en-US" sz="2000" b="1" dirty="0">
                <a:solidFill>
                  <a:srgbClr val="000000"/>
                </a:solidFill>
                <a:latin typeface="Calibri"/>
                <a:cs typeface="Calibri"/>
                <a:sym typeface="Calibri"/>
              </a:rPr>
              <a:t>Legitimate</a:t>
            </a:r>
            <a:r>
              <a:rPr lang="en-US" sz="2000" dirty="0">
                <a:solidFill>
                  <a:srgbClr val="000000"/>
                </a:solidFill>
                <a:latin typeface="Calibri"/>
                <a:cs typeface="Calibri"/>
                <a:sym typeface="Calibri"/>
              </a:rPr>
              <a:t>)</a:t>
            </a:r>
          </a:p>
          <a:p>
            <a:pPr indent="-381000" algn="just">
              <a:buClr>
                <a:srgbClr val="000000"/>
              </a:buClr>
              <a:buSzPts val="2400"/>
              <a:buFont typeface="Calibri"/>
              <a:buChar char="●"/>
            </a:pPr>
            <a:endParaRPr lang="en-US" sz="1600" dirty="0">
              <a:solidFill>
                <a:srgbClr val="000000"/>
              </a:solidFill>
              <a:latin typeface="Calibri" panose="020F0502020204030204" pitchFamily="34" charset="0"/>
              <a:cs typeface="Calibri" panose="020F0502020204030204" pitchFamily="34" charset="0"/>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 dirty="0"/>
              <a:t>5</a:t>
            </a:r>
            <a:endParaRPr dirty="0"/>
          </a:p>
        </p:txBody>
      </p:sp>
      <p:pic>
        <p:nvPicPr>
          <p:cNvPr id="2" name="Immagine 1">
            <a:extLst>
              <a:ext uri="{FF2B5EF4-FFF2-40B4-BE49-F238E27FC236}">
                <a16:creationId xmlns:a16="http://schemas.microsoft.com/office/drawing/2014/main" id="{10C029AE-B4CD-8123-24A5-1AE327ED8B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4291071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Windfall profit taxation in Italy</a:t>
            </a:r>
            <a:br>
              <a:rPr lang="en-US" sz="3600" dirty="0">
                <a:latin typeface="Calibri"/>
                <a:ea typeface="Calibri"/>
                <a:cs typeface="Calibri"/>
                <a:sym typeface="Calibri"/>
              </a:rPr>
            </a:br>
            <a:r>
              <a:rPr lang="en-US" sz="3600" dirty="0">
                <a:latin typeface="Calibri"/>
                <a:ea typeface="Calibri"/>
                <a:cs typeface="Calibri"/>
                <a:sym typeface="Calibri"/>
              </a:rPr>
              <a:t>ROBIN TAX – art. 81 D.l. n. 122/2008</a:t>
            </a:r>
            <a:endParaRPr sz="3600" dirty="0">
              <a:latin typeface="Calibri"/>
              <a:ea typeface="Calibri"/>
              <a:cs typeface="Calibri"/>
              <a:sym typeface="Calibri"/>
            </a:endParaRPr>
          </a:p>
        </p:txBody>
      </p:sp>
      <p:sp>
        <p:nvSpPr>
          <p:cNvPr id="62" name="Google Shape;62;p14"/>
          <p:cNvSpPr txBox="1">
            <a:spLocks noGrp="1"/>
          </p:cNvSpPr>
          <p:nvPr>
            <p:ph type="body" idx="1"/>
          </p:nvPr>
        </p:nvSpPr>
        <p:spPr>
          <a:xfrm>
            <a:off x="520117" y="1909651"/>
            <a:ext cx="11023133" cy="4182300"/>
          </a:xfrm>
          <a:prstGeom prst="rect">
            <a:avLst/>
          </a:prstGeom>
        </p:spPr>
        <p:txBody>
          <a:bodyPr spcFirstLastPara="1" wrap="square" lIns="91425" tIns="91425" rIns="91425" bIns="91425" anchor="ctr" anchorCtr="0">
            <a:noAutofit/>
          </a:bodyPr>
          <a:lstStyle/>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r>
              <a:rPr kumimoji="0" lang="en-US" sz="2000" b="1" i="0" u="none" strike="noStrike" kern="0" cap="none" spc="0" normalizeH="0" baseline="0" noProof="0" dirty="0">
                <a:ln>
                  <a:noFill/>
                </a:ln>
                <a:solidFill>
                  <a:srgbClr val="000000"/>
                </a:solidFill>
                <a:effectLst/>
                <a:uLnTx/>
                <a:uFillTx/>
                <a:latin typeface="Calibri"/>
                <a:cs typeface="Calibri"/>
                <a:sym typeface="Calibri"/>
              </a:rPr>
              <a:t>Tax rate</a:t>
            </a:r>
            <a:r>
              <a:rPr kumimoji="0" lang="en-US" sz="2000" b="0" i="0" u="none" strike="noStrike" kern="0" cap="none" spc="0" normalizeH="0" baseline="0" noProof="0" dirty="0">
                <a:ln>
                  <a:noFill/>
                </a:ln>
                <a:solidFill>
                  <a:srgbClr val="000000"/>
                </a:solidFill>
                <a:effectLst/>
                <a:uLnTx/>
                <a:uFillTx/>
                <a:latin typeface="Calibri"/>
                <a:cs typeface="Calibri"/>
                <a:sym typeface="Calibri"/>
              </a:rPr>
              <a:t>: 6,5% (at first 5,5%)</a:t>
            </a: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endParaRPr kumimoji="0" lang="en-US" sz="2000" b="0" i="0" u="none" strike="noStrike" kern="0" cap="none" spc="0" normalizeH="0" baseline="0" noProof="0" dirty="0">
              <a:ln>
                <a:noFill/>
              </a:ln>
              <a:solidFill>
                <a:srgbClr val="000000"/>
              </a:solidFill>
              <a:effectLst/>
              <a:uLnTx/>
              <a:uFillTx/>
              <a:latin typeface="Calibri"/>
              <a:cs typeface="Calibri"/>
              <a:sym typeface="Calibri"/>
            </a:endParaRPr>
          </a:p>
          <a:p>
            <a:pPr lvl="0" indent="-381000" algn="just">
              <a:buClr>
                <a:srgbClr val="000000"/>
              </a:buClr>
              <a:buSzPts val="2400"/>
              <a:buFont typeface="Calibri"/>
              <a:buChar char="●"/>
              <a:defRPr/>
            </a:pPr>
            <a:r>
              <a:rPr kumimoji="0" lang="en-US" sz="2000" b="1" i="0" u="none" strike="noStrike" kern="0" cap="none" spc="0" normalizeH="0" baseline="0" noProof="0" dirty="0">
                <a:ln>
                  <a:noFill/>
                </a:ln>
                <a:solidFill>
                  <a:srgbClr val="000000"/>
                </a:solidFill>
                <a:effectLst/>
                <a:uLnTx/>
                <a:uFillTx/>
                <a:latin typeface="Calibri"/>
                <a:cs typeface="Calibri"/>
                <a:sym typeface="Calibri"/>
              </a:rPr>
              <a:t>Tax Base</a:t>
            </a:r>
            <a:r>
              <a:rPr lang="en-US" sz="2000" dirty="0">
                <a:solidFill>
                  <a:srgbClr val="000000"/>
                </a:solidFill>
                <a:latin typeface="Calibri"/>
                <a:cs typeface="Calibri"/>
                <a:sym typeface="Calibri"/>
              </a:rPr>
              <a:t>: IRES taxable income</a:t>
            </a:r>
            <a:endParaRPr kumimoji="0" lang="en-US" sz="2000" b="0" i="0" u="none" strike="noStrike" kern="0" cap="none" spc="0" normalizeH="0" baseline="0" noProof="0" dirty="0">
              <a:ln>
                <a:noFill/>
              </a:ln>
              <a:solidFill>
                <a:srgbClr val="000000"/>
              </a:solidFill>
              <a:effectLst/>
              <a:uLnTx/>
              <a:uFillTx/>
              <a:latin typeface="Calibri"/>
              <a:cs typeface="Calibri"/>
              <a:sym typeface="Calibri"/>
            </a:endParaRP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endParaRPr kumimoji="0" lang="en-US" sz="2000" b="0" i="0" u="none" strike="noStrike" kern="0" cap="none" spc="0" normalizeH="0" baseline="0" noProof="0" dirty="0">
              <a:ln>
                <a:noFill/>
              </a:ln>
              <a:solidFill>
                <a:srgbClr val="000000"/>
              </a:solidFill>
              <a:effectLst/>
              <a:uLnTx/>
              <a:uFillTx/>
              <a:latin typeface="Calibri"/>
              <a:cs typeface="Calibri"/>
              <a:sym typeface="Calibri"/>
            </a:endParaRP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r>
              <a:rPr kumimoji="0" lang="en-US" sz="2000" b="1" i="0" u="none" strike="noStrike" kern="0" cap="none" spc="0" normalizeH="0" baseline="0" noProof="0" dirty="0">
                <a:ln>
                  <a:noFill/>
                </a:ln>
                <a:solidFill>
                  <a:srgbClr val="000000"/>
                </a:solidFill>
                <a:effectLst/>
                <a:uLnTx/>
                <a:uFillTx/>
                <a:latin typeface="Calibri"/>
                <a:cs typeface="Calibri"/>
                <a:sym typeface="Calibri"/>
              </a:rPr>
              <a:t>Taxpayers</a:t>
            </a:r>
            <a:r>
              <a:rPr kumimoji="0" lang="en-US" sz="2000" b="0" i="0" u="none" strike="noStrike" kern="0" cap="none" spc="0" normalizeH="0" baseline="0" noProof="0" dirty="0">
                <a:ln>
                  <a:noFill/>
                </a:ln>
                <a:solidFill>
                  <a:srgbClr val="000000"/>
                </a:solidFill>
                <a:effectLst/>
                <a:uLnTx/>
                <a:uFillTx/>
                <a:latin typeface="Calibri"/>
                <a:cs typeface="Calibri"/>
                <a:sym typeface="Calibri"/>
              </a:rPr>
              <a:t>: all subjects operating in the field of production, resale, distribution and marketing of energy, gas and oil products or with prevalent revenues deriving from such activities.</a:t>
            </a:r>
          </a:p>
          <a:p>
            <a:pPr marL="76200" marR="0" lvl="0" indent="0" algn="just" defTabSz="914400" rtl="0" eaLnBrk="1" fontAlgn="auto" latinLnBrk="0" hangingPunct="1">
              <a:lnSpc>
                <a:spcPct val="115000"/>
              </a:lnSpc>
              <a:spcBef>
                <a:spcPts val="0"/>
              </a:spcBef>
              <a:spcAft>
                <a:spcPts val="0"/>
              </a:spcAft>
              <a:buClr>
                <a:srgbClr val="000000"/>
              </a:buClr>
              <a:buSzPts val="2400"/>
              <a:buNone/>
              <a:tabLst>
                <a:tab pos="534988" algn="l"/>
              </a:tabLst>
              <a:defRPr/>
            </a:pP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 over 25 mil revenue</a:t>
            </a:r>
          </a:p>
          <a:p>
            <a:pPr marL="76200" marR="0" lvl="0" indent="0" algn="just" defTabSz="914400" rtl="0" eaLnBrk="1" fontAlgn="auto" latinLnBrk="0" hangingPunct="1">
              <a:lnSpc>
                <a:spcPct val="115000"/>
              </a:lnSpc>
              <a:spcBef>
                <a:spcPts val="0"/>
              </a:spcBef>
              <a:spcAft>
                <a:spcPts val="0"/>
              </a:spcAft>
              <a:buClr>
                <a:srgbClr val="000000"/>
              </a:buClr>
              <a:buSzPts val="2400"/>
              <a:buNone/>
              <a:tabLst>
                <a:tab pos="534988" algn="l"/>
              </a:tabLst>
              <a:defRPr/>
            </a:pPr>
            <a:r>
              <a:rPr lang="en-US" sz="1600" dirty="0">
                <a:solidFill>
                  <a:srgbClr val="000000"/>
                </a:solidFill>
                <a:latin typeface="Calibri"/>
                <a:cs typeface="Calibri"/>
                <a:sym typeface="Calibri"/>
              </a:rPr>
              <a:t>	- over 10 mil revenue and 1 mil net income</a:t>
            </a:r>
          </a:p>
          <a:p>
            <a:pPr marL="76200" marR="0" lvl="0" indent="0" algn="just" defTabSz="914400" rtl="0" eaLnBrk="1" fontAlgn="auto" latinLnBrk="0" hangingPunct="1">
              <a:lnSpc>
                <a:spcPct val="115000"/>
              </a:lnSpc>
              <a:spcBef>
                <a:spcPts val="0"/>
              </a:spcBef>
              <a:spcAft>
                <a:spcPts val="0"/>
              </a:spcAft>
              <a:buClr>
                <a:srgbClr val="000000"/>
              </a:buClr>
              <a:buSzPts val="2400"/>
              <a:buNone/>
              <a:tabLst>
                <a:tab pos="534988" algn="l"/>
              </a:tabLst>
              <a:defRPr/>
            </a:pPr>
            <a:r>
              <a:rPr lang="en-US" sz="1600" dirty="0">
                <a:solidFill>
                  <a:srgbClr val="000000"/>
                </a:solidFill>
                <a:latin typeface="Calibri"/>
                <a:cs typeface="Calibri"/>
                <a:sym typeface="Calibri"/>
              </a:rPr>
              <a:t>	- over 3 mil revenue and 300.000 net income </a:t>
            </a:r>
            <a:endParaRPr kumimoji="0" lang="en-US" sz="1600" b="0" i="0" u="none" strike="noStrike" kern="0" cap="none" spc="0" normalizeH="0" baseline="0" noProof="0" dirty="0">
              <a:ln>
                <a:noFill/>
              </a:ln>
              <a:solidFill>
                <a:srgbClr val="000000"/>
              </a:solidFill>
              <a:effectLst/>
              <a:uLnTx/>
              <a:uFillTx/>
              <a:latin typeface="Calibri"/>
              <a:cs typeface="Calibri"/>
              <a:sym typeface="Calibri"/>
            </a:endParaRP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endParaRPr lang="en-US" sz="2000" dirty="0">
              <a:solidFill>
                <a:srgbClr val="000000"/>
              </a:solidFill>
              <a:latin typeface="Calibri"/>
              <a:cs typeface="Calibri"/>
              <a:sym typeface="Calibri"/>
            </a:endParaRPr>
          </a:p>
          <a:p>
            <a:pPr marL="457200" marR="0" lvl="0" indent="-381000" algn="just" defTabSz="914400" rtl="0" eaLnBrk="1" fontAlgn="auto" latinLnBrk="0" hangingPunct="1">
              <a:lnSpc>
                <a:spcPct val="115000"/>
              </a:lnSpc>
              <a:spcBef>
                <a:spcPts val="0"/>
              </a:spcBef>
              <a:spcAft>
                <a:spcPts val="0"/>
              </a:spcAft>
              <a:buClr>
                <a:srgbClr val="000000"/>
              </a:buClr>
              <a:buSzPts val="2400"/>
              <a:buFont typeface="Calibri"/>
              <a:buChar char="●"/>
              <a:tabLst/>
              <a:defRPr/>
            </a:pPr>
            <a:r>
              <a:rPr lang="en-US" sz="2000" dirty="0">
                <a:solidFill>
                  <a:srgbClr val="000000"/>
                </a:solidFill>
                <a:latin typeface="Calibri"/>
                <a:cs typeface="Calibri"/>
                <a:sym typeface="Calibri"/>
              </a:rPr>
              <a:t>Prohibition of economic transfer on prices</a:t>
            </a:r>
            <a:endParaRPr kumimoji="0" lang="en-US" sz="2000" b="0" i="0" u="none" strike="noStrike" kern="0" cap="none" spc="0" normalizeH="0" baseline="0" noProof="0" dirty="0">
              <a:ln>
                <a:noFill/>
              </a:ln>
              <a:solidFill>
                <a:srgbClr val="000000"/>
              </a:solidFill>
              <a:effectLst/>
              <a:uLnTx/>
              <a:uFillTx/>
              <a:latin typeface="Calibri"/>
              <a:cs typeface="Calibri"/>
              <a:sym typeface="Calibri"/>
            </a:endParaRPr>
          </a:p>
          <a:p>
            <a:pPr indent="-381000" algn="just">
              <a:buClr>
                <a:srgbClr val="000000"/>
              </a:buClr>
              <a:buSzPts val="2400"/>
              <a:buFont typeface="Calibri"/>
              <a:buChar char="●"/>
            </a:pPr>
            <a:endParaRPr lang="en-US" sz="1600" b="0" i="0" u="none" strike="noStrike" dirty="0">
              <a:solidFill>
                <a:srgbClr val="000000"/>
              </a:solidFill>
              <a:effectLst/>
              <a:latin typeface="Calibri" panose="020F0502020204030204" pitchFamily="34" charset="0"/>
              <a:cs typeface="Calibri" panose="020F0502020204030204" pitchFamily="34" charset="0"/>
            </a:endParaRPr>
          </a:p>
        </p:txBody>
      </p:sp>
      <p:pic>
        <p:nvPicPr>
          <p:cNvPr id="2" name="Immagine 1">
            <a:extLst>
              <a:ext uri="{FF2B5EF4-FFF2-40B4-BE49-F238E27FC236}">
                <a16:creationId xmlns:a16="http://schemas.microsoft.com/office/drawing/2014/main" id="{A97CBE87-7257-BAA5-473D-F75D17E340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
        <p:nvSpPr>
          <p:cNvPr id="3" name="Google Shape;64;p14">
            <a:extLst>
              <a:ext uri="{FF2B5EF4-FFF2-40B4-BE49-F238E27FC236}">
                <a16:creationId xmlns:a16="http://schemas.microsoft.com/office/drawing/2014/main" id="{C768DFEF-D0A3-1F41-7806-6655A26C35B7}"/>
              </a:ext>
            </a:extLst>
          </p:cNvPr>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IT" dirty="0"/>
              <a:t>6</a:t>
            </a:r>
            <a:endParaRPr dirty="0"/>
          </a:p>
        </p:txBody>
      </p:sp>
    </p:spTree>
    <p:extLst>
      <p:ext uri="{BB962C8B-B14F-4D97-AF65-F5344CB8AC3E}">
        <p14:creationId xmlns:p14="http://schemas.microsoft.com/office/powerpoint/2010/main" val="191207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lang="en-US" sz="3600" dirty="0">
                <a:latin typeface="Calibri"/>
                <a:ea typeface="Calibri"/>
                <a:cs typeface="Calibri"/>
                <a:sym typeface="Calibri"/>
              </a:rPr>
              <a:t>Robin tax and C. Cost. n. 10/2015</a:t>
            </a:r>
            <a:br>
              <a:rPr lang="en-US" sz="3600" dirty="0">
                <a:latin typeface="Calibri"/>
                <a:ea typeface="Calibri"/>
                <a:cs typeface="Calibri"/>
                <a:sym typeface="Calibri"/>
              </a:rPr>
            </a:br>
            <a:r>
              <a:rPr lang="en-US" dirty="0">
                <a:latin typeface="Calibri"/>
                <a:ea typeface="Calibri"/>
                <a:cs typeface="Calibri"/>
                <a:sym typeface="Calibri"/>
              </a:rPr>
              <a:t>…the starting point</a:t>
            </a:r>
          </a:p>
        </p:txBody>
      </p:sp>
      <p:sp>
        <p:nvSpPr>
          <p:cNvPr id="62" name="Google Shape;62;p14"/>
          <p:cNvSpPr txBox="1">
            <a:spLocks noGrp="1"/>
          </p:cNvSpPr>
          <p:nvPr>
            <p:ph type="body" idx="1"/>
          </p:nvPr>
        </p:nvSpPr>
        <p:spPr>
          <a:xfrm>
            <a:off x="520117" y="1934818"/>
            <a:ext cx="11023133" cy="4182300"/>
          </a:xfrm>
          <a:prstGeom prst="rect">
            <a:avLst/>
          </a:prstGeom>
        </p:spPr>
        <p:txBody>
          <a:bodyPr spcFirstLastPara="1" wrap="square" lIns="91425" tIns="91425" rIns="91425" bIns="91425" anchor="ctr" anchorCtr="0">
            <a:noAutofit/>
          </a:bodyPr>
          <a:lstStyle/>
          <a:p>
            <a:pPr indent="-381000" algn="just">
              <a:buClr>
                <a:srgbClr val="000000"/>
              </a:buClr>
              <a:buSzPts val="2400"/>
              <a:buFont typeface="Calibri"/>
              <a:buChar char="●"/>
            </a:pPr>
            <a:r>
              <a:rPr lang="en-US" sz="2000" dirty="0">
                <a:solidFill>
                  <a:srgbClr val="000000"/>
                </a:solidFill>
                <a:latin typeface="Calibri"/>
                <a:cs typeface="Calibri"/>
                <a:sym typeface="Calibri"/>
              </a:rPr>
              <a:t>The provision of selective tax measures that introduce a discipline limited to  economic sector/type of taxpayer is not to be considered illegitimate in itself nor in violation of constitutional principles</a:t>
            </a:r>
          </a:p>
          <a:p>
            <a:pPr marL="76200" indent="0" algn="just">
              <a:buClr>
                <a:srgbClr val="000000"/>
              </a:buClr>
              <a:buSzPts val="2400"/>
              <a:buNone/>
            </a:pPr>
            <a:r>
              <a:rPr lang="en-US" sz="2000" dirty="0">
                <a:solidFill>
                  <a:srgbClr val="000000"/>
                </a:solidFill>
                <a:latin typeface="Calibri"/>
                <a:cs typeface="Calibri"/>
                <a:sym typeface="Calibri"/>
              </a:rPr>
              <a:t> </a:t>
            </a:r>
          </a:p>
          <a:p>
            <a:pPr indent="-381000" algn="just">
              <a:buClr>
                <a:srgbClr val="000000"/>
              </a:buClr>
              <a:buSzPts val="2400"/>
              <a:buFont typeface="Calibri"/>
              <a:buChar char="●"/>
            </a:pPr>
            <a:r>
              <a:rPr lang="en-US" sz="2000" dirty="0">
                <a:solidFill>
                  <a:srgbClr val="000000"/>
                </a:solidFill>
                <a:latin typeface="Calibri"/>
                <a:cs typeface="Calibri"/>
                <a:sym typeface="Calibri"/>
              </a:rPr>
              <a:t>The peculiarities of the energy and oil market can in itself constitute a valid reason for the provision of a differentiated tax treatment (oligopoly, anelastic demand, difficult access)</a:t>
            </a:r>
          </a:p>
          <a:p>
            <a:pPr marL="76200" indent="0" algn="just">
              <a:buClr>
                <a:srgbClr val="000000"/>
              </a:buClr>
              <a:buSzPts val="2400"/>
              <a:buNone/>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GB" sz="2000" dirty="0">
                <a:solidFill>
                  <a:srgbClr val="000000"/>
                </a:solidFill>
                <a:latin typeface="Calibri"/>
                <a:cs typeface="Calibri"/>
              </a:rPr>
              <a:t>The occurrence of a particular economic situation can constitute a valid reason for the introduction of more burdensome tax measures limited to certain subjects </a:t>
            </a:r>
          </a:p>
          <a:p>
            <a:pPr marL="76200" indent="0" algn="just">
              <a:buClr>
                <a:srgbClr val="000000"/>
              </a:buClr>
              <a:buSzPts val="2400"/>
              <a:buNone/>
            </a:pPr>
            <a:endParaRPr lang="en-US" sz="2000" dirty="0">
              <a:solidFill>
                <a:srgbClr val="000000"/>
              </a:solidFill>
              <a:latin typeface="Calibri"/>
              <a:cs typeface="Calibri"/>
              <a:sym typeface="Calibri"/>
            </a:endParaRPr>
          </a:p>
          <a:p>
            <a:pPr indent="-381000" algn="just">
              <a:buClr>
                <a:srgbClr val="000000"/>
              </a:buClr>
              <a:buSzPts val="2400"/>
              <a:buFont typeface="Calibri"/>
              <a:buChar char="●"/>
            </a:pPr>
            <a:r>
              <a:rPr lang="en-GB" sz="2000" dirty="0">
                <a:solidFill>
                  <a:srgbClr val="000000"/>
                </a:solidFill>
                <a:latin typeface="Calibri"/>
                <a:cs typeface="Calibri"/>
              </a:rPr>
              <a:t>For the restriction of the principles of equality and ability to pay to be considered legitimate, it is necessary that the structure of the tax is consistent with the ratio that justifies it </a:t>
            </a:r>
            <a:endParaRPr lang="en-US" sz="2000" dirty="0">
              <a:solidFill>
                <a:srgbClr val="000000"/>
              </a:solidFill>
              <a:latin typeface="Calibri"/>
              <a:cs typeface="Calibri"/>
              <a:sym typeface="Calibri"/>
            </a:endParaRPr>
          </a:p>
        </p:txBody>
      </p:sp>
      <p:pic>
        <p:nvPicPr>
          <p:cNvPr id="2" name="Immagine 1">
            <a:extLst>
              <a:ext uri="{FF2B5EF4-FFF2-40B4-BE49-F238E27FC236}">
                <a16:creationId xmlns:a16="http://schemas.microsoft.com/office/drawing/2014/main" id="{4EF16506-8B34-E2DA-2BBA-D36D53F8C3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
        <p:nvSpPr>
          <p:cNvPr id="3" name="Google Shape;64;p14">
            <a:extLst>
              <a:ext uri="{FF2B5EF4-FFF2-40B4-BE49-F238E27FC236}">
                <a16:creationId xmlns:a16="http://schemas.microsoft.com/office/drawing/2014/main" id="{077E715B-19A3-AB90-E256-DE5244551141}"/>
              </a:ext>
            </a:extLst>
          </p:cNvPr>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IT" dirty="0"/>
              <a:t>7</a:t>
            </a:r>
            <a:endParaRPr dirty="0"/>
          </a:p>
        </p:txBody>
      </p:sp>
    </p:spTree>
    <p:extLst>
      <p:ext uri="{BB962C8B-B14F-4D97-AF65-F5344CB8AC3E}">
        <p14:creationId xmlns:p14="http://schemas.microsoft.com/office/powerpoint/2010/main" val="2725233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570549" y="274075"/>
            <a:ext cx="7972701" cy="1262700"/>
          </a:xfrm>
          <a:prstGeom prst="rect">
            <a:avLst/>
          </a:prstGeom>
        </p:spPr>
        <p:txBody>
          <a:bodyPr spcFirstLastPara="1" wrap="square" lIns="91425" tIns="91425" rIns="91425" bIns="91425" anchor="ctr" anchorCtr="0">
            <a:noAutofit/>
          </a:bodyPr>
          <a:lstStyle/>
          <a:p>
            <a:pPr algn="r"/>
            <a:r>
              <a:rPr kumimoji="0" lang="en-US" sz="3600" b="0" i="0" u="none" strike="noStrike" kern="0" cap="none" spc="0" normalizeH="0" baseline="0" noProof="0" dirty="0">
                <a:ln>
                  <a:noFill/>
                </a:ln>
                <a:solidFill>
                  <a:srgbClr val="000000"/>
                </a:solidFill>
                <a:effectLst/>
                <a:uLnTx/>
                <a:uFillTx/>
                <a:latin typeface="Calibri"/>
                <a:ea typeface="Calibri"/>
                <a:cs typeface="Calibri"/>
                <a:sym typeface="Calibri"/>
              </a:rPr>
              <a:t>Robin tax and C. Cost. n. 10/2015</a:t>
            </a:r>
            <a:br>
              <a:rPr kumimoji="0" lang="en-US" sz="3600" b="0" i="0" u="none" strike="noStrike" kern="0" cap="none" spc="0" normalizeH="0" baseline="0" noProof="0" dirty="0">
                <a:ln>
                  <a:noFill/>
                </a:ln>
                <a:solidFill>
                  <a:srgbClr val="000000"/>
                </a:solidFill>
                <a:effectLst/>
                <a:uLnTx/>
                <a:uFillTx/>
                <a:latin typeface="Calibri"/>
                <a:ea typeface="Calibri"/>
                <a:cs typeface="Calibri"/>
                <a:sym typeface="Calibri"/>
              </a:rPr>
            </a:b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…the conclusion</a:t>
            </a:r>
            <a:endParaRPr lang="it-IT" dirty="0">
              <a:solidFill>
                <a:srgbClr val="FF0000"/>
              </a:solidFill>
            </a:endParaRPr>
          </a:p>
        </p:txBody>
      </p:sp>
      <p:sp>
        <p:nvSpPr>
          <p:cNvPr id="62" name="Google Shape;62;p14"/>
          <p:cNvSpPr txBox="1">
            <a:spLocks noGrp="1"/>
          </p:cNvSpPr>
          <p:nvPr>
            <p:ph type="body" idx="1"/>
          </p:nvPr>
        </p:nvSpPr>
        <p:spPr>
          <a:xfrm>
            <a:off x="520117" y="1626124"/>
            <a:ext cx="11023133" cy="4743145"/>
          </a:xfrm>
          <a:prstGeom prst="rect">
            <a:avLst/>
          </a:prstGeom>
        </p:spPr>
        <p:txBody>
          <a:bodyPr spcFirstLastPara="1" wrap="square" lIns="91425" tIns="91425" rIns="91425" bIns="91425" anchor="ctr" anchorCtr="0">
            <a:noAutofit/>
          </a:bodyPr>
          <a:lstStyle/>
          <a:p>
            <a:pPr marL="76200" indent="0" algn="just">
              <a:buClr>
                <a:srgbClr val="000000"/>
              </a:buClr>
              <a:buSzPts val="2400"/>
              <a:buNone/>
            </a:pPr>
            <a:r>
              <a:rPr lang="en-US" sz="2000" dirty="0">
                <a:solidFill>
                  <a:srgbClr val="000000"/>
                </a:solidFill>
                <a:latin typeface="Calibri"/>
                <a:cs typeface="Calibri"/>
                <a:sym typeface="Calibri"/>
              </a:rPr>
              <a:t>Robin tax is illegitimate: </a:t>
            </a:r>
          </a:p>
          <a:p>
            <a:pPr marL="76200" indent="0" algn="just">
              <a:buClr>
                <a:srgbClr val="000000"/>
              </a:buClr>
              <a:buSzPts val="2400"/>
              <a:buNone/>
            </a:pPr>
            <a:endParaRPr lang="en-US" sz="2000" dirty="0">
              <a:solidFill>
                <a:srgbClr val="000000"/>
              </a:solidFill>
              <a:latin typeface="Calibri"/>
              <a:cs typeface="Calibri"/>
              <a:sym typeface="Calibri"/>
            </a:endParaRPr>
          </a:p>
          <a:p>
            <a:pPr indent="-381000" algn="just">
              <a:spcAft>
                <a:spcPts val="400"/>
              </a:spcAft>
              <a:buClr>
                <a:srgbClr val="000000"/>
              </a:buClr>
              <a:buSzPts val="2400"/>
              <a:buFont typeface="Calibri"/>
              <a:buChar char="●"/>
            </a:pPr>
            <a:r>
              <a:rPr lang="en-US" sz="2000" b="1" dirty="0">
                <a:solidFill>
                  <a:srgbClr val="000000"/>
                </a:solidFill>
                <a:latin typeface="Calibri"/>
                <a:cs typeface="Calibri"/>
                <a:sym typeface="Calibri"/>
              </a:rPr>
              <a:t>for the determination of the tax base</a:t>
            </a:r>
            <a:r>
              <a:rPr lang="en-US" sz="2000" dirty="0">
                <a:solidFill>
                  <a:srgbClr val="000000"/>
                </a:solidFill>
                <a:latin typeface="Calibri"/>
                <a:cs typeface="Calibri"/>
                <a:sym typeface="Calibri"/>
              </a:rPr>
              <a:t>, because it </a:t>
            </a:r>
            <a:r>
              <a:rPr lang="en-GB" sz="2000" dirty="0">
                <a:solidFill>
                  <a:srgbClr val="000000"/>
                </a:solidFill>
                <a:latin typeface="Calibri"/>
                <a:cs typeface="Calibri"/>
              </a:rPr>
              <a:t>affects the entire income of the company, completely lacking of a mechanism that allows separate taxation of excess profits</a:t>
            </a:r>
            <a:endParaRPr lang="en-US" sz="2000" dirty="0">
              <a:solidFill>
                <a:srgbClr val="000000"/>
              </a:solidFill>
              <a:latin typeface="Calibri"/>
              <a:cs typeface="Calibri"/>
              <a:sym typeface="Calibri"/>
            </a:endParaRPr>
          </a:p>
          <a:p>
            <a:pPr indent="-381000" algn="just">
              <a:spcAft>
                <a:spcPts val="400"/>
              </a:spcAft>
              <a:buClr>
                <a:srgbClr val="000000"/>
              </a:buClr>
              <a:buSzPts val="2400"/>
              <a:buFont typeface="Calibri"/>
              <a:buChar char="●"/>
            </a:pPr>
            <a:r>
              <a:rPr lang="en-US" sz="2000" b="1" dirty="0">
                <a:solidFill>
                  <a:srgbClr val="000000"/>
                </a:solidFill>
                <a:latin typeface="Calibri"/>
                <a:cs typeface="Calibri"/>
                <a:sym typeface="Calibri"/>
              </a:rPr>
              <a:t>from a duration point of view</a:t>
            </a:r>
            <a:r>
              <a:rPr lang="en-US" sz="2000" dirty="0">
                <a:solidFill>
                  <a:srgbClr val="000000"/>
                </a:solidFill>
                <a:latin typeface="Calibri"/>
                <a:cs typeface="Calibri"/>
                <a:sym typeface="Calibri"/>
              </a:rPr>
              <a:t>, as it is structured to be permanent</a:t>
            </a:r>
          </a:p>
          <a:p>
            <a:pPr indent="-381000" algn="just">
              <a:buClr>
                <a:srgbClr val="000000"/>
              </a:buClr>
              <a:buSzPts val="2400"/>
              <a:buFont typeface="Calibri"/>
              <a:buChar char="●"/>
            </a:pPr>
            <a:r>
              <a:rPr lang="en-GB" sz="2000" b="1" dirty="0">
                <a:solidFill>
                  <a:srgbClr val="000000"/>
                </a:solidFill>
                <a:latin typeface="Calibri"/>
                <a:cs typeface="Calibri"/>
              </a:rPr>
              <a:t>not suitable for the aim of solidarity and wealth redistribution</a:t>
            </a:r>
            <a:r>
              <a:rPr lang="en-GB" sz="2000" dirty="0">
                <a:solidFill>
                  <a:srgbClr val="000000"/>
                </a:solidFill>
                <a:latin typeface="Calibri"/>
                <a:cs typeface="Calibri"/>
              </a:rPr>
              <a:t>, because the mere ban of the economic transfer is not able to prevent the </a:t>
            </a:r>
            <a:r>
              <a:rPr lang="en-GB" sz="2000" i="1" dirty="0">
                <a:solidFill>
                  <a:srgbClr val="000000"/>
                </a:solidFill>
                <a:latin typeface="Calibri"/>
                <a:cs typeface="Calibri"/>
              </a:rPr>
              <a:t>downstream</a:t>
            </a:r>
            <a:r>
              <a:rPr lang="en-GB" sz="2000" dirty="0">
                <a:solidFill>
                  <a:srgbClr val="000000"/>
                </a:solidFill>
                <a:latin typeface="Calibri"/>
                <a:cs typeface="Calibri"/>
              </a:rPr>
              <a:t> of the burden </a:t>
            </a:r>
          </a:p>
          <a:p>
            <a:pPr indent="-381000" algn="just">
              <a:buClr>
                <a:srgbClr val="000000"/>
              </a:buClr>
              <a:buSzPts val="2400"/>
              <a:buFont typeface="Calibri"/>
              <a:buChar char="●"/>
            </a:pPr>
            <a:endParaRPr lang="en-GB" sz="2000" dirty="0">
              <a:solidFill>
                <a:srgbClr val="000000"/>
              </a:solidFill>
              <a:latin typeface="Calibri"/>
              <a:cs typeface="Calibri"/>
            </a:endParaRPr>
          </a:p>
          <a:p>
            <a:pPr marL="76200" indent="0" algn="just">
              <a:buClr>
                <a:srgbClr val="000000"/>
              </a:buClr>
              <a:buSzPts val="2400"/>
              <a:buNone/>
            </a:pPr>
            <a:r>
              <a:rPr lang="en-GB" sz="2000" dirty="0">
                <a:solidFill>
                  <a:srgbClr val="000000"/>
                </a:solidFill>
                <a:latin typeface="Calibri"/>
                <a:cs typeface="Calibri"/>
              </a:rPr>
              <a:t>It is </a:t>
            </a:r>
            <a:r>
              <a:rPr lang="en-GB" sz="2000" b="1" dirty="0">
                <a:solidFill>
                  <a:srgbClr val="000000"/>
                </a:solidFill>
                <a:latin typeface="Calibri"/>
                <a:cs typeface="Calibri"/>
              </a:rPr>
              <a:t>unreasonable</a:t>
            </a:r>
            <a:r>
              <a:rPr lang="en-GB" sz="2000" dirty="0">
                <a:solidFill>
                  <a:srgbClr val="000000"/>
                </a:solidFill>
                <a:latin typeface="Calibri"/>
                <a:cs typeface="Calibri"/>
              </a:rPr>
              <a:t> because it targets the whole business income, does not provide an ending linked to the economic conditions, does not guarantee the fulfilment of the redistributive purpose not preventing the transfer of the burden on prices and consumers</a:t>
            </a:r>
            <a:endParaRPr lang="en-US" sz="2000" dirty="0">
              <a:solidFill>
                <a:srgbClr val="000000"/>
              </a:solidFill>
              <a:latin typeface="Calibri"/>
              <a:cs typeface="Calibri"/>
              <a:sym typeface="Calibri"/>
            </a:endParaRPr>
          </a:p>
        </p:txBody>
      </p:sp>
      <p:sp>
        <p:nvSpPr>
          <p:cNvPr id="64" name="Google Shape;64;p14"/>
          <p:cNvSpPr txBox="1">
            <a:spLocks noGrp="1"/>
          </p:cNvSpPr>
          <p:nvPr>
            <p:ph type="sldNum" idx="12"/>
          </p:nvPr>
        </p:nvSpPr>
        <p:spPr>
          <a:xfrm>
            <a:off x="10994550" y="6202477"/>
            <a:ext cx="548700" cy="524700"/>
          </a:xfrm>
          <a:prstGeom prst="rect">
            <a:avLst/>
          </a:prstGeom>
        </p:spPr>
        <p:txBody>
          <a:bodyPr spcFirstLastPara="1" wrap="square" lIns="91425" tIns="91425" rIns="91425" bIns="91425" anchor="ctr" anchorCtr="0">
            <a:noAutofit/>
          </a:bodyPr>
          <a:lstStyle/>
          <a:p>
            <a:pPr>
              <a:buSzPts val="1100"/>
            </a:pPr>
            <a:r>
              <a:rPr lang="it-IT" dirty="0"/>
              <a:t>8</a:t>
            </a:r>
            <a:endParaRPr dirty="0"/>
          </a:p>
        </p:txBody>
      </p:sp>
      <p:pic>
        <p:nvPicPr>
          <p:cNvPr id="2" name="Immagine 1">
            <a:extLst>
              <a:ext uri="{FF2B5EF4-FFF2-40B4-BE49-F238E27FC236}">
                <a16:creationId xmlns:a16="http://schemas.microsoft.com/office/drawing/2014/main" id="{4EF16506-8B34-E2DA-2BBA-D36D53F8C3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897" y="568325"/>
            <a:ext cx="3051722" cy="740043"/>
          </a:xfrm>
          <a:prstGeom prst="rect">
            <a:avLst/>
          </a:prstGeom>
        </p:spPr>
      </p:pic>
    </p:spTree>
    <p:extLst>
      <p:ext uri="{BB962C8B-B14F-4D97-AF65-F5344CB8AC3E}">
        <p14:creationId xmlns:p14="http://schemas.microsoft.com/office/powerpoint/2010/main" val="41485414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38,15,Slide83"/>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7494</TotalTime>
  <Words>1411</Words>
  <Application>Microsoft Office PowerPoint</Application>
  <PresentationFormat>Widescreen</PresentationFormat>
  <Paragraphs>113</Paragraphs>
  <Slides>14</Slides>
  <Notes>13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Wingdings</vt:lpstr>
      <vt:lpstr>Simple Light</vt:lpstr>
      <vt:lpstr>WINDFALL PROFIT TAXATION AND THE REDISTRIBUTIVE ISSUE: PAST, PRESENT AND FUTURE  Comparing Windfall Profit Tax with Robin Hood Tax</vt:lpstr>
      <vt:lpstr>Summary of the Presentation</vt:lpstr>
      <vt:lpstr>Windfall profit taxation? Purposes and issues</vt:lpstr>
      <vt:lpstr>Windfall profit taxation in Italy art. 37 D.l. n. 21/2022</vt:lpstr>
      <vt:lpstr>Windfall profit taxation in Italy art. 1 co. 115-119 L. n. 197/2022</vt:lpstr>
      <vt:lpstr>Windfall profit taxation in Italy and other extraordinary measures in the past</vt:lpstr>
      <vt:lpstr>Windfall profit taxation in Italy ROBIN TAX – art. 81 D.l. n. 122/2008</vt:lpstr>
      <vt:lpstr>Robin tax and C. Cost. n. 10/2015 …the starting point</vt:lpstr>
      <vt:lpstr>Robin tax and C. Cost. n. 10/2015 …the conclusion</vt:lpstr>
      <vt:lpstr>New windfall profit contributions in the light of C. Cost. n. 10/2015 </vt:lpstr>
      <vt:lpstr>Suitability to satisfy the solidarity and redistributive purpose </vt:lpstr>
      <vt:lpstr>….</vt:lpstr>
      <vt:lpstr>Conclusions</vt:lpstr>
      <vt:lpstr>Presentazione standard di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 and Taxation</dc:title>
  <dc:subject/>
  <dc:creator>Amnna Miotto and Marco Greggi</dc:creator>
  <cp:keywords/>
  <dc:description/>
  <cp:lastModifiedBy>Eleonora Addarii</cp:lastModifiedBy>
  <cp:revision>211</cp:revision>
  <dcterms:modified xsi:type="dcterms:W3CDTF">2023-03-09T08:35:58Z</dcterms:modified>
  <cp:category/>
</cp:coreProperties>
</file>