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4"/>
  </p:sldMasterIdLst>
  <p:notesMasterIdLst>
    <p:notesMasterId r:id="rId17"/>
  </p:notesMasterIdLst>
  <p:handoutMasterIdLst>
    <p:handoutMasterId r:id="rId18"/>
  </p:handoutMasterIdLst>
  <p:sldIdLst>
    <p:sldId id="256" r:id="rId5"/>
    <p:sldId id="258" r:id="rId6"/>
    <p:sldId id="257" r:id="rId7"/>
    <p:sldId id="259" r:id="rId8"/>
    <p:sldId id="260" r:id="rId9"/>
    <p:sldId id="262" r:id="rId10"/>
    <p:sldId id="263" r:id="rId11"/>
    <p:sldId id="268" r:id="rId12"/>
    <p:sldId id="267"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A80D5-D2B3-431A-B7C3-EA236DBF6C78}" v="12" dt="2023-03-08T17:52:42.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8" d="100"/>
          <a:sy n="78" d="100"/>
        </p:scale>
        <p:origin x="878" y="43"/>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4632" y="13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Expected results</c:v>
                </c:pt>
              </c:strCache>
            </c:strRef>
          </c:tx>
          <c:spPr>
            <a:solidFill>
              <a:schemeClr val="accent1"/>
            </a:solidFill>
            <a:ln>
              <a:noFill/>
            </a:ln>
            <a:effectLst/>
          </c:spPr>
          <c:invertIfNegative val="0"/>
          <c:cat>
            <c:strRef>
              <c:f>Foglio1!$A$2:$A$3</c:f>
              <c:strCache>
                <c:ptCount val="2"/>
                <c:pt idx="0">
                  <c:v>Windfall Profit Tax 2022</c:v>
                </c:pt>
                <c:pt idx="1">
                  <c:v>Two-way Compensation Mechanism</c:v>
                </c:pt>
              </c:strCache>
            </c:strRef>
          </c:cat>
          <c:val>
            <c:numRef>
              <c:f>Foglio1!$B$2:$B$3</c:f>
              <c:numCache>
                <c:formatCode>General</c:formatCode>
                <c:ptCount val="2"/>
                <c:pt idx="0">
                  <c:v>10</c:v>
                </c:pt>
                <c:pt idx="1">
                  <c:v>1.3</c:v>
                </c:pt>
              </c:numCache>
            </c:numRef>
          </c:val>
          <c:extLst>
            <c:ext xmlns:c16="http://schemas.microsoft.com/office/drawing/2014/chart" uri="{C3380CC4-5D6E-409C-BE32-E72D297353CC}">
              <c16:uniqueId val="{00000000-3D0F-4117-8EFF-8F1FC4FC0E9C}"/>
            </c:ext>
          </c:extLst>
        </c:ser>
        <c:ser>
          <c:idx val="1"/>
          <c:order val="1"/>
          <c:tx>
            <c:strRef>
              <c:f>Foglio1!$C$1</c:f>
              <c:strCache>
                <c:ptCount val="1"/>
                <c:pt idx="0">
                  <c:v>Actual results</c:v>
                </c:pt>
              </c:strCache>
            </c:strRef>
          </c:tx>
          <c:spPr>
            <a:solidFill>
              <a:schemeClr val="accent2"/>
            </a:solidFill>
            <a:ln>
              <a:noFill/>
            </a:ln>
            <a:effectLst/>
          </c:spPr>
          <c:invertIfNegative val="0"/>
          <c:cat>
            <c:strRef>
              <c:f>Foglio1!$A$2:$A$3</c:f>
              <c:strCache>
                <c:ptCount val="2"/>
                <c:pt idx="0">
                  <c:v>Windfall Profit Tax 2022</c:v>
                </c:pt>
                <c:pt idx="1">
                  <c:v>Two-way Compensation Mechanism</c:v>
                </c:pt>
              </c:strCache>
            </c:strRef>
          </c:cat>
          <c:val>
            <c:numRef>
              <c:f>Foglio1!$C$2:$C$3</c:f>
              <c:numCache>
                <c:formatCode>General</c:formatCode>
                <c:ptCount val="2"/>
                <c:pt idx="0">
                  <c:v>2.7</c:v>
                </c:pt>
              </c:numCache>
            </c:numRef>
          </c:val>
          <c:extLst>
            <c:ext xmlns:c16="http://schemas.microsoft.com/office/drawing/2014/chart" uri="{C3380CC4-5D6E-409C-BE32-E72D297353CC}">
              <c16:uniqueId val="{00000001-3D0F-4117-8EFF-8F1FC4FC0E9C}"/>
            </c:ext>
          </c:extLst>
        </c:ser>
        <c:dLbls>
          <c:showLegendKey val="0"/>
          <c:showVal val="0"/>
          <c:showCatName val="0"/>
          <c:showSerName val="0"/>
          <c:showPercent val="0"/>
          <c:showBubbleSize val="0"/>
        </c:dLbls>
        <c:gapWidth val="219"/>
        <c:overlap val="-27"/>
        <c:axId val="274963935"/>
        <c:axId val="274960191"/>
      </c:barChart>
      <c:catAx>
        <c:axId val="274963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74960191"/>
        <c:crosses val="autoZero"/>
        <c:auto val="1"/>
        <c:lblAlgn val="ctr"/>
        <c:lblOffset val="100"/>
        <c:noMultiLvlLbl val="0"/>
      </c:catAx>
      <c:valAx>
        <c:axId val="274960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74963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08252B0-110B-41C3-A919-378EF57AC5F3}" type="datetime1">
              <a:rPr lang="it-IT" smtClean="0"/>
              <a:t>08/03/2023</a:t>
            </a:fld>
            <a:endParaRPr lang="it-IT"/>
          </a:p>
        </p:txBody>
      </p:sp>
      <p:sp>
        <p:nvSpPr>
          <p:cNvPr id="4" name="Segnaposto piè di pagina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it-IT" smtClean="0"/>
              <a:t>‹N›</a:t>
            </a:fld>
            <a:endParaRPr lang="it-IT"/>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A8072-AB5C-401E-9F2D-ADB45AE59072}" type="datetime1">
              <a:rPr lang="it-IT" smtClean="0"/>
              <a:pPr/>
              <a:t>08/03/2023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it-IT" noProof="0" smtClean="0"/>
              <a:t>‹N›</a:t>
            </a:fld>
            <a:endParaRPr lang="it-IT"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B9A9E5-4F7F-4A7D-9DE1-899232329269}" type="slidenum">
              <a:rPr lang="it-IT" smtClean="0"/>
              <a:t>1</a:t>
            </a:fld>
            <a:endParaRPr lang="it-IT"/>
          </a:p>
        </p:txBody>
      </p:sp>
    </p:spTree>
    <p:extLst>
      <p:ext uri="{BB962C8B-B14F-4D97-AF65-F5344CB8AC3E}">
        <p14:creationId xmlns:p14="http://schemas.microsoft.com/office/powerpoint/2010/main" val="351000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3/8/2023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‹N›</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24074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r>
              <a:rPr lang="it-IT" noProof="0"/>
              <a:t>20XX</a:t>
            </a:r>
          </a:p>
        </p:txBody>
      </p:sp>
      <p:sp>
        <p:nvSpPr>
          <p:cNvPr id="5" name="Footer Placeholder 4"/>
          <p:cNvSpPr>
            <a:spLocks noGrp="1"/>
          </p:cNvSpPr>
          <p:nvPr>
            <p:ph type="ftr" sz="quarter" idx="11"/>
          </p:nvPr>
        </p:nvSpPr>
        <p:spPr/>
        <p:txBody>
          <a:bodyPr/>
          <a:lstStyle/>
          <a:p>
            <a:pPr rtl="0"/>
            <a:r>
              <a:rPr lang="it-IT" noProof="0"/>
              <a:t>Presentazione</a:t>
            </a:r>
          </a:p>
        </p:txBody>
      </p:sp>
      <p:sp>
        <p:nvSpPr>
          <p:cNvPr id="6" name="Slide Number Placeholder 5"/>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289921118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r>
              <a:rPr lang="it-IT" noProof="0"/>
              <a:t>20XX</a:t>
            </a:r>
          </a:p>
        </p:txBody>
      </p:sp>
      <p:sp>
        <p:nvSpPr>
          <p:cNvPr id="5" name="Footer Placeholder 4"/>
          <p:cNvSpPr>
            <a:spLocks noGrp="1"/>
          </p:cNvSpPr>
          <p:nvPr>
            <p:ph type="ftr" sz="quarter" idx="11"/>
          </p:nvPr>
        </p:nvSpPr>
        <p:spPr/>
        <p:txBody>
          <a:bodyPr/>
          <a:lstStyle/>
          <a:p>
            <a:pPr rtl="0"/>
            <a:r>
              <a:rPr lang="it-IT" noProof="0"/>
              <a:t>Presentazione</a:t>
            </a:r>
          </a:p>
        </p:txBody>
      </p:sp>
      <p:sp>
        <p:nvSpPr>
          <p:cNvPr id="6" name="Slide Number Placeholder 5"/>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150849558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nna contenuto 2">
    <p:bg>
      <p:bgPr>
        <a:solidFill>
          <a:schemeClr val="tx1"/>
        </a:solidFill>
        <a:effectLst/>
      </p:bgPr>
    </p:bg>
    <p:spTree>
      <p:nvGrpSpPr>
        <p:cNvPr id="1" name=""/>
        <p:cNvGrpSpPr/>
        <p:nvPr/>
      </p:nvGrpSpPr>
      <p:grpSpPr>
        <a:xfrm>
          <a:off x="0" y="0"/>
          <a:ext cx="0" cy="0"/>
          <a:chOff x="0" y="0"/>
          <a:chExt cx="0" cy="0"/>
        </a:xfrm>
      </p:grpSpPr>
      <p:sp>
        <p:nvSpPr>
          <p:cNvPr id="14" name="Titolo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solidFill>
                <a:latin typeface="+mj-lt"/>
                <a:ea typeface="+mj-ea"/>
                <a:cs typeface="+mj-cs"/>
              </a:defRPr>
            </a:lvl1pPr>
          </a:lstStyle>
          <a:p>
            <a:pPr rtl="0"/>
            <a:r>
              <a:rPr lang="it-IT" noProof="0"/>
              <a:t>FAI CLIC PER MODIFICARE LO STILE DEL TITOLO DELLO SCHEMA</a:t>
            </a:r>
          </a:p>
        </p:txBody>
      </p:sp>
      <p:sp>
        <p:nvSpPr>
          <p:cNvPr id="15" name="Segnaposto testo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lvl="0" rtl="0"/>
            <a:r>
              <a:rPr lang="it-IT" noProof="0"/>
              <a:t>FAI CLIC PER AGGIUNGERE IL SOTTOTITOLO</a:t>
            </a:r>
          </a:p>
        </p:txBody>
      </p:sp>
      <p:sp>
        <p:nvSpPr>
          <p:cNvPr id="17" name="Segnaposto testo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it-IT" noProof="0"/>
              <a:t>Fare clic per inserire il testo</a:t>
            </a:r>
          </a:p>
        </p:txBody>
      </p:sp>
      <p:sp>
        <p:nvSpPr>
          <p:cNvPr id="31" name="Segnaposto testo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it-IT" noProof="0"/>
              <a:t>FAI CLIC PER AGGIUNGERE IL SOTTOTITOLO</a:t>
            </a:r>
          </a:p>
        </p:txBody>
      </p:sp>
      <p:sp>
        <p:nvSpPr>
          <p:cNvPr id="32" name="Segnaposto testo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it-IT" noProof="0"/>
              <a:t>Fare clic per inserire il testo</a:t>
            </a:r>
          </a:p>
        </p:txBody>
      </p:sp>
      <p:sp>
        <p:nvSpPr>
          <p:cNvPr id="33" name="Segnaposto testo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it-IT" noProof="0"/>
              <a:t>FAI CLIC PER AGGIUNGERE IL SOTTOTITOLO</a:t>
            </a:r>
          </a:p>
        </p:txBody>
      </p:sp>
      <p:sp>
        <p:nvSpPr>
          <p:cNvPr id="34" name="Segnaposto testo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it-IT" noProof="0"/>
              <a:t>Fare clic per inserire il testo</a:t>
            </a:r>
          </a:p>
        </p:txBody>
      </p:sp>
      <p:sp>
        <p:nvSpPr>
          <p:cNvPr id="12" name="Segnaposto testo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it-IT" noProof="0"/>
              <a:t>FAI CLIC PER AGGIUNGERE IL SOTTOTITOLO</a:t>
            </a:r>
          </a:p>
        </p:txBody>
      </p:sp>
      <p:sp>
        <p:nvSpPr>
          <p:cNvPr id="13" name="Segnaposto testo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it-IT" noProof="0"/>
              <a:t>Fare clic per inserire il testo</a:t>
            </a:r>
          </a:p>
        </p:txBody>
      </p:sp>
      <p:sp>
        <p:nvSpPr>
          <p:cNvPr id="3" name="Segnaposto data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it-IT" noProof="0"/>
              <a:t>20XX</a:t>
            </a:r>
          </a:p>
        </p:txBody>
      </p:sp>
      <p:sp>
        <p:nvSpPr>
          <p:cNvPr id="4" name="Segnaposto piè di pagina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it-IT" noProof="0"/>
              <a:t>Presentazione</a:t>
            </a:r>
          </a:p>
        </p:txBody>
      </p:sp>
      <p:sp>
        <p:nvSpPr>
          <p:cNvPr id="5" name="Segnaposto numero diapositiva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it-IT" noProof="0" smtClean="0"/>
              <a:t>‹N›</a:t>
            </a:fld>
            <a:endParaRPr lang="it-IT" noProof="0"/>
          </a:p>
        </p:txBody>
      </p:sp>
      <p:cxnSp>
        <p:nvCxnSpPr>
          <p:cNvPr id="2" name="Connettore diritto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nna contenuto 3">
    <p:bg>
      <p:bgPr>
        <a:solidFill>
          <a:schemeClr val="bg1"/>
        </a:solidFill>
        <a:effectLst/>
      </p:bgPr>
    </p:bg>
    <p:spTree>
      <p:nvGrpSpPr>
        <p:cNvPr id="1" name=""/>
        <p:cNvGrpSpPr/>
        <p:nvPr/>
      </p:nvGrpSpPr>
      <p:grpSpPr>
        <a:xfrm>
          <a:off x="0" y="0"/>
          <a:ext cx="0" cy="0"/>
          <a:chOff x="0" y="0"/>
          <a:chExt cx="0" cy="0"/>
        </a:xfrm>
      </p:grpSpPr>
      <p:sp>
        <p:nvSpPr>
          <p:cNvPr id="14" name="Titolo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solidFill>
                <a:latin typeface="+mj-lt"/>
                <a:ea typeface="+mj-ea"/>
                <a:cs typeface="+mj-cs"/>
              </a:defRPr>
            </a:lvl1pPr>
          </a:lstStyle>
          <a:p>
            <a:pPr rtl="0"/>
            <a:r>
              <a:rPr lang="it-IT" noProof="0"/>
              <a:t>FAI CLIC PER MODIFICARE LO STILE DEL TITOLO DELLO SCHEMA</a:t>
            </a:r>
          </a:p>
        </p:txBody>
      </p:sp>
      <p:sp>
        <p:nvSpPr>
          <p:cNvPr id="15" name="Segnaposto testo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it-IT" noProof="0"/>
              <a:t>FAI CLIC PER AGGIUNGERE IL SOTTOTITOLO</a:t>
            </a:r>
          </a:p>
        </p:txBody>
      </p:sp>
      <p:sp>
        <p:nvSpPr>
          <p:cNvPr id="17" name="Segnaposto testo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16" name="Segnaposto testo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it-IT" noProof="0"/>
              <a:t>FAI CLIC PER AGGIUNGERE IL SOTTOTITOLO</a:t>
            </a:r>
          </a:p>
        </p:txBody>
      </p:sp>
      <p:sp>
        <p:nvSpPr>
          <p:cNvPr id="18" name="Segnaposto testo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19" name="Segnaposto testo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it-IT" noProof="0"/>
              <a:t>FAI CLIC PER AGGIUNGERE IL SOTTOTITOLO</a:t>
            </a:r>
          </a:p>
        </p:txBody>
      </p:sp>
      <p:sp>
        <p:nvSpPr>
          <p:cNvPr id="20" name="Segnaposto testo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23" name="Segnaposto testo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it-IT" noProof="0"/>
              <a:t>FAI CLIC PER AGGIUNGERE IL SOTTOTITOLO</a:t>
            </a:r>
          </a:p>
        </p:txBody>
      </p:sp>
      <p:sp>
        <p:nvSpPr>
          <p:cNvPr id="24" name="Segnaposto testo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3" name="Segnaposto data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it-IT" noProof="0"/>
              <a:t>20XX</a:t>
            </a:r>
          </a:p>
        </p:txBody>
      </p:sp>
      <p:sp>
        <p:nvSpPr>
          <p:cNvPr id="4" name="Segnaposto piè di pagina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it-IT" noProof="0"/>
              <a:t>Presentazione</a:t>
            </a:r>
          </a:p>
        </p:txBody>
      </p:sp>
      <p:sp>
        <p:nvSpPr>
          <p:cNvPr id="5" name="Segnaposto numero diapositiva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it-IT" noProof="0" smtClean="0"/>
              <a:pPr rtl="0"/>
              <a:t>‹N›</a:t>
            </a:fld>
            <a:endParaRPr lang="it-IT" noProof="0"/>
          </a:p>
        </p:txBody>
      </p:sp>
      <p:pic>
        <p:nvPicPr>
          <p:cNvPr id="2" name="Elemento grafico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ruzione di sezione">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bg1"/>
                </a:solidFill>
              </a:defRPr>
            </a:lvl1pPr>
          </a:lstStyle>
          <a:p>
            <a:pPr rtl="0"/>
            <a:r>
              <a:rPr lang="it-IT" noProof="0"/>
              <a:t>FAI CLIC PER MODIFICARE LO STILE DEL TITOLO DELLO SCHEMA</a:t>
            </a:r>
          </a:p>
        </p:txBody>
      </p:sp>
      <p:pic>
        <p:nvPicPr>
          <p:cNvPr id="5" name="Elemento grafico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pic>
        <p:nvPicPr>
          <p:cNvPr id="7" name="Elemento grafico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olo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it-IT" noProof="0"/>
              <a:t>FARE CLIC PER MODIFICARE LO STILE DEL TITOLO</a:t>
            </a:r>
          </a:p>
        </p:txBody>
      </p:sp>
      <p:cxnSp>
        <p:nvCxnSpPr>
          <p:cNvPr id="9" name="Connettore diritto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egnaposto testo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12" name="Segnaposto testo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13" name="Segnaposto testo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14" name="Segnaposto testo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15" name="Segnaposto testo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16" name="Segnaposto testo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17" name="Segnaposto data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it-IT" noProof="0"/>
              <a:t>20XX</a:t>
            </a:r>
          </a:p>
        </p:txBody>
      </p:sp>
      <p:sp>
        <p:nvSpPr>
          <p:cNvPr id="18" name="Segnaposto piè di pagina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it-IT" noProof="0"/>
              <a:t>Presentazione</a:t>
            </a:r>
          </a:p>
        </p:txBody>
      </p:sp>
      <p:sp>
        <p:nvSpPr>
          <p:cNvPr id="19" name="Segnaposto numero diapositiva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264798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to 3">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bg1"/>
                </a:solidFill>
                <a:latin typeface="+mj-lt"/>
                <a:ea typeface="+mj-ea"/>
                <a:cs typeface="+mj-cs"/>
              </a:defRPr>
            </a:lvl1pPr>
          </a:lstStyle>
          <a:p>
            <a:pPr rtl="0"/>
            <a:r>
              <a:rPr lang="it-IT" noProof="0"/>
              <a:t>FARE CLIC PER MODIFICARE LO STILE DEL TITOLO</a:t>
            </a:r>
          </a:p>
        </p:txBody>
      </p:sp>
      <p:pic>
        <p:nvPicPr>
          <p:cNvPr id="11" name="Elemento grafico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Elemento grafico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Elemento grafico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Segnaposto tes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23" name="Segnaposto testo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24" name="Segnaposto testo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4" name="Segnaposto contenuto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Fai clic per modificare</a:t>
            </a:r>
          </a:p>
        </p:txBody>
      </p:sp>
      <p:sp>
        <p:nvSpPr>
          <p:cNvPr id="25" name="Segnaposto contenuto 3">
            <a:extLst>
              <a:ext uri="{FF2B5EF4-FFF2-40B4-BE49-F238E27FC236}">
                <a16:creationId xmlns:a16="http://schemas.microsoft.com/office/drawing/2014/main" id="{82D8880F-3EAC-45C9-91F2-19A193791A18}"/>
              </a:ext>
            </a:extLst>
          </p:cNvPr>
          <p:cNvSpPr>
            <a:spLocks noGrp="1"/>
          </p:cNvSpPr>
          <p:nvPr>
            <p:ph sz="half" idx="17" hasCustomPrompt="1"/>
          </p:nvPr>
        </p:nvSpPr>
        <p:spPr>
          <a:xfrm>
            <a:off x="1129698"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Fare clic per modificare lo stile del titolo</a:t>
            </a:r>
          </a:p>
        </p:txBody>
      </p:sp>
      <p:sp>
        <p:nvSpPr>
          <p:cNvPr id="6" name="Segnaposto contenuto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Fai clic per modificare</a:t>
            </a:r>
          </a:p>
        </p:txBody>
      </p:sp>
      <p:sp>
        <p:nvSpPr>
          <p:cNvPr id="26" name="Segnaposto contenuto 5">
            <a:extLst>
              <a:ext uri="{FF2B5EF4-FFF2-40B4-BE49-F238E27FC236}">
                <a16:creationId xmlns:a16="http://schemas.microsoft.com/office/drawing/2014/main" id="{9019518E-E850-403D-A5B5-4B53F8C4A56B}"/>
              </a:ext>
            </a:extLst>
          </p:cNvPr>
          <p:cNvSpPr>
            <a:spLocks noGrp="1"/>
          </p:cNvSpPr>
          <p:nvPr>
            <p:ph sz="quarter" idx="18" hasCustomPrompt="1"/>
          </p:nvPr>
        </p:nvSpPr>
        <p:spPr>
          <a:xfrm>
            <a:off x="4526261" y="5280763"/>
            <a:ext cx="3139479" cy="462927"/>
          </a:xfrm>
        </p:spPr>
        <p:txBody>
          <a:bodyPr rtlCol="0">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Fare clic per modificare lo stile del titolo</a:t>
            </a:r>
          </a:p>
          <a:p>
            <a:pPr lvl="1" rtl="0"/>
            <a:endParaRPr lang="it-IT" noProof="0"/>
          </a:p>
        </p:txBody>
      </p:sp>
      <p:sp>
        <p:nvSpPr>
          <p:cNvPr id="22" name="Segnaposto contenuto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Fare clic per modificare gli stili del testo dello schema</a:t>
            </a:r>
          </a:p>
        </p:txBody>
      </p:sp>
      <p:sp>
        <p:nvSpPr>
          <p:cNvPr id="27" name="Segnaposto contenuto 3">
            <a:extLst>
              <a:ext uri="{FF2B5EF4-FFF2-40B4-BE49-F238E27FC236}">
                <a16:creationId xmlns:a16="http://schemas.microsoft.com/office/drawing/2014/main" id="{A8058154-45E5-403E-B714-AC85774F391F}"/>
              </a:ext>
            </a:extLst>
          </p:cNvPr>
          <p:cNvSpPr>
            <a:spLocks noGrp="1"/>
          </p:cNvSpPr>
          <p:nvPr>
            <p:ph sz="half" idx="19" hasCustomPrompt="1"/>
          </p:nvPr>
        </p:nvSpPr>
        <p:spPr>
          <a:xfrm>
            <a:off x="7938210"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Fare clic per modificare lo stile del titolo</a:t>
            </a:r>
          </a:p>
        </p:txBody>
      </p:sp>
      <p:sp>
        <p:nvSpPr>
          <p:cNvPr id="7" name="Segnaposto dat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it-IT" noProof="0"/>
              <a:t>20XX</a:t>
            </a:r>
          </a:p>
        </p:txBody>
      </p:sp>
      <p:sp>
        <p:nvSpPr>
          <p:cNvPr id="8" name="Segnaposto piè di pa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it-IT" noProof="0"/>
              <a:t>Presentazione</a:t>
            </a:r>
          </a:p>
        </p:txBody>
      </p:sp>
      <p:sp>
        <p:nvSpPr>
          <p:cNvPr id="9" name="Segnaposto numero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to">
    <p:spTree>
      <p:nvGrpSpPr>
        <p:cNvPr id="1" name=""/>
        <p:cNvGrpSpPr/>
        <p:nvPr/>
      </p:nvGrpSpPr>
      <p:grpSpPr>
        <a:xfrm>
          <a:off x="0" y="0"/>
          <a:ext cx="0" cy="0"/>
          <a:chOff x="0" y="0"/>
          <a:chExt cx="0" cy="0"/>
        </a:xfrm>
      </p:grpSpPr>
      <p:pic>
        <p:nvPicPr>
          <p:cNvPr id="14" name="Elemento grafico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olo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it-IT" noProof="0"/>
              <a:t>FAI CLIC PER MODIFICARE LO STILE DEL TITOLO DELLO SCHEMA</a:t>
            </a:r>
          </a:p>
        </p:txBody>
      </p:sp>
      <p:sp>
        <p:nvSpPr>
          <p:cNvPr id="20" name="Segnaposto testo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25" name="Segnaposto testo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26" name="Segnaposto testo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27" name="Segnaposto testo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28" name="Segnaposto testo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29" name="Segnaposto testo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21" name="Segnaposto data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it-IT" noProof="0"/>
              <a:t>20XX</a:t>
            </a:r>
          </a:p>
        </p:txBody>
      </p:sp>
      <p:sp>
        <p:nvSpPr>
          <p:cNvPr id="22" name="Segnaposto piè di pagina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it-IT" noProof="0"/>
              <a:t>Presentazione</a:t>
            </a:r>
          </a:p>
        </p:txBody>
      </p:sp>
      <p:sp>
        <p:nvSpPr>
          <p:cNvPr id="24" name="Segnaposto numero diapositiva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fico">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it-IT" noProof="0"/>
              <a:t>FAI CLIC PER MODIFICARE LO STILE DEL TITOLO DELLO SCHEMA</a:t>
            </a:r>
          </a:p>
        </p:txBody>
      </p:sp>
      <p:sp>
        <p:nvSpPr>
          <p:cNvPr id="15" name="Segnaposto testo 14">
            <a:extLst>
              <a:ext uri="{FF2B5EF4-FFF2-40B4-BE49-F238E27FC236}">
                <a16:creationId xmlns:a16="http://schemas.microsoft.com/office/drawing/2014/main" id="{B250D272-9B39-4C2D-B0F5-21010D11E437}"/>
              </a:ext>
            </a:extLst>
          </p:cNvPr>
          <p:cNvSpPr>
            <a:spLocks noGrp="1"/>
          </p:cNvSpPr>
          <p:nvPr>
            <p:ph type="body" sz="quarter" idx="16" hasCustomPrompt="1"/>
          </p:nvPr>
        </p:nvSpPr>
        <p:spPr>
          <a:xfrm>
            <a:off x="748749" y="1361938"/>
            <a:ext cx="6765925" cy="496888"/>
          </a:xfrm>
        </p:spPr>
        <p:txBody>
          <a:bodyPr rtlCol="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it-IT" noProof="0"/>
              <a:t>Fare clic per modificare lo stile del titolo</a:t>
            </a:r>
          </a:p>
        </p:txBody>
      </p:sp>
      <p:sp>
        <p:nvSpPr>
          <p:cNvPr id="7" name="Segnaposto grafico 6">
            <a:extLst>
              <a:ext uri="{FF2B5EF4-FFF2-40B4-BE49-F238E27FC236}">
                <a16:creationId xmlns:a16="http://schemas.microsoft.com/office/drawing/2014/main" id="{08AF2DB4-A973-4307-B59C-6058A138835C}"/>
              </a:ext>
            </a:extLst>
          </p:cNvPr>
          <p:cNvSpPr>
            <a:spLocks noGrp="1"/>
          </p:cNvSpPr>
          <p:nvPr>
            <p:ph type="chart" sz="quarter" idx="13" hasCustomPrompt="1"/>
          </p:nvPr>
        </p:nvSpPr>
        <p:spPr>
          <a:xfrm>
            <a:off x="838200" y="2286002"/>
            <a:ext cx="6094270" cy="3542143"/>
          </a:xfrm>
        </p:spPr>
        <p:txBody>
          <a:bodyPr rtlCol="0"/>
          <a:lstStyle/>
          <a:p>
            <a:pPr rtl="0"/>
            <a:r>
              <a:rPr lang="it-IT" noProof="0"/>
              <a:t>Fai clic sull'icona per aggiungere un grafico</a:t>
            </a:r>
          </a:p>
        </p:txBody>
      </p:sp>
      <p:sp>
        <p:nvSpPr>
          <p:cNvPr id="11" name="Segnaposto testo 10">
            <a:extLst>
              <a:ext uri="{FF2B5EF4-FFF2-40B4-BE49-F238E27FC236}">
                <a16:creationId xmlns:a16="http://schemas.microsoft.com/office/drawing/2014/main" id="{339C283A-EC40-421C-8A0E-F9A3161C8890}"/>
              </a:ext>
            </a:extLst>
          </p:cNvPr>
          <p:cNvSpPr>
            <a:spLocks noGrp="1"/>
          </p:cNvSpPr>
          <p:nvPr>
            <p:ph type="body" sz="quarter" idx="14" hasCustomPrompt="1"/>
          </p:nvPr>
        </p:nvSpPr>
        <p:spPr>
          <a:xfrm>
            <a:off x="7858125" y="2284624"/>
            <a:ext cx="3147332" cy="306388"/>
          </a:xfrm>
        </p:spPr>
        <p:txBody>
          <a:bodyPr rtlCol="0">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it-IT" noProof="0"/>
              <a:t>Fai clic per modificare</a:t>
            </a:r>
          </a:p>
        </p:txBody>
      </p:sp>
      <p:sp>
        <p:nvSpPr>
          <p:cNvPr id="13" name="Segnaposto contenuto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it-IT" noProof="0"/>
              <a:t>Fai clic per aggiungere contenuto</a:t>
            </a:r>
          </a:p>
        </p:txBody>
      </p:sp>
      <p:sp>
        <p:nvSpPr>
          <p:cNvPr id="3" name="Segnaposto data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it-IT" noProof="0"/>
              <a:t>20XX</a:t>
            </a:r>
          </a:p>
        </p:txBody>
      </p:sp>
      <p:sp>
        <p:nvSpPr>
          <p:cNvPr id="4" name="Segnaposto piè di pagina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it-IT" noProof="0"/>
              <a:t>Presentazione</a:t>
            </a:r>
          </a:p>
        </p:txBody>
      </p:sp>
      <p:sp>
        <p:nvSpPr>
          <p:cNvPr id="5" name="Segnaposto numero diapositiva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3491003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quenza temporale 2">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it-IT" noProof="0"/>
              <a:t>FARE CLIC PER MODIFICARE LO STILE DEL TITOLO DELLO SCHEMA</a:t>
            </a:r>
          </a:p>
        </p:txBody>
      </p:sp>
      <p:sp>
        <p:nvSpPr>
          <p:cNvPr id="6" name="Segnaposto testo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solidFill>
                <a:latin typeface="+mj-lt"/>
              </a:defRPr>
            </a:lvl1pPr>
          </a:lstStyle>
          <a:p>
            <a:pPr lvl="0" rtl="0"/>
            <a:r>
              <a:rPr lang="it-IT" noProof="0"/>
              <a:t>Anno</a:t>
            </a:r>
          </a:p>
        </p:txBody>
      </p:sp>
      <p:sp>
        <p:nvSpPr>
          <p:cNvPr id="7" name="Segnaposto testo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8" name="Segnaposto testo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9" name="Segnaposto testo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0" name="Segnaposto testo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2" name="Segnaposto testo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3" name="Segnaposto testo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4" name="Segnaposto testo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6" name="Segnaposto testo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7" name="Segnaposto testo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5" name="Segnaposto testo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8" name="Segnaposto testo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9" name="Segnaposto testo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1" name="Segnaposto testo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solidFill>
                <a:latin typeface="+mj-lt"/>
              </a:defRPr>
            </a:lvl1pPr>
          </a:lstStyle>
          <a:p>
            <a:pPr lvl="0" rtl="0"/>
            <a:r>
              <a:rPr lang="it-IT" noProof="0"/>
              <a:t>Anno</a:t>
            </a:r>
          </a:p>
        </p:txBody>
      </p:sp>
      <p:sp>
        <p:nvSpPr>
          <p:cNvPr id="20" name="Segnaposto testo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1" name="Segnaposto testo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2" name="Segnaposto testo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3" name="Segnaposto testo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4" name="Segnaposto testo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5" name="Segnaposto testo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6" name="Segnaposto testo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8" name="Segnaposto testo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9" name="Segnaposto testo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7" name="Segnaposto testo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30" name="Segnaposto testo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31" name="Segnaposto testo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32" name="Rettangolo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tx1">
                  <a:lumMod val="75000"/>
                  <a:lumOff val="25000"/>
                </a:schemeClr>
              </a:solidFill>
            </a:endParaRPr>
          </a:p>
        </p:txBody>
      </p:sp>
      <p:sp>
        <p:nvSpPr>
          <p:cNvPr id="36" name="Segnaposto data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it-IT" noProof="0"/>
              <a:t>20XX</a:t>
            </a:r>
          </a:p>
        </p:txBody>
      </p:sp>
      <p:sp>
        <p:nvSpPr>
          <p:cNvPr id="37" name="Segnaposto piè di pagina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it-IT" noProof="0"/>
              <a:t>Presentazione</a:t>
            </a:r>
          </a:p>
        </p:txBody>
      </p:sp>
      <p:sp>
        <p:nvSpPr>
          <p:cNvPr id="38" name="Segnaposto numero diapositiva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205632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r>
              <a:rPr lang="it-IT" dirty="0"/>
              <a:t>2023</a:t>
            </a:r>
          </a:p>
        </p:txBody>
      </p:sp>
      <p:sp>
        <p:nvSpPr>
          <p:cNvPr id="5" name="Footer Placeholder 4"/>
          <p:cNvSpPr>
            <a:spLocks noGrp="1"/>
          </p:cNvSpPr>
          <p:nvPr>
            <p:ph type="ftr" sz="quarter" idx="11"/>
          </p:nvPr>
        </p:nvSpPr>
        <p:spPr/>
        <p:txBody>
          <a:bodyPr/>
          <a:lstStyle>
            <a:lvl1pPr>
              <a:defRPr/>
            </a:lvl1pPr>
          </a:lstStyle>
          <a:p>
            <a:r>
              <a:rPr lang="it-IT" dirty="0"/>
              <a:t>Costanza Lugli</a:t>
            </a:r>
          </a:p>
        </p:txBody>
      </p:sp>
      <p:sp>
        <p:nvSpPr>
          <p:cNvPr id="6" name="Slide Number Placeholder 5"/>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1414519206"/>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nziamenti">
    <p:bg>
      <p:bgPr>
        <a:solidFill>
          <a:schemeClr val="bg1"/>
        </a:solidFill>
        <a:effectLst/>
      </p:bgPr>
    </p:bg>
    <p:spTree>
      <p:nvGrpSpPr>
        <p:cNvPr id="1" name=""/>
        <p:cNvGrpSpPr/>
        <p:nvPr/>
      </p:nvGrpSpPr>
      <p:grpSpPr>
        <a:xfrm>
          <a:off x="0" y="0"/>
          <a:ext cx="0" cy="0"/>
          <a:chOff x="0" y="0"/>
          <a:chExt cx="0" cy="0"/>
        </a:xfrm>
      </p:grpSpPr>
      <p:cxnSp>
        <p:nvCxnSpPr>
          <p:cNvPr id="16" name="Connettore diritto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it-IT" noProof="0"/>
              <a:t>FAI CLIC PER MODIFICARE LO STILE DEL TITOLO DELLO SCHEMA</a:t>
            </a:r>
          </a:p>
        </p:txBody>
      </p:sp>
      <p:sp>
        <p:nvSpPr>
          <p:cNvPr id="11" name="Segnaposto contenuto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Fai clic per aggiungere contenuto</a:t>
            </a:r>
          </a:p>
        </p:txBody>
      </p:sp>
      <p:sp>
        <p:nvSpPr>
          <p:cNvPr id="3" name="Segnaposto tes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17" name="Segnaposto testo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4" name="Segnaposto contenuto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it-IT" noProof="0"/>
              <a:t>Fare clic per modificare lo stile del titolo</a:t>
            </a:r>
          </a:p>
        </p:txBody>
      </p:sp>
      <p:sp>
        <p:nvSpPr>
          <p:cNvPr id="24" name="Segnaposto contenuto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Fai clic per aggiungere contenuto</a:t>
            </a:r>
          </a:p>
        </p:txBody>
      </p:sp>
      <p:sp>
        <p:nvSpPr>
          <p:cNvPr id="5" name="Segnaposto tes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18" name="Segnaposto testo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it-IT" noProof="0"/>
              <a:t>FAI CLIC PER MODIFICARE</a:t>
            </a:r>
          </a:p>
        </p:txBody>
      </p:sp>
      <p:sp>
        <p:nvSpPr>
          <p:cNvPr id="6" name="Segnaposto contenuto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it-IT" noProof="0"/>
              <a:t>Fare clic per modificare lo stile del titolo</a:t>
            </a:r>
          </a:p>
        </p:txBody>
      </p:sp>
      <p:sp>
        <p:nvSpPr>
          <p:cNvPr id="25" name="Segnaposto contenuto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Fai clic per aggiungere contenuto</a:t>
            </a:r>
          </a:p>
        </p:txBody>
      </p:sp>
      <p:sp>
        <p:nvSpPr>
          <p:cNvPr id="21" name="Segnaposto testo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19" name="Segnaposto testo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22" name="Segnaposto contenuto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it-IT" noProof="0"/>
              <a:t>Fare clic per modificare lo stile del titolo</a:t>
            </a:r>
          </a:p>
        </p:txBody>
      </p:sp>
      <p:sp>
        <p:nvSpPr>
          <p:cNvPr id="26" name="Segnaposto contenuto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Fai clic per aggiungere contenuto</a:t>
            </a:r>
          </a:p>
        </p:txBody>
      </p:sp>
      <p:sp>
        <p:nvSpPr>
          <p:cNvPr id="14" name="Segnaposto testo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23" name="Segnaposto testo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15" name="Segnaposto contenuto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it-IT" noProof="0"/>
              <a:t>Fare clic per modificare lo stile del titolo</a:t>
            </a:r>
          </a:p>
        </p:txBody>
      </p:sp>
      <p:sp>
        <p:nvSpPr>
          <p:cNvPr id="7" name="Segnaposto dat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it-IT" noProof="0"/>
              <a:t>20XX</a:t>
            </a:r>
          </a:p>
        </p:txBody>
      </p:sp>
      <p:sp>
        <p:nvSpPr>
          <p:cNvPr id="8" name="Segnaposto piè di pa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it-IT" noProof="0"/>
              <a:t>Presentazione</a:t>
            </a:r>
          </a:p>
        </p:txBody>
      </p:sp>
      <p:sp>
        <p:nvSpPr>
          <p:cNvPr id="9" name="Segnaposto numero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r>
              <a:rPr lang="it-IT" noProof="0"/>
              <a:t>20XX</a:t>
            </a:r>
          </a:p>
        </p:txBody>
      </p:sp>
      <p:sp>
        <p:nvSpPr>
          <p:cNvPr id="5" name="Footer Placeholder 4"/>
          <p:cNvSpPr>
            <a:spLocks noGrp="1"/>
          </p:cNvSpPr>
          <p:nvPr>
            <p:ph type="ftr" sz="quarter" idx="11"/>
          </p:nvPr>
        </p:nvSpPr>
        <p:spPr/>
        <p:txBody>
          <a:bodyPr/>
          <a:lstStyle/>
          <a:p>
            <a:pPr rtl="0"/>
            <a:r>
              <a:rPr lang="it-IT" noProof="0"/>
              <a:t>Presentazione</a:t>
            </a:r>
          </a:p>
        </p:txBody>
      </p:sp>
      <p:sp>
        <p:nvSpPr>
          <p:cNvPr id="6" name="Slide Number Placeholder 5"/>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709735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r>
              <a:rPr lang="it-IT" noProof="0"/>
              <a:t>20XX</a:t>
            </a:r>
          </a:p>
        </p:txBody>
      </p:sp>
      <p:sp>
        <p:nvSpPr>
          <p:cNvPr id="6" name="Footer Placeholder 5"/>
          <p:cNvSpPr>
            <a:spLocks noGrp="1"/>
          </p:cNvSpPr>
          <p:nvPr>
            <p:ph type="ftr" sz="quarter" idx="11"/>
          </p:nvPr>
        </p:nvSpPr>
        <p:spPr/>
        <p:txBody>
          <a:bodyPr/>
          <a:lstStyle/>
          <a:p>
            <a:pPr rtl="0"/>
            <a:r>
              <a:rPr lang="it-IT" noProof="0"/>
              <a:t>Presentazione</a:t>
            </a:r>
          </a:p>
        </p:txBody>
      </p:sp>
      <p:sp>
        <p:nvSpPr>
          <p:cNvPr id="7" name="Slide Number Placeholder 6"/>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371495960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it-IT"/>
              <a:t>Fare clic per modificare gli stili del testo dello schema</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r>
              <a:rPr lang="it-IT" noProof="0"/>
              <a:t>20XX</a:t>
            </a:r>
          </a:p>
        </p:txBody>
      </p:sp>
      <p:sp>
        <p:nvSpPr>
          <p:cNvPr id="8" name="Footer Placeholder 7"/>
          <p:cNvSpPr>
            <a:spLocks noGrp="1"/>
          </p:cNvSpPr>
          <p:nvPr>
            <p:ph type="ftr" sz="quarter" idx="11"/>
          </p:nvPr>
        </p:nvSpPr>
        <p:spPr/>
        <p:txBody>
          <a:bodyPr/>
          <a:lstStyle/>
          <a:p>
            <a:pPr rtl="0"/>
            <a:r>
              <a:rPr lang="it-IT" noProof="0"/>
              <a:t>Presentazione</a:t>
            </a:r>
          </a:p>
        </p:txBody>
      </p:sp>
      <p:sp>
        <p:nvSpPr>
          <p:cNvPr id="9" name="Slide Number Placeholder 8"/>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112411488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r>
              <a:rPr lang="it-IT" noProof="0"/>
              <a:t>20XX</a:t>
            </a:r>
          </a:p>
        </p:txBody>
      </p:sp>
      <p:sp>
        <p:nvSpPr>
          <p:cNvPr id="4" name="Footer Placeholder 3"/>
          <p:cNvSpPr>
            <a:spLocks noGrp="1"/>
          </p:cNvSpPr>
          <p:nvPr>
            <p:ph type="ftr" sz="quarter" idx="11"/>
          </p:nvPr>
        </p:nvSpPr>
        <p:spPr/>
        <p:txBody>
          <a:bodyPr/>
          <a:lstStyle/>
          <a:p>
            <a:pPr rtl="0"/>
            <a:r>
              <a:rPr lang="it-IT" noProof="0"/>
              <a:t>Presentazione</a:t>
            </a:r>
          </a:p>
        </p:txBody>
      </p:sp>
      <p:sp>
        <p:nvSpPr>
          <p:cNvPr id="5" name="Slide Number Placeholder 4"/>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264475787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it-IT" noProof="0"/>
              <a:t>20XX</a:t>
            </a:r>
          </a:p>
        </p:txBody>
      </p:sp>
      <p:sp>
        <p:nvSpPr>
          <p:cNvPr id="3" name="Footer Placeholder 2"/>
          <p:cNvSpPr>
            <a:spLocks noGrp="1"/>
          </p:cNvSpPr>
          <p:nvPr>
            <p:ph type="ftr" sz="quarter" idx="11"/>
          </p:nvPr>
        </p:nvSpPr>
        <p:spPr/>
        <p:txBody>
          <a:bodyPr/>
          <a:lstStyle/>
          <a:p>
            <a:pPr rtl="0"/>
            <a:r>
              <a:rPr lang="it-IT" noProof="0"/>
              <a:t>Presentazione</a:t>
            </a:r>
          </a:p>
        </p:txBody>
      </p:sp>
      <p:sp>
        <p:nvSpPr>
          <p:cNvPr id="4" name="Slide Number Placeholder 3"/>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382509404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r>
              <a:rPr lang="it-IT" noProof="0"/>
              <a:t>20XX</a:t>
            </a:r>
          </a:p>
        </p:txBody>
      </p:sp>
      <p:sp>
        <p:nvSpPr>
          <p:cNvPr id="6" name="Footer Placeholder 5"/>
          <p:cNvSpPr>
            <a:spLocks noGrp="1"/>
          </p:cNvSpPr>
          <p:nvPr>
            <p:ph type="ftr" sz="quarter" idx="11"/>
          </p:nvPr>
        </p:nvSpPr>
        <p:spPr/>
        <p:txBody>
          <a:bodyPr/>
          <a:lstStyle/>
          <a:p>
            <a:pPr rtl="0"/>
            <a:r>
              <a:rPr lang="it-IT" noProof="0"/>
              <a:t>Presentazione</a:t>
            </a:r>
          </a:p>
        </p:txBody>
      </p:sp>
      <p:sp>
        <p:nvSpPr>
          <p:cNvPr id="7" name="Slide Number Placeholder 6"/>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25308857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r>
              <a:rPr lang="it-IT" noProof="0"/>
              <a:t>20XX</a:t>
            </a:r>
          </a:p>
        </p:txBody>
      </p:sp>
      <p:sp>
        <p:nvSpPr>
          <p:cNvPr id="6" name="Footer Placeholder 5"/>
          <p:cNvSpPr>
            <a:spLocks noGrp="1"/>
          </p:cNvSpPr>
          <p:nvPr>
            <p:ph type="ftr" sz="quarter" idx="11"/>
          </p:nvPr>
        </p:nvSpPr>
        <p:spPr/>
        <p:txBody>
          <a:bodyPr/>
          <a:lstStyle/>
          <a:p>
            <a:pPr rtl="0"/>
            <a:r>
              <a:rPr lang="it-IT" noProof="0"/>
              <a:t>Presentazione</a:t>
            </a:r>
          </a:p>
        </p:txBody>
      </p:sp>
      <p:sp>
        <p:nvSpPr>
          <p:cNvPr id="7" name="Slide Number Placeholder 6"/>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205116649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8595360" cy="1325562"/>
          </a:xfrm>
          <a:prstGeom prst="rect">
            <a:avLst/>
          </a:prstGeom>
        </p:spPr>
        <p:txBody>
          <a:bodyPr vert="horz" lIns="91440" tIns="45720" rIns="91440" bIns="45720" rtlCol="0" anchor="b">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chor="ctr">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r>
              <a:rPr lang="it-IT" dirty="0"/>
              <a:t>2023</a:t>
            </a: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it-IT" dirty="0"/>
              <a:t>Costanza Lugli</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154421686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688" r:id="rId12"/>
    <p:sldLayoutId id="2147483694" r:id="rId13"/>
    <p:sldLayoutId id="2147483673" r:id="rId14"/>
    <p:sldLayoutId id="2147483676" r:id="rId15"/>
    <p:sldLayoutId id="2147483699" r:id="rId16"/>
    <p:sldLayoutId id="2147483700" r:id="rId17"/>
    <p:sldLayoutId id="2147483679" r:id="rId18"/>
    <p:sldLayoutId id="2147483692" r:id="rId19"/>
    <p:sldLayoutId id="2147483696" r:id="rId20"/>
  </p:sldLayoutIdLst>
  <p:hf hdr="0"/>
  <p:txStyles>
    <p:title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6815C6-3AD0-46E6-A74A-1967BD91AF50}"/>
              </a:ext>
            </a:extLst>
          </p:cNvPr>
          <p:cNvSpPr>
            <a:spLocks noGrp="1"/>
          </p:cNvSpPr>
          <p:nvPr>
            <p:ph type="ctrTitle"/>
          </p:nvPr>
        </p:nvSpPr>
        <p:spPr/>
        <p:txBody>
          <a:bodyPr rtlCol="0"/>
          <a:lstStyle/>
          <a:p>
            <a:pPr rtl="0"/>
            <a:r>
              <a:rPr lang="en-US" sz="3200" dirty="0"/>
              <a:t>Constitutional Profiles of the Windfall Profits Tax in the Light of Electricity Pricing Methods</a:t>
            </a:r>
            <a:br>
              <a:rPr lang="en-US" sz="2800" dirty="0"/>
            </a:br>
            <a:br>
              <a:rPr lang="en-US" sz="2800" dirty="0"/>
            </a:br>
            <a:endParaRPr lang="it-IT" sz="2800" dirty="0"/>
          </a:p>
        </p:txBody>
      </p:sp>
      <p:sp>
        <p:nvSpPr>
          <p:cNvPr id="3" name="Sottotitolo 2">
            <a:extLst>
              <a:ext uri="{FF2B5EF4-FFF2-40B4-BE49-F238E27FC236}">
                <a16:creationId xmlns:a16="http://schemas.microsoft.com/office/drawing/2014/main" id="{1901B20D-4C28-4DA3-ABBD-718C22A5E58B}"/>
              </a:ext>
            </a:extLst>
          </p:cNvPr>
          <p:cNvSpPr>
            <a:spLocks noGrp="1"/>
          </p:cNvSpPr>
          <p:nvPr>
            <p:ph type="subTitle" idx="1"/>
          </p:nvPr>
        </p:nvSpPr>
        <p:spPr/>
        <p:txBody>
          <a:bodyPr rtlCol="0">
            <a:normAutofit fontScale="92500" lnSpcReduction="20000"/>
          </a:bodyPr>
          <a:lstStyle/>
          <a:p>
            <a:pPr rtl="0"/>
            <a:r>
              <a:rPr lang="it-IT" dirty="0"/>
              <a:t>Costanza Lugli</a:t>
            </a:r>
          </a:p>
          <a:p>
            <a:pPr rtl="0"/>
            <a:r>
              <a:rPr lang="it-IT" dirty="0" err="1"/>
              <a:t>Ph.D</a:t>
            </a:r>
            <a:r>
              <a:rPr lang="it-IT" dirty="0"/>
              <a:t> candidate </a:t>
            </a:r>
            <a:r>
              <a:rPr lang="it-IT" dirty="0" err="1"/>
              <a:t>at</a:t>
            </a:r>
            <a:r>
              <a:rPr lang="it-IT" dirty="0"/>
              <a:t> University of Verona</a:t>
            </a:r>
          </a:p>
          <a:p>
            <a:pPr algn="r" rtl="0"/>
            <a:endParaRPr lang="it-IT" dirty="0"/>
          </a:p>
          <a:p>
            <a:pPr algn="r" rtl="0"/>
            <a:r>
              <a:rPr lang="it-IT" dirty="0"/>
              <a:t>Ferrara, 9th March 2023</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355DB3-E4E3-C6CB-9186-A5FC75B6D179}"/>
              </a:ext>
            </a:extLst>
          </p:cNvPr>
          <p:cNvSpPr>
            <a:spLocks noGrp="1"/>
          </p:cNvSpPr>
          <p:nvPr>
            <p:ph type="title"/>
          </p:nvPr>
        </p:nvSpPr>
        <p:spPr>
          <a:xfrm>
            <a:off x="4965290" y="365760"/>
            <a:ext cx="5997678" cy="1325562"/>
          </a:xfrm>
        </p:spPr>
        <p:txBody>
          <a:bodyPr>
            <a:normAutofit/>
          </a:bodyPr>
          <a:lstStyle/>
          <a:p>
            <a:r>
              <a:rPr lang="it-IT" dirty="0" err="1"/>
              <a:t>Electricity</a:t>
            </a:r>
            <a:r>
              <a:rPr lang="it-IT" dirty="0"/>
              <a:t> Pricing System </a:t>
            </a:r>
            <a:r>
              <a:rPr lang="it-IT" dirty="0" err="1"/>
              <a:t>effect</a:t>
            </a:r>
            <a:endParaRPr lang="it-IT" dirty="0"/>
          </a:p>
        </p:txBody>
      </p:sp>
      <p:pic>
        <p:nvPicPr>
          <p:cNvPr id="8" name="Picture 7" descr="Five bulbs and one of them is glowing">
            <a:extLst>
              <a:ext uri="{FF2B5EF4-FFF2-40B4-BE49-F238E27FC236}">
                <a16:creationId xmlns:a16="http://schemas.microsoft.com/office/drawing/2014/main" id="{CAC8C3BF-D405-953A-C82E-671E2F4DEE4E}"/>
              </a:ext>
            </a:extLst>
          </p:cNvPr>
          <p:cNvPicPr>
            <a:picLocks noChangeAspect="1"/>
          </p:cNvPicPr>
          <p:nvPr/>
        </p:nvPicPr>
        <p:blipFill rotWithShape="1">
          <a:blip r:embed="rId2"/>
          <a:srcRect l="27369" r="27339" b="-1"/>
          <a:stretch/>
        </p:blipFill>
        <p:spPr>
          <a:xfrm>
            <a:off x="20" y="10"/>
            <a:ext cx="4653291" cy="6857990"/>
          </a:xfrm>
          <a:prstGeom prst="rect">
            <a:avLst/>
          </a:prstGeom>
        </p:spPr>
      </p:pic>
      <p:sp>
        <p:nvSpPr>
          <p:cNvPr id="3" name="Segnaposto contenuto 2">
            <a:extLst>
              <a:ext uri="{FF2B5EF4-FFF2-40B4-BE49-F238E27FC236}">
                <a16:creationId xmlns:a16="http://schemas.microsoft.com/office/drawing/2014/main" id="{B3758236-B8A9-E7C8-E659-E51F056F8A34}"/>
              </a:ext>
            </a:extLst>
          </p:cNvPr>
          <p:cNvSpPr>
            <a:spLocks noGrp="1"/>
          </p:cNvSpPr>
          <p:nvPr>
            <p:ph idx="1"/>
          </p:nvPr>
        </p:nvSpPr>
        <p:spPr>
          <a:xfrm>
            <a:off x="4965290" y="2005739"/>
            <a:ext cx="6015571" cy="4174398"/>
          </a:xfrm>
        </p:spPr>
        <p:txBody>
          <a:bodyPr>
            <a:normAutofit/>
          </a:bodyPr>
          <a:lstStyle/>
          <a:p>
            <a:r>
              <a:rPr lang="en-US" dirty="0"/>
              <a:t>the price paid to all operators in the sector is the price paid to the auction participant with the highest price</a:t>
            </a:r>
          </a:p>
          <a:p>
            <a:r>
              <a:rPr lang="en-US" dirty="0"/>
              <a:t>this price also results in higher costs for fossil fuel operators</a:t>
            </a:r>
          </a:p>
          <a:p>
            <a:r>
              <a:rPr lang="en-US" dirty="0"/>
              <a:t>that no (or almost no) extra profits are generated for them</a:t>
            </a:r>
          </a:p>
          <a:p>
            <a:r>
              <a:rPr lang="en-US" dirty="0"/>
              <a:t>that the extra profits generated for companies in the renewables sector are intercepted upstream, and therefore at the time when the extraordinary contribution operates there are none</a:t>
            </a:r>
            <a:endParaRPr lang="it-IT" dirty="0"/>
          </a:p>
        </p:txBody>
      </p:sp>
      <p:sp>
        <p:nvSpPr>
          <p:cNvPr id="4" name="Segnaposto data 3">
            <a:extLst>
              <a:ext uri="{FF2B5EF4-FFF2-40B4-BE49-F238E27FC236}">
                <a16:creationId xmlns:a16="http://schemas.microsoft.com/office/drawing/2014/main" id="{898002C1-A8D7-6506-AAFC-8B345DC4A984}"/>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it-IT"/>
              <a:t>2023</a:t>
            </a:r>
          </a:p>
        </p:txBody>
      </p:sp>
      <p:sp>
        <p:nvSpPr>
          <p:cNvPr id="5" name="Segnaposto piè di pagina 4">
            <a:extLst>
              <a:ext uri="{FF2B5EF4-FFF2-40B4-BE49-F238E27FC236}">
                <a16:creationId xmlns:a16="http://schemas.microsoft.com/office/drawing/2014/main" id="{915330FA-EDBD-688D-7852-8B33ABA16AB7}"/>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it-IT"/>
              <a:t>Costanza Lugli</a:t>
            </a:r>
          </a:p>
        </p:txBody>
      </p:sp>
      <p:sp>
        <p:nvSpPr>
          <p:cNvPr id="6" name="Segnaposto numero diapositiva 5">
            <a:extLst>
              <a:ext uri="{FF2B5EF4-FFF2-40B4-BE49-F238E27FC236}">
                <a16:creationId xmlns:a16="http://schemas.microsoft.com/office/drawing/2014/main" id="{5F46EE24-639E-B49A-F50A-74BC3BD0F40C}"/>
              </a:ext>
            </a:extLst>
          </p:cNvPr>
          <p:cNvSpPr>
            <a:spLocks noGrp="1"/>
          </p:cNvSpPr>
          <p:nvPr>
            <p:ph type="sldNum" sz="quarter" idx="12"/>
          </p:nvPr>
        </p:nvSpPr>
        <p:spPr>
          <a:xfrm>
            <a:off x="11292840" y="6172200"/>
            <a:ext cx="914400" cy="593725"/>
          </a:xfrm>
        </p:spPr>
        <p:txBody>
          <a:bodyPr>
            <a:normAutofit/>
          </a:bodyPr>
          <a:lstStyle/>
          <a:p>
            <a:pPr rtl="0">
              <a:lnSpc>
                <a:spcPct val="90000"/>
              </a:lnSpc>
              <a:spcAft>
                <a:spcPts val="600"/>
              </a:spcAft>
            </a:pPr>
            <a:fld id="{B5CEABB6-07DC-46E8-9B57-56EC44A396E5}" type="slidenum">
              <a:rPr lang="it-IT" noProof="0" smtClean="0"/>
              <a:pPr rtl="0">
                <a:lnSpc>
                  <a:spcPct val="90000"/>
                </a:lnSpc>
                <a:spcAft>
                  <a:spcPts val="600"/>
                </a:spcAft>
              </a:pPr>
              <a:t>10</a:t>
            </a:fld>
            <a:endParaRPr lang="it-IT" noProof="0"/>
          </a:p>
        </p:txBody>
      </p:sp>
    </p:spTree>
    <p:extLst>
      <p:ext uri="{BB962C8B-B14F-4D97-AF65-F5344CB8AC3E}">
        <p14:creationId xmlns:p14="http://schemas.microsoft.com/office/powerpoint/2010/main" val="1947390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B4DCF43-4E76-37E0-E396-215E6578D577}"/>
              </a:ext>
            </a:extLst>
          </p:cNvPr>
          <p:cNvSpPr>
            <a:spLocks noGrp="1"/>
          </p:cNvSpPr>
          <p:nvPr>
            <p:ph type="title"/>
          </p:nvPr>
        </p:nvSpPr>
        <p:spPr>
          <a:xfrm>
            <a:off x="1261872" y="365760"/>
            <a:ext cx="9692640" cy="1325562"/>
          </a:xfrm>
        </p:spPr>
        <p:txBody>
          <a:bodyPr>
            <a:normAutofit/>
          </a:bodyPr>
          <a:lstStyle/>
          <a:p>
            <a:r>
              <a:rPr lang="it-IT" dirty="0" err="1"/>
              <a:t>Conclusions</a:t>
            </a:r>
            <a:endParaRPr lang="it-IT" dirty="0"/>
          </a:p>
        </p:txBody>
      </p:sp>
      <p:sp>
        <p:nvSpPr>
          <p:cNvPr id="3" name="Segnaposto contenuto 2">
            <a:extLst>
              <a:ext uri="{FF2B5EF4-FFF2-40B4-BE49-F238E27FC236}">
                <a16:creationId xmlns:a16="http://schemas.microsoft.com/office/drawing/2014/main" id="{1AC75F29-C7AF-D759-EE5C-E829BEA219EC}"/>
              </a:ext>
            </a:extLst>
          </p:cNvPr>
          <p:cNvSpPr>
            <a:spLocks noGrp="1"/>
          </p:cNvSpPr>
          <p:nvPr>
            <p:ph idx="1"/>
          </p:nvPr>
        </p:nvSpPr>
        <p:spPr>
          <a:xfrm>
            <a:off x="1261872" y="1828800"/>
            <a:ext cx="8595360" cy="4351337"/>
          </a:xfrm>
        </p:spPr>
        <p:txBody>
          <a:bodyPr>
            <a:normAutofit/>
          </a:bodyPr>
          <a:lstStyle/>
          <a:p>
            <a:pPr marL="0" indent="0" algn="just">
              <a:buNone/>
            </a:pPr>
            <a:r>
              <a:rPr lang="en-US" sz="2400" i="1" dirty="0"/>
              <a:t>The extraordinary contribution, both in the formulation for 2022 and in the formulation for 2023, must be considered an unreasonable provision because it is contrary to the ratio set by the legislature itself, and consequently suffers from a defect of constitutionality</a:t>
            </a:r>
            <a:endParaRPr lang="it-IT" sz="2400" i="1" dirty="0"/>
          </a:p>
        </p:txBody>
      </p:sp>
      <p:sp>
        <p:nvSpPr>
          <p:cNvPr id="13" name="Rectangle 12">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egnaposto data 3">
            <a:extLst>
              <a:ext uri="{FF2B5EF4-FFF2-40B4-BE49-F238E27FC236}">
                <a16:creationId xmlns:a16="http://schemas.microsoft.com/office/drawing/2014/main" id="{C1F8FC32-F425-8841-CE20-FC176911B9CB}"/>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it-IT">
                <a:solidFill>
                  <a:schemeClr val="tx1">
                    <a:alpha val="70000"/>
                  </a:schemeClr>
                </a:solidFill>
              </a:rPr>
              <a:t>2023</a:t>
            </a:r>
          </a:p>
        </p:txBody>
      </p:sp>
      <p:sp>
        <p:nvSpPr>
          <p:cNvPr id="5" name="Segnaposto piè di pagina 4">
            <a:extLst>
              <a:ext uri="{FF2B5EF4-FFF2-40B4-BE49-F238E27FC236}">
                <a16:creationId xmlns:a16="http://schemas.microsoft.com/office/drawing/2014/main" id="{16B99782-6FAD-3FA8-5AC1-5EBDC6D81761}"/>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it-IT">
                <a:solidFill>
                  <a:schemeClr val="tx1">
                    <a:alpha val="70000"/>
                  </a:schemeClr>
                </a:solidFill>
              </a:rPr>
              <a:t>Costanza Lugli</a:t>
            </a:r>
          </a:p>
        </p:txBody>
      </p:sp>
      <p:sp>
        <p:nvSpPr>
          <p:cNvPr id="6" name="Segnaposto numero diapositiva 5">
            <a:extLst>
              <a:ext uri="{FF2B5EF4-FFF2-40B4-BE49-F238E27FC236}">
                <a16:creationId xmlns:a16="http://schemas.microsoft.com/office/drawing/2014/main" id="{EBAD8E1D-A4C6-329C-4279-8D3EE3526B03}"/>
              </a:ext>
            </a:extLst>
          </p:cNvPr>
          <p:cNvSpPr>
            <a:spLocks noGrp="1"/>
          </p:cNvSpPr>
          <p:nvPr>
            <p:ph type="sldNum" sz="quarter" idx="12"/>
          </p:nvPr>
        </p:nvSpPr>
        <p:spPr>
          <a:xfrm>
            <a:off x="11292840" y="6172200"/>
            <a:ext cx="914400" cy="593725"/>
          </a:xfrm>
        </p:spPr>
        <p:txBody>
          <a:bodyPr>
            <a:normAutofit/>
          </a:bodyPr>
          <a:lstStyle/>
          <a:p>
            <a:pPr rtl="0">
              <a:lnSpc>
                <a:spcPct val="90000"/>
              </a:lnSpc>
              <a:spcAft>
                <a:spcPts val="600"/>
              </a:spcAft>
            </a:pPr>
            <a:fld id="{B5CEABB6-07DC-46E8-9B57-56EC44A396E5}" type="slidenum">
              <a:rPr lang="it-IT" noProof="0">
                <a:solidFill>
                  <a:schemeClr val="tx1">
                    <a:alpha val="70000"/>
                  </a:schemeClr>
                </a:solidFill>
              </a:rPr>
              <a:pPr rtl="0">
                <a:lnSpc>
                  <a:spcPct val="90000"/>
                </a:lnSpc>
                <a:spcAft>
                  <a:spcPts val="600"/>
                </a:spcAft>
              </a:pPr>
              <a:t>11</a:t>
            </a:fld>
            <a:endParaRPr lang="it-IT" noProof="0">
              <a:solidFill>
                <a:schemeClr val="tx1">
                  <a:alpha val="70000"/>
                </a:schemeClr>
              </a:solidFill>
            </a:endParaRPr>
          </a:p>
        </p:txBody>
      </p:sp>
    </p:spTree>
    <p:extLst>
      <p:ext uri="{BB962C8B-B14F-4D97-AF65-F5344CB8AC3E}">
        <p14:creationId xmlns:p14="http://schemas.microsoft.com/office/powerpoint/2010/main" val="396732316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AC4A2-B6FE-F064-166A-350E51433E5F}"/>
              </a:ext>
            </a:extLst>
          </p:cNvPr>
          <p:cNvSpPr>
            <a:spLocks noGrp="1"/>
          </p:cNvSpPr>
          <p:nvPr>
            <p:ph type="ctrTitle"/>
          </p:nvPr>
        </p:nvSpPr>
        <p:spPr/>
        <p:txBody>
          <a:bodyPr anchor="ctr">
            <a:normAutofit/>
          </a:bodyPr>
          <a:lstStyle/>
          <a:p>
            <a:pPr algn="ctr"/>
            <a:r>
              <a:rPr lang="en-GB" sz="2800" dirty="0"/>
              <a:t>Thanks</a:t>
            </a:r>
            <a:r>
              <a:rPr lang="it-IT" sz="2800" dirty="0"/>
              <a:t> for </a:t>
            </a:r>
            <a:r>
              <a:rPr lang="it-IT" sz="2800" dirty="0" err="1"/>
              <a:t>your</a:t>
            </a:r>
            <a:r>
              <a:rPr lang="it-IT" sz="2800" dirty="0"/>
              <a:t> </a:t>
            </a:r>
            <a:r>
              <a:rPr lang="it-IT" sz="2800" dirty="0" err="1"/>
              <a:t>attention</a:t>
            </a:r>
            <a:r>
              <a:rPr lang="it-IT" sz="2800" dirty="0"/>
              <a:t>!</a:t>
            </a:r>
          </a:p>
        </p:txBody>
      </p:sp>
      <p:sp>
        <p:nvSpPr>
          <p:cNvPr id="3" name="Sottotitolo 2">
            <a:extLst>
              <a:ext uri="{FF2B5EF4-FFF2-40B4-BE49-F238E27FC236}">
                <a16:creationId xmlns:a16="http://schemas.microsoft.com/office/drawing/2014/main" id="{F6301CD0-9F2D-CD73-2820-C7F0233168B4}"/>
              </a:ext>
            </a:extLst>
          </p:cNvPr>
          <p:cNvSpPr>
            <a:spLocks noGrp="1"/>
          </p:cNvSpPr>
          <p:nvPr>
            <p:ph type="subTitle" idx="1"/>
          </p:nvPr>
        </p:nvSpPr>
        <p:spPr/>
        <p:txBody>
          <a:bodyPr/>
          <a:lstStyle/>
          <a:p>
            <a:pPr algn="ctr"/>
            <a:r>
              <a:rPr lang="it-IT" dirty="0"/>
              <a:t>Costanza Lugli</a:t>
            </a:r>
          </a:p>
          <a:p>
            <a:pPr algn="ctr"/>
            <a:r>
              <a:rPr lang="it-IT" sz="1600" i="1" dirty="0" err="1"/>
              <a:t>Ph.D</a:t>
            </a:r>
            <a:r>
              <a:rPr lang="it-IT" sz="1600" i="1" dirty="0"/>
              <a:t> candidate </a:t>
            </a:r>
            <a:r>
              <a:rPr lang="it-IT" sz="1600" i="1" dirty="0" err="1"/>
              <a:t>at</a:t>
            </a:r>
            <a:r>
              <a:rPr lang="it-IT" sz="1600" i="1" dirty="0"/>
              <a:t> University of Verona</a:t>
            </a:r>
          </a:p>
        </p:txBody>
      </p:sp>
    </p:spTree>
    <p:extLst>
      <p:ext uri="{BB962C8B-B14F-4D97-AF65-F5344CB8AC3E}">
        <p14:creationId xmlns:p14="http://schemas.microsoft.com/office/powerpoint/2010/main" val="60678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AAE2A-73F7-4EB2-234A-5DA385A77054}"/>
              </a:ext>
            </a:extLst>
          </p:cNvPr>
          <p:cNvSpPr>
            <a:spLocks noGrp="1"/>
          </p:cNvSpPr>
          <p:nvPr>
            <p:ph type="title"/>
          </p:nvPr>
        </p:nvSpPr>
        <p:spPr/>
        <p:txBody>
          <a:bodyPr/>
          <a:lstStyle/>
          <a:p>
            <a:r>
              <a:rPr lang="en-US"/>
              <a:t>Article 37 of Decree-Law No. 21/2022</a:t>
            </a:r>
            <a:endParaRPr lang="it-IT" dirty="0"/>
          </a:p>
        </p:txBody>
      </p:sp>
      <p:sp>
        <p:nvSpPr>
          <p:cNvPr id="3" name="Segnaposto contenuto 2">
            <a:extLst>
              <a:ext uri="{FF2B5EF4-FFF2-40B4-BE49-F238E27FC236}">
                <a16:creationId xmlns:a16="http://schemas.microsoft.com/office/drawing/2014/main" id="{0CFB749E-6F74-B7BA-0D66-E05C3E9ED41F}"/>
              </a:ext>
            </a:extLst>
          </p:cNvPr>
          <p:cNvSpPr>
            <a:spLocks noGrp="1"/>
          </p:cNvSpPr>
          <p:nvPr>
            <p:ph idx="1"/>
          </p:nvPr>
        </p:nvSpPr>
        <p:spPr/>
        <p:txBody>
          <a:bodyPr anchor="ctr"/>
          <a:lstStyle/>
          <a:p>
            <a:pPr marL="0" indent="0" algn="just">
              <a:buNone/>
            </a:pPr>
            <a:r>
              <a:rPr lang="en-US"/>
              <a:t>2. The taxable base for the extraordinary solidarity contribution is the increase in the balance of asset and liability transactions for the period from 1 October 2021 to 30 April 2022 compared to the balance for the period from 1 October 2020 to 30 April 2021. In the event of a negative balance for the period from 1 October 2020 to 30 April 2021, a reference value of zero shall be used for the calculation of the tax base for this period. The contribution shall be applied at the rate of 25% in cases where the said increase exceeds EUR 5,000,000. The contribution is not due if the increase is less than 10%.</a:t>
            </a:r>
          </a:p>
          <a:p>
            <a:pPr marL="0" indent="0" algn="just">
              <a:buNone/>
            </a:pPr>
            <a:r>
              <a:rPr lang="en-US"/>
              <a:t>3.    For the purposes of calculating the balance referred to in paragraph 2, the total amount of active transactions, net of VAT, and the total amount of passive transactions, net of VAT, indicated in the Communications of data on periodic VAT settlements, submitted, pursuant to Article 21-bis of Decree-Law No. 78 of 31 May 2010, converted, with amendments, by Law No. 122 of 30 July 2010, for the periods indicated in paragraph 2, shall be taken.</a:t>
            </a:r>
            <a:endParaRPr lang="it-IT" dirty="0"/>
          </a:p>
        </p:txBody>
      </p:sp>
      <p:sp>
        <p:nvSpPr>
          <p:cNvPr id="4" name="Segnaposto data 3">
            <a:extLst>
              <a:ext uri="{FF2B5EF4-FFF2-40B4-BE49-F238E27FC236}">
                <a16:creationId xmlns:a16="http://schemas.microsoft.com/office/drawing/2014/main" id="{37621004-C130-A42E-8133-6E8B2DAB99B4}"/>
              </a:ext>
            </a:extLst>
          </p:cNvPr>
          <p:cNvSpPr>
            <a:spLocks noGrp="1"/>
          </p:cNvSpPr>
          <p:nvPr>
            <p:ph type="dt" sz="half" idx="10"/>
          </p:nvPr>
        </p:nvSpPr>
        <p:spPr/>
        <p:txBody>
          <a:bodyPr/>
          <a:lstStyle/>
          <a:p>
            <a:pPr rtl="0"/>
            <a:r>
              <a:rPr lang="it-IT" noProof="0"/>
              <a:t>2023</a:t>
            </a:r>
            <a:endParaRPr lang="it-IT" noProof="0" dirty="0"/>
          </a:p>
        </p:txBody>
      </p:sp>
      <p:sp>
        <p:nvSpPr>
          <p:cNvPr id="5" name="Segnaposto piè di pagina 4">
            <a:extLst>
              <a:ext uri="{FF2B5EF4-FFF2-40B4-BE49-F238E27FC236}">
                <a16:creationId xmlns:a16="http://schemas.microsoft.com/office/drawing/2014/main" id="{A5B06C7F-210E-2382-4F2B-8F537B9CF5A0}"/>
              </a:ext>
            </a:extLst>
          </p:cNvPr>
          <p:cNvSpPr>
            <a:spLocks noGrp="1"/>
          </p:cNvSpPr>
          <p:nvPr>
            <p:ph type="ftr" sz="quarter" idx="11"/>
          </p:nvPr>
        </p:nvSpPr>
        <p:spPr/>
        <p:txBody>
          <a:bodyPr/>
          <a:lstStyle/>
          <a:p>
            <a:pPr rtl="0"/>
            <a:r>
              <a:rPr lang="it-IT" noProof="0"/>
              <a:t>Costanza Lugli</a:t>
            </a:r>
            <a:endParaRPr lang="it-IT" noProof="0" dirty="0"/>
          </a:p>
        </p:txBody>
      </p:sp>
      <p:sp>
        <p:nvSpPr>
          <p:cNvPr id="6" name="Segnaposto numero diapositiva 5">
            <a:extLst>
              <a:ext uri="{FF2B5EF4-FFF2-40B4-BE49-F238E27FC236}">
                <a16:creationId xmlns:a16="http://schemas.microsoft.com/office/drawing/2014/main" id="{D639D7E4-38CE-B1D8-A2CB-069B5C68E3B8}"/>
              </a:ext>
            </a:extLst>
          </p:cNvPr>
          <p:cNvSpPr>
            <a:spLocks noGrp="1"/>
          </p:cNvSpPr>
          <p:nvPr>
            <p:ph type="sldNum" sz="quarter" idx="12"/>
          </p:nvPr>
        </p:nvSpPr>
        <p:spPr/>
        <p:txBody>
          <a:bodyPr>
            <a:normAutofit lnSpcReduction="10000"/>
          </a:bodyPr>
          <a:lstStyle/>
          <a:p>
            <a:pPr rtl="0"/>
            <a:fld id="{B5CEABB6-07DC-46E8-9B57-56EC44A396E5}" type="slidenum">
              <a:rPr lang="it-IT" noProof="0" smtClean="0"/>
              <a:pPr rtl="0"/>
              <a:t>2</a:t>
            </a:fld>
            <a:endParaRPr lang="it-IT" noProof="0"/>
          </a:p>
        </p:txBody>
      </p:sp>
    </p:spTree>
    <p:extLst>
      <p:ext uri="{BB962C8B-B14F-4D97-AF65-F5344CB8AC3E}">
        <p14:creationId xmlns:p14="http://schemas.microsoft.com/office/powerpoint/2010/main" val="297402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AAE2A-73F7-4EB2-234A-5DA385A77054}"/>
              </a:ext>
            </a:extLst>
          </p:cNvPr>
          <p:cNvSpPr>
            <a:spLocks noGrp="1"/>
          </p:cNvSpPr>
          <p:nvPr>
            <p:ph type="title"/>
          </p:nvPr>
        </p:nvSpPr>
        <p:spPr/>
        <p:txBody>
          <a:bodyPr/>
          <a:lstStyle/>
          <a:p>
            <a:r>
              <a:rPr lang="en-US" dirty="0"/>
              <a:t>Article 37 of Decree-Law No. 21/2022</a:t>
            </a:r>
            <a:endParaRPr lang="it-IT" dirty="0"/>
          </a:p>
        </p:txBody>
      </p:sp>
      <p:sp>
        <p:nvSpPr>
          <p:cNvPr id="3" name="Segnaposto contenuto 2">
            <a:extLst>
              <a:ext uri="{FF2B5EF4-FFF2-40B4-BE49-F238E27FC236}">
                <a16:creationId xmlns:a16="http://schemas.microsoft.com/office/drawing/2014/main" id="{0CFB749E-6F74-B7BA-0D66-E05C3E9ED41F}"/>
              </a:ext>
            </a:extLst>
          </p:cNvPr>
          <p:cNvSpPr>
            <a:spLocks noGrp="1"/>
          </p:cNvSpPr>
          <p:nvPr>
            <p:ph idx="1"/>
          </p:nvPr>
        </p:nvSpPr>
        <p:spPr/>
        <p:txBody>
          <a:bodyPr anchor="ctr"/>
          <a:lstStyle/>
          <a:p>
            <a:pPr marL="0" indent="0" algn="just">
              <a:buNone/>
            </a:pPr>
            <a:r>
              <a:rPr lang="en-US" dirty="0"/>
              <a:t>5.    The contribution shall be settled and paid by 40%, as a down payment, by 30 June 2022 and the remainder, as the balance, by 30 November 2022, in accordance with the procedures set out in Article 17 of Legislative Decree No. 241 of 9 July 1997. By way of a provision issued by the Director of the Revenue Agency, after consulting with the Regulatory Authority for Energy, Networks and the Environment, the requirements, including declaratory requirements, and the procedures for the payment of the contribution are defined. With the same provision, additional data may be identified to be indicated in the invoices for the sale and purchase of the products referred to in paragraph 1, and the modalities for the exchange of information, also in massive form, with the Guardia di </a:t>
            </a:r>
            <a:r>
              <a:rPr lang="en-US" dirty="0" err="1"/>
              <a:t>Finanza</a:t>
            </a:r>
            <a:r>
              <a:rPr lang="en-US" dirty="0"/>
              <a:t> are defined.</a:t>
            </a:r>
            <a:endParaRPr lang="it-IT" dirty="0"/>
          </a:p>
        </p:txBody>
      </p:sp>
      <p:sp>
        <p:nvSpPr>
          <p:cNvPr id="4" name="Segnaposto data 3">
            <a:extLst>
              <a:ext uri="{FF2B5EF4-FFF2-40B4-BE49-F238E27FC236}">
                <a16:creationId xmlns:a16="http://schemas.microsoft.com/office/drawing/2014/main" id="{37621004-C130-A42E-8133-6E8B2DAB99B4}"/>
              </a:ext>
            </a:extLst>
          </p:cNvPr>
          <p:cNvSpPr>
            <a:spLocks noGrp="1"/>
          </p:cNvSpPr>
          <p:nvPr>
            <p:ph type="dt" sz="half" idx="10"/>
          </p:nvPr>
        </p:nvSpPr>
        <p:spPr/>
        <p:txBody>
          <a:bodyPr/>
          <a:lstStyle/>
          <a:p>
            <a:pPr rtl="0"/>
            <a:r>
              <a:rPr lang="it-IT" noProof="0" dirty="0"/>
              <a:t>2023</a:t>
            </a:r>
          </a:p>
        </p:txBody>
      </p:sp>
      <p:sp>
        <p:nvSpPr>
          <p:cNvPr id="5" name="Segnaposto piè di pagina 4">
            <a:extLst>
              <a:ext uri="{FF2B5EF4-FFF2-40B4-BE49-F238E27FC236}">
                <a16:creationId xmlns:a16="http://schemas.microsoft.com/office/drawing/2014/main" id="{A5B06C7F-210E-2382-4F2B-8F537B9CF5A0}"/>
              </a:ext>
            </a:extLst>
          </p:cNvPr>
          <p:cNvSpPr>
            <a:spLocks noGrp="1"/>
          </p:cNvSpPr>
          <p:nvPr>
            <p:ph type="ftr" sz="quarter" idx="11"/>
          </p:nvPr>
        </p:nvSpPr>
        <p:spPr/>
        <p:txBody>
          <a:bodyPr/>
          <a:lstStyle/>
          <a:p>
            <a:pPr rtl="0"/>
            <a:r>
              <a:rPr lang="it-IT" noProof="0" dirty="0"/>
              <a:t>Costanza Lugli</a:t>
            </a:r>
          </a:p>
        </p:txBody>
      </p:sp>
      <p:sp>
        <p:nvSpPr>
          <p:cNvPr id="6" name="Segnaposto numero diapositiva 5">
            <a:extLst>
              <a:ext uri="{FF2B5EF4-FFF2-40B4-BE49-F238E27FC236}">
                <a16:creationId xmlns:a16="http://schemas.microsoft.com/office/drawing/2014/main" id="{D639D7E4-38CE-B1D8-A2CB-069B5C68E3B8}"/>
              </a:ext>
            </a:extLst>
          </p:cNvPr>
          <p:cNvSpPr>
            <a:spLocks noGrp="1"/>
          </p:cNvSpPr>
          <p:nvPr>
            <p:ph type="sldNum" sz="quarter" idx="12"/>
          </p:nvPr>
        </p:nvSpPr>
        <p:spPr/>
        <p:txBody>
          <a:bodyPr>
            <a:normAutofit lnSpcReduction="10000"/>
          </a:bodyPr>
          <a:lstStyle/>
          <a:p>
            <a:pPr rtl="0"/>
            <a:fld id="{B5CEABB6-07DC-46E8-9B57-56EC44A396E5}" type="slidenum">
              <a:rPr lang="it-IT" noProof="0" smtClean="0"/>
              <a:pPr rtl="0"/>
              <a:t>3</a:t>
            </a:fld>
            <a:endParaRPr lang="it-IT" noProof="0"/>
          </a:p>
        </p:txBody>
      </p:sp>
    </p:spTree>
    <p:extLst>
      <p:ext uri="{BB962C8B-B14F-4D97-AF65-F5344CB8AC3E}">
        <p14:creationId xmlns:p14="http://schemas.microsoft.com/office/powerpoint/2010/main" val="252816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A803A6-F7F9-FC54-B266-91D69F6711F6}"/>
              </a:ext>
            </a:extLst>
          </p:cNvPr>
          <p:cNvSpPr>
            <a:spLocks noGrp="1"/>
          </p:cNvSpPr>
          <p:nvPr>
            <p:ph type="title"/>
          </p:nvPr>
        </p:nvSpPr>
        <p:spPr/>
        <p:txBody>
          <a:bodyPr/>
          <a:lstStyle/>
          <a:p>
            <a:r>
              <a:rPr lang="en-US" dirty="0"/>
              <a:t>Article 1 paragraphs 115-119 Finance Act 2023</a:t>
            </a:r>
            <a:endParaRPr lang="it-IT" dirty="0"/>
          </a:p>
        </p:txBody>
      </p:sp>
      <p:sp>
        <p:nvSpPr>
          <p:cNvPr id="3" name="Segnaposto contenuto 2">
            <a:extLst>
              <a:ext uri="{FF2B5EF4-FFF2-40B4-BE49-F238E27FC236}">
                <a16:creationId xmlns:a16="http://schemas.microsoft.com/office/drawing/2014/main" id="{71918D9A-4430-DB69-72C0-9524D7992D16}"/>
              </a:ext>
            </a:extLst>
          </p:cNvPr>
          <p:cNvSpPr>
            <a:spLocks noGrp="1"/>
          </p:cNvSpPr>
          <p:nvPr>
            <p:ph idx="1"/>
          </p:nvPr>
        </p:nvSpPr>
        <p:spPr/>
        <p:txBody>
          <a:bodyPr/>
          <a:lstStyle/>
          <a:p>
            <a:pPr marL="0" indent="0" algn="just">
              <a:buNone/>
            </a:pPr>
            <a:r>
              <a:rPr lang="en-US" dirty="0"/>
              <a:t>116.    The solidarity contribution is determined by applying a rate of 50% to the amount of that portion of the total income determined for corporate income tax purposes for the tax year prior to the one current on 1 January 2023 that exceeds the average of the total income determined for corporate income tax purposes earned in the four tax years prior to the one current on 1 January 2022 by at least 10%; in the event that the average of the total income is negative, a value of zero is assumed. The amount of the extraordinary contribution, in any event, may not exceed a portion equal to 25 per cent of the value of the net assets at the end of the financial year preceding the one in progress on 1 January 2022.</a:t>
            </a:r>
            <a:endParaRPr lang="it-IT" dirty="0"/>
          </a:p>
        </p:txBody>
      </p:sp>
      <p:sp>
        <p:nvSpPr>
          <p:cNvPr id="4" name="Segnaposto data 3">
            <a:extLst>
              <a:ext uri="{FF2B5EF4-FFF2-40B4-BE49-F238E27FC236}">
                <a16:creationId xmlns:a16="http://schemas.microsoft.com/office/drawing/2014/main" id="{FE1208A8-21E4-DE04-60A3-2246C1894A5D}"/>
              </a:ext>
            </a:extLst>
          </p:cNvPr>
          <p:cNvSpPr>
            <a:spLocks noGrp="1"/>
          </p:cNvSpPr>
          <p:nvPr>
            <p:ph type="dt" sz="half" idx="10"/>
          </p:nvPr>
        </p:nvSpPr>
        <p:spPr/>
        <p:txBody>
          <a:bodyPr/>
          <a:lstStyle/>
          <a:p>
            <a:pPr rtl="0"/>
            <a:r>
              <a:rPr lang="it-IT" noProof="0" dirty="0"/>
              <a:t>2023</a:t>
            </a:r>
          </a:p>
        </p:txBody>
      </p:sp>
      <p:sp>
        <p:nvSpPr>
          <p:cNvPr id="5" name="Segnaposto piè di pagina 4">
            <a:extLst>
              <a:ext uri="{FF2B5EF4-FFF2-40B4-BE49-F238E27FC236}">
                <a16:creationId xmlns:a16="http://schemas.microsoft.com/office/drawing/2014/main" id="{A648AE8C-5B35-BA82-E874-A9E4E9B08A84}"/>
              </a:ext>
            </a:extLst>
          </p:cNvPr>
          <p:cNvSpPr>
            <a:spLocks noGrp="1"/>
          </p:cNvSpPr>
          <p:nvPr>
            <p:ph type="ftr" sz="quarter" idx="11"/>
          </p:nvPr>
        </p:nvSpPr>
        <p:spPr/>
        <p:txBody>
          <a:bodyPr/>
          <a:lstStyle/>
          <a:p>
            <a:pPr rtl="0"/>
            <a:r>
              <a:rPr lang="it-IT" noProof="0" dirty="0"/>
              <a:t>Costanza Lugli</a:t>
            </a:r>
          </a:p>
        </p:txBody>
      </p:sp>
      <p:sp>
        <p:nvSpPr>
          <p:cNvPr id="6" name="Segnaposto numero diapositiva 5">
            <a:extLst>
              <a:ext uri="{FF2B5EF4-FFF2-40B4-BE49-F238E27FC236}">
                <a16:creationId xmlns:a16="http://schemas.microsoft.com/office/drawing/2014/main" id="{058A34AB-65B6-C9B4-38C4-4344560F6FD1}"/>
              </a:ext>
            </a:extLst>
          </p:cNvPr>
          <p:cNvSpPr>
            <a:spLocks noGrp="1"/>
          </p:cNvSpPr>
          <p:nvPr>
            <p:ph type="sldNum" sz="quarter" idx="12"/>
          </p:nvPr>
        </p:nvSpPr>
        <p:spPr/>
        <p:txBody>
          <a:bodyPr>
            <a:normAutofit lnSpcReduction="10000"/>
          </a:bodyPr>
          <a:lstStyle/>
          <a:p>
            <a:pPr rtl="0"/>
            <a:fld id="{B5CEABB6-07DC-46E8-9B57-56EC44A396E5}" type="slidenum">
              <a:rPr lang="it-IT" noProof="0" smtClean="0"/>
              <a:pPr rtl="0"/>
              <a:t>4</a:t>
            </a:fld>
            <a:endParaRPr lang="it-IT" noProof="0"/>
          </a:p>
        </p:txBody>
      </p:sp>
    </p:spTree>
    <p:extLst>
      <p:ext uri="{BB962C8B-B14F-4D97-AF65-F5344CB8AC3E}">
        <p14:creationId xmlns:p14="http://schemas.microsoft.com/office/powerpoint/2010/main" val="357913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A803A6-F7F9-FC54-B266-91D69F6711F6}"/>
              </a:ext>
            </a:extLst>
          </p:cNvPr>
          <p:cNvSpPr>
            <a:spLocks noGrp="1"/>
          </p:cNvSpPr>
          <p:nvPr>
            <p:ph type="title"/>
          </p:nvPr>
        </p:nvSpPr>
        <p:spPr/>
        <p:txBody>
          <a:bodyPr/>
          <a:lstStyle/>
          <a:p>
            <a:r>
              <a:rPr lang="en-US" dirty="0"/>
              <a:t>Article 15-bis of Decree-Law No. 4/2022 ("</a:t>
            </a:r>
            <a:r>
              <a:rPr lang="en-US" dirty="0" err="1"/>
              <a:t>Decreto</a:t>
            </a:r>
            <a:r>
              <a:rPr lang="en-US" dirty="0"/>
              <a:t> </a:t>
            </a:r>
            <a:r>
              <a:rPr lang="en-US" dirty="0" err="1"/>
              <a:t>Sostegni</a:t>
            </a:r>
            <a:r>
              <a:rPr lang="en-US" dirty="0"/>
              <a:t> </a:t>
            </a:r>
            <a:r>
              <a:rPr lang="en-US" dirty="0" err="1"/>
              <a:t>ter</a:t>
            </a:r>
            <a:r>
              <a:rPr lang="en-US" dirty="0"/>
              <a:t>")</a:t>
            </a:r>
            <a:endParaRPr lang="it-IT" dirty="0"/>
          </a:p>
        </p:txBody>
      </p:sp>
      <p:sp>
        <p:nvSpPr>
          <p:cNvPr id="3" name="Segnaposto contenuto 2">
            <a:extLst>
              <a:ext uri="{FF2B5EF4-FFF2-40B4-BE49-F238E27FC236}">
                <a16:creationId xmlns:a16="http://schemas.microsoft.com/office/drawing/2014/main" id="{71918D9A-4430-DB69-72C0-9524D7992D16}"/>
              </a:ext>
            </a:extLst>
          </p:cNvPr>
          <p:cNvSpPr>
            <a:spLocks noGrp="1"/>
          </p:cNvSpPr>
          <p:nvPr>
            <p:ph idx="1"/>
          </p:nvPr>
        </p:nvSpPr>
        <p:spPr/>
        <p:txBody>
          <a:bodyPr>
            <a:normAutofit/>
          </a:bodyPr>
          <a:lstStyle/>
          <a:p>
            <a:pPr marL="0" indent="0" algn="just">
              <a:buNone/>
            </a:pPr>
            <a:r>
              <a:rPr lang="en-US" dirty="0"/>
              <a:t>1. As of 1 February 2022 and until 31 December 2022, a two-way compensation mechanism on the price of energy shall be applied with respect to electricity fed into the grid by:</a:t>
            </a:r>
          </a:p>
          <a:p>
            <a:pPr marL="0" indent="0" algn="just">
              <a:buNone/>
            </a:pPr>
            <a:r>
              <a:rPr lang="en-US" dirty="0"/>
              <a:t>(a) photovoltaic plants of more than 20 kW power that benefit from fixed premiums from the </a:t>
            </a:r>
            <a:r>
              <a:rPr lang="en-US" dirty="0" err="1"/>
              <a:t>Conto</a:t>
            </a:r>
            <a:r>
              <a:rPr lang="en-US" dirty="0"/>
              <a:t> </a:t>
            </a:r>
            <a:r>
              <a:rPr lang="en-US" dirty="0" err="1"/>
              <a:t>Energia</a:t>
            </a:r>
            <a:r>
              <a:rPr lang="en-US" dirty="0"/>
              <a:t> mechanism, which are not dependent on market prices;</a:t>
            </a:r>
          </a:p>
          <a:p>
            <a:pPr marL="0" indent="0" algn="just">
              <a:buNone/>
            </a:pPr>
            <a:r>
              <a:rPr lang="en-US" dirty="0"/>
              <a:t>b) solar, hydroelectric, geothermal and wind power plants with a power output of more than 20 kW that do not benefit from incentive mechanisms, which became operational prior to 1 January 2010.</a:t>
            </a:r>
          </a:p>
          <a:p>
            <a:pPr marL="0" indent="0" algn="just">
              <a:buNone/>
            </a:pPr>
            <a:r>
              <a:rPr lang="en-US" dirty="0"/>
              <a:t>[…]</a:t>
            </a:r>
          </a:p>
          <a:p>
            <a:pPr marL="0" indent="0" algn="just">
              <a:buNone/>
            </a:pPr>
            <a:r>
              <a:rPr lang="en-US" dirty="0"/>
              <a:t>4.    Where the difference 3 is positive, the GSE shall pay the relevant amount to the producer. In the event that the aforesaid difference is negative, the GSE shall </a:t>
            </a:r>
            <a:r>
              <a:rPr lang="en-US" dirty="0" err="1"/>
              <a:t>equalise</a:t>
            </a:r>
            <a:r>
              <a:rPr lang="en-US" dirty="0"/>
              <a:t> or claim the corresponding amount from the producer.</a:t>
            </a:r>
            <a:endParaRPr lang="it-IT" dirty="0"/>
          </a:p>
        </p:txBody>
      </p:sp>
      <p:sp>
        <p:nvSpPr>
          <p:cNvPr id="4" name="Segnaposto data 3">
            <a:extLst>
              <a:ext uri="{FF2B5EF4-FFF2-40B4-BE49-F238E27FC236}">
                <a16:creationId xmlns:a16="http://schemas.microsoft.com/office/drawing/2014/main" id="{FE1208A8-21E4-DE04-60A3-2246C1894A5D}"/>
              </a:ext>
            </a:extLst>
          </p:cNvPr>
          <p:cNvSpPr>
            <a:spLocks noGrp="1"/>
          </p:cNvSpPr>
          <p:nvPr>
            <p:ph type="dt" sz="half" idx="10"/>
          </p:nvPr>
        </p:nvSpPr>
        <p:spPr/>
        <p:txBody>
          <a:bodyPr/>
          <a:lstStyle/>
          <a:p>
            <a:pPr rtl="0"/>
            <a:r>
              <a:rPr lang="it-IT" noProof="0" dirty="0"/>
              <a:t>2023</a:t>
            </a:r>
          </a:p>
        </p:txBody>
      </p:sp>
      <p:sp>
        <p:nvSpPr>
          <p:cNvPr id="5" name="Segnaposto piè di pagina 4">
            <a:extLst>
              <a:ext uri="{FF2B5EF4-FFF2-40B4-BE49-F238E27FC236}">
                <a16:creationId xmlns:a16="http://schemas.microsoft.com/office/drawing/2014/main" id="{A648AE8C-5B35-BA82-E874-A9E4E9B08A84}"/>
              </a:ext>
            </a:extLst>
          </p:cNvPr>
          <p:cNvSpPr>
            <a:spLocks noGrp="1"/>
          </p:cNvSpPr>
          <p:nvPr>
            <p:ph type="ftr" sz="quarter" idx="11"/>
          </p:nvPr>
        </p:nvSpPr>
        <p:spPr/>
        <p:txBody>
          <a:bodyPr/>
          <a:lstStyle/>
          <a:p>
            <a:pPr rtl="0"/>
            <a:r>
              <a:rPr lang="it-IT" noProof="0" dirty="0"/>
              <a:t>Costanza Lugli</a:t>
            </a:r>
          </a:p>
        </p:txBody>
      </p:sp>
      <p:sp>
        <p:nvSpPr>
          <p:cNvPr id="6" name="Segnaposto numero diapositiva 5">
            <a:extLst>
              <a:ext uri="{FF2B5EF4-FFF2-40B4-BE49-F238E27FC236}">
                <a16:creationId xmlns:a16="http://schemas.microsoft.com/office/drawing/2014/main" id="{058A34AB-65B6-C9B4-38C4-4344560F6FD1}"/>
              </a:ext>
            </a:extLst>
          </p:cNvPr>
          <p:cNvSpPr>
            <a:spLocks noGrp="1"/>
          </p:cNvSpPr>
          <p:nvPr>
            <p:ph type="sldNum" sz="quarter" idx="12"/>
          </p:nvPr>
        </p:nvSpPr>
        <p:spPr/>
        <p:txBody>
          <a:bodyPr>
            <a:normAutofit lnSpcReduction="10000"/>
          </a:bodyPr>
          <a:lstStyle/>
          <a:p>
            <a:pPr rtl="0"/>
            <a:fld id="{B5CEABB6-07DC-46E8-9B57-56EC44A396E5}" type="slidenum">
              <a:rPr lang="it-IT" noProof="0" smtClean="0"/>
              <a:pPr rtl="0"/>
              <a:t>5</a:t>
            </a:fld>
            <a:endParaRPr lang="it-IT" noProof="0"/>
          </a:p>
        </p:txBody>
      </p:sp>
    </p:spTree>
    <p:extLst>
      <p:ext uri="{BB962C8B-B14F-4D97-AF65-F5344CB8AC3E}">
        <p14:creationId xmlns:p14="http://schemas.microsoft.com/office/powerpoint/2010/main" val="213089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BBB431F-C60A-7B71-D3E3-1412DF88C182}"/>
              </a:ext>
            </a:extLst>
          </p:cNvPr>
          <p:cNvSpPr>
            <a:spLocks noGrp="1"/>
          </p:cNvSpPr>
          <p:nvPr>
            <p:ph type="title"/>
          </p:nvPr>
        </p:nvSpPr>
        <p:spPr>
          <a:xfrm>
            <a:off x="566058" y="836023"/>
            <a:ext cx="2718788" cy="5183777"/>
          </a:xfrm>
        </p:spPr>
        <p:txBody>
          <a:bodyPr anchor="ctr">
            <a:normAutofit/>
          </a:bodyPr>
          <a:lstStyle/>
          <a:p>
            <a:r>
              <a:rPr lang="it-IT">
                <a:solidFill>
                  <a:srgbClr val="FFFFFF"/>
                </a:solidFill>
              </a:rPr>
              <a:t>Expected and actual results</a:t>
            </a:r>
          </a:p>
        </p:txBody>
      </p:sp>
      <p:sp>
        <p:nvSpPr>
          <p:cNvPr id="21" name="Rectangle 15">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egnaposto data 3">
            <a:extLst>
              <a:ext uri="{FF2B5EF4-FFF2-40B4-BE49-F238E27FC236}">
                <a16:creationId xmlns:a16="http://schemas.microsoft.com/office/drawing/2014/main" id="{39C3BA6C-E7B5-8712-46CF-950392DAE13A}"/>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it-IT">
                <a:solidFill>
                  <a:srgbClr val="46464A">
                    <a:lumMod val="20000"/>
                    <a:lumOff val="80000"/>
                  </a:srgbClr>
                </a:solidFill>
              </a:rPr>
              <a:t>2023</a:t>
            </a:r>
          </a:p>
        </p:txBody>
      </p:sp>
      <p:sp>
        <p:nvSpPr>
          <p:cNvPr id="5" name="Segnaposto piè di pagina 4">
            <a:extLst>
              <a:ext uri="{FF2B5EF4-FFF2-40B4-BE49-F238E27FC236}">
                <a16:creationId xmlns:a16="http://schemas.microsoft.com/office/drawing/2014/main" id="{0B036993-F8B3-1138-3E00-22C14524B8AB}"/>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it-IT">
                <a:solidFill>
                  <a:srgbClr val="46464A">
                    <a:lumMod val="20000"/>
                    <a:lumOff val="80000"/>
                  </a:srgbClr>
                </a:solidFill>
              </a:rPr>
              <a:t>Costanza Lugli</a:t>
            </a:r>
          </a:p>
        </p:txBody>
      </p:sp>
      <p:sp>
        <p:nvSpPr>
          <p:cNvPr id="6" name="Segnaposto numero diapositiva 5">
            <a:extLst>
              <a:ext uri="{FF2B5EF4-FFF2-40B4-BE49-F238E27FC236}">
                <a16:creationId xmlns:a16="http://schemas.microsoft.com/office/drawing/2014/main" id="{493C9F82-EC33-3627-A2BF-A280E7EB47A6}"/>
              </a:ext>
            </a:extLst>
          </p:cNvPr>
          <p:cNvSpPr>
            <a:spLocks noGrp="1"/>
          </p:cNvSpPr>
          <p:nvPr>
            <p:ph type="sldNum" sz="quarter" idx="12"/>
          </p:nvPr>
        </p:nvSpPr>
        <p:spPr>
          <a:xfrm>
            <a:off x="11292840" y="6172200"/>
            <a:ext cx="914400" cy="593725"/>
          </a:xfrm>
        </p:spPr>
        <p:txBody>
          <a:bodyPr>
            <a:normAutofit/>
          </a:bodyPr>
          <a:lstStyle/>
          <a:p>
            <a:pPr rtl="0">
              <a:lnSpc>
                <a:spcPct val="90000"/>
              </a:lnSpc>
              <a:spcAft>
                <a:spcPts val="600"/>
              </a:spcAft>
            </a:pPr>
            <a:fld id="{B5CEABB6-07DC-46E8-9B57-56EC44A396E5}" type="slidenum">
              <a:rPr lang="it-IT" noProof="0">
                <a:solidFill>
                  <a:srgbClr val="46464A">
                    <a:lumMod val="60000"/>
                    <a:lumOff val="40000"/>
                  </a:srgbClr>
                </a:solidFill>
              </a:rPr>
              <a:pPr rtl="0">
                <a:lnSpc>
                  <a:spcPct val="90000"/>
                </a:lnSpc>
                <a:spcAft>
                  <a:spcPts val="600"/>
                </a:spcAft>
              </a:pPr>
              <a:t>6</a:t>
            </a:fld>
            <a:endParaRPr lang="it-IT" noProof="0">
              <a:solidFill>
                <a:srgbClr val="46464A">
                  <a:lumMod val="60000"/>
                  <a:lumOff val="40000"/>
                </a:srgbClr>
              </a:solidFill>
            </a:endParaRPr>
          </a:p>
        </p:txBody>
      </p:sp>
      <p:graphicFrame>
        <p:nvGraphicFramePr>
          <p:cNvPr id="9" name="Segnaposto contenuto 8">
            <a:extLst>
              <a:ext uri="{FF2B5EF4-FFF2-40B4-BE49-F238E27FC236}">
                <a16:creationId xmlns:a16="http://schemas.microsoft.com/office/drawing/2014/main" id="{64F198E6-EB61-3339-C45A-C750595A5AF7}"/>
              </a:ext>
            </a:extLst>
          </p:cNvPr>
          <p:cNvGraphicFramePr>
            <a:graphicFrameLocks noGrp="1"/>
          </p:cNvGraphicFramePr>
          <p:nvPr>
            <p:ph idx="1"/>
            <p:extLst>
              <p:ext uri="{D42A27DB-BD31-4B8C-83A1-F6EECF244321}">
                <p14:modId xmlns:p14="http://schemas.microsoft.com/office/powerpoint/2010/main" val="4247937952"/>
              </p:ext>
            </p:extLst>
          </p:nvPr>
        </p:nvGraphicFramePr>
        <p:xfrm>
          <a:off x="4658815" y="804672"/>
          <a:ext cx="5990136" cy="52620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794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A803A6-F7F9-FC54-B266-91D69F6711F6}"/>
              </a:ext>
            </a:extLst>
          </p:cNvPr>
          <p:cNvSpPr>
            <a:spLocks noGrp="1"/>
          </p:cNvSpPr>
          <p:nvPr>
            <p:ph type="title"/>
          </p:nvPr>
        </p:nvSpPr>
        <p:spPr/>
        <p:txBody>
          <a:bodyPr/>
          <a:lstStyle/>
          <a:p>
            <a:r>
              <a:rPr lang="it-IT" dirty="0"/>
              <a:t>Day-</a:t>
            </a:r>
            <a:r>
              <a:rPr lang="it-IT" dirty="0" err="1"/>
              <a:t>ahead</a:t>
            </a:r>
            <a:r>
              <a:rPr lang="it-IT" dirty="0"/>
              <a:t> market</a:t>
            </a:r>
          </a:p>
        </p:txBody>
      </p:sp>
      <p:sp>
        <p:nvSpPr>
          <p:cNvPr id="3" name="Segnaposto contenuto 2">
            <a:extLst>
              <a:ext uri="{FF2B5EF4-FFF2-40B4-BE49-F238E27FC236}">
                <a16:creationId xmlns:a16="http://schemas.microsoft.com/office/drawing/2014/main" id="{71918D9A-4430-DB69-72C0-9524D7992D16}"/>
              </a:ext>
            </a:extLst>
          </p:cNvPr>
          <p:cNvSpPr>
            <a:spLocks noGrp="1"/>
          </p:cNvSpPr>
          <p:nvPr>
            <p:ph idx="1"/>
          </p:nvPr>
        </p:nvSpPr>
        <p:spPr/>
        <p:txBody>
          <a:bodyPr>
            <a:normAutofit fontScale="85000" lnSpcReduction="10000"/>
          </a:bodyPr>
          <a:lstStyle/>
          <a:p>
            <a:pPr marL="0" indent="0" algn="just">
              <a:buNone/>
            </a:pPr>
            <a:r>
              <a:rPr lang="en-US" dirty="0"/>
              <a:t>In the MGP, hourly energy blocks are traded for the next day.</a:t>
            </a:r>
          </a:p>
          <a:p>
            <a:pPr marL="0" indent="0" algn="just">
              <a:buNone/>
            </a:pPr>
            <a:r>
              <a:rPr lang="en-US" dirty="0"/>
              <a:t>Participants submit bids/asks where they specify the quantity and the minimum/maximum price at which they are willing to sell/purchase.</a:t>
            </a:r>
          </a:p>
          <a:p>
            <a:pPr marL="0" indent="0" algn="just">
              <a:buNone/>
            </a:pPr>
            <a:r>
              <a:rPr lang="en-US" dirty="0"/>
              <a:t>Bids/asks are accepted after the closure of the market sitting based on the economic merit-order criterion and taking into account transmission capacity limits between zones. Therefore, the MGP is an auction market and not a continuous-trading market.</a:t>
            </a:r>
          </a:p>
          <a:p>
            <a:pPr marL="0" indent="0" algn="just">
              <a:buNone/>
            </a:pPr>
            <a:r>
              <a:rPr lang="en-US" dirty="0"/>
              <a:t>All the supply offers and the demand bids pertaining both to pumping units and consuming units belonging to foreign virtual zones that are accepted in the MGP are valued at the marginal clearing price of the zone to which they belong. This price is determined, for each hour, by the intersection of the demand and supply curves and is differentiated from zone to zone when transmission capacity limits are saturated. </a:t>
            </a:r>
          </a:p>
          <a:p>
            <a:pPr marL="0" indent="0" algn="just">
              <a:buNone/>
            </a:pPr>
            <a:r>
              <a:rPr lang="en-US" dirty="0"/>
              <a:t>The accepted demand bids pertaining to consuming units belonging to Italian geographical zones are valued at the “Prezzo Unico Nazionale” (PUN – national single price); this price is equal to the average of the prices of geographical zones, weighted for the quantities purchased in these zones.</a:t>
            </a:r>
          </a:p>
          <a:p>
            <a:pPr marL="0" indent="0" algn="just">
              <a:buNone/>
            </a:pPr>
            <a:r>
              <a:rPr lang="en-US" dirty="0"/>
              <a:t>GME acts as a central counterparty.</a:t>
            </a:r>
            <a:endParaRPr lang="it-IT" dirty="0"/>
          </a:p>
        </p:txBody>
      </p:sp>
      <p:sp>
        <p:nvSpPr>
          <p:cNvPr id="4" name="Segnaposto data 3">
            <a:extLst>
              <a:ext uri="{FF2B5EF4-FFF2-40B4-BE49-F238E27FC236}">
                <a16:creationId xmlns:a16="http://schemas.microsoft.com/office/drawing/2014/main" id="{FE1208A8-21E4-DE04-60A3-2246C1894A5D}"/>
              </a:ext>
            </a:extLst>
          </p:cNvPr>
          <p:cNvSpPr>
            <a:spLocks noGrp="1"/>
          </p:cNvSpPr>
          <p:nvPr>
            <p:ph type="dt" sz="half" idx="10"/>
          </p:nvPr>
        </p:nvSpPr>
        <p:spPr/>
        <p:txBody>
          <a:bodyPr/>
          <a:lstStyle/>
          <a:p>
            <a:pPr rtl="0"/>
            <a:r>
              <a:rPr lang="it-IT" noProof="0" dirty="0"/>
              <a:t>2023</a:t>
            </a:r>
          </a:p>
        </p:txBody>
      </p:sp>
      <p:sp>
        <p:nvSpPr>
          <p:cNvPr id="5" name="Segnaposto piè di pagina 4">
            <a:extLst>
              <a:ext uri="{FF2B5EF4-FFF2-40B4-BE49-F238E27FC236}">
                <a16:creationId xmlns:a16="http://schemas.microsoft.com/office/drawing/2014/main" id="{A648AE8C-5B35-BA82-E874-A9E4E9B08A84}"/>
              </a:ext>
            </a:extLst>
          </p:cNvPr>
          <p:cNvSpPr>
            <a:spLocks noGrp="1"/>
          </p:cNvSpPr>
          <p:nvPr>
            <p:ph type="ftr" sz="quarter" idx="11"/>
          </p:nvPr>
        </p:nvSpPr>
        <p:spPr/>
        <p:txBody>
          <a:bodyPr/>
          <a:lstStyle/>
          <a:p>
            <a:pPr rtl="0"/>
            <a:r>
              <a:rPr lang="it-IT" noProof="0" dirty="0"/>
              <a:t>Costanza Lugli</a:t>
            </a:r>
          </a:p>
        </p:txBody>
      </p:sp>
      <p:sp>
        <p:nvSpPr>
          <p:cNvPr id="6" name="Segnaposto numero diapositiva 5">
            <a:extLst>
              <a:ext uri="{FF2B5EF4-FFF2-40B4-BE49-F238E27FC236}">
                <a16:creationId xmlns:a16="http://schemas.microsoft.com/office/drawing/2014/main" id="{058A34AB-65B6-C9B4-38C4-4344560F6FD1}"/>
              </a:ext>
            </a:extLst>
          </p:cNvPr>
          <p:cNvSpPr>
            <a:spLocks noGrp="1"/>
          </p:cNvSpPr>
          <p:nvPr>
            <p:ph type="sldNum" sz="quarter" idx="12"/>
          </p:nvPr>
        </p:nvSpPr>
        <p:spPr/>
        <p:txBody>
          <a:bodyPr>
            <a:normAutofit lnSpcReduction="10000"/>
          </a:bodyPr>
          <a:lstStyle/>
          <a:p>
            <a:pPr rtl="0"/>
            <a:fld id="{B5CEABB6-07DC-46E8-9B57-56EC44A396E5}" type="slidenum">
              <a:rPr lang="it-IT" noProof="0" smtClean="0"/>
              <a:pPr rtl="0"/>
              <a:t>7</a:t>
            </a:fld>
            <a:endParaRPr lang="it-IT" noProof="0"/>
          </a:p>
        </p:txBody>
      </p:sp>
    </p:spTree>
    <p:extLst>
      <p:ext uri="{BB962C8B-B14F-4D97-AF65-F5344CB8AC3E}">
        <p14:creationId xmlns:p14="http://schemas.microsoft.com/office/powerpoint/2010/main" val="190470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69D63630-A2A4-10B7-7BF5-20D3DE21E54D}"/>
              </a:ext>
            </a:extLst>
          </p:cNvPr>
          <p:cNvSpPr>
            <a:spLocks noGrp="1"/>
          </p:cNvSpPr>
          <p:nvPr>
            <p:ph sz="half" idx="1"/>
          </p:nvPr>
        </p:nvSpPr>
        <p:spPr>
          <a:xfrm>
            <a:off x="1261871" y="393290"/>
            <a:ext cx="7311857" cy="5786847"/>
          </a:xfrm>
        </p:spPr>
        <p:txBody>
          <a:bodyPr anchor="t"/>
          <a:lstStyle/>
          <a:p>
            <a:pPr marL="0" indent="0">
              <a:spcBef>
                <a:spcPts val="0"/>
              </a:spcBef>
              <a:buNone/>
            </a:pPr>
            <a:r>
              <a:rPr lang="en-US" b="1" dirty="0"/>
              <a:t>Electricity Markets - Day-Ahead Market (MGP) </a:t>
            </a:r>
          </a:p>
          <a:p>
            <a:pPr marL="0" indent="0">
              <a:spcBef>
                <a:spcPts val="0"/>
              </a:spcBef>
              <a:buNone/>
            </a:pPr>
            <a:r>
              <a:rPr lang="en-US" i="1" dirty="0"/>
              <a:t>Week no. 9 from 25 February to 3 March 2019 </a:t>
            </a:r>
            <a:endParaRPr lang="it-IT" i="1" dirty="0"/>
          </a:p>
        </p:txBody>
      </p:sp>
      <p:sp>
        <p:nvSpPr>
          <p:cNvPr id="9" name="Segnaposto contenuto 8">
            <a:extLst>
              <a:ext uri="{FF2B5EF4-FFF2-40B4-BE49-F238E27FC236}">
                <a16:creationId xmlns:a16="http://schemas.microsoft.com/office/drawing/2014/main" id="{0058C691-4983-4F98-78A4-12F8A2AAD229}"/>
              </a:ext>
            </a:extLst>
          </p:cNvPr>
          <p:cNvSpPr>
            <a:spLocks noGrp="1"/>
          </p:cNvSpPr>
          <p:nvPr>
            <p:ph sz="half" idx="2"/>
          </p:nvPr>
        </p:nvSpPr>
        <p:spPr>
          <a:xfrm>
            <a:off x="1261869" y="3649944"/>
            <a:ext cx="9345169" cy="2271254"/>
          </a:xfrm>
        </p:spPr>
        <p:txBody>
          <a:bodyPr anchor="t"/>
          <a:lstStyle/>
          <a:p>
            <a:pPr marL="0" indent="0">
              <a:buNone/>
            </a:pPr>
            <a:r>
              <a:rPr lang="en-US" b="1" dirty="0"/>
              <a:t>Electricity Markets - Day-Ahead Market (MGP) </a:t>
            </a:r>
          </a:p>
          <a:p>
            <a:pPr marL="0" indent="0">
              <a:spcBef>
                <a:spcPts val="0"/>
              </a:spcBef>
              <a:buNone/>
            </a:pPr>
            <a:r>
              <a:rPr lang="en-US" i="1" dirty="0"/>
              <a:t>Week no. 9 from 27 February to 5 March 2023</a:t>
            </a:r>
            <a:endParaRPr lang="it-IT" i="1" dirty="0"/>
          </a:p>
        </p:txBody>
      </p:sp>
      <p:sp>
        <p:nvSpPr>
          <p:cNvPr id="4" name="Segnaposto data 3">
            <a:extLst>
              <a:ext uri="{FF2B5EF4-FFF2-40B4-BE49-F238E27FC236}">
                <a16:creationId xmlns:a16="http://schemas.microsoft.com/office/drawing/2014/main" id="{39D0FE7B-64C6-FE97-BBB1-0A40DC4C0683}"/>
              </a:ext>
            </a:extLst>
          </p:cNvPr>
          <p:cNvSpPr>
            <a:spLocks noGrp="1"/>
          </p:cNvSpPr>
          <p:nvPr>
            <p:ph type="dt" sz="half" idx="10"/>
          </p:nvPr>
        </p:nvSpPr>
        <p:spPr/>
        <p:txBody>
          <a:bodyPr/>
          <a:lstStyle/>
          <a:p>
            <a:r>
              <a:rPr lang="it-IT"/>
              <a:t>2023</a:t>
            </a:r>
            <a:endParaRPr lang="it-IT" dirty="0"/>
          </a:p>
        </p:txBody>
      </p:sp>
      <p:sp>
        <p:nvSpPr>
          <p:cNvPr id="5" name="Segnaposto piè di pagina 4">
            <a:extLst>
              <a:ext uri="{FF2B5EF4-FFF2-40B4-BE49-F238E27FC236}">
                <a16:creationId xmlns:a16="http://schemas.microsoft.com/office/drawing/2014/main" id="{22B12DE9-5787-846B-56AC-70AF38F8F85F}"/>
              </a:ext>
            </a:extLst>
          </p:cNvPr>
          <p:cNvSpPr>
            <a:spLocks noGrp="1"/>
          </p:cNvSpPr>
          <p:nvPr>
            <p:ph type="ftr" sz="quarter" idx="11"/>
          </p:nvPr>
        </p:nvSpPr>
        <p:spPr/>
        <p:txBody>
          <a:bodyPr/>
          <a:lstStyle/>
          <a:p>
            <a:r>
              <a:rPr lang="it-IT"/>
              <a:t>Costanza Lugli</a:t>
            </a:r>
            <a:endParaRPr lang="it-IT" dirty="0"/>
          </a:p>
        </p:txBody>
      </p:sp>
      <p:sp>
        <p:nvSpPr>
          <p:cNvPr id="6" name="Segnaposto numero diapositiva 5">
            <a:extLst>
              <a:ext uri="{FF2B5EF4-FFF2-40B4-BE49-F238E27FC236}">
                <a16:creationId xmlns:a16="http://schemas.microsoft.com/office/drawing/2014/main" id="{10C17101-07EF-0E5B-F6B5-F1969FA5673E}"/>
              </a:ext>
            </a:extLst>
          </p:cNvPr>
          <p:cNvSpPr>
            <a:spLocks noGrp="1"/>
          </p:cNvSpPr>
          <p:nvPr>
            <p:ph type="sldNum" sz="quarter" idx="12"/>
          </p:nvPr>
        </p:nvSpPr>
        <p:spPr/>
        <p:txBody>
          <a:bodyPr>
            <a:normAutofit lnSpcReduction="10000"/>
          </a:bodyPr>
          <a:lstStyle/>
          <a:p>
            <a:pPr rtl="0"/>
            <a:fld id="{B5CEABB6-07DC-46E8-9B57-56EC44A396E5}" type="slidenum">
              <a:rPr lang="it-IT" noProof="0" smtClean="0"/>
              <a:pPr rtl="0"/>
              <a:t>8</a:t>
            </a:fld>
            <a:endParaRPr lang="it-IT" noProof="0"/>
          </a:p>
        </p:txBody>
      </p:sp>
      <p:pic>
        <p:nvPicPr>
          <p:cNvPr id="11" name="Immagine 10">
            <a:extLst>
              <a:ext uri="{FF2B5EF4-FFF2-40B4-BE49-F238E27FC236}">
                <a16:creationId xmlns:a16="http://schemas.microsoft.com/office/drawing/2014/main" id="{EBA08661-65FF-A22B-8816-45AEC39D9013}"/>
              </a:ext>
            </a:extLst>
          </p:cNvPr>
          <p:cNvPicPr>
            <a:picLocks noChangeAspect="1"/>
          </p:cNvPicPr>
          <p:nvPr/>
        </p:nvPicPr>
        <p:blipFill rotWithShape="1">
          <a:blip r:embed="rId2"/>
          <a:srcRect l="14031" t="31111" r="15242" b="35770"/>
          <a:stretch/>
        </p:blipFill>
        <p:spPr>
          <a:xfrm>
            <a:off x="1261871" y="1015460"/>
            <a:ext cx="8622891" cy="2271254"/>
          </a:xfrm>
          <a:prstGeom prst="rect">
            <a:avLst/>
          </a:prstGeom>
        </p:spPr>
      </p:pic>
      <p:pic>
        <p:nvPicPr>
          <p:cNvPr id="13" name="Immagine 12">
            <a:extLst>
              <a:ext uri="{FF2B5EF4-FFF2-40B4-BE49-F238E27FC236}">
                <a16:creationId xmlns:a16="http://schemas.microsoft.com/office/drawing/2014/main" id="{FDC854B9-F30E-83BD-5D2E-03DF45A00128}"/>
              </a:ext>
            </a:extLst>
          </p:cNvPr>
          <p:cNvPicPr>
            <a:picLocks noChangeAspect="1"/>
          </p:cNvPicPr>
          <p:nvPr/>
        </p:nvPicPr>
        <p:blipFill rotWithShape="1">
          <a:blip r:embed="rId3"/>
          <a:srcRect l="14031" t="32401" r="15242" b="36057"/>
          <a:stretch/>
        </p:blipFill>
        <p:spPr>
          <a:xfrm>
            <a:off x="1261870" y="4414683"/>
            <a:ext cx="8622891" cy="2163097"/>
          </a:xfrm>
          <a:prstGeom prst="rect">
            <a:avLst/>
          </a:prstGeom>
        </p:spPr>
      </p:pic>
      <p:sp>
        <p:nvSpPr>
          <p:cNvPr id="14" name="Ovale 13">
            <a:extLst>
              <a:ext uri="{FF2B5EF4-FFF2-40B4-BE49-F238E27FC236}">
                <a16:creationId xmlns:a16="http://schemas.microsoft.com/office/drawing/2014/main" id="{9F61BF93-FDF5-200D-F505-418AA3F95DF1}"/>
              </a:ext>
            </a:extLst>
          </p:cNvPr>
          <p:cNvSpPr/>
          <p:nvPr/>
        </p:nvSpPr>
        <p:spPr>
          <a:xfrm>
            <a:off x="2497394" y="1779637"/>
            <a:ext cx="737419" cy="39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C6C59A46-994F-998D-E167-F443DF29129C}"/>
              </a:ext>
            </a:extLst>
          </p:cNvPr>
          <p:cNvSpPr/>
          <p:nvPr/>
        </p:nvSpPr>
        <p:spPr>
          <a:xfrm>
            <a:off x="2497393" y="5105115"/>
            <a:ext cx="737419" cy="39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6032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2B31510-99AD-1306-77B9-01842FF98E54}"/>
              </a:ext>
            </a:extLst>
          </p:cNvPr>
          <p:cNvSpPr>
            <a:spLocks noGrp="1"/>
          </p:cNvSpPr>
          <p:nvPr>
            <p:ph type="title"/>
          </p:nvPr>
        </p:nvSpPr>
        <p:spPr>
          <a:xfrm>
            <a:off x="1261872" y="365760"/>
            <a:ext cx="9692640" cy="1325562"/>
          </a:xfrm>
        </p:spPr>
        <p:txBody>
          <a:bodyPr>
            <a:normAutofit/>
          </a:bodyPr>
          <a:lstStyle/>
          <a:p>
            <a:r>
              <a:rPr lang="it-IT" dirty="0"/>
              <a:t>Ratio</a:t>
            </a:r>
          </a:p>
        </p:txBody>
      </p:sp>
      <p:sp>
        <p:nvSpPr>
          <p:cNvPr id="3" name="Segnaposto contenuto 2">
            <a:extLst>
              <a:ext uri="{FF2B5EF4-FFF2-40B4-BE49-F238E27FC236}">
                <a16:creationId xmlns:a16="http://schemas.microsoft.com/office/drawing/2014/main" id="{2CF270B9-95FD-E243-9B76-A56E03D9C4F8}"/>
              </a:ext>
            </a:extLst>
          </p:cNvPr>
          <p:cNvSpPr>
            <a:spLocks noGrp="1"/>
          </p:cNvSpPr>
          <p:nvPr>
            <p:ph idx="1"/>
          </p:nvPr>
        </p:nvSpPr>
        <p:spPr>
          <a:xfrm>
            <a:off x="1261872" y="1828800"/>
            <a:ext cx="8595360" cy="4351337"/>
          </a:xfrm>
        </p:spPr>
        <p:txBody>
          <a:bodyPr>
            <a:normAutofit/>
          </a:bodyPr>
          <a:lstStyle/>
          <a:p>
            <a:pPr marL="0" indent="0" algn="just">
              <a:buNone/>
            </a:pPr>
            <a:r>
              <a:rPr lang="en-US" sz="2400" i="1" dirty="0"/>
              <a:t>The ratio of the levy is to hit the extra profits of energy companies directly related to the increase in prices and tariffs generated by the economic and humanitarian effects of the Ukrainian crisis.</a:t>
            </a:r>
            <a:endParaRPr lang="it-IT" sz="2400" i="1" dirty="0"/>
          </a:p>
        </p:txBody>
      </p:sp>
      <p:sp>
        <p:nvSpPr>
          <p:cNvPr id="13" name="Rectangle 12">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egnaposto data 3">
            <a:extLst>
              <a:ext uri="{FF2B5EF4-FFF2-40B4-BE49-F238E27FC236}">
                <a16:creationId xmlns:a16="http://schemas.microsoft.com/office/drawing/2014/main" id="{D24C3486-FBC8-FC6A-9932-0D7EB0FCDE7B}"/>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it-IT">
                <a:solidFill>
                  <a:schemeClr val="tx1">
                    <a:alpha val="70000"/>
                  </a:schemeClr>
                </a:solidFill>
              </a:rPr>
              <a:t>2023</a:t>
            </a:r>
          </a:p>
        </p:txBody>
      </p:sp>
      <p:sp>
        <p:nvSpPr>
          <p:cNvPr id="5" name="Segnaposto piè di pagina 4">
            <a:extLst>
              <a:ext uri="{FF2B5EF4-FFF2-40B4-BE49-F238E27FC236}">
                <a16:creationId xmlns:a16="http://schemas.microsoft.com/office/drawing/2014/main" id="{E61AA143-0171-87D5-46B2-44095466C1AC}"/>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it-IT">
                <a:solidFill>
                  <a:schemeClr val="tx1">
                    <a:alpha val="70000"/>
                  </a:schemeClr>
                </a:solidFill>
              </a:rPr>
              <a:t>Costanza Lugli</a:t>
            </a:r>
          </a:p>
        </p:txBody>
      </p:sp>
      <p:sp>
        <p:nvSpPr>
          <p:cNvPr id="6" name="Segnaposto numero diapositiva 5">
            <a:extLst>
              <a:ext uri="{FF2B5EF4-FFF2-40B4-BE49-F238E27FC236}">
                <a16:creationId xmlns:a16="http://schemas.microsoft.com/office/drawing/2014/main" id="{ACC04EAB-076B-B8D0-8880-A51803C32E6D}"/>
              </a:ext>
            </a:extLst>
          </p:cNvPr>
          <p:cNvSpPr>
            <a:spLocks noGrp="1"/>
          </p:cNvSpPr>
          <p:nvPr>
            <p:ph type="sldNum" sz="quarter" idx="12"/>
          </p:nvPr>
        </p:nvSpPr>
        <p:spPr>
          <a:xfrm>
            <a:off x="11292840" y="6172200"/>
            <a:ext cx="914400" cy="593725"/>
          </a:xfrm>
        </p:spPr>
        <p:txBody>
          <a:bodyPr>
            <a:normAutofit/>
          </a:bodyPr>
          <a:lstStyle/>
          <a:p>
            <a:pPr rtl="0">
              <a:lnSpc>
                <a:spcPct val="90000"/>
              </a:lnSpc>
              <a:spcAft>
                <a:spcPts val="600"/>
              </a:spcAft>
            </a:pPr>
            <a:fld id="{B5CEABB6-07DC-46E8-9B57-56EC44A396E5}" type="slidenum">
              <a:rPr lang="it-IT" noProof="0">
                <a:solidFill>
                  <a:schemeClr val="tx1">
                    <a:alpha val="70000"/>
                  </a:schemeClr>
                </a:solidFill>
              </a:rPr>
              <a:pPr rtl="0">
                <a:lnSpc>
                  <a:spcPct val="90000"/>
                </a:lnSpc>
                <a:spcAft>
                  <a:spcPts val="600"/>
                </a:spcAft>
              </a:pPr>
              <a:t>9</a:t>
            </a:fld>
            <a:endParaRPr lang="it-IT" noProof="0">
              <a:solidFill>
                <a:schemeClr val="tx1">
                  <a:alpha val="70000"/>
                </a:schemeClr>
              </a:solidFill>
            </a:endParaRPr>
          </a:p>
        </p:txBody>
      </p:sp>
    </p:spTree>
    <p:extLst>
      <p:ext uri="{BB962C8B-B14F-4D97-AF65-F5344CB8AC3E}">
        <p14:creationId xmlns:p14="http://schemas.microsoft.com/office/powerpoint/2010/main" val="37189130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Vista">
  <a:themeElements>
    <a:clrScheme name="Vista">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sta">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sta">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2D446390-8521-40A2-A462-EA068123BED9}">
  <ds:schemaRefs>
    <ds:schemaRef ds:uri="http://schemas.microsoft.com/sharepoint/v3/contenttype/forms"/>
  </ds:schemaRefs>
</ds:datastoreItem>
</file>

<file path=customXml/itemProps2.xml><?xml version="1.0" encoding="utf-8"?>
<ds:datastoreItem xmlns:ds="http://schemas.openxmlformats.org/officeDocument/2006/customXml" ds:itemID="{01E84A1C-2814-43A7-9448-348326113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BA3906-9696-4247-AC0D-DD5C26B2A70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TM03457515[[fn=Vista]]</Template>
  <TotalTime>0</TotalTime>
  <Words>1191</Words>
  <Application>Microsoft Office PowerPoint</Application>
  <PresentationFormat>Widescreen</PresentationFormat>
  <Paragraphs>73</Paragraphs>
  <Slides>12</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Century Schoolbook</vt:lpstr>
      <vt:lpstr>Wingdings 2</vt:lpstr>
      <vt:lpstr>Vista</vt:lpstr>
      <vt:lpstr>Constitutional Profiles of the Windfall Profits Tax in the Light of Electricity Pricing Methods  </vt:lpstr>
      <vt:lpstr>Article 37 of Decree-Law No. 21/2022</vt:lpstr>
      <vt:lpstr>Article 37 of Decree-Law No. 21/2022</vt:lpstr>
      <vt:lpstr>Article 1 paragraphs 115-119 Finance Act 2023</vt:lpstr>
      <vt:lpstr>Article 15-bis of Decree-Law No. 4/2022 ("Decreto Sostegni ter")</vt:lpstr>
      <vt:lpstr>Expected and actual results</vt:lpstr>
      <vt:lpstr>Day-ahead market</vt:lpstr>
      <vt:lpstr>Presentazione standard di PowerPoint</vt:lpstr>
      <vt:lpstr>Ratio</vt:lpstr>
      <vt:lpstr>Electricity Pricing System effect</vt:lpstr>
      <vt:lpstr>Conclusions</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Profiles of the Windfall Profits Tax in the Light of Electricity Pricing Methods</dc:title>
  <dc:creator>Costanza Lugli</dc:creator>
  <cp:lastModifiedBy>Costanza Lugli</cp:lastModifiedBy>
  <cp:revision>2</cp:revision>
  <dcterms:created xsi:type="dcterms:W3CDTF">2023-03-08T16:20:13Z</dcterms:created>
  <dcterms:modified xsi:type="dcterms:W3CDTF">2023-03-08T17:55:11Z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