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4" r:id="rId2"/>
    <p:sldId id="257" r:id="rId3"/>
    <p:sldId id="264" r:id="rId4"/>
    <p:sldId id="280" r:id="rId5"/>
    <p:sldId id="266" r:id="rId6"/>
    <p:sldId id="283" r:id="rId7"/>
    <p:sldId id="282" r:id="rId8"/>
    <p:sldId id="267" r:id="rId9"/>
    <p:sldId id="272" r:id="rId10"/>
    <p:sldId id="279" r:id="rId11"/>
    <p:sldId id="273" r:id="rId12"/>
    <p:sldId id="276" r:id="rId13"/>
    <p:sldId id="278" r:id="rId14"/>
    <p:sldId id="277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6"/>
    <p:restoredTop sz="86408"/>
  </p:normalViewPr>
  <p:slideViewPr>
    <p:cSldViewPr snapToGrid="0" snapToObjects="1">
      <p:cViewPr varScale="1">
        <p:scale>
          <a:sx n="82" d="100"/>
          <a:sy n="82" d="100"/>
        </p:scale>
        <p:origin x="1027" y="72"/>
      </p:cViewPr>
      <p:guideLst/>
    </p:cSldViewPr>
  </p:slideViewPr>
  <p:outlineViewPr>
    <p:cViewPr>
      <p:scale>
        <a:sx n="33" d="100"/>
        <a:sy n="33" d="100"/>
      </p:scale>
      <p:origin x="0" y="-43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8E835-7563-B142-8C27-FF9259388B51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Changing the text styles of the diagram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4AB95-605D-7145-857C-A4FB9F66C0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3769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14AB95-605D-7145-857C-A4FB9F66C06C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8538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FDAC97-B944-8749-857D-B1B0647382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D37D7AC-2E62-254D-9C9D-73BDBE987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DAA67E4-DFFC-874A-9EE4-F46224EE3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B622-4CE3-E747-9505-B6D1EE975DCD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4597FE6-8276-C74D-92A6-ADE0AE662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672F965-3874-CC40-959D-4E880F2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4CE2-1AF9-7F49-B8EF-DBF3FD8C9D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0165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EC7C87-27B4-4044-A79B-E0A7A2A7F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CF110BA-ABBD-C348-8D87-0FC988D84B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E7AC8C1-3773-B940-9377-994323405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B622-4CE3-E747-9505-B6D1EE975DCD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A75B49-7A7F-9A42-8D15-05550A4E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E97612F-6F56-E548-80B2-9437881E0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4CE2-1AF9-7F49-B8EF-DBF3FD8C9D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4546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C4DA871-5F3B-1F49-BB06-5B2BE16BE1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F3C1B37-D7B6-064E-9910-FD15B3519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1A83411-3F54-F146-93A4-C2B7457CB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B622-4CE3-E747-9505-B6D1EE975DCD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D940F90-E3CB-8B46-BF4B-ADA0B36FA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9B15494-755C-0D4E-B8F0-AD0724B7D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4CE2-1AF9-7F49-B8EF-DBF3FD8C9D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1400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46321E-1A00-9E48-B03F-C026C21E4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237A67-A815-F543-B051-38F07B4B9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8F50DCF-7B9A-A443-ADF4-2390F03B5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B622-4CE3-E747-9505-B6D1EE975DCD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8C5A53-8217-4F4B-9EA5-AF110BA21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79D24D8-E91A-584F-9FBB-CF2919C0E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4CE2-1AF9-7F49-B8EF-DBF3FD8C9D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0393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B35FC2-61CF-BE49-B5DF-41C82C90E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A890659-AACD-1B41-9C6A-EB268E9AE8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71EED2-6EF6-1344-A604-5E51D241C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B622-4CE3-E747-9505-B6D1EE975DCD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F2890D6-606B-9944-8F3C-F40ECA8B4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398698F-B4A5-0042-9078-746C40333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4CE2-1AF9-7F49-B8EF-DBF3FD8C9D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785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A184EA-DCD2-6945-B8AC-178A4FE1A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5F9294-95FE-C744-AC3D-BAE9008974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6F00A44-FAEE-7F46-B19A-3F68BCCC98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BF7F2EC-DBA0-9E49-8A01-29BEFFB22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B622-4CE3-E747-9505-B6D1EE975DCD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E1D96C9-077B-E64B-9970-4D7971382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8DF1622-0B06-224B-9D4E-0AF8056D4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4CE2-1AF9-7F49-B8EF-DBF3FD8C9D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0968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C3E97E-D5C1-934B-9500-34438B617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87DF826-F400-FB4A-9D55-7363A5FA0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52C2DC4-692F-474D-8FB3-CA5A99F35D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9420EE9-F47E-0848-B517-395D2F47B9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61642B6-2747-B649-BDF1-9BA8E5AE0D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5AE0BF4-7581-5345-9542-342E9F651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B622-4CE3-E747-9505-B6D1EE975DCD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18858F4-F482-9B46-A3B8-986B9CC98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49E5B16-1154-6A48-B891-295EB2869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4CE2-1AF9-7F49-B8EF-DBF3FD8C9D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5306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B2FA40-A2F0-7342-98BC-F1E5F4284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22F6C0C-4B23-EE47-875A-1A60041AA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B622-4CE3-E747-9505-B6D1EE975DCD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700483F-D7E9-0441-977A-5B61C48FB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6B24BF7-B901-E84A-8CD5-65857E5E7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4CE2-1AF9-7F49-B8EF-DBF3FD8C9D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5363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F1CF023-BAA7-2B49-9F29-7A07CDC3C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B622-4CE3-E747-9505-B6D1EE975DCD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7195AED-CA9D-1244-A072-536E8CADC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534D7A2-55DF-1E41-90E3-31BA29BCC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4CE2-1AF9-7F49-B8EF-DBF3FD8C9D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0066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067ABD-BD38-334F-947F-DB0D60D03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0644E6-8436-AD48-87A5-BE1F50A10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C08690A-3347-B94B-8D41-EC44D21C76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5BB36EF-B94C-0049-A02B-2FCB41811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B622-4CE3-E747-9505-B6D1EE975DCD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BE94222-7E59-8348-8C7E-BC187732F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5A0F3D0-59B9-8346-AF12-17DD2B2C2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4CE2-1AF9-7F49-B8EF-DBF3FD8C9D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85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EE54C3-E0FD-814D-A65E-9BD34AB2D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8150444-EA40-8042-BB7F-5D923B3F9E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10A04F0-9F43-4844-A4E6-4787B68331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A87C205-7AAD-B841-B720-44FA77561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3B622-4CE3-E747-9505-B6D1EE975DCD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F51015A-99F8-CB42-A61C-7CD60721A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A7DE1D9-F8C0-494F-A68C-D70F42C28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E4CE2-1AF9-7F49-B8EF-DBF3FD8C9D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883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511BC2F-7399-7F4E-ADFD-5E5D62E59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Click to change the title style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E5DFB5C-D09C-9A4A-811B-EF2273BDA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Change the text styles of the diagram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83AD432-4E7A-D748-9255-05CC169B65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3B622-4CE3-E747-9505-B6D1EE975DCD}" type="datetimeFigureOut">
              <a:rPr lang="it-IT" smtClean="0"/>
              <a:t>06/03/2023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83F156-38CF-A942-9BDB-6201D88DD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6772DFB-092A-6642-BF40-8F4E76BBB6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E4CE2-1AF9-7F49-B8EF-DBF3FD8C9D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7340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C8EEAA-FB96-6049-9029-2AD45C3EA3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9355" y="972589"/>
            <a:ext cx="9144000" cy="2537374"/>
          </a:xfrm>
        </p:spPr>
        <p:txBody>
          <a:bodyPr>
            <a:normAutofit fontScale="90000"/>
          </a:bodyPr>
          <a:lstStyle/>
          <a:p>
            <a:br>
              <a:rPr lang="it-IT" sz="1600" dirty="0"/>
            </a:br>
            <a:br>
              <a:rPr lang="it-IT" sz="1600" dirty="0"/>
            </a:br>
            <a:br>
              <a:rPr lang="it-IT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Made to Last?</a:t>
            </a:r>
            <a:b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Windfall 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Profit </a:t>
            </a:r>
            <a:r>
              <a:rPr lang="it-IT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Taxation 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Europe (and Beyond) </a:t>
            </a:r>
            <a:br>
              <a:rPr lang="it-IT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Ferrara - 9 March 2023</a:t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85EE7A1-BA38-FD4B-8155-63D8A25E8B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7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</a:t>
            </a:r>
            <a:r>
              <a:rPr kumimoji="0" lang="it-IT" sz="27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(tax) nature of the extraordinary contribution </a:t>
            </a:r>
            <a:r>
              <a:rPr kumimoji="0" lang="it-IT" sz="27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against</a:t>
            </a:r>
            <a:r>
              <a:rPr kumimoji="0" lang="it-IT" sz="27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high utility bills: critical </a:t>
            </a:r>
            <a:r>
              <a:rPr kumimoji="0" lang="it-IT" sz="27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issues</a:t>
            </a:r>
            <a:r>
              <a:rPr kumimoji="0" lang="it-IT" sz="27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kumimoji="0" lang="it-IT" sz="27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possible</a:t>
            </a:r>
            <a:r>
              <a:rPr kumimoji="0" lang="it-IT" sz="27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7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doubts</a:t>
            </a:r>
            <a:r>
              <a:rPr kumimoji="0" lang="it-IT" sz="27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kumimoji="0" lang="it-IT" sz="27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constitutional</a:t>
            </a:r>
            <a:r>
              <a:rPr kumimoji="0" lang="it-IT" sz="27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it-IT" sz="27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legitimacy</a:t>
            </a:r>
            <a:r>
              <a:rPr kumimoji="0" lang="it-IT" sz="27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</a:t>
            </a:r>
          </a:p>
          <a:p>
            <a:r>
              <a:rPr lang="it-IT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Aurora De Roma</a:t>
            </a:r>
          </a:p>
          <a:p>
            <a:br>
              <a:rPr lang="it-IT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it-IT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Candidate in Tax Law, University of </a:t>
            </a:r>
            <a:r>
              <a:rPr lang="it-IT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Naples</a:t>
            </a:r>
            <a:r>
              <a:rPr lang="it-IT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Federico II</a:t>
            </a:r>
          </a:p>
          <a:p>
            <a:endParaRPr lang="it-IT" dirty="0"/>
          </a:p>
        </p:txBody>
      </p:sp>
      <p:pic>
        <p:nvPicPr>
          <p:cNvPr id="4" name="image3.png">
            <a:extLst>
              <a:ext uri="{FF2B5EF4-FFF2-40B4-BE49-F238E27FC236}">
                <a16:creationId xmlns:a16="http://schemas.microsoft.com/office/drawing/2014/main" id="{61803557-FFE2-EB44-9A61-B1D69BA83233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9201277" y="346097"/>
            <a:ext cx="1944414" cy="820420"/>
          </a:xfrm>
          <a:prstGeom prst="rect">
            <a:avLst/>
          </a:prstGeom>
          <a:ln/>
        </p:spPr>
      </p:pic>
      <p:pic>
        <p:nvPicPr>
          <p:cNvPr id="1026" name="Picture 2" descr="Associazione Italiana dei Professori e degli Studiosi di Diritto Tributario  - Associazione Professori">
            <a:extLst>
              <a:ext uri="{FF2B5EF4-FFF2-40B4-BE49-F238E27FC236}">
                <a16:creationId xmlns:a16="http://schemas.microsoft.com/office/drawing/2014/main" id="{0D5565D7-BE9F-7CFA-DA6F-1887A0B971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1831" y="294840"/>
            <a:ext cx="2226128" cy="871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talian Hub">
            <a:extLst>
              <a:ext uri="{FF2B5EF4-FFF2-40B4-BE49-F238E27FC236}">
                <a16:creationId xmlns:a16="http://schemas.microsoft.com/office/drawing/2014/main" id="{05728BB0-9996-5C14-40F3-D57ED66C8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83" y="318003"/>
            <a:ext cx="1698543" cy="2039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0688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BD6444-8777-0A46-9D0A-95490E423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0" lang="it-IT" sz="3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extraordinary </a:t>
            </a:r>
            <a:r>
              <a:rPr kumimoji="0" lang="it-IT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kumimoji="0" lang="it-IT" sz="3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0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 </a:t>
            </a:r>
            <a:r>
              <a:rPr kumimoji="0" lang="it-IT" sz="3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Article 1 of the 2023 Budget Law (Law No. 197 of 29 </a:t>
            </a:r>
            <a:r>
              <a:rPr kumimoji="0" lang="it-IT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December</a:t>
            </a:r>
            <a:r>
              <a:rPr kumimoji="0" lang="it-IT" sz="3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2022)</a:t>
            </a:r>
            <a:r>
              <a:rPr lang="it-IT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</a:t>
            </a:r>
            <a:endParaRPr lang="it-IT" sz="3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13DF05-64EE-4B43-A8C8-4EA8A7881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3576"/>
            <a:ext cx="10515600" cy="388471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27000"/>
              </a:lnSpc>
              <a:spcAft>
                <a:spcPts val="800"/>
              </a:spcAft>
              <a:buNone/>
            </a:pPr>
            <a:r>
              <a:rPr lang="it-IT" sz="2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reference to the </a:t>
            </a:r>
            <a:r>
              <a:rPr lang="it-IT" sz="2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taxable base 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the extraordinary contribution, the </a:t>
            </a:r>
            <a:r>
              <a:rPr kumimoji="0" lang="it-IT" sz="2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Budget Law introduced a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significant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The tax base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differs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from the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previous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that is due to the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obvious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reference to the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IRES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instead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balances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resulting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from the LIPE).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Again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limit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also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introduced,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specifying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that the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due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no case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exceed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25% of the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taxpayer's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net assets at the end of the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preceding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one in progress on 1</a:t>
            </a:r>
            <a:r>
              <a:rPr lang="it-IT" sz="2600" baseline="30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January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2022. </a:t>
            </a:r>
            <a:endParaRPr lang="it-IT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7000"/>
              </a:lnSpc>
              <a:spcAft>
                <a:spcPts val="800"/>
              </a:spcAft>
              <a:buNone/>
            </a:pP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Despite the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made, the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basis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pegged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IRES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and the reference to net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worth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lead to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potential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distortions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2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Once </a:t>
            </a:r>
            <a:r>
              <a:rPr lang="it-IT" sz="26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again</a:t>
            </a:r>
            <a:r>
              <a:rPr lang="it-IT" sz="2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as </a:t>
            </a:r>
            <a:r>
              <a:rPr lang="it-IT" sz="26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structured</a:t>
            </a:r>
            <a:r>
              <a:rPr lang="it-IT" sz="2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0" lang="it-IT" sz="26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kumimoji="0" lang="it-IT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it-IT" sz="2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26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does </a:t>
            </a:r>
            <a:r>
              <a:rPr kumimoji="0" lang="it-IT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kumimoji="0" lang="it-IT" sz="26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appear</a:t>
            </a:r>
            <a:r>
              <a:rPr kumimoji="0" lang="it-IT" sz="26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suitable</a:t>
            </a:r>
            <a:r>
              <a:rPr kumimoji="0" lang="it-IT" sz="26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kumimoji="0" lang="it-IT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intercept</a:t>
            </a:r>
            <a:r>
              <a:rPr kumimoji="0" lang="it-IT" sz="26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extra-profits in </a:t>
            </a:r>
            <a:r>
              <a:rPr kumimoji="0" lang="it-IT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exclusive</a:t>
            </a:r>
            <a:r>
              <a:rPr kumimoji="0" lang="it-IT" sz="26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manner</a:t>
            </a:r>
            <a:r>
              <a:rPr lang="it-IT" sz="2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it-IT" sz="2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one hand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the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comprehensive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influenced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events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those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that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generated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extra-profits (for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the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provisions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risks and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charges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capital gains/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losses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the sale of equity investments); on the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it-IT" sz="2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hand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the shareholders' equity also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includes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items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unrelated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the business (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the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revaluation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reserves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recorded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following the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voluntary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revaluation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under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Decree-Law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 104/2020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OIC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subjects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risk </a:t>
            </a:r>
            <a:r>
              <a:rPr lang="it-IT" sz="2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distorting</a:t>
            </a:r>
            <a:r>
              <a:rPr lang="it-IT" sz="2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reference data. </a:t>
            </a:r>
            <a:endParaRPr lang="it-IT" sz="26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63273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EA5735-D954-5B43-9BF8-3F3F0D516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0" lang="it-IT" sz="3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extraordinary </a:t>
            </a:r>
            <a:r>
              <a:rPr kumimoji="0" lang="it-IT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kumimoji="0" lang="it-IT" sz="3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0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kumimoji="0" lang="it-IT" sz="3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Article 1 of the 2023 Budget Law (Law No. 197 of 29 </a:t>
            </a:r>
            <a:r>
              <a:rPr kumimoji="0" lang="it-IT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December</a:t>
            </a:r>
            <a:r>
              <a:rPr kumimoji="0" lang="it-IT" sz="3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2022)</a:t>
            </a:r>
            <a:r>
              <a:rPr lang="it-IT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</a:t>
            </a:r>
            <a:endParaRPr lang="it-IT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2FC75B-36F3-B147-B63B-6CFEF5936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7551"/>
            <a:ext cx="10515600" cy="342751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7000"/>
              </a:lnSpc>
              <a:spcAft>
                <a:spcPts val="800"/>
              </a:spcAft>
              <a:buNone/>
            </a:pP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Another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significant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difference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from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previous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contribution is the </a:t>
            </a:r>
            <a:r>
              <a:rPr lang="it-IT" sz="1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time </a:t>
            </a:r>
            <a:r>
              <a:rPr lang="it-IT" sz="16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r>
              <a:rPr lang="it-IT" sz="1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considered by Legislator to determine the tax base of the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Through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the Legislator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resolves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one of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critical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issues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previous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whose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comparison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six-month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marked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the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contraction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sales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volumes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-due to the pandemic- and, on the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hand, a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six-month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overprofits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made by energy companies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resulted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from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a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stable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situation -post pandemic-)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appeared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illogical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 </a:t>
            </a:r>
            <a:endParaRPr lang="it-IT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7000"/>
              </a:lnSpc>
              <a:spcAft>
                <a:spcPts val="800"/>
              </a:spcAft>
              <a:buNone/>
            </a:pP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Instead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one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aspect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that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 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Article 37 of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Decree-Law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 21 of 2022 and the 'new' contribution have in common is the clear </a:t>
            </a:r>
            <a:r>
              <a:rPr lang="it-IT" sz="1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non-</a:t>
            </a:r>
            <a:r>
              <a:rPr lang="it-IT" sz="16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deductibility</a:t>
            </a:r>
            <a:r>
              <a:rPr lang="it-IT" sz="1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contribution 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tax and IRAP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purposes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The non-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deductibility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raises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perplexity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especially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light of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recent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ruling (</a:t>
            </a:r>
            <a:r>
              <a:rPr lang="it-IT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Judgment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 262/2020), in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Constitutional Court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expressed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itself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censurability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choice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 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Article 53 of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in relation to the IMU. </a:t>
            </a:r>
            <a:endParaRPr lang="it-IT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970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15E3C3-852D-DF45-93C5-10CB186F6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0" lang="it-IT" sz="3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extraordinary </a:t>
            </a:r>
            <a:r>
              <a:rPr kumimoji="0" lang="it-IT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kumimoji="0" lang="it-IT" sz="3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0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 </a:t>
            </a:r>
            <a:r>
              <a:rPr kumimoji="0" lang="it-IT" sz="3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Article 1 of the 2023 Budget Law (Law No. 197 of 29 </a:t>
            </a:r>
            <a:r>
              <a:rPr kumimoji="0" lang="it-IT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December</a:t>
            </a:r>
            <a:r>
              <a:rPr kumimoji="0" lang="it-IT" sz="3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2022)</a:t>
            </a:r>
            <a:r>
              <a:rPr kumimoji="0" 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[4]</a:t>
            </a:r>
            <a:endParaRPr lang="it-IT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50F66D-014D-174D-A5BE-998ACCB1E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4205"/>
            <a:ext cx="10515600" cy="283968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last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aspect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that the extraordinary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it-IT" sz="1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Article 37 of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Decree-Law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 21 of 2022 and the 'new'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have in common is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represented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the express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provision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it-IT" sz="18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temporary</a:t>
            </a:r>
            <a:r>
              <a:rPr lang="it-IT" sz="18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nature of the contribution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On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point,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despite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Constitutional Court (Judgment No. 288/2019; Judgment No. 262/2020)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emphasised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that </a:t>
            </a:r>
            <a:r>
              <a:rPr lang="it-IT" sz="1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«the </a:t>
            </a:r>
            <a:r>
              <a:rPr lang="it-IT" sz="1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temporary</a:t>
            </a:r>
            <a:r>
              <a:rPr lang="it-IT" sz="1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nature of the </a:t>
            </a:r>
            <a:r>
              <a:rPr lang="it-IT" sz="1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imposition</a:t>
            </a:r>
            <a:r>
              <a:rPr lang="it-IT" sz="1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it-IT" sz="1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it-IT" sz="1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it-IT" sz="1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sufficient</a:t>
            </a:r>
            <a:r>
              <a:rPr lang="it-IT" sz="1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argument</a:t>
            </a:r>
            <a:r>
              <a:rPr lang="it-IT" sz="1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1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provide</a:t>
            </a:r>
            <a:r>
              <a:rPr lang="it-IT" sz="1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justification</a:t>
            </a:r>
            <a:r>
              <a:rPr lang="it-IT" sz="1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a tax, </a:t>
            </a:r>
            <a:r>
              <a:rPr lang="it-IT" sz="1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it-IT" sz="1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it-IT" sz="1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sz="1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it-IT" sz="1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case be </a:t>
            </a:r>
            <a:r>
              <a:rPr lang="it-IT" sz="1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disjointed</a:t>
            </a:r>
            <a:r>
              <a:rPr lang="it-IT" sz="1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from </a:t>
            </a:r>
            <a:r>
              <a:rPr lang="it-IT" sz="1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constitutional</a:t>
            </a:r>
            <a:r>
              <a:rPr lang="it-IT" sz="1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principles</a:t>
            </a:r>
            <a:r>
              <a:rPr lang="it-IT" sz="18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it’s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clear the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Legislator's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intention to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safeguard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also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recalling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Judgment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 10/2015</a:t>
            </a:r>
            <a:r>
              <a:rPr lang="it-IT" sz="1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With the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Robin Hood Tax,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Legislator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introduced a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levy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the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entire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it-IT" sz="1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provided for a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predetermined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time frame commensurate with the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continuation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situation. </a:t>
            </a:r>
            <a:endParaRPr lang="it-I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741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34ADB5-A527-2B47-98FA-19934D0F8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  <a:r>
              <a:rPr kumimoji="0" 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[1]</a:t>
            </a:r>
            <a:br>
              <a:rPr lang="it-I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3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DD4A0E-CD5B-EA4C-802F-BC3AE10CA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0032"/>
            <a:ext cx="10515600" cy="4876833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Starting from the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assumption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that the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ability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53 of the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Italian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must be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placed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the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constitutional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in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it-IT" sz="1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an extraordinary contribution on extra-profits can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legitimacy</a:t>
            </a:r>
            <a:r>
              <a:rPr lang="it-IT" sz="1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1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ts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implies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protection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fundamental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principles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it-IT" sz="1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implementing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renewed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notion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ability</a:t>
            </a:r>
            <a:r>
              <a:rPr lang="it-IT" sz="1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1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it-IT" sz="1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the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solidaristic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redistributive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Article 53 of the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Italian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Therefore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starting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from ruling no. 10/2015</a:t>
            </a:r>
            <a:r>
              <a:rPr lang="it-IT" sz="1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it-IT" sz="1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it-IT" sz="1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it-IT" sz="1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questionable 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decision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introduce an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extraordinary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extra-profits for 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some production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sectors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that are in a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privileged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position</a:t>
            </a:r>
            <a:r>
              <a:rPr lang="it-IT" sz="1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1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specially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increased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revenue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obtained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the benefit of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those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it-IT" sz="1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 in a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disadvantaged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position.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just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Robin Hood Tax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contrary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the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53 of the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the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entire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profit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produced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the energy companies) the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taxable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base of the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37 of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Decree-Law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 21 of 2022 and the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taxable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base of the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introduced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the Budget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2023 </a:t>
            </a:r>
            <a:r>
              <a:rPr lang="it-IT" sz="1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questionable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it-IT" sz="1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appear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suitable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intercept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extra-profits in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exclusive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manner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it-IT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159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F68645-335B-8F4E-A6FD-94B3B5BA5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  <a:r>
              <a:rPr kumimoji="0" 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[2]</a:t>
            </a:r>
            <a:br>
              <a:rPr lang="it-IT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F0FF1A-E5AB-BB4E-971B-6B60D10D5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0"/>
            <a:ext cx="10515600" cy="4475665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27000"/>
              </a:lnSpc>
              <a:spcAft>
                <a:spcPts val="800"/>
              </a:spcAft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necessary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identify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taxable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base that is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suitable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intercept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'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undeserved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' extra profit,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especially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Legislator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considers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that energy companies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greater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ability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tax, due to the achievement of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undeserved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earnings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the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events of a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cyclical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nature (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reflect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entrepreneurial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merit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It is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easy to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distinguish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cases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extra profit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depends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investment,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innovation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it-IT" sz="1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1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cases</a:t>
            </a:r>
            <a:r>
              <a:rPr lang="it-IT" sz="1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it-IT" sz="1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extra profit </a:t>
            </a:r>
            <a:r>
              <a:rPr lang="it-IT" sz="1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depends</a:t>
            </a:r>
            <a:r>
              <a:rPr lang="it-IT" sz="1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mere chance or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luck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marR="0" lvl="0" indent="0" algn="just" defTabSz="914400" rtl="0" eaLnBrk="1" fontAlgn="auto" latinLnBrk="0" hangingPunct="1">
              <a:lnSpc>
                <a:spcPct val="12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1800" i="0" u="sng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kumimoji="0" lang="it-IT" sz="1800" i="0" u="sng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r>
              <a:rPr kumimoji="0" lang="it-IT" sz="1800" i="0" u="sng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it-IT" sz="1800" i="0" u="sng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kumimoji="0" lang="it-IT" sz="1800" i="0" u="sng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kumimoji="0" lang="it-IT" sz="1800" i="0" u="sng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taxable</a:t>
            </a:r>
            <a:r>
              <a:rPr kumimoji="0" lang="it-IT" sz="1800" i="0" u="sng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base is </a:t>
            </a:r>
            <a:r>
              <a:rPr kumimoji="0" lang="it-IT" sz="1800" i="0" u="sng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kumimoji="0" lang="it-IT" sz="1800" i="0" u="sng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800" i="0" u="sng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entirely</a:t>
            </a:r>
            <a:r>
              <a:rPr kumimoji="0" lang="it-IT" sz="1800" i="0" u="sng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800" i="0" u="sng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suitable</a:t>
            </a:r>
            <a:r>
              <a:rPr kumimoji="0" lang="it-IT" sz="1800" i="0" u="sng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kumimoji="0" lang="it-IT" sz="1800" i="0" u="sng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identifying</a:t>
            </a:r>
            <a:r>
              <a:rPr kumimoji="0" lang="it-IT" sz="1800" i="0" u="sng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kumimoji="0" lang="it-IT" sz="1800" i="0" u="sng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isolating</a:t>
            </a:r>
            <a:r>
              <a:rPr kumimoji="0" lang="it-IT" sz="1800" i="0" u="sng" strike="noStrike" kern="1200" cap="none" spc="0" normalizeH="0" baseline="0" noProof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extra profits</a:t>
            </a:r>
            <a:r>
              <a:rPr kumimoji="0" lang="it-IT" sz="1800" i="0" u="sng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the tax risks </a:t>
            </a:r>
            <a:r>
              <a:rPr kumimoji="0" lang="en-US" sz="1800" i="0" u="sng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being in conflict with constitutional principles (</a:t>
            </a:r>
            <a:r>
              <a:rPr kumimoji="0" lang="it-IT" sz="1800" i="0" u="sng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Articles</a:t>
            </a:r>
            <a:r>
              <a:rPr kumimoji="0" lang="it-IT" sz="1800" i="0" u="sng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and 53 of the </a:t>
            </a:r>
            <a:r>
              <a:rPr kumimoji="0" lang="it-IT" sz="1800" i="0" u="sng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kumimoji="0" lang="it-IT" sz="1800" i="0" u="sng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kumimoji="0" lang="it-IT" sz="1800" i="0" u="sng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kumimoji="0" lang="it-IT" sz="1800" i="0" u="sng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800" i="0" u="sng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kumimoji="0" lang="it-IT" sz="1800" i="0" u="sng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risk that </a:t>
            </a:r>
            <a:r>
              <a:rPr kumimoji="0" lang="it-IT" sz="1800" i="0" u="sng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seems</a:t>
            </a:r>
            <a:r>
              <a:rPr kumimoji="0" lang="it-IT" sz="1800" i="0" u="sng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kumimoji="0" lang="it-IT" sz="1800" i="0" u="sng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arise</a:t>
            </a:r>
            <a:r>
              <a:rPr kumimoji="0" lang="it-IT" sz="1800" i="0" u="sng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800" i="0" u="sng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kumimoji="0" lang="it-IT" sz="1800" i="0" u="sng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the </a:t>
            </a:r>
            <a:r>
              <a:rPr kumimoji="0" lang="it-IT" sz="1800" i="0" u="sng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kumimoji="0" lang="it-IT" sz="1800" i="0" u="sng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kumimoji="0" lang="it-IT" sz="1800" i="0" u="sng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kumimoji="0" lang="it-IT" sz="1800" i="0" u="sng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37 of </a:t>
            </a:r>
            <a:r>
              <a:rPr kumimoji="0" lang="it-IT" sz="1800" i="0" u="sng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Decree-Law</a:t>
            </a:r>
            <a:r>
              <a:rPr kumimoji="0" lang="it-IT" sz="1800" i="0" u="sng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 21 of 2022 and for the new </a:t>
            </a:r>
            <a:r>
              <a:rPr kumimoji="0" lang="it-IT" sz="1800" i="0" u="sng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kumimoji="0" lang="it-IT" sz="1800" i="0" u="sng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800" i="0" u="sng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introduced</a:t>
            </a:r>
            <a:r>
              <a:rPr kumimoji="0" lang="it-IT" sz="1800" i="0" u="sng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the 2023 Budget </a:t>
            </a:r>
            <a:r>
              <a:rPr kumimoji="0" lang="it-IT" sz="1800" i="0" u="sng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kumimoji="0" lang="it-IT" sz="1800" i="0" u="sng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it-IT" sz="160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24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Thank </a:t>
            </a:r>
            <a:r>
              <a:rPr kumimoji="0" lang="it-IT" sz="2400" b="1" i="0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you</a:t>
            </a:r>
            <a:r>
              <a:rPr kumimoji="0" lang="it-IT" sz="24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for the </a:t>
            </a:r>
            <a:r>
              <a:rPr kumimoji="0" lang="it-IT" sz="2400" b="1" i="0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attention</a:t>
            </a:r>
            <a:r>
              <a:rPr kumimoji="0" lang="it-IT" sz="24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!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it-IT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710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CF62BD-84F5-F54E-8707-7021EE5C1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886" y="550507"/>
            <a:ext cx="10515600" cy="134360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Foreword</a:t>
            </a:r>
            <a:br>
              <a:rPr lang="it-IT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C5AA50-A5F6-FB4B-936F-5A2770DA6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63412"/>
          </a:xfr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My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presentation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will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focus on:</a:t>
            </a:r>
            <a:endParaRPr lang="it-IT" sz="1600" dirty="0">
              <a:solidFill>
                <a:srgbClr val="22222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ct val="127000"/>
              </a:lnSpc>
              <a:spcAft>
                <a:spcPts val="800"/>
              </a:spcAft>
              <a:buAutoNum type="arabicPeriod"/>
            </a:pPr>
            <a:r>
              <a:rPr lang="it-IT" sz="1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sz="16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it-IT" sz="1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37 of </a:t>
            </a:r>
            <a:r>
              <a:rPr lang="it-IT" sz="16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Decree-Law</a:t>
            </a:r>
            <a:r>
              <a:rPr lang="it-IT" sz="1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 21 of 2022, 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introduced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extraordinary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extra-profits for companies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 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energy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sector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Decree-Law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 50/2022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brought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some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original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text of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provision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including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tax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rate’s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extraordinary contribution from 10% to 25% and one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month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extention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timeframe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relevant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the taxable base of the contribution. The </a:t>
            </a:r>
            <a:r>
              <a:rPr lang="it-IT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above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mentioned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involves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double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condition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being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more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EUR 5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million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more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10%. </a:t>
            </a:r>
            <a:endParaRPr lang="it-IT" sz="1600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ct val="127000"/>
              </a:lnSpc>
              <a:spcAft>
                <a:spcPts val="800"/>
              </a:spcAft>
              <a:buAutoNum type="arabicPeriod"/>
            </a:pPr>
            <a:r>
              <a:rPr lang="it-IT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bout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2023, </a:t>
            </a:r>
            <a:r>
              <a:rPr lang="it-IT" sz="1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Budget Law 2023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established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 extraordinary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solidarity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its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taxable base is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determined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applying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50% tax rate to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portion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determined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IRES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purposes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relating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the 2022 tax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that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exceeds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10%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determined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IRES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purposes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earned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four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tax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periods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it-IT" sz="1600" baseline="300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January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2023. </a:t>
            </a:r>
            <a:endParaRPr lang="it-I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258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6CB72A-CC6B-874F-A804-0A7E7E6C9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40187"/>
            <a:ext cx="10515600" cy="132556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nature of the </a:t>
            </a:r>
            <a:r>
              <a:rPr lang="it-IT" sz="3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it-IT" sz="3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0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it-IT" sz="3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Article 37 of </a:t>
            </a:r>
            <a:r>
              <a:rPr lang="it-IT" sz="3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Decree-Law</a:t>
            </a:r>
            <a:r>
              <a:rPr lang="it-IT" sz="3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 21 of 2022</a:t>
            </a:r>
            <a:r>
              <a:rPr lang="it-IT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[1]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B21708-EC80-A747-AD36-7FDBFFE86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880" y="1767775"/>
            <a:ext cx="10515600" cy="492227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relation to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Article 37 of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Decree-Law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 21 of 2022,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necessary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first investigate its nature.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Despite 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nomen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«contribution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probably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reflects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Legislator's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intention to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configure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solidarity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considered to be of a </a:t>
            </a:r>
            <a:r>
              <a:rPr lang="it-IT" sz="1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 nature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it-IT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point in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direction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including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taxable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of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the use, for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purposes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determining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taxable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of an index of </a:t>
            </a:r>
            <a:r>
              <a:rPr lang="it-IT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ability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the balance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passive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transactions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relevant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VAT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purposes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the reference to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provisions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VAT, in so far as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compatible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to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regulate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penalties and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collection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litigation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contribution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a tax and, in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particular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of a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It is a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coercive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pecuniary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benefit,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sanctioned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Its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genesis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independent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ta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xable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It is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synallagmatic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consideration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a counter-performance and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oriented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public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expenditure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About that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also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point out a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recent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rulings by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administrative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courts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merit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have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confirmed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tax nature of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currently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indicated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doctrine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jurisprudence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(TAR Lazio-Roma 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Judgment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o. 15278/2022). </a:t>
            </a:r>
            <a:endParaRPr lang="it-IT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ith 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reference 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the tax nature, 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hese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considerations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 also be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extended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the extraordinary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solidarity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introduced by the Budget Law 2023.  </a:t>
            </a:r>
            <a:endParaRPr lang="it-IT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91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967BD7-B624-474A-8132-947795767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nature of the </a:t>
            </a:r>
            <a:r>
              <a:rPr lang="it-IT" sz="3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it-IT" sz="3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0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it-IT" sz="3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Article 37 of </a:t>
            </a:r>
            <a:r>
              <a:rPr lang="it-IT" sz="3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Decree-Law</a:t>
            </a:r>
            <a:r>
              <a:rPr lang="it-IT" sz="3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 21 of 2022</a:t>
            </a:r>
            <a:r>
              <a:rPr lang="it-IT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[2]</a:t>
            </a:r>
            <a:endParaRPr lang="it-IT" sz="3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834CBA-5FDC-D649-9F51-4D8631426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15692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Once the tax nature of the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confirm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inevitably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exposed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a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legitimacy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verification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concerning</a:t>
            </a:r>
            <a:r>
              <a:rPr lang="it-IT" sz="1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its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compatibility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with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constitutional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principles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and, in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particular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with the Article 53 of the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it-IT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it-IT" sz="1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doubt</a:t>
            </a:r>
            <a:r>
              <a:rPr lang="it-IT" sz="1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that 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Legislator also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remembered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Constitutional Court Judgment No. 10/2015, so He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attempted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safeguard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from the Court's censure,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emphasising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its extraordinary nature. As a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matter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fact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the so-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Robin Hood Tax, introduced in a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similar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rising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prices and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tariffs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the energy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sector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also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censured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the Constitutional Court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structural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temporary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nature that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assumed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the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meantime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it-IT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067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F12053-FAAD-8542-BC72-53930F470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sz="3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it-IT" sz="3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critical </a:t>
            </a:r>
            <a:r>
              <a:rPr lang="it-IT" sz="3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aspects</a:t>
            </a:r>
            <a:r>
              <a:rPr lang="it-IT" sz="3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extraordinary </a:t>
            </a:r>
            <a:r>
              <a:rPr lang="it-IT" sz="3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it-IT" sz="3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0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 </a:t>
            </a:r>
            <a:r>
              <a:rPr lang="it-IT" sz="3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Article 37 of </a:t>
            </a:r>
            <a:r>
              <a:rPr lang="it-IT" sz="3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Decree-Law</a:t>
            </a:r>
            <a:r>
              <a:rPr lang="it-IT" sz="3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 21 of 2022</a:t>
            </a:r>
            <a:r>
              <a:rPr lang="it-IT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B898A2-A355-504D-ABFD-40C0D5028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1578"/>
            <a:ext cx="10515600" cy="337285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Since its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extraordinary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37 of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Decree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-Law No. 21 of 2022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raised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critical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issues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in relation to: -the taxable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identified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-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taxable base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-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time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considered in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determine the taxable base. </a:t>
            </a:r>
            <a:endParaRPr lang="it-IT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sz="1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taxable </a:t>
            </a:r>
            <a:r>
              <a:rPr lang="it-IT" sz="16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it-IT" sz="1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operators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that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generated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extra-profits,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those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the energy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sector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ith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the taxable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European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States 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made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choices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in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Hungary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the extraordinary contribution also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applies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institutions and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pharmaceutical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companies,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have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generated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extra profits), in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Italy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situa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tion. 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Italian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application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implements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sectoral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selective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measure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towards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companies that work in the energy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sector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sectoral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nature of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Article 37 of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Decree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-Law No. 21 of 2022 </a:t>
            </a:r>
            <a:r>
              <a:rPr lang="it-IT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legitimates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reasonableness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choice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also in relation to the Article 53 of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81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F12053-FAAD-8542-BC72-53930F470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sz="3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it-IT" sz="3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critical </a:t>
            </a:r>
            <a:r>
              <a:rPr lang="it-IT" sz="3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aspects</a:t>
            </a:r>
            <a:r>
              <a:rPr lang="it-IT" sz="3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extraordinary </a:t>
            </a:r>
            <a:r>
              <a:rPr lang="it-IT" sz="3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it-IT" sz="3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0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 </a:t>
            </a:r>
            <a:r>
              <a:rPr lang="it-IT" sz="3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Article 37 of </a:t>
            </a:r>
            <a:r>
              <a:rPr lang="it-IT" sz="3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Decree-Law</a:t>
            </a:r>
            <a:r>
              <a:rPr lang="it-IT" sz="3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 21 of 2022</a:t>
            </a:r>
            <a:r>
              <a:rPr lang="it-IT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B898A2-A355-504D-ABFD-40C0D5028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0202"/>
            <a:ext cx="10515600" cy="455168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Constitutional Court, in Judgment No. 10/2015,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dwells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Article 53 of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application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allows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diversified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taxation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provided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The Constitutional Court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reaffirms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relevant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already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set out in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rulings 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Constitutional Court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udgment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 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341/2000;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Constitutional Court,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Judgment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 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223/2012): </a:t>
            </a:r>
            <a:r>
              <a:rPr lang="it-IT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does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way impose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uniform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taxation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with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absolutely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identical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proportional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criteria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taxation</a:t>
            </a:r>
            <a:r>
              <a:rPr lang="it-IT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requiring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rather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«an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indefectible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connection with the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ability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in a framework of a system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informed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criteria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progressiveness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as a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further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equality</a:t>
            </a:r>
            <a:r>
              <a:rPr lang="it-IT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Therefore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diversification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tax regime, by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areas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by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taxpayer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must be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supported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adequate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justification</a:t>
            </a:r>
            <a:r>
              <a:rPr lang="it-IT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Judgment No. 10/2015,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clear that a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diversification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tax system by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areas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by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taxpayer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legitimate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provided that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diversification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arbitrary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unreasonable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disproportionate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supported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adequate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justifications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16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Consequently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starting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from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assumption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that the oil and energy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sectors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in the Court's opinion 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oligopolistic</a:t>
            </a:r>
            <a:r>
              <a:rPr lang="it-IT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it-IT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characterised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little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competition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undertakings</a:t>
            </a:r>
            <a:r>
              <a:rPr lang="it-IT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entirely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implausible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consider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that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sector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characterised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a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profitability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due to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rents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position,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appreciably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that of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sectors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so as to be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able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in abstract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to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justify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especially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the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presence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exceptional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needs</a:t>
            </a:r>
            <a:r>
              <a:rPr lang="it-IT" sz="16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State, ad hoc tax treatment». </a:t>
            </a:r>
            <a:endParaRPr lang="it-IT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512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ADC83A-B04D-1449-BDF0-41330185C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1860"/>
            <a:ext cx="10515600" cy="1325563"/>
          </a:xfrm>
        </p:spPr>
        <p:txBody>
          <a:bodyPr>
            <a:noAutofit/>
          </a:bodyPr>
          <a:lstStyle/>
          <a:p>
            <a:b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it-IT" sz="3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kumimoji="0" lang="it-IT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kumimoji="0" lang="it-IT" sz="3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critical </a:t>
            </a:r>
            <a:r>
              <a:rPr kumimoji="0" lang="it-IT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aspects</a:t>
            </a:r>
            <a:r>
              <a:rPr kumimoji="0" lang="it-IT" sz="3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extraordinary </a:t>
            </a:r>
            <a:r>
              <a:rPr kumimoji="0" lang="it-IT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kumimoji="0" lang="it-IT" sz="3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0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kumimoji="0" lang="it-IT" sz="3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Article 37 of </a:t>
            </a:r>
            <a:r>
              <a:rPr kumimoji="0" lang="it-IT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Decree-Law</a:t>
            </a:r>
            <a:r>
              <a:rPr kumimoji="0" lang="it-IT" sz="3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 21 of 2022</a:t>
            </a:r>
            <a:r>
              <a:rPr lang="it-IT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</a:t>
            </a:r>
            <a:endParaRPr lang="it-IT" sz="3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D1946E-5441-B54E-8215-01D04A6AF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0980"/>
            <a:ext cx="10515600" cy="403399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Confirmed 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legitimacy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diversification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tax regime,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necessary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examine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tax base of the extraordinary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verify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its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compatibility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under Article 53 of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sz="1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taxable base 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37 of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Decree-Law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 21 of 2022 is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represented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the balance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passive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transactions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recorded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the LIPE.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choice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appears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highly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questionable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The taxable base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determined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the VAT balance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have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undergone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significant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excursions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multiple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reasons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for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depend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an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volumes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regardless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prices).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Moreover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tax base also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frequently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includes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remuneration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production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as, for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those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attributable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extraordinary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transactions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Also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the </a:t>
            </a: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taxable </a:t>
            </a:r>
            <a:r>
              <a:rPr kumimoji="0" lang="it-IT" sz="160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kumimoji="0" lang="it-IT" sz="160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37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perform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activities or services and,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have separate accounts for VAT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purposes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the data flow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LIPE. On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hand,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transactions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outside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scope of VAT</a:t>
            </a:r>
            <a:r>
              <a:rPr lang="it-IT" sz="16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affect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positive or negative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difference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the extra profit,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included</a:t>
            </a:r>
            <a:r>
              <a:rPr lang="it-IT" sz="16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the LIPE.</a:t>
            </a:r>
            <a:endParaRPr lang="it-IT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396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ADC83A-B04D-1449-BDF0-41330185C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1860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it-IT" sz="33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kumimoji="0" lang="it-IT" sz="3300" b="1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kumimoji="0" lang="it-IT" sz="33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critical </a:t>
            </a:r>
            <a:r>
              <a:rPr kumimoji="0" lang="it-IT" sz="3300" b="1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aspects</a:t>
            </a:r>
            <a:r>
              <a:rPr kumimoji="0" lang="it-IT" sz="33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extraordinary </a:t>
            </a:r>
            <a:r>
              <a:rPr kumimoji="0" lang="it-IT" sz="3300" b="1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kumimoji="0" lang="it-IT" sz="33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3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kumimoji="0" lang="it-IT" sz="33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Article 37 of </a:t>
            </a:r>
            <a:r>
              <a:rPr kumimoji="0" lang="it-IT" sz="3300" b="1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Decree-Law</a:t>
            </a:r>
            <a:r>
              <a:rPr kumimoji="0" lang="it-IT" sz="33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 21 of 2022</a:t>
            </a:r>
            <a:r>
              <a:rPr lang="it-IT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[4]</a:t>
            </a:r>
            <a:endParaRPr lang="it-IT" sz="33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D1946E-5441-B54E-8215-01D04A6AF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2906"/>
            <a:ext cx="10515600" cy="404333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it-IT" sz="1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that, in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determine the tax base, the data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reported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the LIPE must be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entirely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assumed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without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adjustments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without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excluding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data that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relevant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the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determination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contribution (in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regard, the 2023 Budget Law </a:t>
            </a:r>
            <a:r>
              <a:rPr lang="it-IT" sz="1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ntroduced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news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it-IT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So, the taxable base of the contribution does </a:t>
            </a:r>
            <a:r>
              <a:rPr lang="it-IT" sz="18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it-IT" sz="18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appear</a:t>
            </a:r>
            <a:r>
              <a:rPr lang="it-IT" sz="18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suitable</a:t>
            </a:r>
            <a:r>
              <a:rPr lang="it-IT" sz="18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it-IT" sz="18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intercept</a:t>
            </a:r>
            <a:r>
              <a:rPr lang="it-IT" sz="18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extra-profits in </a:t>
            </a:r>
            <a:r>
              <a:rPr lang="it-IT" sz="18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exclusive</a:t>
            </a:r>
            <a:r>
              <a:rPr lang="it-IT" sz="18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manner</a:t>
            </a:r>
            <a:r>
              <a:rPr lang="it-IT" sz="18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Thus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one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glimpses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pathology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Robin Hood Tax,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lacking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«the </a:t>
            </a:r>
            <a:r>
              <a:rPr lang="it-IT" sz="1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predisposition</a:t>
            </a:r>
            <a:r>
              <a:rPr lang="it-IT" sz="1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it-IT" sz="1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mechanism</a:t>
            </a:r>
            <a:r>
              <a:rPr lang="it-IT" sz="1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that </a:t>
            </a:r>
            <a:r>
              <a:rPr lang="it-IT" sz="1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it-IT" sz="1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allow</a:t>
            </a:r>
            <a:r>
              <a:rPr lang="it-IT" sz="1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the separate and more severe </a:t>
            </a:r>
            <a:r>
              <a:rPr lang="it-IT" sz="1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taxation</a:t>
            </a:r>
            <a:r>
              <a:rPr lang="it-IT" sz="1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it-IT" sz="1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it-IT" sz="1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eventual</a:t>
            </a:r>
            <a:r>
              <a:rPr lang="it-IT" sz="1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part of the '</a:t>
            </a:r>
            <a:r>
              <a:rPr lang="it-IT" sz="1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supplementary</a:t>
            </a:r>
            <a:r>
              <a:rPr lang="it-IT" sz="1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' taxable </a:t>
            </a:r>
            <a:r>
              <a:rPr lang="it-IT" sz="1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it-IT" sz="1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connected</a:t>
            </a:r>
            <a:r>
              <a:rPr lang="it-IT" sz="1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the </a:t>
            </a:r>
            <a:r>
              <a:rPr lang="it-IT" sz="1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privileged</a:t>
            </a:r>
            <a:r>
              <a:rPr lang="it-IT" sz="1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position of the activity </a:t>
            </a:r>
            <a:r>
              <a:rPr lang="it-IT" sz="1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exercised</a:t>
            </a:r>
            <a:r>
              <a:rPr lang="it-IT" sz="1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the </a:t>
            </a:r>
            <a:r>
              <a:rPr lang="it-IT" sz="1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taxpayer</a:t>
            </a:r>
            <a:r>
              <a:rPr lang="it-IT" sz="1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it-IT" sz="1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it-IT" sz="1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it-IT" sz="1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conjuncture</a:t>
            </a:r>
            <a:r>
              <a:rPr lang="it-IT" sz="1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persists</a:t>
            </a:r>
            <a:r>
              <a:rPr lang="it-IT" sz="18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it-IT" sz="1800" i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(Constitutional Court,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Judgment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 10/2015). The Robin Hood Tax</a:t>
            </a:r>
            <a:r>
              <a:rPr lang="it-IT" sz="1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provided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the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application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an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increased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rate to the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entire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profit of companies,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without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distinguishing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ordinary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profits and extra-profits</a:t>
            </a:r>
            <a:r>
              <a:rPr lang="it-IT" sz="1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it-IT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295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D1755A-6244-A944-B7BA-59E33CDD9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07706"/>
            <a:ext cx="10515600" cy="774441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it-IT" sz="36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it-IT" sz="3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extraordinary </a:t>
            </a:r>
            <a:r>
              <a:rPr kumimoji="0" lang="it-IT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kumimoji="0" lang="it-IT" sz="3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0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 </a:t>
            </a:r>
            <a:r>
              <a:rPr kumimoji="0" lang="it-IT" sz="3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Article 1 of the 2023 Budget Law (Law No. 197 of 29 </a:t>
            </a:r>
            <a:r>
              <a:rPr kumimoji="0" lang="it-IT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December</a:t>
            </a:r>
            <a:r>
              <a:rPr kumimoji="0" lang="it-IT" sz="30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2022)</a:t>
            </a:r>
            <a:r>
              <a:rPr kumimoji="0" lang="it-IT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[</a:t>
            </a:r>
            <a:r>
              <a:rPr lang="it-IT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1]</a:t>
            </a:r>
            <a:br>
              <a:rPr lang="it-IT" sz="3000" dirty="0"/>
            </a:br>
            <a:endParaRPr lang="it-IT" sz="3000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986A8D-FDB3-7A43-97E0-C8A2468C6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42676"/>
            <a:ext cx="10515600" cy="255853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2023 Budget Law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established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temporary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solidarity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it-IT" sz="1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1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it-IT" sz="1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subjective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scope,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except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minor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differences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coincides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with that of the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 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Article 37 of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Decree-Law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No. 21 of 2022,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being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envisaged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be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borne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entities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the energy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sector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it-IT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news introduced by the 2023 Budget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it-IT" sz="1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provision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materiality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threshold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above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new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levy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applies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It is</a:t>
            </a:r>
            <a:r>
              <a:rPr lang="it-IT" sz="1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at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least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75% of the revenues derive from '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relevant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' activities,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thus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removing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one of the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problematic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aspects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previous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levy</a:t>
            </a:r>
            <a:r>
              <a:rPr lang="it-IT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it-IT" sz="1800" dirty="0"/>
          </a:p>
          <a:p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9000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2762</Words>
  <Application>Microsoft Office PowerPoint</Application>
  <PresentationFormat>Widescreen</PresentationFormat>
  <Paragraphs>49</Paragraphs>
  <Slides>14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Tema di Office</vt:lpstr>
      <vt:lpstr>   Made to Last?  Windfall Profit Taxation in Europe (and Beyond)   University of Ferrara - 9 March 2023 </vt:lpstr>
      <vt:lpstr>Foreword </vt:lpstr>
      <vt:lpstr>The nature of the contribution ex Article 37 of Decree-Law No. 21 of 2022 [1]</vt:lpstr>
      <vt:lpstr>The nature of the contribution ex Article 37 of Decree-Law No. 21 of 2022 [2]</vt:lpstr>
      <vt:lpstr>The main critical aspects of the extraordinary contribution ex Article 37 of Decree-Law No. 21 of 2022[1]</vt:lpstr>
      <vt:lpstr>The main critical aspects of the extraordinary contribution ex Article 37 of Decree-Law No. 21 of 2022[2]</vt:lpstr>
      <vt:lpstr> The main critical aspects of the extraordinary contribution ex Article 37 of Decree-Law No. 21 of 2022[3]</vt:lpstr>
      <vt:lpstr> The main critical aspects of the extraordinary contribution ex Article 37 of Decree-Law No. 21 of 2022[4]</vt:lpstr>
      <vt:lpstr> The extraordinary contribution ex Article 1 of the 2023 Budget Law (Law No. 197 of 29 December 2022)[1] </vt:lpstr>
      <vt:lpstr>The extraordinary contribution ex Article 1 of the 2023 Budget Law (Law No. 197 of 29 December 2022)[2]</vt:lpstr>
      <vt:lpstr>The extraordinary contribution ex Article 1 of the 2023 Budget Law (Law No. 197 of 29 December 2022)[3]</vt:lpstr>
      <vt:lpstr>The extraordinary contribution ex Article 1 of the 2023 Budget Law (Law No. 197 of 29 December 2022)[4]</vt:lpstr>
      <vt:lpstr>Conclusions[1] </vt:lpstr>
      <vt:lpstr>Conclusions[2]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Made to Last? Windfall Profit Taxation in Europe (and Beyond)  University of Ferrara March 9th 2023 - 10.00</dc:title>
  <dc:creator>FRANCESCO PAOLO SCHIAVONE</dc:creator>
  <cp:keywords>, docId:2B5B05D5D58A321B61332BE01A54D88A</cp:keywords>
  <cp:lastModifiedBy>AURORA DE ROMA</cp:lastModifiedBy>
  <cp:revision>443</cp:revision>
  <dcterms:created xsi:type="dcterms:W3CDTF">2023-02-02T15:40:00Z</dcterms:created>
  <dcterms:modified xsi:type="dcterms:W3CDTF">2023-03-06T16:44:14Z</dcterms:modified>
</cp:coreProperties>
</file>