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EB Garamond" panose="00000500000000000000" pitchFamily="2"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Sorts Mill Goudy" panose="020B0604020202020204" charset="0"/>
      <p:regular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lIkDKhxR7nlaDPjbcwYy74sHW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FA25FD-1AEA-4299-B245-F16647B7CC9B}">
  <a:tblStyle styleId="{C5FA25FD-1AEA-4299-B245-F16647B7CC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B1CA12-9D79-49E1-B79E-3B7F8FFF1F4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BFB13E6-3692-4C01-9F3D-40934D17A456}" styleName="Table_2">
    <a:wholeTbl>
      <a:tcTxStyle b="off" i="off">
        <a:font>
          <a:latin typeface="Goudy Old Style"/>
          <a:ea typeface="Goudy Old Style"/>
          <a:cs typeface="Goudy Old Styl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0E7"/>
          </a:solidFill>
        </a:fill>
      </a:tcStyle>
    </a:wholeTbl>
    <a:band1H>
      <a:tcTxStyle/>
      <a:tcStyle>
        <a:tcBdr/>
        <a:fill>
          <a:solidFill>
            <a:srgbClr val="F9DFCC"/>
          </a:solidFill>
        </a:fill>
      </a:tcStyle>
    </a:band1H>
    <a:band2H>
      <a:tcTxStyle/>
      <a:tcStyle>
        <a:tcBdr/>
      </a:tcStyle>
    </a:band2H>
    <a:band1V>
      <a:tcTxStyle/>
      <a:tcStyle>
        <a:tcBdr/>
        <a:fill>
          <a:solidFill>
            <a:srgbClr val="F9DFCC"/>
          </a:solidFill>
        </a:fill>
      </a:tcStyle>
    </a:band1V>
    <a:band2V>
      <a:tcTxStyle/>
      <a:tcStyle>
        <a:tcBdr/>
      </a:tcStyle>
    </a:band2V>
    <a:lastCol>
      <a:tcTxStyle b="on" i="off">
        <a:font>
          <a:latin typeface="Goudy Old Style"/>
          <a:ea typeface="Goudy Old Style"/>
          <a:cs typeface="Goudy Old Style"/>
        </a:font>
        <a:schemeClr val="lt1"/>
      </a:tcTxStyle>
      <a:tcStyle>
        <a:tcBdr/>
        <a:fill>
          <a:solidFill>
            <a:schemeClr val="accent1"/>
          </a:solidFill>
        </a:fill>
      </a:tcStyle>
    </a:lastCol>
    <a:firstCol>
      <a:tcTxStyle b="on" i="off">
        <a:font>
          <a:latin typeface="Goudy Old Style"/>
          <a:ea typeface="Goudy Old Style"/>
          <a:cs typeface="Goudy Old Style"/>
        </a:font>
        <a:schemeClr val="lt1"/>
      </a:tcTxStyle>
      <a:tcStyle>
        <a:tcBdr/>
        <a:fill>
          <a:solidFill>
            <a:schemeClr val="accent1"/>
          </a:solidFill>
        </a:fill>
      </a:tcStyle>
    </a:firstCol>
    <a:lastRow>
      <a:tcTxStyle b="on" i="off">
        <a:font>
          <a:latin typeface="Goudy Old Style"/>
          <a:ea typeface="Goudy Old Style"/>
          <a:cs typeface="Goudy Old Styl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oudy Old Style"/>
          <a:ea typeface="Goudy Old Style"/>
          <a:cs typeface="Goudy Old Styl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64f0fb21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264f0fb21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4f0fb21d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1264f0fb21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64f0fb21d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1264f0fb21d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64f0fb21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264f0fb21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64f0fb21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264f0fb21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64f0fb21d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1264f0fb21d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243c898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2243c898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12243c898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5aa25ed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25aa25ed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125aa25ed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243c898b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2243c898b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2243c898b9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243c898b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2243c898b9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2243c898b9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64f0fb2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264f0fb21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2" name="Google Shape;162;g1264f0fb21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243c898b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12243c898b9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12243c898b9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243c898b9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2243c898b9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2243c898b9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2243c898b9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2243c898b9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12243c898b9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243c898b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2243c898b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2243c898b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243c898b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2243c898b9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12243c898b9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243c898b9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2243c898b9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in 2021 the tax payable is zero, because we have generated 200 unit profit, from this, the tax payable would be the 15 %, it means 30 unit, but we already have 75 unit from the previous two year, what shall be deducted from the positive tax amount, but this is the limit as well - because if we deducted 75 from 30, it will be a minus amount, but it is impossible, we could not get money back from the governement/state/NAV which already have paid as tax</a:t>
            </a:r>
            <a:endParaRPr/>
          </a:p>
        </p:txBody>
      </p:sp>
      <p:sp>
        <p:nvSpPr>
          <p:cNvPr id="312" name="Google Shape;312;g12243c898b9_1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243c898b9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2243c898b9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12243c898b9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2243c898b9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2243c898b9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12243c898b9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243c898b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2243c898b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12243c898b9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64f0fb21d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1264f0fb21d_0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264f0fb21d_0_2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64f0fb21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264f0fb21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64f0fb21d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264f0fb21d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350" name="Google Shape;350;g1264f0fb21d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64f0fb21d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264f0fb21d_0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de-DE"/>
              <a:t>Asset influx theory:</a:t>
            </a:r>
            <a:endParaRPr/>
          </a:p>
          <a:p>
            <a:pPr marL="628650" lvl="1" indent="-171450" algn="l" rtl="0">
              <a:lnSpc>
                <a:spcPct val="100000"/>
              </a:lnSpc>
              <a:spcBef>
                <a:spcPts val="0"/>
              </a:spcBef>
              <a:spcAft>
                <a:spcPts val="0"/>
              </a:spcAft>
              <a:buClr>
                <a:schemeClr val="dk1"/>
              </a:buClr>
              <a:buSzPts val="1200"/>
              <a:buFont typeface="Arial"/>
              <a:buChar char="•"/>
            </a:pPr>
            <a:r>
              <a:rPr lang="de-DE"/>
              <a:t>Introduced by von Schanz and first implemented in the Income Tax Act 1920</a:t>
            </a:r>
            <a:endParaRPr/>
          </a:p>
          <a:p>
            <a:pPr marL="628650" lvl="1" indent="-171450" algn="l" rtl="0">
              <a:lnSpc>
                <a:spcPct val="100000"/>
              </a:lnSpc>
              <a:spcBef>
                <a:spcPts val="0"/>
              </a:spcBef>
              <a:spcAft>
                <a:spcPts val="0"/>
              </a:spcAft>
              <a:buClr>
                <a:schemeClr val="dk1"/>
              </a:buClr>
              <a:buSzPts val="1200"/>
              <a:buFont typeface="Arial"/>
              <a:buChar char="•"/>
            </a:pPr>
            <a:r>
              <a:rPr lang="de-DE"/>
              <a:t>Income is an increase in assets within a certain period of time</a:t>
            </a:r>
            <a:endParaRPr/>
          </a:p>
          <a:p>
            <a:pPr marL="628650" lvl="1" indent="-171450" algn="l" rtl="0">
              <a:lnSpc>
                <a:spcPct val="100000"/>
              </a:lnSpc>
              <a:spcBef>
                <a:spcPts val="0"/>
              </a:spcBef>
              <a:spcAft>
                <a:spcPts val="0"/>
              </a:spcAft>
              <a:buClr>
                <a:schemeClr val="dk1"/>
              </a:buClr>
              <a:buSzPts val="1200"/>
              <a:buFont typeface="Arial"/>
              <a:buChar char="•"/>
            </a:pPr>
            <a:r>
              <a:rPr lang="de-DE"/>
              <a:t>§ 4 para. 1 EStG defines profit as the difference between the business assets at the end of the business year and the business assets at the end of the previous business year</a:t>
            </a:r>
            <a:endParaRPr/>
          </a:p>
          <a:p>
            <a:pPr marL="628650" lvl="1" indent="-171450" algn="l" rtl="0">
              <a:lnSpc>
                <a:spcPct val="100000"/>
              </a:lnSpc>
              <a:spcBef>
                <a:spcPts val="0"/>
              </a:spcBef>
              <a:spcAft>
                <a:spcPts val="0"/>
              </a:spcAft>
              <a:buClr>
                <a:schemeClr val="dk1"/>
              </a:buClr>
              <a:buSzPts val="1200"/>
              <a:buFont typeface="Arial"/>
              <a:buChar char="•"/>
            </a:pPr>
            <a:r>
              <a:rPr lang="de-DE"/>
              <a:t>Realisation principle: profits may only be reported and taxed when they have been realized through sale or other exchange of goods or services (mere increases in the value of assets in the business, on the other hand, do not yet lead to a profit 🡪 this enables the formation of hidden reserves)</a:t>
            </a:r>
            <a:endParaRPr/>
          </a:p>
          <a:p>
            <a:pPr marL="628650" lvl="1"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de-DE"/>
              <a:t>Source theory:</a:t>
            </a:r>
            <a:endParaRPr/>
          </a:p>
          <a:p>
            <a:pPr marL="628650" lvl="1" indent="-171450" algn="l" rtl="0">
              <a:lnSpc>
                <a:spcPct val="100000"/>
              </a:lnSpc>
              <a:spcBef>
                <a:spcPts val="0"/>
              </a:spcBef>
              <a:spcAft>
                <a:spcPts val="0"/>
              </a:spcAft>
              <a:buClr>
                <a:schemeClr val="dk1"/>
              </a:buClr>
              <a:buSzPts val="1200"/>
              <a:buFont typeface="Arial"/>
              <a:buChar char="•"/>
            </a:pPr>
            <a:r>
              <a:rPr lang="de-DE"/>
              <a:t>Introduiced by Fuisting</a:t>
            </a:r>
            <a:endParaRPr/>
          </a:p>
          <a:p>
            <a:pPr marL="628650" lvl="1" indent="-171450" algn="l" rtl="0">
              <a:lnSpc>
                <a:spcPct val="100000"/>
              </a:lnSpc>
              <a:spcBef>
                <a:spcPts val="0"/>
              </a:spcBef>
              <a:spcAft>
                <a:spcPts val="0"/>
              </a:spcAft>
              <a:buClr>
                <a:schemeClr val="dk1"/>
              </a:buClr>
              <a:buSzPts val="1200"/>
              <a:buFont typeface="Arial"/>
              <a:buChar char="•"/>
            </a:pPr>
            <a:r>
              <a:rPr lang="de-DE"/>
              <a:t>Considers only the fruits belonging to a permanent source of income to be taxable; the asset ("the source") itself is not taken into account</a:t>
            </a:r>
            <a:endParaRPr/>
          </a:p>
          <a:p>
            <a:pPr marL="628650" lvl="1"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de-DE"/>
              <a:t>Justification:</a:t>
            </a:r>
            <a:endParaRPr/>
          </a:p>
          <a:p>
            <a:pPr marL="628650" lvl="1" indent="-171450" algn="l" rtl="0">
              <a:lnSpc>
                <a:spcPct val="100000"/>
              </a:lnSpc>
              <a:spcBef>
                <a:spcPts val="0"/>
              </a:spcBef>
              <a:spcAft>
                <a:spcPts val="0"/>
              </a:spcAft>
              <a:buClr>
                <a:schemeClr val="dk1"/>
              </a:buClr>
              <a:buSzPts val="1200"/>
              <a:buFont typeface="Arial"/>
              <a:buChar char="•"/>
            </a:pPr>
            <a:r>
              <a:rPr lang="de-DE"/>
              <a:t>Practicability considerations in favour of entrepreneurs</a:t>
            </a:r>
            <a:endParaRPr/>
          </a:p>
          <a:p>
            <a:pPr marL="628650" lvl="1" indent="-171450" algn="l" rtl="0">
              <a:lnSpc>
                <a:spcPct val="100000"/>
              </a:lnSpc>
              <a:spcBef>
                <a:spcPts val="0"/>
              </a:spcBef>
              <a:spcAft>
                <a:spcPts val="0"/>
              </a:spcAft>
              <a:buClr>
                <a:schemeClr val="dk1"/>
              </a:buClr>
              <a:buSzPts val="1200"/>
              <a:buFont typeface="Arial"/>
              <a:buChar char="•"/>
            </a:pPr>
            <a:r>
              <a:rPr lang="de-DE"/>
              <a:t>The types of surplus income are either income without significant capital investment (as in the case of income from employment) or income from private asset management, where the change in the assets is not important, but only the income they yield</a:t>
            </a:r>
            <a:endParaRPr/>
          </a:p>
        </p:txBody>
      </p:sp>
      <p:sp>
        <p:nvSpPr>
          <p:cNvPr id="357" name="Google Shape;357;g1264f0fb21d_0_2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64f0fb21d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1264f0fb21d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364" name="Google Shape;364;g1264f0fb21d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264f0fb21d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1264f0fb21d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264f0fb21d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264f0fb21d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64f0fb21d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1264f0fb21d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de-DE"/>
              <a:t>Sentences 1 and 2</a:t>
            </a:r>
            <a:endParaRPr/>
          </a:p>
          <a:p>
            <a:pPr marL="171450" lvl="0" indent="-171450" algn="l" rtl="0">
              <a:lnSpc>
                <a:spcPct val="100000"/>
              </a:lnSpc>
              <a:spcBef>
                <a:spcPts val="0"/>
              </a:spcBef>
              <a:spcAft>
                <a:spcPts val="0"/>
              </a:spcAft>
              <a:buClr>
                <a:schemeClr val="dk1"/>
              </a:buClr>
              <a:buSzPts val="1200"/>
              <a:buFont typeface="Arial"/>
              <a:buChar char="•"/>
            </a:pPr>
            <a:r>
              <a:rPr lang="de-DE"/>
              <a:t>Sentence 4</a:t>
            </a:r>
            <a:endParaRPr/>
          </a:p>
          <a:p>
            <a:pPr marL="171450" lvl="0" indent="-171450" algn="l" rtl="0">
              <a:lnSpc>
                <a:spcPct val="100000"/>
              </a:lnSpc>
              <a:spcBef>
                <a:spcPts val="0"/>
              </a:spcBef>
              <a:spcAft>
                <a:spcPts val="0"/>
              </a:spcAft>
              <a:buClr>
                <a:schemeClr val="dk1"/>
              </a:buClr>
              <a:buSzPts val="1200"/>
              <a:buFont typeface="Arial"/>
              <a:buChar char="•"/>
            </a:pPr>
            <a:r>
              <a:rPr lang="de-DE"/>
              <a:t>Sentence 5 </a:t>
            </a:r>
            <a:endParaRPr/>
          </a:p>
          <a:p>
            <a:pPr marL="171450" lvl="0" indent="-171450" algn="l" rtl="0">
              <a:lnSpc>
                <a:spcPct val="100000"/>
              </a:lnSpc>
              <a:spcBef>
                <a:spcPts val="0"/>
              </a:spcBef>
              <a:spcAft>
                <a:spcPts val="0"/>
              </a:spcAft>
              <a:buClr>
                <a:schemeClr val="dk1"/>
              </a:buClr>
              <a:buSzPts val="1200"/>
              <a:buFont typeface="Arial"/>
              <a:buChar char="•"/>
            </a:pPr>
            <a:r>
              <a:rPr lang="de-DE"/>
              <a:t>Sentence 6</a:t>
            </a:r>
            <a:endParaRPr/>
          </a:p>
          <a:p>
            <a:pPr marL="171450" lvl="0" indent="-171450" algn="l" rtl="0">
              <a:lnSpc>
                <a:spcPct val="100000"/>
              </a:lnSpc>
              <a:spcBef>
                <a:spcPts val="0"/>
              </a:spcBef>
              <a:spcAft>
                <a:spcPts val="0"/>
              </a:spcAft>
              <a:buClr>
                <a:schemeClr val="dk1"/>
              </a:buClr>
              <a:buSzPts val="1200"/>
              <a:buFont typeface="Arial"/>
              <a:buChar char="•"/>
            </a:pPr>
            <a:r>
              <a:rPr lang="de-DE" sz="1100">
                <a:latin typeface="Calibri"/>
                <a:ea typeface="Calibri"/>
                <a:cs typeface="Calibri"/>
                <a:sym typeface="Calibri"/>
              </a:rPr>
              <a:t>In 2019, sentences 5 and 6 were added to EStG § 20(6) as a reaction to several judgements from the Bundesfinanzhof</a:t>
            </a:r>
            <a:endParaRPr sz="500"/>
          </a:p>
        </p:txBody>
      </p:sp>
      <p:sp>
        <p:nvSpPr>
          <p:cNvPr id="383" name="Google Shape;383;g1264f0fb21d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64f0fb21d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1264f0fb21d_0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de-DE"/>
              <a:t>The legislator has broken with the concept of synthetic income taxation</a:t>
            </a:r>
            <a:endParaRPr/>
          </a:p>
          <a:p>
            <a:pPr marL="171450" lvl="0" indent="-171450" algn="l" rtl="0">
              <a:lnSpc>
                <a:spcPct val="100000"/>
              </a:lnSpc>
              <a:spcBef>
                <a:spcPts val="0"/>
              </a:spcBef>
              <a:spcAft>
                <a:spcPts val="0"/>
              </a:spcAft>
              <a:buClr>
                <a:schemeClr val="dk1"/>
              </a:buClr>
              <a:buSzPts val="1200"/>
              <a:buFont typeface="Arial"/>
              <a:buChar char="•"/>
            </a:pPr>
            <a:r>
              <a:rPr lang="de-DE"/>
              <a:t>The objective net principle is derived from ability to pay-principle</a:t>
            </a:r>
            <a:endParaRPr/>
          </a:p>
          <a:p>
            <a:pPr marL="171450" marR="0" lvl="0" indent="-171450" algn="l" rtl="0">
              <a:lnSpc>
                <a:spcPct val="100000"/>
              </a:lnSpc>
              <a:spcBef>
                <a:spcPts val="0"/>
              </a:spcBef>
              <a:spcAft>
                <a:spcPts val="0"/>
              </a:spcAft>
              <a:buClr>
                <a:schemeClr val="dk1"/>
              </a:buClr>
              <a:buSzPts val="1200"/>
              <a:buFont typeface="Arial"/>
              <a:buChar char="•"/>
            </a:pPr>
            <a:r>
              <a:rPr lang="de-DE"/>
              <a:t>BFH: in general, the objective net principle also requires a vertical loss compensation</a:t>
            </a:r>
            <a:endParaRPr/>
          </a:p>
          <a:p>
            <a:pPr marL="171450" marR="0" lvl="0" indent="-171450" algn="l" rtl="0">
              <a:lnSpc>
                <a:spcPct val="100000"/>
              </a:lnSpc>
              <a:spcBef>
                <a:spcPts val="0"/>
              </a:spcBef>
              <a:spcAft>
                <a:spcPts val="0"/>
              </a:spcAft>
              <a:buClr>
                <a:schemeClr val="dk1"/>
              </a:buClr>
              <a:buSzPts val="1200"/>
              <a:buFont typeface="Arial"/>
              <a:buChar char="•"/>
            </a:pPr>
            <a:r>
              <a:rPr lang="de-DE"/>
              <a:t>Tax arbitrage: taxpayers are generating losses from the alienation of capital assets under EStG § 20, which are taxed only with a tax rate of 25 %, and then compensate them with capital gains that fall under the progressive tax rate</a:t>
            </a:r>
            <a:endParaRPr/>
          </a:p>
          <a:p>
            <a:pPr marL="171450" lvl="0" indent="-171450" algn="l" rtl="0">
              <a:lnSpc>
                <a:spcPct val="107000"/>
              </a:lnSpc>
              <a:spcBef>
                <a:spcPts val="0"/>
              </a:spcBef>
              <a:spcAft>
                <a:spcPts val="0"/>
              </a:spcAft>
              <a:buClr>
                <a:schemeClr val="dk1"/>
              </a:buClr>
              <a:buSzPts val="1100"/>
              <a:buFont typeface="Arial"/>
              <a:buChar char="•"/>
            </a:pPr>
            <a:r>
              <a:rPr lang="de-DE" sz="1100">
                <a:latin typeface="Calibri"/>
                <a:ea typeface="Calibri"/>
                <a:cs typeface="Calibri"/>
                <a:sym typeface="Calibri"/>
              </a:rPr>
              <a:t>Options to preserve the objective net principle:</a:t>
            </a:r>
            <a:endParaRPr/>
          </a:p>
          <a:p>
            <a:pPr marL="742950" lvl="1" indent="-285750" algn="l" rtl="0">
              <a:lnSpc>
                <a:spcPct val="107000"/>
              </a:lnSpc>
              <a:spcBef>
                <a:spcPts val="0"/>
              </a:spcBef>
              <a:spcAft>
                <a:spcPts val="0"/>
              </a:spcAft>
              <a:buClr>
                <a:schemeClr val="dk1"/>
              </a:buClr>
              <a:buSzPts val="1100"/>
              <a:buFont typeface="Courier New"/>
              <a:buChar char="o"/>
            </a:pPr>
            <a:r>
              <a:rPr lang="de-DE" sz="1100">
                <a:latin typeface="Calibri"/>
                <a:ea typeface="Calibri"/>
                <a:cs typeface="Calibri"/>
                <a:sym typeface="Calibri"/>
              </a:rPr>
              <a:t>A vertical loss compensation which takes into account the progressive effects of the losses</a:t>
            </a:r>
            <a:endParaRPr sz="1100">
              <a:latin typeface="Calibri"/>
              <a:ea typeface="Calibri"/>
              <a:cs typeface="Calibri"/>
              <a:sym typeface="Calibri"/>
            </a:endParaRPr>
          </a:p>
          <a:p>
            <a:pPr marL="742950" lvl="1" indent="-285750" algn="l" rtl="0">
              <a:lnSpc>
                <a:spcPct val="107000"/>
              </a:lnSpc>
              <a:spcBef>
                <a:spcPts val="0"/>
              </a:spcBef>
              <a:spcAft>
                <a:spcPts val="0"/>
              </a:spcAft>
              <a:buClr>
                <a:schemeClr val="dk1"/>
              </a:buClr>
              <a:buSzPts val="1100"/>
              <a:buFont typeface="Courier New"/>
              <a:buChar char="o"/>
            </a:pPr>
            <a:r>
              <a:rPr lang="de-DE" sz="1100">
                <a:latin typeface="Calibri"/>
                <a:ea typeface="Calibri"/>
                <a:cs typeface="Calibri"/>
                <a:sym typeface="Calibri"/>
              </a:rPr>
              <a:t>The consideration of „total“ losses which cannot be carried forward for lack of future capital gains</a:t>
            </a:r>
            <a:endParaRPr sz="1100">
              <a:latin typeface="Calibri"/>
              <a:ea typeface="Calibri"/>
              <a:cs typeface="Calibri"/>
              <a:sym typeface="Calibri"/>
            </a:endParaRPr>
          </a:p>
          <a:p>
            <a:pPr marL="742950" lvl="1" indent="-285750" algn="l" rtl="0">
              <a:lnSpc>
                <a:spcPct val="107000"/>
              </a:lnSpc>
              <a:spcBef>
                <a:spcPts val="0"/>
              </a:spcBef>
              <a:spcAft>
                <a:spcPts val="0"/>
              </a:spcAft>
              <a:buClr>
                <a:schemeClr val="dk1"/>
              </a:buClr>
              <a:buSzPts val="1100"/>
              <a:buFont typeface="Courier New"/>
              <a:buChar char="o"/>
            </a:pPr>
            <a:r>
              <a:rPr lang="de-DE" sz="1100">
                <a:latin typeface="Calibri"/>
                <a:ea typeface="Calibri"/>
                <a:cs typeface="Calibri"/>
                <a:sym typeface="Calibri"/>
              </a:rPr>
              <a:t>A vertical loss compensation should be possible, if the capital losses have not been subject to the source taxation of 25 %</a:t>
            </a:r>
            <a:endParaRPr/>
          </a:p>
          <a:p>
            <a:pPr marL="742950" lvl="1" indent="-285750" algn="l" rtl="0">
              <a:lnSpc>
                <a:spcPct val="107000"/>
              </a:lnSpc>
              <a:spcBef>
                <a:spcPts val="0"/>
              </a:spcBef>
              <a:spcAft>
                <a:spcPts val="0"/>
              </a:spcAft>
              <a:buClr>
                <a:schemeClr val="dk1"/>
              </a:buClr>
              <a:buSzPts val="1100"/>
              <a:buFont typeface="Courier New"/>
              <a:buChar char="o"/>
            </a:pPr>
            <a:r>
              <a:rPr lang="de-DE" sz="1100">
                <a:latin typeface="Calibri"/>
                <a:ea typeface="Calibri"/>
                <a:cs typeface="Calibri"/>
                <a:sym typeface="Calibri"/>
              </a:rPr>
              <a:t>An indirect offset of capital losses by means of a tax credit: the tax due is reduced by the product of the capital losses and the tax rate of 25 %</a:t>
            </a:r>
            <a:endParaRPr sz="400">
              <a:latin typeface="Calibri"/>
              <a:ea typeface="Calibri"/>
              <a:cs typeface="Calibri"/>
              <a:sym typeface="Calibri"/>
            </a:endParaRPr>
          </a:p>
          <a:p>
            <a:pPr marL="171450" marR="0" lvl="0" indent="-95250" algn="l" rtl="0">
              <a:lnSpc>
                <a:spcPct val="100000"/>
              </a:lnSpc>
              <a:spcBef>
                <a:spcPts val="80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390" name="Google Shape;390;g1264f0fb21d_0_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64f0fb21d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264f0fb21d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de-DE"/>
              <a:t>The new offsetting circle could de facto exclude loss recognition 🡪 violation of the objective net principle</a:t>
            </a:r>
            <a:endParaRPr/>
          </a:p>
          <a:p>
            <a:pPr marL="171450" marR="0" lvl="0" indent="-171450" algn="l" rtl="0">
              <a:lnSpc>
                <a:spcPct val="100000"/>
              </a:lnSpc>
              <a:spcBef>
                <a:spcPts val="0"/>
              </a:spcBef>
              <a:spcAft>
                <a:spcPts val="0"/>
              </a:spcAft>
              <a:buClr>
                <a:schemeClr val="dk1"/>
              </a:buClr>
              <a:buSzPts val="1200"/>
              <a:buFont typeface="Arial"/>
              <a:buChar char="•"/>
            </a:pPr>
            <a:r>
              <a:rPr lang="de-DE"/>
              <a:t>The offsetting of losses from the alienation of shares against other positive income according to EStG § 20 in the event of a stock market crash would entail the risk of considerable tax revenue shortfalls</a:t>
            </a:r>
            <a:endParaRPr/>
          </a:p>
          <a:p>
            <a:pPr marL="171450" marR="0" lvl="0" indent="-171450" algn="l" rtl="0">
              <a:lnSpc>
                <a:spcPct val="100000"/>
              </a:lnSpc>
              <a:spcBef>
                <a:spcPts val="0"/>
              </a:spcBef>
              <a:spcAft>
                <a:spcPts val="0"/>
              </a:spcAft>
              <a:buClr>
                <a:schemeClr val="dk1"/>
              </a:buClr>
              <a:buSzPts val="1200"/>
              <a:buFont typeface="Arial"/>
              <a:buChar char="•"/>
            </a:pPr>
            <a:r>
              <a:rPr lang="de-DE"/>
              <a:t>The assumption that even in the event of a stock market crash other positive income according to EStG § 20 would be achieved to such an extent that the resulting offsetting of losses within the schedule represents a structural budgetary risk for the treasury is not necessarily realistic</a:t>
            </a:r>
            <a:endParaRPr/>
          </a:p>
          <a:p>
            <a:pPr marL="171450" marR="0" lvl="0" indent="-171450" algn="l" rtl="0">
              <a:lnSpc>
                <a:spcPct val="100000"/>
              </a:lnSpc>
              <a:spcBef>
                <a:spcPts val="0"/>
              </a:spcBef>
              <a:spcAft>
                <a:spcPts val="0"/>
              </a:spcAft>
              <a:buClr>
                <a:schemeClr val="dk1"/>
              </a:buClr>
              <a:buSzPts val="1200"/>
              <a:buFont typeface="Arial"/>
              <a:buChar char="•"/>
            </a:pPr>
            <a:r>
              <a:rPr lang="de-DE"/>
              <a:t>Higher risks: derivatives with leverage, such as options and CFDs</a:t>
            </a: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397" name="Google Shape;397;g1264f0fb21d_0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64f0fb21d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264f0fb21d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64f0fb21d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264f0fb21d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27000" algn="l" rtl="0">
              <a:lnSpc>
                <a:spcPct val="100000"/>
              </a:lnSpc>
              <a:spcBef>
                <a:spcPts val="0"/>
              </a:spcBef>
              <a:spcAft>
                <a:spcPts val="0"/>
              </a:spcAft>
              <a:buClr>
                <a:schemeClr val="dk1"/>
              </a:buClr>
              <a:buSzPts val="1100"/>
              <a:buFont typeface="Arial"/>
              <a:buChar char="●"/>
            </a:pPr>
            <a:r>
              <a:rPr lang="de-DE" sz="1100"/>
              <a:t>Transactions are only tax-relevant if they take place within certain periods</a:t>
            </a:r>
            <a:endParaRPr sz="1100"/>
          </a:p>
          <a:p>
            <a:pPr marL="914400" marR="0" lvl="1" indent="-298450" algn="l" rtl="0">
              <a:lnSpc>
                <a:spcPct val="100000"/>
              </a:lnSpc>
              <a:spcBef>
                <a:spcPts val="0"/>
              </a:spcBef>
              <a:spcAft>
                <a:spcPts val="0"/>
              </a:spcAft>
              <a:buSzPts val="1100"/>
              <a:buChar char="○"/>
            </a:pPr>
            <a:r>
              <a:rPr lang="de-DE" sz="1100"/>
              <a:t>Ten years for real property and equivalent rights</a:t>
            </a:r>
            <a:endParaRPr sz="1100"/>
          </a:p>
          <a:p>
            <a:pPr marL="914400" marR="0" lvl="1" indent="-298450" algn="l" rtl="0">
              <a:lnSpc>
                <a:spcPct val="100000"/>
              </a:lnSpc>
              <a:spcBef>
                <a:spcPts val="0"/>
              </a:spcBef>
              <a:spcAft>
                <a:spcPts val="0"/>
              </a:spcAft>
              <a:buSzPts val="1100"/>
              <a:buChar char="○"/>
            </a:pPr>
            <a:r>
              <a:rPr lang="de-DE" sz="1100"/>
              <a:t>Generally one year for other assets</a:t>
            </a:r>
            <a:endParaRPr sz="1100">
              <a:latin typeface="Calibri"/>
              <a:ea typeface="Calibri"/>
              <a:cs typeface="Calibri"/>
              <a:sym typeface="Calibri"/>
            </a:endParaRPr>
          </a:p>
          <a:p>
            <a:pPr marL="171450" marR="0" lvl="0" indent="-127000" algn="l" rtl="0">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Until the assessment period of 1998, an intertemporal loss deduction was not possible (only a horizontal one). The German Constitutional Court ruled that this provision violated Art. 3(1) of the Constitution (principle of equality)</a:t>
            </a:r>
            <a:endParaRPr sz="1100">
              <a:latin typeface="Calibri"/>
              <a:ea typeface="Calibri"/>
              <a:cs typeface="Calibri"/>
              <a:sym typeface="Calibri"/>
            </a:endParaRPr>
          </a:p>
        </p:txBody>
      </p:sp>
      <p:sp>
        <p:nvSpPr>
          <p:cNvPr id="410" name="Google Shape;410;g1264f0fb21d_0_2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64f0fb21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264f0fb21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64f0fb21d_0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1264f0fb21d_0_2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17" name="Google Shape;417;g1264f0fb21d_0_2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64f0fb21d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1264f0fb21d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264f0fb21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1264f0fb21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264f0fb21d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1264f0fb21d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64f0fb21d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1264f0fb21d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64f0fb21d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1264f0fb21d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64f0fb21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264f0fb21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64f0fb21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264f0fb21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64f0fb21d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264f0fb21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64f0fb21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264f0fb21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64f0fb21d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264f0fb21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370693" y="1769540"/>
            <a:ext cx="9440034" cy="1828801"/>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Sorts Mill Goud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370693" y="3773489"/>
            <a:ext cx="9440034" cy="1049867"/>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lnSpc>
                <a:spcPct val="100000"/>
              </a:lnSpc>
              <a:spcBef>
                <a:spcPts val="600"/>
              </a:spcBef>
              <a:spcAft>
                <a:spcPts val="0"/>
              </a:spcAft>
              <a:buSzPts val="1470"/>
              <a:buNone/>
              <a:defRPr>
                <a:solidFill>
                  <a:schemeClr val="lt1"/>
                </a:solidFill>
              </a:defRPr>
            </a:lvl2pPr>
            <a:lvl3pPr lvl="2" algn="ctr">
              <a:lnSpc>
                <a:spcPct val="100000"/>
              </a:lnSpc>
              <a:spcBef>
                <a:spcPts val="600"/>
              </a:spcBef>
              <a:spcAft>
                <a:spcPts val="0"/>
              </a:spcAft>
              <a:buSzPts val="126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980"/>
              <a:buNone/>
              <a:defRPr>
                <a:solidFill>
                  <a:schemeClr val="lt1"/>
                </a:solidFill>
              </a:defRPr>
            </a:lvl6pPr>
            <a:lvl7pPr lvl="6" algn="ctr">
              <a:lnSpc>
                <a:spcPct val="100000"/>
              </a:lnSpc>
              <a:spcBef>
                <a:spcPts val="600"/>
              </a:spcBef>
              <a:spcAft>
                <a:spcPts val="0"/>
              </a:spcAft>
              <a:buSzPts val="980"/>
              <a:buNone/>
              <a:defRPr>
                <a:solidFill>
                  <a:schemeClr val="lt1"/>
                </a:solidFill>
              </a:defRPr>
            </a:lvl7pPr>
            <a:lvl8pPr lvl="7" algn="ctr">
              <a:lnSpc>
                <a:spcPct val="100000"/>
              </a:lnSpc>
              <a:spcBef>
                <a:spcPts val="600"/>
              </a:spcBef>
              <a:spcAft>
                <a:spcPts val="0"/>
              </a:spcAft>
              <a:buSzPts val="980"/>
              <a:buNone/>
              <a:defRPr>
                <a:solidFill>
                  <a:schemeClr val="lt1"/>
                </a:solidFill>
              </a:defRPr>
            </a:lvl8pPr>
            <a:lvl9pPr lvl="8" algn="ctr">
              <a:lnSpc>
                <a:spcPct val="100000"/>
              </a:lnSpc>
              <a:spcBef>
                <a:spcPts val="600"/>
              </a:spcBef>
              <a:spcAft>
                <a:spcPts val="600"/>
              </a:spcAft>
              <a:buSzPts val="980"/>
              <a:buNone/>
              <a:defRPr>
                <a:solidFill>
                  <a:schemeClr val="lt1"/>
                </a:solidFill>
              </a:defRPr>
            </a:lvl9pPr>
          </a:lstStyle>
          <a:p>
            <a:endParaRPr/>
          </a:p>
        </p:txBody>
      </p:sp>
      <p:sp>
        <p:nvSpPr>
          <p:cNvPr id="18" name="Google Shape;18;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Beschriftung" type="objTx">
  <p:cSld name="OBJECT_WITH_CAPTION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913795" y="609600"/>
            <a:ext cx="3706889" cy="182191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a:off x="4855633" y="609600"/>
            <a:ext cx="6411924" cy="508000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81" name="Google Shape;81;p34"/>
          <p:cNvSpPr txBox="1">
            <a:spLocks noGrp="1"/>
          </p:cNvSpPr>
          <p:nvPr>
            <p:ph type="body" idx="2"/>
          </p:nvPr>
        </p:nvSpPr>
        <p:spPr>
          <a:xfrm>
            <a:off x="913795" y="2673351"/>
            <a:ext cx="3706889" cy="301625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82" name="Google Shape;82;p3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Beschriftung" type="picTx">
  <p:cSld name="PICTURE_WITH_CAPTION_TEXT">
    <p:spTree>
      <p:nvGrpSpPr>
        <p:cNvPr id="1" name="Shape 85"/>
        <p:cNvGrpSpPr/>
        <p:nvPr/>
      </p:nvGrpSpPr>
      <p:grpSpPr>
        <a:xfrm>
          <a:off x="0" y="0"/>
          <a:ext cx="0" cy="0"/>
          <a:chOff x="0" y="0"/>
          <a:chExt cx="0" cy="0"/>
        </a:xfrm>
      </p:grpSpPr>
      <p:pic>
        <p:nvPicPr>
          <p:cNvPr id="86" name="Google Shape;86;p35"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87" name="Google Shape;87;p35"/>
          <p:cNvSpPr txBox="1">
            <a:spLocks noGrp="1"/>
          </p:cNvSpPr>
          <p:nvPr>
            <p:ph type="title"/>
          </p:nvPr>
        </p:nvSpPr>
        <p:spPr>
          <a:xfrm>
            <a:off x="913795" y="763701"/>
            <a:ext cx="5707899" cy="1675559"/>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Sorts Mill Goudy"/>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294"/>
              </a:srgbClr>
            </a:outerShdw>
          </a:effectLst>
        </p:spPr>
      </p:sp>
      <p:sp>
        <p:nvSpPr>
          <p:cNvPr id="89" name="Google Shape;89;p35"/>
          <p:cNvSpPr txBox="1">
            <a:spLocks noGrp="1"/>
          </p:cNvSpPr>
          <p:nvPr>
            <p:ph type="body" idx="1"/>
          </p:nvPr>
        </p:nvSpPr>
        <p:spPr>
          <a:xfrm>
            <a:off x="1473698" y="2679699"/>
            <a:ext cx="4588094" cy="313569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90" name="Google Shape;90;p3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abild mit Beschriftung">
  <p:cSld name="Panoramabild mit Beschriftung">
    <p:spTree>
      <p:nvGrpSpPr>
        <p:cNvPr id="1" name="Shape 93"/>
        <p:cNvGrpSpPr/>
        <p:nvPr/>
      </p:nvGrpSpPr>
      <p:grpSpPr>
        <a:xfrm>
          <a:off x="0" y="0"/>
          <a:ext cx="0" cy="0"/>
          <a:chOff x="0" y="0"/>
          <a:chExt cx="0" cy="0"/>
        </a:xfrm>
      </p:grpSpPr>
      <p:pic>
        <p:nvPicPr>
          <p:cNvPr id="94" name="Google Shape;94;p36"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95" name="Google Shape;95;p36"/>
          <p:cNvSpPr txBox="1">
            <a:spLocks noGrp="1"/>
          </p:cNvSpPr>
          <p:nvPr>
            <p:ph type="title"/>
          </p:nvPr>
        </p:nvSpPr>
        <p:spPr>
          <a:xfrm>
            <a:off x="913806" y="4565255"/>
            <a:ext cx="10355326" cy="54347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6"/>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294"/>
              </a:srgbClr>
            </a:outerShdw>
          </a:effectLst>
        </p:spPr>
      </p:sp>
      <p:sp>
        <p:nvSpPr>
          <p:cNvPr id="97" name="Google Shape;97;p36"/>
          <p:cNvSpPr txBox="1">
            <a:spLocks noGrp="1"/>
          </p:cNvSpPr>
          <p:nvPr>
            <p:ph type="body" idx="1"/>
          </p:nvPr>
        </p:nvSpPr>
        <p:spPr>
          <a:xfrm>
            <a:off x="913795" y="5247728"/>
            <a:ext cx="10353762" cy="543472"/>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98" name="Google Shape;98;p3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Beschriftung">
  <p:cSld name="Titel und Beschriftung">
    <p:spTree>
      <p:nvGrpSpPr>
        <p:cNvPr id="1" name="Shape 101"/>
        <p:cNvGrpSpPr/>
        <p:nvPr/>
      </p:nvGrpSpPr>
      <p:grpSpPr>
        <a:xfrm>
          <a:off x="0" y="0"/>
          <a:ext cx="0" cy="0"/>
          <a:chOff x="0" y="0"/>
          <a:chExt cx="0" cy="0"/>
        </a:xfrm>
      </p:grpSpPr>
      <p:sp>
        <p:nvSpPr>
          <p:cNvPr id="102" name="Google Shape;102;p37"/>
          <p:cNvSpPr txBox="1">
            <a:spLocks noGrp="1"/>
          </p:cNvSpPr>
          <p:nvPr>
            <p:ph type="title"/>
          </p:nvPr>
        </p:nvSpPr>
        <p:spPr>
          <a:xfrm>
            <a:off x="913795" y="608437"/>
            <a:ext cx="10353762" cy="3534344"/>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Sorts Mill Goud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7"/>
          <p:cNvSpPr txBox="1">
            <a:spLocks noGrp="1"/>
          </p:cNvSpPr>
          <p:nvPr>
            <p:ph type="body" idx="1"/>
          </p:nvPr>
        </p:nvSpPr>
        <p:spPr>
          <a:xfrm>
            <a:off x="913794" y="4295180"/>
            <a:ext cx="10353763" cy="1501826"/>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104" name="Google Shape;104;p3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Zitat mit Beschriftung">
  <p:cSld name="Zitat mit Beschriftung">
    <p:spTree>
      <p:nvGrpSpPr>
        <p:cNvPr id="1" name="Shape 107"/>
        <p:cNvGrpSpPr/>
        <p:nvPr/>
      </p:nvGrpSpPr>
      <p:grpSpPr>
        <a:xfrm>
          <a:off x="0" y="0"/>
          <a:ext cx="0" cy="0"/>
          <a:chOff x="0" y="0"/>
          <a:chExt cx="0" cy="0"/>
        </a:xfrm>
      </p:grpSpPr>
      <p:sp>
        <p:nvSpPr>
          <p:cNvPr id="108" name="Google Shape;108;p38"/>
          <p:cNvSpPr txBox="1">
            <a:spLocks noGrp="1"/>
          </p:cNvSpPr>
          <p:nvPr>
            <p:ph type="title"/>
          </p:nvPr>
        </p:nvSpPr>
        <p:spPr>
          <a:xfrm>
            <a:off x="1446212" y="609600"/>
            <a:ext cx="9302752" cy="2992904"/>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Sorts Mill Goud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8"/>
          <p:cNvSpPr txBox="1">
            <a:spLocks noGrp="1"/>
          </p:cNvSpPr>
          <p:nvPr>
            <p:ph type="body" idx="1"/>
          </p:nvPr>
        </p:nvSpPr>
        <p:spPr>
          <a:xfrm>
            <a:off x="1720644" y="3610032"/>
            <a:ext cx="8752299" cy="53274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110" name="Google Shape;110;p38"/>
          <p:cNvSpPr txBox="1">
            <a:spLocks noGrp="1"/>
          </p:cNvSpPr>
          <p:nvPr>
            <p:ph type="body" idx="2"/>
          </p:nvPr>
        </p:nvSpPr>
        <p:spPr>
          <a:xfrm>
            <a:off x="913794" y="4304353"/>
            <a:ext cx="10353763" cy="1489496"/>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111" name="Google Shape;111;p3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
        <p:nvSpPr>
          <p:cNvPr id="114" name="Google Shape;114;p38"/>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Sorts Mill Goudy"/>
              <a:buNone/>
            </a:pPr>
            <a:r>
              <a:rPr lang="de-DE" sz="8000" b="0" i="0" u="none" strike="noStrike" cap="none">
                <a:solidFill>
                  <a:schemeClr val="lt1"/>
                </a:solidFill>
                <a:latin typeface="Sorts Mill Goudy"/>
                <a:ea typeface="Sorts Mill Goudy"/>
                <a:cs typeface="Sorts Mill Goudy"/>
                <a:sym typeface="Sorts Mill Goudy"/>
              </a:rPr>
              <a:t>“</a:t>
            </a:r>
            <a:endParaRPr sz="1400" b="0" i="0" u="none" strike="noStrike" cap="none">
              <a:solidFill>
                <a:srgbClr val="000000"/>
              </a:solidFill>
              <a:latin typeface="Arial"/>
              <a:ea typeface="Arial"/>
              <a:cs typeface="Arial"/>
              <a:sym typeface="Arial"/>
            </a:endParaRPr>
          </a:p>
        </p:txBody>
      </p:sp>
      <p:sp>
        <p:nvSpPr>
          <p:cNvPr id="115" name="Google Shape;115;p38"/>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Sorts Mill Goudy"/>
              <a:buNone/>
            </a:pPr>
            <a:r>
              <a:rPr lang="de-DE" sz="8000" b="0" i="0" u="none" strike="noStrike" cap="none">
                <a:solidFill>
                  <a:schemeClr val="lt1"/>
                </a:solidFill>
                <a:latin typeface="Sorts Mill Goudy"/>
                <a:ea typeface="Sorts Mill Goudy"/>
                <a:cs typeface="Sorts Mill Goudy"/>
                <a:sym typeface="Sorts Mill Goud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sitenkarte">
  <p:cSld name="Visitenkarte">
    <p:spTree>
      <p:nvGrpSpPr>
        <p:cNvPr id="1" name="Shape 116"/>
        <p:cNvGrpSpPr/>
        <p:nvPr/>
      </p:nvGrpSpPr>
      <p:grpSpPr>
        <a:xfrm>
          <a:off x="0" y="0"/>
          <a:ext cx="0" cy="0"/>
          <a:chOff x="0" y="0"/>
          <a:chExt cx="0" cy="0"/>
        </a:xfrm>
      </p:grpSpPr>
      <p:sp>
        <p:nvSpPr>
          <p:cNvPr id="117" name="Google Shape;117;p39"/>
          <p:cNvSpPr txBox="1">
            <a:spLocks noGrp="1"/>
          </p:cNvSpPr>
          <p:nvPr>
            <p:ph type="title"/>
          </p:nvPr>
        </p:nvSpPr>
        <p:spPr>
          <a:xfrm>
            <a:off x="913794" y="2126942"/>
            <a:ext cx="10353763" cy="2511835"/>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Sorts Mill Goud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9"/>
          <p:cNvSpPr txBox="1">
            <a:spLocks noGrp="1"/>
          </p:cNvSpPr>
          <p:nvPr>
            <p:ph type="body" idx="1"/>
          </p:nvPr>
        </p:nvSpPr>
        <p:spPr>
          <a:xfrm>
            <a:off x="913784" y="4650556"/>
            <a:ext cx="10352199" cy="1140644"/>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119" name="Google Shape;119;p3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spaltig">
  <p:cSld name="3-spaltig">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0"/>
          <p:cNvSpPr txBox="1">
            <a:spLocks noGrp="1"/>
          </p:cNvSpPr>
          <p:nvPr>
            <p:ph type="body" idx="1"/>
          </p:nvPr>
        </p:nvSpPr>
        <p:spPr>
          <a:xfrm>
            <a:off x="913795" y="1885950"/>
            <a:ext cx="3300984" cy="76478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25" name="Google Shape;125;p40"/>
          <p:cNvSpPr txBox="1">
            <a:spLocks noGrp="1"/>
          </p:cNvSpPr>
          <p:nvPr>
            <p:ph type="body" idx="2"/>
          </p:nvPr>
        </p:nvSpPr>
        <p:spPr>
          <a:xfrm>
            <a:off x="913795" y="2768112"/>
            <a:ext cx="3300984" cy="302308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26" name="Google Shape;126;p40"/>
          <p:cNvSpPr txBox="1">
            <a:spLocks noGrp="1"/>
          </p:cNvSpPr>
          <p:nvPr>
            <p:ph type="body" idx="3"/>
          </p:nvPr>
        </p:nvSpPr>
        <p:spPr>
          <a:xfrm>
            <a:off x="4446711" y="1885949"/>
            <a:ext cx="3300984" cy="764783"/>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27" name="Google Shape;127;p40"/>
          <p:cNvSpPr txBox="1">
            <a:spLocks noGrp="1"/>
          </p:cNvSpPr>
          <p:nvPr>
            <p:ph type="body" idx="4"/>
          </p:nvPr>
        </p:nvSpPr>
        <p:spPr>
          <a:xfrm>
            <a:off x="4441435" y="2768112"/>
            <a:ext cx="3300984" cy="302308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28" name="Google Shape;128;p40"/>
          <p:cNvSpPr txBox="1">
            <a:spLocks noGrp="1"/>
          </p:cNvSpPr>
          <p:nvPr>
            <p:ph type="body" idx="5"/>
          </p:nvPr>
        </p:nvSpPr>
        <p:spPr>
          <a:xfrm>
            <a:off x="7966572" y="1885950"/>
            <a:ext cx="3300984" cy="76478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29" name="Google Shape;129;p40"/>
          <p:cNvSpPr txBox="1">
            <a:spLocks noGrp="1"/>
          </p:cNvSpPr>
          <p:nvPr>
            <p:ph type="body" idx="6"/>
          </p:nvPr>
        </p:nvSpPr>
        <p:spPr>
          <a:xfrm>
            <a:off x="7966572" y="2768110"/>
            <a:ext cx="3300984" cy="302308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30" name="Google Shape;130;p4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Bildspalten">
  <p:cSld name="3 Bildspalten">
    <p:spTree>
      <p:nvGrpSpPr>
        <p:cNvPr id="1" name="Shape 133"/>
        <p:cNvGrpSpPr/>
        <p:nvPr/>
      </p:nvGrpSpPr>
      <p:grpSpPr>
        <a:xfrm>
          <a:off x="0" y="0"/>
          <a:ext cx="0" cy="0"/>
          <a:chOff x="0" y="0"/>
          <a:chExt cx="0" cy="0"/>
        </a:xfrm>
      </p:grpSpPr>
      <p:pic>
        <p:nvPicPr>
          <p:cNvPr id="134" name="Google Shape;134;p41"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35" name="Google Shape;135;p41"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36" name="Google Shape;136;p41"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37" name="Google Shape;137;p41"/>
          <p:cNvSpPr txBox="1">
            <a:spLocks noGrp="1"/>
          </p:cNvSpPr>
          <p:nvPr>
            <p:ph type="title"/>
          </p:nvPr>
        </p:nvSpPr>
        <p:spPr>
          <a:xfrm>
            <a:off x="913794" y="609600"/>
            <a:ext cx="10353763" cy="97045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1"/>
          <p:cNvSpPr txBox="1">
            <a:spLocks noGrp="1"/>
          </p:cNvSpPr>
          <p:nvPr>
            <p:ph type="body" idx="1"/>
          </p:nvPr>
        </p:nvSpPr>
        <p:spPr>
          <a:xfrm>
            <a:off x="913795" y="3904106"/>
            <a:ext cx="3300984" cy="57626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39" name="Google Shape;139;p41"/>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294"/>
              </a:srgbClr>
            </a:outerShdw>
          </a:effectLst>
        </p:spPr>
      </p:sp>
      <p:sp>
        <p:nvSpPr>
          <p:cNvPr id="140" name="Google Shape;140;p41"/>
          <p:cNvSpPr txBox="1">
            <a:spLocks noGrp="1"/>
          </p:cNvSpPr>
          <p:nvPr>
            <p:ph type="body" idx="3"/>
          </p:nvPr>
        </p:nvSpPr>
        <p:spPr>
          <a:xfrm>
            <a:off x="913795" y="4572443"/>
            <a:ext cx="3300984" cy="121875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41" name="Google Shape;141;p41"/>
          <p:cNvSpPr txBox="1">
            <a:spLocks noGrp="1"/>
          </p:cNvSpPr>
          <p:nvPr>
            <p:ph type="body" idx="4"/>
          </p:nvPr>
        </p:nvSpPr>
        <p:spPr>
          <a:xfrm>
            <a:off x="4442788" y="3904106"/>
            <a:ext cx="3300984" cy="57626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42" name="Google Shape;142;p41"/>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294"/>
              </a:srgbClr>
            </a:outerShdw>
          </a:effectLst>
        </p:spPr>
      </p:sp>
      <p:sp>
        <p:nvSpPr>
          <p:cNvPr id="143" name="Google Shape;143;p41"/>
          <p:cNvSpPr txBox="1">
            <a:spLocks noGrp="1"/>
          </p:cNvSpPr>
          <p:nvPr>
            <p:ph type="body" idx="6"/>
          </p:nvPr>
        </p:nvSpPr>
        <p:spPr>
          <a:xfrm>
            <a:off x="4441435" y="4572442"/>
            <a:ext cx="3300984" cy="121875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44" name="Google Shape;144;p41"/>
          <p:cNvSpPr txBox="1">
            <a:spLocks noGrp="1"/>
          </p:cNvSpPr>
          <p:nvPr>
            <p:ph type="body" idx="7"/>
          </p:nvPr>
        </p:nvSpPr>
        <p:spPr>
          <a:xfrm>
            <a:off x="7966697" y="3904106"/>
            <a:ext cx="3300984" cy="57626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145" name="Google Shape;145;p41"/>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294"/>
              </a:srgbClr>
            </a:outerShdw>
          </a:effectLst>
        </p:spPr>
      </p:sp>
      <p:sp>
        <p:nvSpPr>
          <p:cNvPr id="146" name="Google Shape;146;p41"/>
          <p:cNvSpPr txBox="1">
            <a:spLocks noGrp="1"/>
          </p:cNvSpPr>
          <p:nvPr>
            <p:ph type="body" idx="9"/>
          </p:nvPr>
        </p:nvSpPr>
        <p:spPr>
          <a:xfrm>
            <a:off x="7966572" y="4572442"/>
            <a:ext cx="3300984" cy="121875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lnSpc>
                <a:spcPct val="100000"/>
              </a:lnSpc>
              <a:spcBef>
                <a:spcPts val="600"/>
              </a:spcBef>
              <a:spcAft>
                <a:spcPts val="0"/>
              </a:spcAft>
              <a:buSzPts val="840"/>
              <a:buNone/>
              <a:defRPr sz="1200"/>
            </a:lvl2pPr>
            <a:lvl3pPr marL="1371600" lvl="2" indent="-228600" algn="l">
              <a:lnSpc>
                <a:spcPct val="100000"/>
              </a:lnSpc>
              <a:spcBef>
                <a:spcPts val="600"/>
              </a:spcBef>
              <a:spcAft>
                <a:spcPts val="0"/>
              </a:spcAft>
              <a:buSzPts val="700"/>
              <a:buNone/>
              <a:defRPr sz="1000"/>
            </a:lvl3pPr>
            <a:lvl4pPr marL="1828800" lvl="3" indent="-228600" algn="l">
              <a:lnSpc>
                <a:spcPct val="100000"/>
              </a:lnSpc>
              <a:spcBef>
                <a:spcPts val="600"/>
              </a:spcBef>
              <a:spcAft>
                <a:spcPts val="0"/>
              </a:spcAft>
              <a:buSzPts val="630"/>
              <a:buNone/>
              <a:defRPr sz="900"/>
            </a:lvl4pPr>
            <a:lvl5pPr marL="2286000" lvl="4" indent="-228600" algn="l">
              <a:lnSpc>
                <a:spcPct val="100000"/>
              </a:lnSpc>
              <a:spcBef>
                <a:spcPts val="600"/>
              </a:spcBef>
              <a:spcAft>
                <a:spcPts val="0"/>
              </a:spcAft>
              <a:buSzPts val="630"/>
              <a:buNone/>
              <a:defRPr sz="900"/>
            </a:lvl5pPr>
            <a:lvl6pPr marL="2743200" lvl="5" indent="-228600" algn="l">
              <a:lnSpc>
                <a:spcPct val="100000"/>
              </a:lnSpc>
              <a:spcBef>
                <a:spcPts val="600"/>
              </a:spcBef>
              <a:spcAft>
                <a:spcPts val="0"/>
              </a:spcAft>
              <a:buSzPts val="630"/>
              <a:buNone/>
              <a:defRPr sz="900"/>
            </a:lvl6pPr>
            <a:lvl7pPr marL="3200400" lvl="6" indent="-228600" algn="l">
              <a:lnSpc>
                <a:spcPct val="100000"/>
              </a:lnSpc>
              <a:spcBef>
                <a:spcPts val="600"/>
              </a:spcBef>
              <a:spcAft>
                <a:spcPts val="0"/>
              </a:spcAft>
              <a:buSzPts val="630"/>
              <a:buNone/>
              <a:defRPr sz="900"/>
            </a:lvl7pPr>
            <a:lvl8pPr marL="3657600" lvl="7" indent="-228600" algn="l">
              <a:lnSpc>
                <a:spcPct val="100000"/>
              </a:lnSpc>
              <a:spcBef>
                <a:spcPts val="600"/>
              </a:spcBef>
              <a:spcAft>
                <a:spcPts val="0"/>
              </a:spcAft>
              <a:buSzPts val="630"/>
              <a:buNone/>
              <a:defRPr sz="900"/>
            </a:lvl8pPr>
            <a:lvl9pPr marL="4114800" lvl="8" indent="-228600" algn="l">
              <a:lnSpc>
                <a:spcPct val="100000"/>
              </a:lnSpc>
              <a:spcBef>
                <a:spcPts val="600"/>
              </a:spcBef>
              <a:spcAft>
                <a:spcPts val="600"/>
              </a:spcAft>
              <a:buSzPts val="630"/>
              <a:buNone/>
              <a:defRPr sz="900"/>
            </a:lvl9pPr>
          </a:lstStyle>
          <a:p>
            <a:endParaRPr/>
          </a:p>
        </p:txBody>
      </p:sp>
      <p:sp>
        <p:nvSpPr>
          <p:cNvPr id="147" name="Google Shape;147;p4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913795" y="609600"/>
            <a:ext cx="10353762"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913795" y="2076450"/>
            <a:ext cx="10353762" cy="371474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24" name="Google Shape;24;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913795" y="609600"/>
            <a:ext cx="10353762"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913795" y="2076450"/>
            <a:ext cx="10353762" cy="371474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36" name="Google Shape;36;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9"/>
        <p:cNvGrpSpPr/>
        <p:nvPr/>
      </p:nvGrpSpPr>
      <p:grpSpPr>
        <a:xfrm>
          <a:off x="0" y="0"/>
          <a:ext cx="0" cy="0"/>
          <a:chOff x="0" y="0"/>
          <a:chExt cx="0" cy="0"/>
        </a:xfrm>
      </p:grpSpPr>
      <p:sp>
        <p:nvSpPr>
          <p:cNvPr id="40" name="Google Shape;40;p25"/>
          <p:cNvSpPr txBox="1">
            <a:spLocks noGrp="1"/>
          </p:cNvSpPr>
          <p:nvPr>
            <p:ph type="ctrTitle"/>
          </p:nvPr>
        </p:nvSpPr>
        <p:spPr>
          <a:xfrm>
            <a:off x="1370693" y="1769540"/>
            <a:ext cx="9440034" cy="1828801"/>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Sorts Mill Goud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ubTitle" idx="1"/>
          </p:nvPr>
        </p:nvSpPr>
        <p:spPr>
          <a:xfrm>
            <a:off x="1370693" y="3773489"/>
            <a:ext cx="9440034" cy="1049867"/>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lnSpc>
                <a:spcPct val="100000"/>
              </a:lnSpc>
              <a:spcBef>
                <a:spcPts val="600"/>
              </a:spcBef>
              <a:spcAft>
                <a:spcPts val="0"/>
              </a:spcAft>
              <a:buSzPts val="1470"/>
              <a:buNone/>
              <a:defRPr>
                <a:solidFill>
                  <a:schemeClr val="lt1"/>
                </a:solidFill>
              </a:defRPr>
            </a:lvl2pPr>
            <a:lvl3pPr lvl="2" algn="ctr">
              <a:lnSpc>
                <a:spcPct val="100000"/>
              </a:lnSpc>
              <a:spcBef>
                <a:spcPts val="600"/>
              </a:spcBef>
              <a:spcAft>
                <a:spcPts val="0"/>
              </a:spcAft>
              <a:buSzPts val="126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980"/>
              <a:buNone/>
              <a:defRPr>
                <a:solidFill>
                  <a:schemeClr val="lt1"/>
                </a:solidFill>
              </a:defRPr>
            </a:lvl6pPr>
            <a:lvl7pPr lvl="6" algn="ctr">
              <a:lnSpc>
                <a:spcPct val="100000"/>
              </a:lnSpc>
              <a:spcBef>
                <a:spcPts val="600"/>
              </a:spcBef>
              <a:spcAft>
                <a:spcPts val="0"/>
              </a:spcAft>
              <a:buSzPts val="980"/>
              <a:buNone/>
              <a:defRPr>
                <a:solidFill>
                  <a:schemeClr val="lt1"/>
                </a:solidFill>
              </a:defRPr>
            </a:lvl7pPr>
            <a:lvl8pPr lvl="7" algn="ctr">
              <a:lnSpc>
                <a:spcPct val="100000"/>
              </a:lnSpc>
              <a:spcBef>
                <a:spcPts val="600"/>
              </a:spcBef>
              <a:spcAft>
                <a:spcPts val="0"/>
              </a:spcAft>
              <a:buSzPts val="980"/>
              <a:buNone/>
              <a:defRPr>
                <a:solidFill>
                  <a:schemeClr val="lt1"/>
                </a:solidFill>
              </a:defRPr>
            </a:lvl8pPr>
            <a:lvl9pPr lvl="8" algn="ctr">
              <a:lnSpc>
                <a:spcPct val="100000"/>
              </a:lnSpc>
              <a:spcBef>
                <a:spcPts val="600"/>
              </a:spcBef>
              <a:spcAft>
                <a:spcPts val="600"/>
              </a:spcAft>
              <a:buSzPts val="980"/>
              <a:buNone/>
              <a:defRPr>
                <a:solidFill>
                  <a:schemeClr val="lt1"/>
                </a:solidFill>
              </a:defRPr>
            </a:lvl9pPr>
          </a:lstStyle>
          <a:p>
            <a:endParaRPr/>
          </a:p>
        </p:txBody>
      </p:sp>
      <p:sp>
        <p:nvSpPr>
          <p:cNvPr id="42" name="Google Shape;42;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überschrift" type="secHead">
  <p:cSld name="SECTION_HEADER">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1295401" y="1761067"/>
            <a:ext cx="9590550" cy="1828813"/>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Sorts Mill Goudy"/>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1295401" y="3763439"/>
            <a:ext cx="9590550" cy="1333494"/>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lnSpc>
                <a:spcPct val="100000"/>
              </a:lnSpc>
              <a:spcBef>
                <a:spcPts val="600"/>
              </a:spcBef>
              <a:spcAft>
                <a:spcPts val="0"/>
              </a:spcAft>
              <a:buSzPts val="1260"/>
              <a:buNone/>
              <a:defRPr sz="1800">
                <a:solidFill>
                  <a:schemeClr val="lt1"/>
                </a:solidFill>
              </a:defRPr>
            </a:lvl2pPr>
            <a:lvl3pPr marL="1371600" lvl="2" indent="-228600" algn="l">
              <a:lnSpc>
                <a:spcPct val="100000"/>
              </a:lnSpc>
              <a:spcBef>
                <a:spcPts val="600"/>
              </a:spcBef>
              <a:spcAft>
                <a:spcPts val="0"/>
              </a:spcAft>
              <a:buSzPts val="1120"/>
              <a:buNone/>
              <a:defRPr sz="1600">
                <a:solidFill>
                  <a:schemeClr val="lt1"/>
                </a:solidFill>
              </a:defRPr>
            </a:lvl3pPr>
            <a:lvl4pPr marL="1828800" lvl="3" indent="-228600" algn="l">
              <a:lnSpc>
                <a:spcPct val="100000"/>
              </a:lnSpc>
              <a:spcBef>
                <a:spcPts val="600"/>
              </a:spcBef>
              <a:spcAft>
                <a:spcPts val="0"/>
              </a:spcAft>
              <a:buSzPts val="980"/>
              <a:buNone/>
              <a:defRPr sz="1400">
                <a:solidFill>
                  <a:schemeClr val="lt1"/>
                </a:solidFill>
              </a:defRPr>
            </a:lvl4pPr>
            <a:lvl5pPr marL="2286000" lvl="4" indent="-228600" algn="l">
              <a:lnSpc>
                <a:spcPct val="100000"/>
              </a:lnSpc>
              <a:spcBef>
                <a:spcPts val="600"/>
              </a:spcBef>
              <a:spcAft>
                <a:spcPts val="0"/>
              </a:spcAft>
              <a:buSzPts val="980"/>
              <a:buNone/>
              <a:defRPr sz="1400">
                <a:solidFill>
                  <a:schemeClr val="lt1"/>
                </a:solidFill>
              </a:defRPr>
            </a:lvl5pPr>
            <a:lvl6pPr marL="2743200" lvl="5" indent="-228600" algn="l">
              <a:lnSpc>
                <a:spcPct val="100000"/>
              </a:lnSpc>
              <a:spcBef>
                <a:spcPts val="600"/>
              </a:spcBef>
              <a:spcAft>
                <a:spcPts val="0"/>
              </a:spcAft>
              <a:buSzPts val="980"/>
              <a:buNone/>
              <a:defRPr sz="1400">
                <a:solidFill>
                  <a:schemeClr val="lt1"/>
                </a:solidFill>
              </a:defRPr>
            </a:lvl6pPr>
            <a:lvl7pPr marL="3200400" lvl="6" indent="-228600" algn="l">
              <a:lnSpc>
                <a:spcPct val="100000"/>
              </a:lnSpc>
              <a:spcBef>
                <a:spcPts val="600"/>
              </a:spcBef>
              <a:spcAft>
                <a:spcPts val="0"/>
              </a:spcAft>
              <a:buSzPts val="980"/>
              <a:buNone/>
              <a:defRPr sz="1400">
                <a:solidFill>
                  <a:schemeClr val="lt1"/>
                </a:solidFill>
              </a:defRPr>
            </a:lvl7pPr>
            <a:lvl8pPr marL="3657600" lvl="7" indent="-228600" algn="l">
              <a:lnSpc>
                <a:spcPct val="100000"/>
              </a:lnSpc>
              <a:spcBef>
                <a:spcPts val="600"/>
              </a:spcBef>
              <a:spcAft>
                <a:spcPts val="0"/>
              </a:spcAft>
              <a:buSzPts val="980"/>
              <a:buNone/>
              <a:defRPr sz="1400">
                <a:solidFill>
                  <a:schemeClr val="lt1"/>
                </a:solidFill>
              </a:defRPr>
            </a:lvl8pPr>
            <a:lvl9pPr marL="4114800" lvl="8" indent="-228600" algn="l">
              <a:lnSpc>
                <a:spcPct val="100000"/>
              </a:lnSpc>
              <a:spcBef>
                <a:spcPts val="600"/>
              </a:spcBef>
              <a:spcAft>
                <a:spcPts val="600"/>
              </a:spcAft>
              <a:buSzPts val="980"/>
              <a:buNone/>
              <a:defRPr sz="1400">
                <a:solidFill>
                  <a:schemeClr val="lt1"/>
                </a:solidFill>
              </a:defRPr>
            </a:lvl9pPr>
          </a:lstStyle>
          <a:p>
            <a:endParaRPr/>
          </a:p>
        </p:txBody>
      </p:sp>
      <p:sp>
        <p:nvSpPr>
          <p:cNvPr id="48" name="Google Shape;48;p2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913795" y="609600"/>
            <a:ext cx="10353762" cy="1261872"/>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913795" y="2076450"/>
            <a:ext cx="4856841" cy="362267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54" name="Google Shape;54;p30"/>
          <p:cNvSpPr txBox="1">
            <a:spLocks noGrp="1"/>
          </p:cNvSpPr>
          <p:nvPr>
            <p:ph type="body" idx="2"/>
          </p:nvPr>
        </p:nvSpPr>
        <p:spPr>
          <a:xfrm>
            <a:off x="6410716" y="2076451"/>
            <a:ext cx="4856841" cy="3622672"/>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lnSpc>
                <a:spcPct val="100000"/>
              </a:lnSpc>
              <a:spcBef>
                <a:spcPts val="600"/>
              </a:spcBef>
              <a:spcAft>
                <a:spcPts val="0"/>
              </a:spcAft>
              <a:buSzPts val="1260"/>
              <a:buChar char="?"/>
              <a:defRPr/>
            </a:lvl2pPr>
            <a:lvl3pPr marL="1371600" lvl="2" indent="-308610" algn="l">
              <a:lnSpc>
                <a:spcPct val="100000"/>
              </a:lnSpc>
              <a:spcBef>
                <a:spcPts val="600"/>
              </a:spcBef>
              <a:spcAft>
                <a:spcPts val="0"/>
              </a:spcAft>
              <a:buSzPts val="1260"/>
              <a:buChar char="◈"/>
              <a:defRPr/>
            </a:lvl3pPr>
            <a:lvl4pPr marL="1828800" lvl="3" indent="-308610" algn="l">
              <a:lnSpc>
                <a:spcPct val="100000"/>
              </a:lnSpc>
              <a:spcBef>
                <a:spcPts val="600"/>
              </a:spcBef>
              <a:spcAft>
                <a:spcPts val="0"/>
              </a:spcAft>
              <a:buSzPts val="1260"/>
              <a:buChar char="?"/>
              <a:defRPr/>
            </a:lvl4pPr>
            <a:lvl5pPr marL="2286000" lvl="4" indent="-308610" algn="l">
              <a:lnSpc>
                <a:spcPct val="100000"/>
              </a:lnSpc>
              <a:spcBef>
                <a:spcPts val="600"/>
              </a:spcBef>
              <a:spcAft>
                <a:spcPts val="0"/>
              </a:spcAft>
              <a:buSzPts val="1260"/>
              <a:buChar char="◈"/>
              <a:defRPr/>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55" name="Google Shape;55;p3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8"/>
        <p:cNvGrpSpPr/>
        <p:nvPr/>
      </p:nvGrpSpPr>
      <p:grpSpPr>
        <a:xfrm>
          <a:off x="0" y="0"/>
          <a:ext cx="0" cy="0"/>
          <a:chOff x="0" y="0"/>
          <a:chExt cx="0" cy="0"/>
        </a:xfrm>
      </p:grpSpPr>
      <p:pic>
        <p:nvPicPr>
          <p:cNvPr id="59" name="Google Shape;59;p31"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60" name="Google Shape;60;p31"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61" name="Google Shape;61;p31"/>
          <p:cNvSpPr txBox="1">
            <a:spLocks noGrp="1"/>
          </p:cNvSpPr>
          <p:nvPr>
            <p:ph type="title"/>
          </p:nvPr>
        </p:nvSpPr>
        <p:spPr>
          <a:xfrm>
            <a:off x="913795" y="609600"/>
            <a:ext cx="10353762" cy="97045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Sorts Mill Goud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1046013" y="1855153"/>
            <a:ext cx="4764764" cy="692494"/>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63" name="Google Shape;63;p31"/>
          <p:cNvSpPr txBox="1">
            <a:spLocks noGrp="1"/>
          </p:cNvSpPr>
          <p:nvPr>
            <p:ph type="body" idx="2"/>
          </p:nvPr>
        </p:nvSpPr>
        <p:spPr>
          <a:xfrm>
            <a:off x="1046013" y="2702103"/>
            <a:ext cx="4764764" cy="3043533"/>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lnSpc>
                <a:spcPct val="100000"/>
              </a:lnSpc>
              <a:spcBef>
                <a:spcPts val="600"/>
              </a:spcBef>
              <a:spcAft>
                <a:spcPts val="0"/>
              </a:spcAft>
              <a:buSzPts val="1120"/>
              <a:buChar char="?"/>
              <a:defRPr sz="1600"/>
            </a:lvl2pPr>
            <a:lvl3pPr marL="1371600" lvl="2" indent="-290830" algn="l">
              <a:lnSpc>
                <a:spcPct val="100000"/>
              </a:lnSpc>
              <a:spcBef>
                <a:spcPts val="600"/>
              </a:spcBef>
              <a:spcAft>
                <a:spcPts val="0"/>
              </a:spcAft>
              <a:buSzPts val="980"/>
              <a:buChar char="◈"/>
              <a:defRPr sz="1400"/>
            </a:lvl3pPr>
            <a:lvl4pPr marL="1828800" lvl="3" indent="-281939" algn="l">
              <a:lnSpc>
                <a:spcPct val="100000"/>
              </a:lnSpc>
              <a:spcBef>
                <a:spcPts val="600"/>
              </a:spcBef>
              <a:spcAft>
                <a:spcPts val="0"/>
              </a:spcAft>
              <a:buSzPts val="840"/>
              <a:buChar char="?"/>
              <a:defRPr sz="1200"/>
            </a:lvl4pPr>
            <a:lvl5pPr marL="2286000" lvl="4" indent="-281939" algn="l">
              <a:lnSpc>
                <a:spcPct val="100000"/>
              </a:lnSpc>
              <a:spcBef>
                <a:spcPts val="600"/>
              </a:spcBef>
              <a:spcAft>
                <a:spcPts val="0"/>
              </a:spcAft>
              <a:buSzPts val="840"/>
              <a:buChar char="◈"/>
              <a:defRPr sz="12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64" name="Google Shape;64;p31"/>
          <p:cNvSpPr txBox="1">
            <a:spLocks noGrp="1"/>
          </p:cNvSpPr>
          <p:nvPr>
            <p:ph type="body" idx="3"/>
          </p:nvPr>
        </p:nvSpPr>
        <p:spPr>
          <a:xfrm>
            <a:off x="6363166" y="1855152"/>
            <a:ext cx="4779582" cy="692495"/>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lnSpc>
                <a:spcPct val="100000"/>
              </a:lnSpc>
              <a:spcBef>
                <a:spcPts val="600"/>
              </a:spcBef>
              <a:spcAft>
                <a:spcPts val="0"/>
              </a:spcAft>
              <a:buSzPts val="1400"/>
              <a:buNone/>
              <a:defRPr sz="2000" b="1"/>
            </a:lvl2pPr>
            <a:lvl3pPr marL="1371600" lvl="2" indent="-228600" algn="l">
              <a:lnSpc>
                <a:spcPct val="100000"/>
              </a:lnSpc>
              <a:spcBef>
                <a:spcPts val="600"/>
              </a:spcBef>
              <a:spcAft>
                <a:spcPts val="0"/>
              </a:spcAft>
              <a:buSzPts val="1260"/>
              <a:buNone/>
              <a:defRPr sz="1800" b="1"/>
            </a:lvl3pPr>
            <a:lvl4pPr marL="1828800" lvl="3" indent="-228600" algn="l">
              <a:lnSpc>
                <a:spcPct val="100000"/>
              </a:lnSpc>
              <a:spcBef>
                <a:spcPts val="600"/>
              </a:spcBef>
              <a:spcAft>
                <a:spcPts val="0"/>
              </a:spcAft>
              <a:buSzPts val="1120"/>
              <a:buNone/>
              <a:defRPr sz="1600" b="1"/>
            </a:lvl4pPr>
            <a:lvl5pPr marL="2286000" lvl="4" indent="-228600" algn="l">
              <a:lnSpc>
                <a:spcPct val="100000"/>
              </a:lnSpc>
              <a:spcBef>
                <a:spcPts val="600"/>
              </a:spcBef>
              <a:spcAft>
                <a:spcPts val="0"/>
              </a:spcAft>
              <a:buSzPts val="1120"/>
              <a:buNone/>
              <a:defRPr sz="1600" b="1"/>
            </a:lvl5pPr>
            <a:lvl6pPr marL="2743200" lvl="5" indent="-228600" algn="l">
              <a:lnSpc>
                <a:spcPct val="100000"/>
              </a:lnSpc>
              <a:spcBef>
                <a:spcPts val="600"/>
              </a:spcBef>
              <a:spcAft>
                <a:spcPts val="0"/>
              </a:spcAft>
              <a:buSzPts val="1120"/>
              <a:buNone/>
              <a:defRPr sz="1600" b="1"/>
            </a:lvl6pPr>
            <a:lvl7pPr marL="3200400" lvl="6" indent="-228600" algn="l">
              <a:lnSpc>
                <a:spcPct val="100000"/>
              </a:lnSpc>
              <a:spcBef>
                <a:spcPts val="600"/>
              </a:spcBef>
              <a:spcAft>
                <a:spcPts val="0"/>
              </a:spcAft>
              <a:buSzPts val="1120"/>
              <a:buNone/>
              <a:defRPr sz="1600" b="1"/>
            </a:lvl7pPr>
            <a:lvl8pPr marL="3657600" lvl="7" indent="-228600" algn="l">
              <a:lnSpc>
                <a:spcPct val="100000"/>
              </a:lnSpc>
              <a:spcBef>
                <a:spcPts val="600"/>
              </a:spcBef>
              <a:spcAft>
                <a:spcPts val="0"/>
              </a:spcAft>
              <a:buSzPts val="1120"/>
              <a:buNone/>
              <a:defRPr sz="1600" b="1"/>
            </a:lvl8pPr>
            <a:lvl9pPr marL="4114800" lvl="8" indent="-228600" algn="l">
              <a:lnSpc>
                <a:spcPct val="100000"/>
              </a:lnSpc>
              <a:spcBef>
                <a:spcPts val="600"/>
              </a:spcBef>
              <a:spcAft>
                <a:spcPts val="600"/>
              </a:spcAft>
              <a:buSzPts val="1120"/>
              <a:buNone/>
              <a:defRPr sz="1600" b="1"/>
            </a:lvl9pPr>
          </a:lstStyle>
          <a:p>
            <a:endParaRPr/>
          </a:p>
        </p:txBody>
      </p:sp>
      <p:sp>
        <p:nvSpPr>
          <p:cNvPr id="65" name="Google Shape;65;p31"/>
          <p:cNvSpPr txBox="1">
            <a:spLocks noGrp="1"/>
          </p:cNvSpPr>
          <p:nvPr>
            <p:ph type="body" idx="4"/>
          </p:nvPr>
        </p:nvSpPr>
        <p:spPr>
          <a:xfrm>
            <a:off x="6363167" y="2702103"/>
            <a:ext cx="4779581" cy="3043533"/>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lnSpc>
                <a:spcPct val="100000"/>
              </a:lnSpc>
              <a:spcBef>
                <a:spcPts val="600"/>
              </a:spcBef>
              <a:spcAft>
                <a:spcPts val="0"/>
              </a:spcAft>
              <a:buSzPts val="1120"/>
              <a:buChar char="?"/>
              <a:defRPr sz="1600"/>
            </a:lvl2pPr>
            <a:lvl3pPr marL="1371600" lvl="2" indent="-290830" algn="l">
              <a:lnSpc>
                <a:spcPct val="100000"/>
              </a:lnSpc>
              <a:spcBef>
                <a:spcPts val="600"/>
              </a:spcBef>
              <a:spcAft>
                <a:spcPts val="0"/>
              </a:spcAft>
              <a:buSzPts val="980"/>
              <a:buChar char="◈"/>
              <a:defRPr sz="1400"/>
            </a:lvl3pPr>
            <a:lvl4pPr marL="1828800" lvl="3" indent="-281939" algn="l">
              <a:lnSpc>
                <a:spcPct val="100000"/>
              </a:lnSpc>
              <a:spcBef>
                <a:spcPts val="600"/>
              </a:spcBef>
              <a:spcAft>
                <a:spcPts val="0"/>
              </a:spcAft>
              <a:buSzPts val="840"/>
              <a:buChar char="?"/>
              <a:defRPr sz="1200"/>
            </a:lvl4pPr>
            <a:lvl5pPr marL="2286000" lvl="4" indent="-281939" algn="l">
              <a:lnSpc>
                <a:spcPct val="100000"/>
              </a:lnSpc>
              <a:spcBef>
                <a:spcPts val="600"/>
              </a:spcBef>
              <a:spcAft>
                <a:spcPts val="0"/>
              </a:spcAft>
              <a:buSzPts val="840"/>
              <a:buChar char="◈"/>
              <a:defRPr sz="1200"/>
            </a:lvl5pPr>
            <a:lvl6pPr marL="2743200" lvl="5" indent="-308610" algn="l">
              <a:lnSpc>
                <a:spcPct val="100000"/>
              </a:lnSpc>
              <a:spcBef>
                <a:spcPts val="600"/>
              </a:spcBef>
              <a:spcAft>
                <a:spcPts val="0"/>
              </a:spcAft>
              <a:buSzPts val="1260"/>
              <a:buChar char="◈"/>
              <a:defRPr/>
            </a:lvl6pPr>
            <a:lvl7pPr marL="3200400" lvl="6" indent="-308610" algn="l">
              <a:lnSpc>
                <a:spcPct val="100000"/>
              </a:lnSpc>
              <a:spcBef>
                <a:spcPts val="600"/>
              </a:spcBef>
              <a:spcAft>
                <a:spcPts val="0"/>
              </a:spcAft>
              <a:buSzPts val="1260"/>
              <a:buChar char="◈"/>
              <a:defRPr/>
            </a:lvl7pPr>
            <a:lvl8pPr marL="3657600" lvl="7" indent="-308609" algn="l">
              <a:lnSpc>
                <a:spcPct val="100000"/>
              </a:lnSpc>
              <a:spcBef>
                <a:spcPts val="600"/>
              </a:spcBef>
              <a:spcAft>
                <a:spcPts val="0"/>
              </a:spcAft>
              <a:buSzPts val="1260"/>
              <a:buChar char="◈"/>
              <a:defRPr/>
            </a:lvl8pPr>
            <a:lvl9pPr marL="4114800" lvl="8" indent="-308609" algn="l">
              <a:lnSpc>
                <a:spcPct val="100000"/>
              </a:lnSpc>
              <a:spcBef>
                <a:spcPts val="600"/>
              </a:spcBef>
              <a:spcAft>
                <a:spcPts val="600"/>
              </a:spcAft>
              <a:buSzPts val="1260"/>
              <a:buChar char="◈"/>
              <a:defRPr/>
            </a:lvl9pPr>
          </a:lstStyle>
          <a:p>
            <a:endParaRPr/>
          </a:p>
        </p:txBody>
      </p:sp>
      <p:sp>
        <p:nvSpPr>
          <p:cNvPr id="66" name="Google Shape;66;p3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913795" y="609600"/>
            <a:ext cx="10353762"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74"/>
        <p:cNvGrpSpPr/>
        <p:nvPr/>
      </p:nvGrpSpPr>
      <p:grpSpPr>
        <a:xfrm>
          <a:off x="0" y="0"/>
          <a:ext cx="0" cy="0"/>
          <a:chOff x="0" y="0"/>
          <a:chExt cx="0" cy="0"/>
        </a:xfrm>
      </p:grpSpPr>
      <p:sp>
        <p:nvSpPr>
          <p:cNvPr id="75" name="Google Shape;75;p3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913795" y="609600"/>
            <a:ext cx="10353762"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913795" y="2076450"/>
            <a:ext cx="10353762" cy="371474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lnSpc>
                <a:spcPct val="100000"/>
              </a:lnSpc>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lnSpc>
                <a:spcPct val="100000"/>
              </a:lnSpc>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lnSpc>
                <a:spcPct val="100000"/>
              </a:lnSpc>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lnSpc>
                <a:spcPct val="100000"/>
              </a:lnSpc>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lnSpc>
                <a:spcPct val="100000"/>
              </a:lnSpc>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12" name="Google Shape;12;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F2F2F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13" name="Google Shape;13;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F2F2F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14" name="Google Shape;14;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913795" y="609600"/>
            <a:ext cx="10353762"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29" name="Google Shape;29;p23"/>
          <p:cNvSpPr txBox="1">
            <a:spLocks noGrp="1"/>
          </p:cNvSpPr>
          <p:nvPr>
            <p:ph type="body" idx="1"/>
          </p:nvPr>
        </p:nvSpPr>
        <p:spPr>
          <a:xfrm>
            <a:off x="913795" y="2076450"/>
            <a:ext cx="10353762" cy="371474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lnSpc>
                <a:spcPct val="100000"/>
              </a:lnSpc>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lnSpc>
                <a:spcPct val="100000"/>
              </a:lnSpc>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lnSpc>
                <a:spcPct val="100000"/>
              </a:lnSpc>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lnSpc>
                <a:spcPct val="100000"/>
              </a:lnSpc>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lnSpc>
                <a:spcPct val="100000"/>
              </a:lnSpc>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lnSpc>
                <a:spcPct val="100000"/>
              </a:lnSpc>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30" name="Google Shape;30;p2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F2F2F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31" name="Google Shape;31;p2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F2F2F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32" name="Google Shape;32;p2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155" name="Google Shape;155;p1"/>
          <p:cNvPicPr preferRelativeResize="0"/>
          <p:nvPr/>
        </p:nvPicPr>
        <p:blipFill rotWithShape="1">
          <a:blip r:embed="rId4">
            <a:alphaModFix/>
          </a:blip>
          <a:srcRect/>
          <a:stretch/>
        </p:blipFill>
        <p:spPr>
          <a:xfrm>
            <a:off x="-1" y="10"/>
            <a:ext cx="12192001" cy="6857990"/>
          </a:xfrm>
          <a:prstGeom prst="rect">
            <a:avLst/>
          </a:prstGeom>
          <a:noFill/>
          <a:ln>
            <a:noFill/>
          </a:ln>
        </p:spPr>
      </p:pic>
      <p:sp>
        <p:nvSpPr>
          <p:cNvPr id="156" name="Google Shape;156;p1"/>
          <p:cNvSpPr/>
          <p:nvPr/>
        </p:nvSpPr>
        <p:spPr>
          <a:xfrm rot="5400000">
            <a:off x="6919122" y="1598669"/>
            <a:ext cx="4456788" cy="4100418"/>
          </a:xfrm>
          <a:custGeom>
            <a:avLst/>
            <a:gdLst/>
            <a:ahLst/>
            <a:cxnLst/>
            <a:rect l="l" t="t" r="r" b="b"/>
            <a:pathLst>
              <a:path w="1601" h="696" extrusionOk="0">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blipFill rotWithShape="1">
            <a:blip r:embed="rId3">
              <a:alphaModFix/>
            </a:blip>
            <a:stretch>
              <a:fillRect/>
            </a:stretch>
          </a:blipFill>
          <a:ln>
            <a:noFill/>
          </a:ln>
          <a:effectLst>
            <a:outerShdw blurRad="50800" dist="38100" dir="5400000" algn="tl" rotWithShape="0">
              <a:srgbClr val="000000">
                <a:alpha val="4235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Sorts Mill Goudy"/>
              <a:buNone/>
            </a:pPr>
            <a:endParaRPr sz="1800" b="0" i="0" u="none" strike="noStrike" cap="none">
              <a:solidFill>
                <a:srgbClr val="FFFFFF"/>
              </a:solidFill>
              <a:latin typeface="Sorts Mill Goudy"/>
              <a:ea typeface="Sorts Mill Goudy"/>
              <a:cs typeface="Sorts Mill Goudy"/>
              <a:sym typeface="Sorts Mill Goudy"/>
            </a:endParaRPr>
          </a:p>
        </p:txBody>
      </p:sp>
      <p:sp>
        <p:nvSpPr>
          <p:cNvPr id="157" name="Google Shape;157;p1"/>
          <p:cNvSpPr txBox="1">
            <a:spLocks noGrp="1"/>
          </p:cNvSpPr>
          <p:nvPr>
            <p:ph type="ctrTitle"/>
          </p:nvPr>
        </p:nvSpPr>
        <p:spPr>
          <a:xfrm>
            <a:off x="7389974" y="1737424"/>
            <a:ext cx="3485100" cy="226764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4000"/>
              <a:buFont typeface="Sorts Mill Goudy"/>
              <a:buNone/>
            </a:pPr>
            <a:r>
              <a:rPr lang="de-DE" sz="4000"/>
              <a:t>Tax Treatment of Capital Losses</a:t>
            </a:r>
            <a:endParaRPr/>
          </a:p>
        </p:txBody>
      </p:sp>
      <p:sp>
        <p:nvSpPr>
          <p:cNvPr id="158" name="Google Shape;158;p1"/>
          <p:cNvSpPr txBox="1">
            <a:spLocks noGrp="1"/>
          </p:cNvSpPr>
          <p:nvPr>
            <p:ph type="subTitle" idx="1"/>
          </p:nvPr>
        </p:nvSpPr>
        <p:spPr>
          <a:xfrm>
            <a:off x="7389990" y="4142582"/>
            <a:ext cx="3485100" cy="12795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980"/>
              <a:buNone/>
            </a:pPr>
            <a:r>
              <a:rPr lang="de-DE" sz="1400"/>
              <a:t>Giulio Braccioni, Szeréna Toth, Dorottya Szekeres, Milena Dietz</a:t>
            </a:r>
            <a:endParaRPr sz="1400"/>
          </a:p>
          <a:p>
            <a:pPr marL="0" lvl="0" indent="0" algn="l" rtl="0">
              <a:lnSpc>
                <a:spcPct val="110000"/>
              </a:lnSpc>
              <a:spcBef>
                <a:spcPts val="922"/>
              </a:spcBef>
              <a:spcAft>
                <a:spcPts val="0"/>
              </a:spcAft>
              <a:buSzPts val="980"/>
              <a:buNone/>
            </a:pPr>
            <a:r>
              <a:rPr lang="de-DE" sz="1400"/>
              <a:t>Trilateral Tax Seminar at the Università degli Studi di Ferrara</a:t>
            </a:r>
            <a:endParaRPr sz="1400"/>
          </a:p>
          <a:p>
            <a:pPr marL="0" lvl="0" indent="0" algn="l" rtl="0">
              <a:lnSpc>
                <a:spcPct val="110000"/>
              </a:lnSpc>
              <a:spcBef>
                <a:spcPts val="922"/>
              </a:spcBef>
              <a:spcAft>
                <a:spcPts val="0"/>
              </a:spcAft>
              <a:buSzPts val="980"/>
              <a:buNone/>
            </a:pPr>
            <a:r>
              <a:rPr lang="de-DE" sz="1400"/>
              <a:t>2nd May 2022</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264f0fb21d_0_42"/>
          <p:cNvSpPr txBox="1">
            <a:spLocks noGrp="1"/>
          </p:cNvSpPr>
          <p:nvPr>
            <p:ph type="ctrTitle"/>
          </p:nvPr>
        </p:nvSpPr>
        <p:spPr>
          <a:xfrm>
            <a:off x="1227001" y="195943"/>
            <a:ext cx="9440100" cy="15414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11111"/>
              <a:buFont typeface="Sorts Mill Goudy"/>
              <a:buNone/>
            </a:pPr>
            <a:r>
              <a:rPr lang="de-DE"/>
              <a:t>The possibility to offset capital losses in the TUIR</a:t>
            </a:r>
            <a:endParaRPr/>
          </a:p>
        </p:txBody>
      </p:sp>
      <p:sp>
        <p:nvSpPr>
          <p:cNvPr id="214" name="Google Shape;214;g1264f0fb21d_0_42"/>
          <p:cNvSpPr txBox="1">
            <a:spLocks noGrp="1"/>
          </p:cNvSpPr>
          <p:nvPr>
            <p:ph type="subTitle" idx="1"/>
          </p:nvPr>
        </p:nvSpPr>
        <p:spPr>
          <a:xfrm>
            <a:off x="1227001" y="1737361"/>
            <a:ext cx="9440100" cy="4389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469265" lvl="0" indent="-342900" algn="ctr" rtl="0">
              <a:lnSpc>
                <a:spcPct val="130000"/>
              </a:lnSpc>
              <a:spcBef>
                <a:spcPts val="460"/>
              </a:spcBef>
              <a:spcAft>
                <a:spcPts val="0"/>
              </a:spcAft>
              <a:buSzPts val="1610"/>
              <a:buFont typeface="Noto Sans Symbols"/>
              <a:buChar char="❖"/>
            </a:pPr>
            <a:r>
              <a:rPr lang="de-DE"/>
              <a:t>The offsetting of losses in determining the capital gain is free, regardless of the qualified nature of the participation or not. The only exceptions to this principle are capital gains relating to shareholdings in companies with a privileged tax regime. </a:t>
            </a:r>
            <a:endParaRPr/>
          </a:p>
          <a:p>
            <a:pPr marL="469265" lvl="0" indent="-342900" algn="ctr" rtl="0">
              <a:lnSpc>
                <a:spcPct val="130000"/>
              </a:lnSpc>
              <a:spcBef>
                <a:spcPts val="460"/>
              </a:spcBef>
              <a:spcAft>
                <a:spcPts val="0"/>
              </a:spcAft>
              <a:buSzPts val="1610"/>
              <a:buFont typeface="Noto Sans Symbols"/>
              <a:buChar char="❖"/>
            </a:pPr>
            <a:r>
              <a:rPr lang="de-DE"/>
              <a:t>According to Art. 68 paragraph 5 of the TUIR, capital gains are algebraically added to the losses. </a:t>
            </a:r>
            <a:endParaRPr/>
          </a:p>
          <a:p>
            <a:pPr marL="469265" lvl="0" indent="-342900" algn="ctr" rtl="0">
              <a:lnSpc>
                <a:spcPct val="130000"/>
              </a:lnSpc>
              <a:spcBef>
                <a:spcPts val="460"/>
              </a:spcBef>
              <a:spcAft>
                <a:spcPts val="0"/>
              </a:spcAft>
              <a:buSzPts val="1610"/>
              <a:buFont typeface="Noto Sans Symbols"/>
              <a:buChar char="❖"/>
            </a:pPr>
            <a:r>
              <a:rPr lang="de-DE"/>
              <a:t>If a net capital loss emerges, this can be deducted from the capital gains realized in subsequent tax periods, but not beyond the fourth.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264f0fb21d_0_47"/>
          <p:cNvSpPr txBox="1">
            <a:spLocks noGrp="1"/>
          </p:cNvSpPr>
          <p:nvPr>
            <p:ph type="ctrTitle"/>
          </p:nvPr>
        </p:nvSpPr>
        <p:spPr>
          <a:xfrm>
            <a:off x="1370693" y="69670"/>
            <a:ext cx="9440100" cy="19857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sz="4100"/>
              <a:t>A critical analysis of the current system of taxation of capital income in Italy</a:t>
            </a:r>
            <a:br>
              <a:rPr lang="de-DE" sz="4100"/>
            </a:br>
            <a:r>
              <a:rPr lang="de-DE" sz="2800"/>
              <a:t>by Professor Giuseppe Corasaniti</a:t>
            </a:r>
            <a:endParaRPr sz="4100"/>
          </a:p>
        </p:txBody>
      </p:sp>
      <p:sp>
        <p:nvSpPr>
          <p:cNvPr id="220" name="Google Shape;220;g1264f0fb21d_0_47"/>
          <p:cNvSpPr txBox="1">
            <a:spLocks noGrp="1"/>
          </p:cNvSpPr>
          <p:nvPr>
            <p:ph type="subTitle" idx="1"/>
          </p:nvPr>
        </p:nvSpPr>
        <p:spPr>
          <a:xfrm>
            <a:off x="1370693" y="2220687"/>
            <a:ext cx="9440100" cy="43455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“The legislator should, in fact, proceed with the reunification of capital income and “other” income of  financial nature in a single</a:t>
            </a:r>
            <a:endParaRPr/>
          </a:p>
          <a:p>
            <a:pPr marL="457200" lvl="0" indent="-330835" algn="ctr" rtl="0">
              <a:lnSpc>
                <a:spcPct val="110000"/>
              </a:lnSpc>
              <a:spcBef>
                <a:spcPts val="460"/>
              </a:spcBef>
              <a:spcAft>
                <a:spcPts val="0"/>
              </a:spcAft>
              <a:buSzPts val="1610"/>
              <a:buNone/>
            </a:pPr>
            <a:r>
              <a:rPr lang="de-DE"/>
              <a:t>income category, also in order to channel private savings</a:t>
            </a:r>
            <a:endParaRPr/>
          </a:p>
          <a:p>
            <a:pPr marL="457200" lvl="0" indent="-330835" algn="ctr" rtl="0">
              <a:lnSpc>
                <a:spcPct val="110000"/>
              </a:lnSpc>
              <a:spcBef>
                <a:spcPts val="460"/>
              </a:spcBef>
              <a:spcAft>
                <a:spcPts val="0"/>
              </a:spcAft>
              <a:buSzPts val="1610"/>
              <a:buNone/>
            </a:pPr>
            <a:r>
              <a:rPr lang="de-DE"/>
              <a:t>towards the real economy of the country”</a:t>
            </a:r>
            <a:endParaRPr/>
          </a:p>
          <a:p>
            <a:pPr marL="469265" lvl="0" indent="-342900" algn="ctr" rtl="0">
              <a:lnSpc>
                <a:spcPct val="110000"/>
              </a:lnSpc>
              <a:spcBef>
                <a:spcPts val="460"/>
              </a:spcBef>
              <a:spcAft>
                <a:spcPts val="0"/>
              </a:spcAft>
              <a:buSzPts val="1610"/>
              <a:buFont typeface="Noto Sans Symbols"/>
              <a:buChar char="❖"/>
            </a:pPr>
            <a:r>
              <a:rPr lang="de-DE"/>
              <a:t>The maintenance of these two categories of income, although consistent with the legislative choice to extend the tax phenomenon to all manifestations of financial wealth… (other incomes), is currently inadequate to grasp the complexity and articulation of the financial instruments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264f0fb21d_0_52"/>
          <p:cNvSpPr txBox="1">
            <a:spLocks noGrp="1"/>
          </p:cNvSpPr>
          <p:nvPr>
            <p:ph type="ctrTitle"/>
          </p:nvPr>
        </p:nvSpPr>
        <p:spPr>
          <a:xfrm>
            <a:off x="1370693" y="148046"/>
            <a:ext cx="9440100" cy="19332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583565" marR="0" lvl="0" indent="-457200" algn="ctr" rtl="0">
              <a:lnSpc>
                <a:spcPct val="110000"/>
              </a:lnSpc>
              <a:spcBef>
                <a:spcPts val="460"/>
              </a:spcBef>
              <a:spcAft>
                <a:spcPts val="0"/>
              </a:spcAft>
              <a:buSzPts val="5400"/>
              <a:buNone/>
            </a:pPr>
            <a:r>
              <a:rPr lang="de-DE" sz="4100" b="0" i="0" u="none" strike="noStrike" cap="none">
                <a:solidFill>
                  <a:srgbClr val="FFFFFF"/>
                </a:solidFill>
                <a:latin typeface="Sorts Mill Goudy"/>
                <a:ea typeface="Sorts Mill Goudy"/>
                <a:cs typeface="Sorts Mill Goudy"/>
                <a:sym typeface="Sorts Mill Goudy"/>
              </a:rPr>
              <a:t>PNRR: an opportunity for reform</a:t>
            </a:r>
            <a:br>
              <a:rPr lang="de-DE" sz="2800" b="0" i="0" u="none" strike="noStrike" cap="none">
                <a:solidFill>
                  <a:srgbClr val="FFFFFF"/>
                </a:solidFill>
                <a:latin typeface="Sorts Mill Goudy"/>
                <a:ea typeface="Sorts Mill Goudy"/>
                <a:cs typeface="Sorts Mill Goudy"/>
                <a:sym typeface="Sorts Mill Goudy"/>
              </a:rPr>
            </a:br>
            <a:endParaRPr/>
          </a:p>
        </p:txBody>
      </p:sp>
      <p:sp>
        <p:nvSpPr>
          <p:cNvPr id="226" name="Google Shape;226;g1264f0fb21d_0_52"/>
          <p:cNvSpPr txBox="1">
            <a:spLocks noGrp="1"/>
          </p:cNvSpPr>
          <p:nvPr>
            <p:ph type="subTitle" idx="1"/>
          </p:nvPr>
        </p:nvSpPr>
        <p:spPr>
          <a:xfrm>
            <a:off x="1370693" y="1541417"/>
            <a:ext cx="9440100" cy="48333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240665" algn="ctr" rtl="0">
              <a:lnSpc>
                <a:spcPct val="110000"/>
              </a:lnSpc>
              <a:spcBef>
                <a:spcPts val="460"/>
              </a:spcBef>
              <a:spcAft>
                <a:spcPts val="0"/>
              </a:spcAft>
              <a:buSzPts val="1610"/>
              <a:buFont typeface="Noto Sans Symbols"/>
              <a:buNone/>
            </a:pPr>
            <a:endParaRPr/>
          </a:p>
          <a:p>
            <a:pPr marL="469265" lvl="0" indent="-342900" algn="ctr" rtl="0">
              <a:lnSpc>
                <a:spcPct val="110000"/>
              </a:lnSpc>
              <a:spcBef>
                <a:spcPts val="460"/>
              </a:spcBef>
              <a:spcAft>
                <a:spcPts val="0"/>
              </a:spcAft>
              <a:buSzPts val="1610"/>
              <a:buFont typeface="Noto Sans Symbols"/>
              <a:buChar char="❖"/>
            </a:pPr>
            <a:r>
              <a:rPr lang="de-DE"/>
              <a:t>Explanatory report to the Draft Delegated Law for the reform of the tax system</a:t>
            </a:r>
            <a:endParaRPr/>
          </a:p>
          <a:p>
            <a:pPr marL="469265" lvl="0" indent="-342900" algn="ctr" rtl="0">
              <a:lnSpc>
                <a:spcPct val="110000"/>
              </a:lnSpc>
              <a:spcBef>
                <a:spcPts val="460"/>
              </a:spcBef>
              <a:spcAft>
                <a:spcPts val="0"/>
              </a:spcAft>
              <a:buSzPts val="1610"/>
              <a:buFont typeface="Noto Sans Symbols"/>
              <a:buChar char="❖"/>
            </a:pPr>
            <a:r>
              <a:rPr lang="de-DE"/>
              <a:t>"The reform of the tax system is among the key actions identified in the PNRR to respond to the country's structural weaknesses and in this regards an integral part of the recovery that is also intended to trigger thanks to European resources". </a:t>
            </a:r>
            <a:endParaRPr/>
          </a:p>
          <a:p>
            <a:pPr marL="469265" lvl="0" indent="-342900" algn="ctr" rtl="0">
              <a:lnSpc>
                <a:spcPct val="110000"/>
              </a:lnSpc>
              <a:spcBef>
                <a:spcPts val="460"/>
              </a:spcBef>
              <a:spcAft>
                <a:spcPts val="0"/>
              </a:spcAft>
              <a:buSzPts val="1610"/>
              <a:buFont typeface="Noto Sans Symbols"/>
              <a:buChar char="❖"/>
            </a:pPr>
            <a:r>
              <a:rPr lang="de-DE"/>
              <a:t>Main objectives: the growth of the economy, rationalisation and simplification of the tax system and reduction of the tax burden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264f0fb21d_0_57"/>
          <p:cNvSpPr txBox="1">
            <a:spLocks noGrp="1"/>
          </p:cNvSpPr>
          <p:nvPr>
            <p:ph type="ctrTitle"/>
          </p:nvPr>
        </p:nvSpPr>
        <p:spPr>
          <a:xfrm>
            <a:off x="1370693" y="0"/>
            <a:ext cx="9440100" cy="14979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sz="4100"/>
              <a:t>Towards a fully dual system :reform perspectives</a:t>
            </a:r>
            <a:endParaRPr sz="4100"/>
          </a:p>
        </p:txBody>
      </p:sp>
      <p:sp>
        <p:nvSpPr>
          <p:cNvPr id="232" name="Google Shape;232;g1264f0fb21d_0_57"/>
          <p:cNvSpPr txBox="1">
            <a:spLocks noGrp="1"/>
          </p:cNvSpPr>
          <p:nvPr>
            <p:ph type="subTitle" idx="1"/>
          </p:nvPr>
        </p:nvSpPr>
        <p:spPr>
          <a:xfrm>
            <a:off x="1370693" y="1680754"/>
            <a:ext cx="9440100" cy="48768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92500" lnSpcReduction="10000"/>
          </a:bodyPr>
          <a:lstStyle/>
          <a:p>
            <a:pPr marL="469265" lvl="0" indent="-335232" algn="ctr" rtl="0">
              <a:lnSpc>
                <a:spcPct val="110000"/>
              </a:lnSpc>
              <a:spcBef>
                <a:spcPts val="460"/>
              </a:spcBef>
              <a:spcAft>
                <a:spcPts val="0"/>
              </a:spcAft>
              <a:buSzPct val="70000"/>
              <a:buFont typeface="Noto Sans Symbols"/>
              <a:buChar char="❖"/>
            </a:pPr>
            <a:r>
              <a:rPr lang="de-DE"/>
              <a:t>unification of the discipline of all financial income, of any kind, in the new income category called "Financial income", confirming however the case approach that exists today on the various income cases also for the purpose of determining income, profits, interest, capital gains and losses</a:t>
            </a:r>
            <a:endParaRPr/>
          </a:p>
          <a:p>
            <a:pPr marL="469265" lvl="0" indent="-335232" algn="ctr" rtl="0">
              <a:lnSpc>
                <a:spcPct val="110000"/>
              </a:lnSpc>
              <a:spcBef>
                <a:spcPts val="460"/>
              </a:spcBef>
              <a:spcAft>
                <a:spcPts val="0"/>
              </a:spcAft>
              <a:buSzPct val="70000"/>
              <a:buFont typeface="Noto Sans Symbols"/>
              <a:buChar char="❖"/>
            </a:pPr>
            <a:r>
              <a:rPr lang="de-DE"/>
              <a:t>Fixing of a substitute tax rate on income equal to that of the corporate income tax in force at time of disbursement of income equal to that of the corporate income tax in force at time of distribution of income</a:t>
            </a:r>
            <a:endParaRPr/>
          </a:p>
          <a:p>
            <a:pPr marL="469265" lvl="0" indent="-335232" algn="ctr" rtl="0">
              <a:lnSpc>
                <a:spcPct val="110000"/>
              </a:lnSpc>
              <a:spcBef>
                <a:spcPts val="460"/>
              </a:spcBef>
              <a:spcAft>
                <a:spcPts val="0"/>
              </a:spcAft>
              <a:buSzPct val="70000"/>
              <a:buFont typeface="Noto Sans Symbols"/>
              <a:buChar char="❖"/>
            </a:pPr>
            <a:r>
              <a:rPr lang="de-DE"/>
              <a:t>introduction of the optional "intermediated savings" regime, under which the intermediary who has in deposit, custody, administration or management, financial products apply a substitute of income taxes on the total annual net result of financial income received or realised under the same report</a:t>
            </a:r>
            <a:endParaRPr/>
          </a:p>
          <a:p>
            <a:pPr marL="469265" lvl="0" indent="-240665" algn="ctr" rtl="0">
              <a:lnSpc>
                <a:spcPct val="110000"/>
              </a:lnSpc>
              <a:spcBef>
                <a:spcPts val="460"/>
              </a:spcBef>
              <a:spcAft>
                <a:spcPts val="0"/>
              </a:spcAft>
              <a:buSzPct val="70000"/>
              <a:buFont typeface="Noto Sans Symbols"/>
              <a:buNone/>
            </a:pPr>
            <a:endParaRPr/>
          </a:p>
          <a:p>
            <a:pPr marL="469265" lvl="0" indent="-240665" algn="ctr" rtl="0">
              <a:lnSpc>
                <a:spcPct val="110000"/>
              </a:lnSpc>
              <a:spcBef>
                <a:spcPts val="460"/>
              </a:spcBef>
              <a:spcAft>
                <a:spcPts val="0"/>
              </a:spcAft>
              <a:buSzPct val="70000"/>
              <a:buFont typeface="Noto Sans Symbol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264f0fb21d_0_62"/>
          <p:cNvSpPr txBox="1">
            <a:spLocks noGrp="1"/>
          </p:cNvSpPr>
          <p:nvPr>
            <p:ph type="ctrTitle"/>
          </p:nvPr>
        </p:nvSpPr>
        <p:spPr>
          <a:xfrm>
            <a:off x="1370693" y="78378"/>
            <a:ext cx="9440100" cy="14370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sz="4100" b="0" i="0" u="none" strike="noStrike" cap="none">
                <a:solidFill>
                  <a:srgbClr val="F4EDD8"/>
                </a:solidFill>
                <a:latin typeface="Sorts Mill Goudy"/>
                <a:ea typeface="Sorts Mill Goudy"/>
                <a:cs typeface="Sorts Mill Goudy"/>
                <a:sym typeface="Sorts Mill Goudy"/>
              </a:rPr>
              <a:t>Towards a fully dual system :reform perspectives</a:t>
            </a:r>
            <a:endParaRPr/>
          </a:p>
        </p:txBody>
      </p:sp>
      <p:sp>
        <p:nvSpPr>
          <p:cNvPr id="238" name="Google Shape;238;g1264f0fb21d_0_62"/>
          <p:cNvSpPr txBox="1">
            <a:spLocks noGrp="1"/>
          </p:cNvSpPr>
          <p:nvPr>
            <p:ph type="subTitle" idx="1"/>
          </p:nvPr>
        </p:nvSpPr>
        <p:spPr>
          <a:xfrm>
            <a:off x="1370693" y="2151017"/>
            <a:ext cx="9440100" cy="41628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carry-over of any annual negative surplus, without time limits, to the extent of eighty percent of the total result net of financial income received or realised in subsequent tax periods under the same custody, administration or management.</a:t>
            </a:r>
            <a:endParaRPr/>
          </a:p>
          <a:p>
            <a:pPr marL="469265" lvl="0" indent="-342900" algn="ctr" rtl="0">
              <a:lnSpc>
                <a:spcPct val="110000"/>
              </a:lnSpc>
              <a:spcBef>
                <a:spcPts val="460"/>
              </a:spcBef>
              <a:spcAft>
                <a:spcPts val="0"/>
              </a:spcAft>
              <a:buSzPts val="1610"/>
              <a:buFont typeface="Noto Sans Symbols"/>
              <a:buChar char="❖"/>
            </a:pPr>
            <a:r>
              <a:rPr lang="de-DE"/>
              <a:t>repeal of the "administered savings" and the "asset management“ tax regimes.</a:t>
            </a:r>
            <a:endParaRPr/>
          </a:p>
          <a:p>
            <a:pPr marL="469265" lvl="0" indent="-342900" algn="ctr" rtl="0">
              <a:lnSpc>
                <a:spcPct val="110000"/>
              </a:lnSpc>
              <a:spcBef>
                <a:spcPts val="460"/>
              </a:spcBef>
              <a:spcAft>
                <a:spcPts val="0"/>
              </a:spcAft>
              <a:buSzPts val="1610"/>
              <a:buFont typeface="Noto Sans Symbols"/>
              <a:buChar char="❖"/>
            </a:pPr>
            <a:r>
              <a:rPr lang="de-DE"/>
              <a:t>revision of the system of sanctions for infringements relating to financial income.</a:t>
            </a:r>
            <a:endParaRPr/>
          </a:p>
          <a:p>
            <a:pPr marL="469265" lvl="0" indent="-240665" algn="ctr" rtl="0">
              <a:lnSpc>
                <a:spcPct val="110000"/>
              </a:lnSpc>
              <a:spcBef>
                <a:spcPts val="460"/>
              </a:spcBef>
              <a:spcAft>
                <a:spcPts val="0"/>
              </a:spcAft>
              <a:buSzPts val="1610"/>
              <a:buFont typeface="Noto Sans Symbols"/>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264f0fb21d_0_67"/>
          <p:cNvSpPr txBox="1">
            <a:spLocks noGrp="1"/>
          </p:cNvSpPr>
          <p:nvPr>
            <p:ph type="ctrTitle"/>
          </p:nvPr>
        </p:nvSpPr>
        <p:spPr>
          <a:xfrm>
            <a:off x="1370693" y="200298"/>
            <a:ext cx="9440100" cy="9057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sz="4100"/>
              <a:t>An important gap: cryptocurrencies</a:t>
            </a:r>
            <a:endParaRPr sz="4100"/>
          </a:p>
        </p:txBody>
      </p:sp>
      <p:sp>
        <p:nvSpPr>
          <p:cNvPr id="244" name="Google Shape;244;g1264f0fb21d_0_67"/>
          <p:cNvSpPr txBox="1">
            <a:spLocks noGrp="1"/>
          </p:cNvSpPr>
          <p:nvPr>
            <p:ph type="subTitle" idx="1"/>
          </p:nvPr>
        </p:nvSpPr>
        <p:spPr>
          <a:xfrm>
            <a:off x="1370693" y="1402080"/>
            <a:ext cx="9440100" cy="50859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this tax reform could be the opportunity to regulate this case, currently without any regulation in Italy.</a:t>
            </a:r>
            <a:endParaRPr/>
          </a:p>
          <a:p>
            <a:pPr marL="469265" lvl="0" indent="-342900" algn="ctr" rtl="0">
              <a:lnSpc>
                <a:spcPct val="110000"/>
              </a:lnSpc>
              <a:spcBef>
                <a:spcPts val="460"/>
              </a:spcBef>
              <a:spcAft>
                <a:spcPts val="0"/>
              </a:spcAft>
              <a:buSzPts val="1610"/>
              <a:buFont typeface="Noto Sans Symbols"/>
              <a:buChar char="❖"/>
            </a:pPr>
            <a:r>
              <a:rPr lang="de-DE"/>
              <a:t>despite the measures taken thanks above all to the transposition of the IV and V Anti-Money Laundering Directives, it is necessary that the legislator provides for an organic arrangement of the phenomenon, especially from a fiscal point of view.</a:t>
            </a:r>
            <a:endParaRPr/>
          </a:p>
          <a:p>
            <a:pPr marL="469265" lvl="0" indent="-342900" algn="ctr" rtl="0">
              <a:lnSpc>
                <a:spcPct val="110000"/>
              </a:lnSpc>
              <a:spcBef>
                <a:spcPts val="460"/>
              </a:spcBef>
              <a:spcAft>
                <a:spcPts val="0"/>
              </a:spcAft>
              <a:buSzPts val="1610"/>
              <a:buFont typeface="Noto Sans Symbols"/>
              <a:buChar char="❖"/>
            </a:pPr>
            <a:r>
              <a:rPr lang="de-DE"/>
              <a:t>It would therefore be appropriate for a legislative intervention to be carried out in order to confirm that the capital gains realized from the sale of cryptocurrencies fall within the scope of taxability of capital gains deriving from the sale of foreign currencies (Art. 67, letter .c-ter TUIR) with consequent relevance also of the related capital losses.</a:t>
            </a:r>
            <a:endParaRPr/>
          </a:p>
          <a:p>
            <a:pPr marL="469265" lvl="0" indent="-240665" algn="ctr" rtl="0">
              <a:lnSpc>
                <a:spcPct val="110000"/>
              </a:lnSpc>
              <a:spcBef>
                <a:spcPts val="460"/>
              </a:spcBef>
              <a:spcAft>
                <a:spcPts val="0"/>
              </a:spcAft>
              <a:buSzPts val="1610"/>
              <a:buFont typeface="Noto Sans Symbols"/>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243c898b9_0_0"/>
          <p:cNvSpPr txBox="1">
            <a:spLocks noGrp="1"/>
          </p:cNvSpPr>
          <p:nvPr>
            <p:ph type="ctrTitle"/>
          </p:nvPr>
        </p:nvSpPr>
        <p:spPr>
          <a:xfrm>
            <a:off x="1370700" y="1089304"/>
            <a:ext cx="9440100" cy="25092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3DED1"/>
              </a:buClr>
              <a:buSzPts val="4000"/>
              <a:buFont typeface="Sorts Mill Goudy"/>
              <a:buNone/>
            </a:pPr>
            <a:r>
              <a:rPr lang="de-DE" sz="4500" b="1">
                <a:solidFill>
                  <a:srgbClr val="E3DED1"/>
                </a:solidFill>
              </a:rPr>
              <a:t>Tax Treatment of Capital Losses in Hungary</a:t>
            </a:r>
            <a:endParaRPr sz="5900" b="1">
              <a:solidFill>
                <a:srgbClr val="E3DED1"/>
              </a:solidFill>
            </a:endParaRPr>
          </a:p>
          <a:p>
            <a:pPr marL="0" lvl="0" indent="0" algn="ctr" rtl="0">
              <a:lnSpc>
                <a:spcPct val="90000"/>
              </a:lnSpc>
              <a:spcBef>
                <a:spcPts val="0"/>
              </a:spcBef>
              <a:spcAft>
                <a:spcPts val="0"/>
              </a:spcAft>
              <a:buSzPts val="5400"/>
              <a:buNone/>
            </a:pPr>
            <a:endParaRPr/>
          </a:p>
        </p:txBody>
      </p:sp>
      <p:sp>
        <p:nvSpPr>
          <p:cNvPr id="251" name="Google Shape;251;g12243c898b9_0_0"/>
          <p:cNvSpPr txBox="1">
            <a:spLocks noGrp="1"/>
          </p:cNvSpPr>
          <p:nvPr>
            <p:ph type="subTitle" idx="1"/>
          </p:nvPr>
        </p:nvSpPr>
        <p:spPr>
          <a:xfrm>
            <a:off x="5584597" y="3773500"/>
            <a:ext cx="5226300" cy="1050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10000"/>
          </a:bodyPr>
          <a:lstStyle/>
          <a:p>
            <a:pPr marL="0" lvl="0" indent="0" algn="ctr" rtl="0">
              <a:lnSpc>
                <a:spcPct val="110000"/>
              </a:lnSpc>
              <a:spcBef>
                <a:spcPts val="460"/>
              </a:spcBef>
              <a:spcAft>
                <a:spcPts val="0"/>
              </a:spcAft>
              <a:buSzPts val="1610"/>
              <a:buNone/>
            </a:pPr>
            <a:r>
              <a:rPr lang="de-DE"/>
              <a:t>Dorottya Szekeres</a:t>
            </a:r>
            <a:endParaRPr/>
          </a:p>
          <a:p>
            <a:pPr marL="0" lvl="0" indent="0" algn="ctr" rtl="0">
              <a:lnSpc>
                <a:spcPct val="110000"/>
              </a:lnSpc>
              <a:spcBef>
                <a:spcPts val="600"/>
              </a:spcBef>
              <a:spcAft>
                <a:spcPts val="600"/>
              </a:spcAft>
              <a:buSzPts val="1610"/>
              <a:buNone/>
            </a:pPr>
            <a:r>
              <a:rPr lang="de-DE"/>
              <a:t>Szeréna Tóth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25aa25edad_0_0"/>
          <p:cNvSpPr txBox="1">
            <a:spLocks noGrp="1"/>
          </p:cNvSpPr>
          <p:nvPr>
            <p:ph type="ctrTitle"/>
          </p:nvPr>
        </p:nvSpPr>
        <p:spPr>
          <a:xfrm>
            <a:off x="1375950" y="507825"/>
            <a:ext cx="9440100" cy="10500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b="1"/>
              <a:t>Content</a:t>
            </a:r>
            <a:endParaRPr b="1"/>
          </a:p>
        </p:txBody>
      </p:sp>
      <p:sp>
        <p:nvSpPr>
          <p:cNvPr id="258" name="Google Shape;258;g125aa25edad_0_0"/>
          <p:cNvSpPr txBox="1">
            <a:spLocks noGrp="1"/>
          </p:cNvSpPr>
          <p:nvPr>
            <p:ph type="subTitle" idx="1"/>
          </p:nvPr>
        </p:nvSpPr>
        <p:spPr>
          <a:xfrm>
            <a:off x="690400" y="1557850"/>
            <a:ext cx="10939200" cy="48858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10000"/>
          </a:bodyPr>
          <a:lstStyle/>
          <a:p>
            <a:pPr marL="457200" lvl="0" indent="-365368" algn="l" rtl="0">
              <a:lnSpc>
                <a:spcPct val="110000"/>
              </a:lnSpc>
              <a:spcBef>
                <a:spcPts val="460"/>
              </a:spcBef>
              <a:spcAft>
                <a:spcPts val="0"/>
              </a:spcAft>
              <a:buSzPts val="2533"/>
              <a:buChar char="❖"/>
            </a:pPr>
            <a:r>
              <a:rPr lang="de-DE" sz="3223"/>
              <a:t>A: Introduction</a:t>
            </a:r>
            <a:endParaRPr sz="3223"/>
          </a:p>
          <a:p>
            <a:pPr marL="457200" lvl="0" indent="-365368" algn="l" rtl="0">
              <a:lnSpc>
                <a:spcPct val="110000"/>
              </a:lnSpc>
              <a:spcBef>
                <a:spcPts val="0"/>
              </a:spcBef>
              <a:spcAft>
                <a:spcPts val="0"/>
              </a:spcAft>
              <a:buSzPts val="2533"/>
              <a:buChar char="❖"/>
            </a:pPr>
            <a:r>
              <a:rPr lang="de-DE" sz="3223"/>
              <a:t>B: Losses from swap - contracts</a:t>
            </a:r>
            <a:endParaRPr sz="3223"/>
          </a:p>
          <a:p>
            <a:pPr marL="1371600" lvl="0" indent="-359018" algn="l" rtl="0">
              <a:lnSpc>
                <a:spcPct val="110000"/>
              </a:lnSpc>
              <a:spcBef>
                <a:spcPts val="0"/>
              </a:spcBef>
              <a:spcAft>
                <a:spcPts val="0"/>
              </a:spcAft>
              <a:buSzPts val="2416"/>
              <a:buAutoNum type="romanUcPeriod"/>
            </a:pPr>
            <a:r>
              <a:rPr lang="de-DE" sz="3106"/>
              <a:t>Swap contracts</a:t>
            </a:r>
            <a:endParaRPr sz="3106"/>
          </a:p>
          <a:p>
            <a:pPr marL="1371600" lvl="0" indent="-359018" algn="l" rtl="0">
              <a:lnSpc>
                <a:spcPct val="110000"/>
              </a:lnSpc>
              <a:spcBef>
                <a:spcPts val="0"/>
              </a:spcBef>
              <a:spcAft>
                <a:spcPts val="0"/>
              </a:spcAft>
              <a:buSzPts val="2416"/>
              <a:buAutoNum type="romanUcPeriod"/>
            </a:pPr>
            <a:r>
              <a:rPr lang="de-DE" sz="3106"/>
              <a:t>Record of gains and losses</a:t>
            </a:r>
            <a:endParaRPr sz="3106"/>
          </a:p>
          <a:p>
            <a:pPr marL="1371600" lvl="0" indent="-359018" algn="l" rtl="0">
              <a:lnSpc>
                <a:spcPct val="110000"/>
              </a:lnSpc>
              <a:spcBef>
                <a:spcPts val="0"/>
              </a:spcBef>
              <a:spcAft>
                <a:spcPts val="0"/>
              </a:spcAft>
              <a:buSzPts val="2416"/>
              <a:buAutoNum type="romanUcPeriod"/>
            </a:pPr>
            <a:r>
              <a:rPr lang="de-DE" sz="3106"/>
              <a:t>“</a:t>
            </a:r>
            <a:r>
              <a:rPr lang="de-DE" sz="3106" i="1"/>
              <a:t>Tax compensation account</a:t>
            </a:r>
            <a:r>
              <a:rPr lang="de-DE" sz="3106"/>
              <a:t>” and “</a:t>
            </a:r>
            <a:r>
              <a:rPr lang="de-DE" sz="3106" i="1"/>
              <a:t>Amount of eligibility for tax compensation</a:t>
            </a:r>
            <a:r>
              <a:rPr lang="de-DE" sz="3106"/>
              <a:t>”</a:t>
            </a:r>
            <a:endParaRPr sz="3106"/>
          </a:p>
          <a:p>
            <a:pPr marL="457200" lvl="0" indent="-371719" algn="l" rtl="0">
              <a:lnSpc>
                <a:spcPct val="110000"/>
              </a:lnSpc>
              <a:spcBef>
                <a:spcPts val="0"/>
              </a:spcBef>
              <a:spcAft>
                <a:spcPts val="0"/>
              </a:spcAft>
              <a:buSzPts val="2651"/>
              <a:buChar char="❖"/>
            </a:pPr>
            <a:r>
              <a:rPr lang="de-DE" sz="3341"/>
              <a:t>C: Losses from a controlled capital market transaction</a:t>
            </a:r>
            <a:endParaRPr sz="3341"/>
          </a:p>
          <a:p>
            <a:pPr marL="457200" lvl="0" indent="-371719" algn="l" rtl="0">
              <a:lnSpc>
                <a:spcPct val="110000"/>
              </a:lnSpc>
              <a:spcBef>
                <a:spcPts val="0"/>
              </a:spcBef>
              <a:spcAft>
                <a:spcPts val="0"/>
              </a:spcAft>
              <a:buSzPts val="2651"/>
              <a:buChar char="❖"/>
            </a:pPr>
            <a:r>
              <a:rPr lang="de-DE" sz="3341"/>
              <a:t>D: Losses from a cryptocurrency transaction</a:t>
            </a:r>
            <a:endParaRPr sz="3341"/>
          </a:p>
          <a:p>
            <a:pPr marL="457200" lvl="0" indent="-371719" algn="l" rtl="0">
              <a:lnSpc>
                <a:spcPct val="110000"/>
              </a:lnSpc>
              <a:spcBef>
                <a:spcPts val="0"/>
              </a:spcBef>
              <a:spcAft>
                <a:spcPts val="0"/>
              </a:spcAft>
              <a:buSzPts val="2651"/>
              <a:buChar char="❖"/>
            </a:pPr>
            <a:r>
              <a:rPr lang="de-DE" sz="3341"/>
              <a:t>E: Conclusion</a:t>
            </a:r>
            <a:endParaRPr sz="3341"/>
          </a:p>
          <a:p>
            <a:pPr marL="0" lvl="0" indent="0" algn="l" rtl="0">
              <a:lnSpc>
                <a:spcPct val="110000"/>
              </a:lnSpc>
              <a:spcBef>
                <a:spcPts val="600"/>
              </a:spcBef>
              <a:spcAft>
                <a:spcPts val="0"/>
              </a:spcAft>
              <a:buSzPts val="1610"/>
              <a:buNone/>
            </a:pPr>
            <a:endParaRPr/>
          </a:p>
          <a:p>
            <a:pPr marL="0" lvl="0" indent="457200" algn="l" rtl="0">
              <a:lnSpc>
                <a:spcPct val="110000"/>
              </a:lnSpc>
              <a:spcBef>
                <a:spcPts val="600"/>
              </a:spcBef>
              <a:spcAft>
                <a:spcPts val="0"/>
              </a:spcAft>
              <a:buSzPts val="1610"/>
              <a:buNone/>
            </a:pPr>
            <a:endParaRPr/>
          </a:p>
          <a:p>
            <a:pPr marL="457200" lvl="0" indent="0" algn="l" rtl="0">
              <a:lnSpc>
                <a:spcPct val="110000"/>
              </a:lnSpc>
              <a:spcBef>
                <a:spcPts val="600"/>
              </a:spcBef>
              <a:spcAft>
                <a:spcPts val="0"/>
              </a:spcAft>
              <a:buSzPts val="1610"/>
              <a:buNone/>
            </a:pPr>
            <a:endParaRPr/>
          </a:p>
          <a:p>
            <a:pPr marL="457200" lvl="0" indent="0" algn="l" rtl="0">
              <a:lnSpc>
                <a:spcPct val="110000"/>
              </a:lnSpc>
              <a:spcBef>
                <a:spcPts val="600"/>
              </a:spcBef>
              <a:spcAft>
                <a:spcPts val="600"/>
              </a:spcAft>
              <a:buSzPts val="161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243c898b9_0_6"/>
          <p:cNvSpPr txBox="1">
            <a:spLocks noGrp="1"/>
          </p:cNvSpPr>
          <p:nvPr>
            <p:ph type="ctrTitle"/>
          </p:nvPr>
        </p:nvSpPr>
        <p:spPr>
          <a:xfrm>
            <a:off x="1447425" y="260838"/>
            <a:ext cx="9440100" cy="14271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457200" lvl="0" indent="-457200" algn="ctr" rtl="0">
              <a:lnSpc>
                <a:spcPct val="90000"/>
              </a:lnSpc>
              <a:spcBef>
                <a:spcPts val="0"/>
              </a:spcBef>
              <a:spcAft>
                <a:spcPts val="0"/>
              </a:spcAft>
              <a:buSzPts val="5400"/>
              <a:buAutoNum type="alphaUcPeriod"/>
            </a:pPr>
            <a:r>
              <a:rPr lang="de-DE" b="1"/>
              <a:t> Introduction</a:t>
            </a:r>
            <a:endParaRPr b="1"/>
          </a:p>
        </p:txBody>
      </p:sp>
      <p:sp>
        <p:nvSpPr>
          <p:cNvPr id="265" name="Google Shape;265;g12243c898b9_0_6"/>
          <p:cNvSpPr txBox="1">
            <a:spLocks noGrp="1"/>
          </p:cNvSpPr>
          <p:nvPr>
            <p:ph type="subTitle" idx="1"/>
          </p:nvPr>
        </p:nvSpPr>
        <p:spPr>
          <a:xfrm>
            <a:off x="381000" y="2055875"/>
            <a:ext cx="11430000" cy="49401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57200" lvl="0" indent="-381000" algn="l" rtl="0">
              <a:lnSpc>
                <a:spcPct val="110000"/>
              </a:lnSpc>
              <a:spcBef>
                <a:spcPts val="460"/>
              </a:spcBef>
              <a:spcAft>
                <a:spcPts val="0"/>
              </a:spcAft>
              <a:buSzPts val="2400"/>
              <a:buChar char="❖"/>
            </a:pPr>
            <a:r>
              <a:rPr lang="de-DE" sz="2400"/>
              <a:t>Only the treatment of realized capital losses is possible</a:t>
            </a:r>
            <a:endParaRPr sz="2400"/>
          </a:p>
          <a:p>
            <a:pPr marL="457200" lvl="0" indent="0" algn="l" rtl="0">
              <a:lnSpc>
                <a:spcPct val="110000"/>
              </a:lnSpc>
              <a:spcBef>
                <a:spcPts val="600"/>
              </a:spcBef>
              <a:spcAft>
                <a:spcPts val="0"/>
              </a:spcAft>
              <a:buSzPts val="1610"/>
              <a:buNone/>
            </a:pPr>
            <a:endParaRPr sz="2400"/>
          </a:p>
          <a:p>
            <a:pPr marL="457200" lvl="0" indent="-381000" algn="l" rtl="0">
              <a:lnSpc>
                <a:spcPct val="110000"/>
              </a:lnSpc>
              <a:spcBef>
                <a:spcPts val="600"/>
              </a:spcBef>
              <a:spcAft>
                <a:spcPts val="0"/>
              </a:spcAft>
              <a:buSzPts val="2400"/>
              <a:buChar char="❖"/>
            </a:pPr>
            <a:r>
              <a:rPr lang="de-DE" sz="2400"/>
              <a:t>According to the Hungarian Act on Personal Income Tax (the </a:t>
            </a:r>
            <a:r>
              <a:rPr lang="de-DE" sz="2400" b="1" i="1"/>
              <a:t>PIT Act</a:t>
            </a:r>
            <a:r>
              <a:rPr lang="de-DE" sz="2400"/>
              <a:t>) the treatment of capital losses is not general</a:t>
            </a:r>
            <a:endParaRPr sz="2400"/>
          </a:p>
          <a:p>
            <a:pPr marL="457200" lvl="0" indent="-381000" algn="l" rtl="0">
              <a:lnSpc>
                <a:spcPct val="110000"/>
              </a:lnSpc>
              <a:spcBef>
                <a:spcPts val="0"/>
              </a:spcBef>
              <a:spcAft>
                <a:spcPts val="0"/>
              </a:spcAft>
              <a:buSzPts val="2400"/>
              <a:buChar char="❖"/>
            </a:pPr>
            <a:r>
              <a:rPr lang="de-DE" sz="2400"/>
              <a:t>Capital losses can be offset only in case of</a:t>
            </a:r>
            <a:endParaRPr sz="2400"/>
          </a:p>
          <a:p>
            <a:pPr marL="1371600" lvl="2" indent="-387350" algn="l" rtl="0">
              <a:lnSpc>
                <a:spcPct val="100000"/>
              </a:lnSpc>
              <a:spcBef>
                <a:spcPts val="0"/>
              </a:spcBef>
              <a:spcAft>
                <a:spcPts val="0"/>
              </a:spcAft>
              <a:buSzPts val="2500"/>
              <a:buChar char="■"/>
            </a:pPr>
            <a:r>
              <a:rPr lang="de-DE" sz="2500" i="1"/>
              <a:t>swap contracts</a:t>
            </a:r>
            <a:endParaRPr sz="2500" i="1"/>
          </a:p>
          <a:p>
            <a:pPr marL="1371600" lvl="2" indent="-387350" algn="l" rtl="0">
              <a:lnSpc>
                <a:spcPct val="100000"/>
              </a:lnSpc>
              <a:spcBef>
                <a:spcPts val="0"/>
              </a:spcBef>
              <a:spcAft>
                <a:spcPts val="0"/>
              </a:spcAft>
              <a:buSzPts val="2500"/>
              <a:buChar char="■"/>
            </a:pPr>
            <a:r>
              <a:rPr lang="de-DE" sz="2500" i="1"/>
              <a:t>controlled capital market transactions</a:t>
            </a:r>
            <a:endParaRPr sz="2500" i="1"/>
          </a:p>
          <a:p>
            <a:pPr marL="1371600" lvl="2" indent="-387350" algn="l" rtl="0">
              <a:lnSpc>
                <a:spcPct val="100000"/>
              </a:lnSpc>
              <a:spcBef>
                <a:spcPts val="0"/>
              </a:spcBef>
              <a:spcAft>
                <a:spcPts val="0"/>
              </a:spcAft>
              <a:buSzPts val="2500"/>
              <a:buChar char="■"/>
            </a:pPr>
            <a:r>
              <a:rPr lang="de-DE" sz="2500" i="1"/>
              <a:t>cryptocurrency  transactions</a:t>
            </a:r>
            <a:endParaRPr sz="2500" i="1"/>
          </a:p>
          <a:p>
            <a:pPr marL="0" lvl="0" indent="0" algn="ctr" rtl="0">
              <a:lnSpc>
                <a:spcPct val="110000"/>
              </a:lnSpc>
              <a:spcBef>
                <a:spcPts val="600"/>
              </a:spcBef>
              <a:spcAft>
                <a:spcPts val="600"/>
              </a:spcAft>
              <a:buSzPts val="161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2243c898b9_0_13"/>
          <p:cNvSpPr txBox="1">
            <a:spLocks noGrp="1"/>
          </p:cNvSpPr>
          <p:nvPr>
            <p:ph type="ctrTitle"/>
          </p:nvPr>
        </p:nvSpPr>
        <p:spPr>
          <a:xfrm>
            <a:off x="1332600" y="583000"/>
            <a:ext cx="9440100" cy="8829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de-DE" b="1"/>
              <a:t>B. Losses from swap - contracts</a:t>
            </a:r>
            <a:endParaRPr b="1"/>
          </a:p>
          <a:p>
            <a:pPr marL="457200" lvl="0" indent="-431482" algn="ctr" rtl="0">
              <a:lnSpc>
                <a:spcPct val="90000"/>
              </a:lnSpc>
              <a:spcBef>
                <a:spcPts val="0"/>
              </a:spcBef>
              <a:spcAft>
                <a:spcPts val="0"/>
              </a:spcAft>
              <a:buSzPct val="100000"/>
              <a:buAutoNum type="romanUcPeriod"/>
            </a:pPr>
            <a:r>
              <a:rPr lang="de-DE" sz="3550"/>
              <a:t>Swap contracts</a:t>
            </a:r>
            <a:endParaRPr sz="3550"/>
          </a:p>
        </p:txBody>
      </p:sp>
      <p:sp>
        <p:nvSpPr>
          <p:cNvPr id="272" name="Google Shape;272;g12243c898b9_0_13"/>
          <p:cNvSpPr txBox="1">
            <a:spLocks noGrp="1"/>
          </p:cNvSpPr>
          <p:nvPr>
            <p:ph type="subTitle" idx="1"/>
          </p:nvPr>
        </p:nvSpPr>
        <p:spPr>
          <a:xfrm>
            <a:off x="214800" y="2079575"/>
            <a:ext cx="11675700" cy="43641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57200" lvl="0" indent="-330835" algn="l" rtl="0">
              <a:lnSpc>
                <a:spcPct val="110000"/>
              </a:lnSpc>
              <a:spcBef>
                <a:spcPts val="460"/>
              </a:spcBef>
              <a:spcAft>
                <a:spcPts val="0"/>
              </a:spcAft>
              <a:buSzPts val="1610"/>
              <a:buChar char="❖"/>
            </a:pPr>
            <a:r>
              <a:rPr lang="de-DE" sz="2500" b="1" i="1"/>
              <a:t>Swap </a:t>
            </a:r>
            <a:r>
              <a:rPr lang="de-DE" sz="2400" i="1"/>
              <a:t>(currency, capital, interest swap) means a complex agreement for the exchange of a financial instrument</a:t>
            </a:r>
            <a:endParaRPr sz="2400" i="1"/>
          </a:p>
          <a:p>
            <a:pPr marL="0" lvl="0" indent="0" algn="l" rtl="0">
              <a:lnSpc>
                <a:spcPct val="110000"/>
              </a:lnSpc>
              <a:spcBef>
                <a:spcPts val="600"/>
              </a:spcBef>
              <a:spcAft>
                <a:spcPts val="0"/>
              </a:spcAft>
              <a:buSzPts val="1610"/>
              <a:buNone/>
            </a:pPr>
            <a:endParaRPr sz="2400" i="1"/>
          </a:p>
          <a:p>
            <a:pPr marL="457200" lvl="0" indent="-330835" algn="l" rtl="0">
              <a:lnSpc>
                <a:spcPct val="110000"/>
              </a:lnSpc>
              <a:spcBef>
                <a:spcPts val="600"/>
              </a:spcBef>
              <a:spcAft>
                <a:spcPts val="0"/>
              </a:spcAft>
              <a:buSzPts val="1610"/>
              <a:buChar char="❖"/>
            </a:pPr>
            <a:r>
              <a:rPr lang="de-DE" sz="2400" i="1"/>
              <a:t>From these transactions profit and losses may occur</a:t>
            </a:r>
            <a:endParaRPr sz="2400" i="1"/>
          </a:p>
          <a:p>
            <a:pPr marL="914400" lvl="1" indent="-321944" algn="l" rtl="0">
              <a:lnSpc>
                <a:spcPct val="100000"/>
              </a:lnSpc>
              <a:spcBef>
                <a:spcPts val="0"/>
              </a:spcBef>
              <a:spcAft>
                <a:spcPts val="0"/>
              </a:spcAft>
              <a:buSzPts val="1470"/>
              <a:buChar char="➢"/>
            </a:pPr>
            <a:r>
              <a:rPr lang="de-DE" sz="2500" b="1" i="1" u="sng"/>
              <a:t>Profit realized on swaps:</a:t>
            </a:r>
            <a:r>
              <a:rPr lang="de-DE" sz="2400"/>
              <a:t> </a:t>
            </a:r>
            <a:r>
              <a:rPr lang="de-DE"/>
              <a:t> </a:t>
            </a:r>
            <a:r>
              <a:rPr lang="de-DE" sz="2300"/>
              <a:t>Fraction of the revenue received in a tax year in connection with the  swap that is in excess of the expenses the individual has incurred as directly related to the swap</a:t>
            </a:r>
            <a:endParaRPr sz="2300"/>
          </a:p>
          <a:p>
            <a:pPr marL="914400" lvl="0" indent="0" algn="l" rtl="0">
              <a:lnSpc>
                <a:spcPct val="110000"/>
              </a:lnSpc>
              <a:spcBef>
                <a:spcPts val="600"/>
              </a:spcBef>
              <a:spcAft>
                <a:spcPts val="0"/>
              </a:spcAft>
              <a:buSzPts val="1610"/>
              <a:buNone/>
            </a:pPr>
            <a:endParaRPr sz="2400"/>
          </a:p>
          <a:p>
            <a:pPr marL="914400" lvl="1" indent="-321944" algn="l" rtl="0">
              <a:lnSpc>
                <a:spcPct val="100000"/>
              </a:lnSpc>
              <a:spcBef>
                <a:spcPts val="600"/>
              </a:spcBef>
              <a:spcAft>
                <a:spcPts val="0"/>
              </a:spcAft>
              <a:buSzPts val="1470"/>
              <a:buChar char="➢"/>
            </a:pPr>
            <a:r>
              <a:rPr lang="de-DE" sz="2500" b="1" i="1" u="sng"/>
              <a:t>Loss realized on swaps:</a:t>
            </a:r>
            <a:r>
              <a:rPr lang="de-DE" sz="2500"/>
              <a:t> </a:t>
            </a:r>
            <a:r>
              <a:rPr lang="de-DE" sz="2300"/>
              <a:t>Any sum of swap expenses that is in excess of swap revenue</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264f0fb21d_0_0"/>
          <p:cNvSpPr txBox="1">
            <a:spLocks noGrp="1"/>
          </p:cNvSpPr>
          <p:nvPr>
            <p:ph type="ctrTitle"/>
          </p:nvPr>
        </p:nvSpPr>
        <p:spPr>
          <a:xfrm>
            <a:off x="1370700" y="1089304"/>
            <a:ext cx="9440100" cy="25092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3DED1"/>
              </a:buClr>
              <a:buSzPts val="4000"/>
              <a:buFont typeface="Sorts Mill Goudy"/>
              <a:buNone/>
            </a:pPr>
            <a:r>
              <a:rPr lang="de-DE" sz="4500" b="1">
                <a:solidFill>
                  <a:srgbClr val="E3DED1"/>
                </a:solidFill>
              </a:rPr>
              <a:t>Tax Treatment of Capital Losses in </a:t>
            </a:r>
            <a:br>
              <a:rPr lang="de-DE" sz="4500" b="1">
                <a:solidFill>
                  <a:srgbClr val="E3DED1"/>
                </a:solidFill>
              </a:rPr>
            </a:br>
            <a:r>
              <a:rPr lang="de-DE" sz="4500" b="1">
                <a:solidFill>
                  <a:srgbClr val="E3DED1"/>
                </a:solidFill>
              </a:rPr>
              <a:t>Italy</a:t>
            </a:r>
            <a:endParaRPr sz="5900" b="1">
              <a:solidFill>
                <a:srgbClr val="E3DED1"/>
              </a:solidFill>
            </a:endParaRPr>
          </a:p>
          <a:p>
            <a:pPr marL="0" lvl="0" indent="0" algn="ctr" rtl="0">
              <a:lnSpc>
                <a:spcPct val="90000"/>
              </a:lnSpc>
              <a:spcBef>
                <a:spcPts val="0"/>
              </a:spcBef>
              <a:spcAft>
                <a:spcPts val="0"/>
              </a:spcAft>
              <a:buSzPts val="5400"/>
              <a:buNone/>
            </a:pPr>
            <a:endParaRPr/>
          </a:p>
        </p:txBody>
      </p:sp>
      <p:sp>
        <p:nvSpPr>
          <p:cNvPr id="165" name="Google Shape;165;g1264f0fb21d_0_0"/>
          <p:cNvSpPr txBox="1">
            <a:spLocks noGrp="1"/>
          </p:cNvSpPr>
          <p:nvPr>
            <p:ph type="subTitle" idx="1"/>
          </p:nvPr>
        </p:nvSpPr>
        <p:spPr>
          <a:xfrm>
            <a:off x="5584597" y="3773500"/>
            <a:ext cx="5226300" cy="1815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92500" lnSpcReduction="20000"/>
          </a:bodyPr>
          <a:lstStyle/>
          <a:p>
            <a:pPr marL="0" lvl="0" indent="0" algn="ctr" rtl="0">
              <a:lnSpc>
                <a:spcPct val="110000"/>
              </a:lnSpc>
              <a:spcBef>
                <a:spcPts val="460"/>
              </a:spcBef>
              <a:spcAft>
                <a:spcPts val="0"/>
              </a:spcAft>
              <a:buSzPct val="70000"/>
              <a:buNone/>
            </a:pPr>
            <a:r>
              <a:rPr lang="de-DE"/>
              <a:t>Giulio Braccioni</a:t>
            </a:r>
            <a:endParaRPr/>
          </a:p>
          <a:p>
            <a:pPr marL="0" lvl="0" indent="0" algn="ctr" rtl="0">
              <a:lnSpc>
                <a:spcPct val="110000"/>
              </a:lnSpc>
              <a:spcBef>
                <a:spcPts val="460"/>
              </a:spcBef>
              <a:spcAft>
                <a:spcPts val="0"/>
              </a:spcAft>
              <a:buSzPct val="70000"/>
              <a:buNone/>
            </a:pPr>
            <a:r>
              <a:rPr lang="de-DE"/>
              <a:t>Università degli Studi di Ferrara</a:t>
            </a:r>
            <a:endParaRPr/>
          </a:p>
          <a:p>
            <a:pPr marL="0" lvl="0" indent="0" algn="ctr" rtl="0">
              <a:lnSpc>
                <a:spcPct val="110000"/>
              </a:lnSpc>
              <a:spcBef>
                <a:spcPts val="460"/>
              </a:spcBef>
              <a:spcAft>
                <a:spcPts val="0"/>
              </a:spcAft>
              <a:buSzPct val="70000"/>
              <a:buNone/>
            </a:pPr>
            <a:r>
              <a:rPr lang="de-DE"/>
              <a:t>2° May 2022</a:t>
            </a:r>
            <a:endParaRPr/>
          </a:p>
          <a:p>
            <a:pPr marL="0" lvl="0" indent="0" algn="ctr" rtl="0">
              <a:lnSpc>
                <a:spcPct val="110000"/>
              </a:lnSpc>
              <a:spcBef>
                <a:spcPts val="460"/>
              </a:spcBef>
              <a:spcAft>
                <a:spcPts val="0"/>
              </a:spcAft>
              <a:buSzPct val="70000"/>
              <a:buNone/>
            </a:pPr>
            <a:endParaRPr/>
          </a:p>
          <a:p>
            <a:pPr marL="0" lvl="0" indent="0" algn="ctr" rtl="0">
              <a:lnSpc>
                <a:spcPct val="110000"/>
              </a:lnSpc>
              <a:spcBef>
                <a:spcPts val="460"/>
              </a:spcBef>
              <a:spcAft>
                <a:spcPts val="0"/>
              </a:spcAft>
              <a:buSzPct val="7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2243c898b9_0_25"/>
          <p:cNvSpPr txBox="1">
            <a:spLocks noGrp="1"/>
          </p:cNvSpPr>
          <p:nvPr>
            <p:ph type="ctrTitle"/>
          </p:nvPr>
        </p:nvSpPr>
        <p:spPr>
          <a:xfrm>
            <a:off x="1415480" y="188640"/>
            <a:ext cx="9440100" cy="187220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990"/>
              <a:buNone/>
            </a:pPr>
            <a:r>
              <a:rPr lang="de-DE" b="1"/>
              <a:t>B. Losses from swap - contracts</a:t>
            </a:r>
            <a:endParaRPr b="1"/>
          </a:p>
          <a:p>
            <a:pPr marL="0" lvl="0" indent="0" algn="ctr" rtl="0">
              <a:lnSpc>
                <a:spcPct val="90000"/>
              </a:lnSpc>
              <a:spcBef>
                <a:spcPts val="0"/>
              </a:spcBef>
              <a:spcAft>
                <a:spcPts val="0"/>
              </a:spcAft>
              <a:buSzPts val="990"/>
              <a:buNone/>
            </a:pPr>
            <a:r>
              <a:rPr lang="de-DE" sz="3200"/>
              <a:t>II. The record of gains and losses</a:t>
            </a:r>
            <a:endParaRPr sz="3200"/>
          </a:p>
          <a:p>
            <a:pPr marL="0" lvl="0" indent="0" algn="ctr" rtl="0">
              <a:lnSpc>
                <a:spcPct val="90000"/>
              </a:lnSpc>
              <a:spcBef>
                <a:spcPts val="0"/>
              </a:spcBef>
              <a:spcAft>
                <a:spcPts val="0"/>
              </a:spcAft>
              <a:buSzPts val="990"/>
              <a:buNone/>
            </a:pPr>
            <a:endParaRPr sz="4860"/>
          </a:p>
        </p:txBody>
      </p:sp>
      <p:sp>
        <p:nvSpPr>
          <p:cNvPr id="279" name="Google Shape;279;g12243c898b9_0_25"/>
          <p:cNvSpPr txBox="1">
            <a:spLocks noGrp="1"/>
          </p:cNvSpPr>
          <p:nvPr>
            <p:ph type="subTitle" idx="1"/>
          </p:nvPr>
        </p:nvSpPr>
        <p:spPr>
          <a:xfrm>
            <a:off x="322200" y="1534250"/>
            <a:ext cx="11445300" cy="4710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0" lvl="0" indent="0" algn="ctr" rtl="0">
              <a:lnSpc>
                <a:spcPct val="110000"/>
              </a:lnSpc>
              <a:spcBef>
                <a:spcPts val="460"/>
              </a:spcBef>
              <a:spcAft>
                <a:spcPts val="0"/>
              </a:spcAft>
              <a:buSzPts val="1610"/>
              <a:buNone/>
            </a:pPr>
            <a:endParaRPr/>
          </a:p>
          <a:p>
            <a:pPr marL="457200" lvl="0" indent="-381000" algn="l" rtl="0">
              <a:lnSpc>
                <a:spcPct val="110000"/>
              </a:lnSpc>
              <a:spcBef>
                <a:spcPts val="600"/>
              </a:spcBef>
              <a:spcAft>
                <a:spcPts val="0"/>
              </a:spcAft>
              <a:buSzPts val="2400"/>
              <a:buChar char="❖"/>
            </a:pPr>
            <a:r>
              <a:rPr lang="de-DE" sz="2400"/>
              <a:t>If the swap contract </a:t>
            </a:r>
            <a:r>
              <a:rPr lang="de-DE" sz="2400" b="1" i="1" u="sng"/>
              <a:t>lasts for more than one tax year</a:t>
            </a:r>
            <a:r>
              <a:rPr lang="de-DE" sz="2400"/>
              <a:t>, the individual shall</a:t>
            </a:r>
            <a:endParaRPr sz="2400"/>
          </a:p>
          <a:p>
            <a:pPr marL="1371600" lvl="2" indent="-381000" algn="l" rtl="0">
              <a:lnSpc>
                <a:spcPct val="100000"/>
              </a:lnSpc>
              <a:spcBef>
                <a:spcPts val="0"/>
              </a:spcBef>
              <a:spcAft>
                <a:spcPts val="0"/>
              </a:spcAft>
              <a:buSzPts val="2400"/>
              <a:buChar char="■"/>
            </a:pPr>
            <a:r>
              <a:rPr lang="de-DE" sz="2400" i="1"/>
              <a:t>keep a continuous record of the swap contract </a:t>
            </a:r>
            <a:endParaRPr sz="2400" i="1"/>
          </a:p>
          <a:p>
            <a:pPr marL="1371600" lvl="2" indent="-381000" algn="l" rtl="0">
              <a:lnSpc>
                <a:spcPct val="100000"/>
              </a:lnSpc>
              <a:spcBef>
                <a:spcPts val="0"/>
              </a:spcBef>
              <a:spcAft>
                <a:spcPts val="0"/>
              </a:spcAft>
              <a:buSzPts val="2400"/>
              <a:buChar char="■"/>
            </a:pPr>
            <a:r>
              <a:rPr lang="de-DE" sz="2400" i="1"/>
              <a:t>indicate the profit and losses realized on the swap every tax year</a:t>
            </a:r>
            <a:endParaRPr sz="2400" i="1"/>
          </a:p>
          <a:p>
            <a:pPr marL="0" lvl="0" indent="0" algn="l" rtl="0">
              <a:lnSpc>
                <a:spcPct val="110000"/>
              </a:lnSpc>
              <a:spcBef>
                <a:spcPts val="600"/>
              </a:spcBef>
              <a:spcAft>
                <a:spcPts val="0"/>
              </a:spcAft>
              <a:buSzPts val="1610"/>
              <a:buNone/>
            </a:pPr>
            <a:endParaRPr/>
          </a:p>
          <a:p>
            <a:pPr marL="457200" lvl="0" indent="-330835" algn="l" rtl="0">
              <a:lnSpc>
                <a:spcPct val="110000"/>
              </a:lnSpc>
              <a:spcBef>
                <a:spcPts val="600"/>
              </a:spcBef>
              <a:spcAft>
                <a:spcPts val="0"/>
              </a:spcAft>
              <a:buSzPts val="1610"/>
              <a:buChar char="❖"/>
            </a:pPr>
            <a:r>
              <a:rPr lang="de-DE"/>
              <a:t>This record is essential for the tax treatment</a:t>
            </a:r>
            <a:endParaRPr/>
          </a:p>
          <a:p>
            <a:pPr marL="0" lvl="0" indent="0" algn="l" rtl="0">
              <a:lnSpc>
                <a:spcPct val="110000"/>
              </a:lnSpc>
              <a:spcBef>
                <a:spcPts val="600"/>
              </a:spcBef>
              <a:spcAft>
                <a:spcPts val="0"/>
              </a:spcAft>
              <a:buSzPts val="1610"/>
              <a:buNone/>
            </a:pPr>
            <a:endParaRPr/>
          </a:p>
          <a:p>
            <a:pPr marL="457200" lvl="0" indent="-330835" algn="l" rtl="0">
              <a:lnSpc>
                <a:spcPct val="110000"/>
              </a:lnSpc>
              <a:spcBef>
                <a:spcPts val="600"/>
              </a:spcBef>
              <a:spcAft>
                <a:spcPts val="0"/>
              </a:spcAft>
              <a:buSzPts val="1610"/>
              <a:buChar char="❖"/>
            </a:pPr>
            <a:r>
              <a:rPr lang="de-DE"/>
              <a:t>The individual shall declare the profit  realized on swap and the tax payable  separately for each swap contract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2243c898b9_0_31"/>
          <p:cNvSpPr txBox="1">
            <a:spLocks noGrp="1"/>
          </p:cNvSpPr>
          <p:nvPr>
            <p:ph type="ctrTitle"/>
          </p:nvPr>
        </p:nvSpPr>
        <p:spPr>
          <a:xfrm>
            <a:off x="-384720" y="-33431"/>
            <a:ext cx="12350700" cy="202227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sz="4800" b="1"/>
              <a:t>B. Losses from swap - contracts</a:t>
            </a:r>
            <a:endParaRPr sz="4800" b="1"/>
          </a:p>
          <a:p>
            <a:pPr marL="0" lvl="0" indent="0" algn="ctr" rtl="0">
              <a:lnSpc>
                <a:spcPct val="90000"/>
              </a:lnSpc>
              <a:spcBef>
                <a:spcPts val="0"/>
              </a:spcBef>
              <a:spcAft>
                <a:spcPts val="0"/>
              </a:spcAft>
              <a:buSzPts val="5400"/>
              <a:buNone/>
            </a:pPr>
            <a:r>
              <a:rPr lang="de-DE" sz="2800"/>
              <a:t>III. </a:t>
            </a:r>
            <a:r>
              <a:rPr lang="de-DE" sz="2800" b="1" i="1"/>
              <a:t>The “</a:t>
            </a:r>
            <a:r>
              <a:rPr lang="de-DE" sz="2400" b="1" i="1"/>
              <a:t>tax compensation account</a:t>
            </a:r>
            <a:r>
              <a:rPr lang="de-DE" sz="2800" b="1" i="1"/>
              <a:t>”</a:t>
            </a:r>
            <a:r>
              <a:rPr lang="de-DE" sz="2800"/>
              <a:t>, the “</a:t>
            </a:r>
            <a:r>
              <a:rPr lang="de-DE" sz="2800" b="1" i="1"/>
              <a:t>amount of eligibility for tax compensation”</a:t>
            </a:r>
            <a:endParaRPr sz="2800" b="1" i="1"/>
          </a:p>
          <a:p>
            <a:pPr marL="0" lvl="0" indent="0" algn="ctr" rtl="0">
              <a:lnSpc>
                <a:spcPct val="90000"/>
              </a:lnSpc>
              <a:spcBef>
                <a:spcPts val="0"/>
              </a:spcBef>
              <a:spcAft>
                <a:spcPts val="0"/>
              </a:spcAft>
              <a:buSzPts val="5400"/>
              <a:buNone/>
            </a:pPr>
            <a:endParaRPr/>
          </a:p>
        </p:txBody>
      </p:sp>
      <p:sp>
        <p:nvSpPr>
          <p:cNvPr id="286" name="Google Shape;286;g12243c898b9_0_31"/>
          <p:cNvSpPr txBox="1">
            <a:spLocks noGrp="1"/>
          </p:cNvSpPr>
          <p:nvPr>
            <p:ph type="subTitle" idx="1"/>
          </p:nvPr>
        </p:nvSpPr>
        <p:spPr>
          <a:xfrm>
            <a:off x="0" y="1502024"/>
            <a:ext cx="12192000" cy="5355976"/>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457200" lvl="0" indent="-381000" algn="l" rtl="0">
              <a:lnSpc>
                <a:spcPct val="110000"/>
              </a:lnSpc>
              <a:spcBef>
                <a:spcPts val="460"/>
              </a:spcBef>
              <a:spcAft>
                <a:spcPts val="0"/>
              </a:spcAft>
              <a:buSzPts val="2400"/>
              <a:buChar char="❖"/>
            </a:pPr>
            <a:r>
              <a:rPr lang="de-DE" sz="2400"/>
              <a:t>The “</a:t>
            </a:r>
            <a:r>
              <a:rPr lang="de-DE" sz="2400" b="1" i="1" u="sng"/>
              <a:t>tax compensation account</a:t>
            </a:r>
            <a:r>
              <a:rPr lang="de-DE" sz="2400"/>
              <a:t>” (It occurs in case of profit)</a:t>
            </a:r>
            <a:endParaRPr sz="2400"/>
          </a:p>
          <a:p>
            <a:pPr marL="1371600" lvl="2" indent="-381000" algn="l" rtl="0">
              <a:lnSpc>
                <a:spcPct val="100000"/>
              </a:lnSpc>
              <a:spcBef>
                <a:spcPts val="0"/>
              </a:spcBef>
              <a:spcAft>
                <a:spcPts val="0"/>
              </a:spcAft>
              <a:buSzPts val="2400"/>
              <a:buChar char="■"/>
            </a:pPr>
            <a:r>
              <a:rPr lang="de-DE" sz="2400"/>
              <a:t>This is the amount of tax declared on the profit of swap. The tax rate is 15 % </a:t>
            </a:r>
            <a:endParaRPr sz="2400"/>
          </a:p>
          <a:p>
            <a:pPr marL="0" lvl="0" indent="0" algn="l" rtl="0">
              <a:lnSpc>
                <a:spcPct val="110000"/>
              </a:lnSpc>
              <a:spcBef>
                <a:spcPts val="600"/>
              </a:spcBef>
              <a:spcAft>
                <a:spcPts val="0"/>
              </a:spcAft>
              <a:buSzPts val="1610"/>
              <a:buNone/>
            </a:pPr>
            <a:endParaRPr sz="2400"/>
          </a:p>
          <a:p>
            <a:pPr marL="457200" lvl="0" indent="-381000" algn="l" rtl="0">
              <a:lnSpc>
                <a:spcPct val="110000"/>
              </a:lnSpc>
              <a:spcBef>
                <a:spcPts val="600"/>
              </a:spcBef>
              <a:spcAft>
                <a:spcPts val="0"/>
              </a:spcAft>
              <a:buSzPts val="2400"/>
              <a:buChar char="❖"/>
            </a:pPr>
            <a:r>
              <a:rPr lang="de-DE" sz="2400"/>
              <a:t>The “</a:t>
            </a:r>
            <a:r>
              <a:rPr lang="de-DE" sz="2400" b="1" i="1" u="sng"/>
              <a:t>amount of eligibility for tax compensation</a:t>
            </a:r>
            <a:r>
              <a:rPr lang="de-DE" sz="2400"/>
              <a:t>” (It occurs in case of loss)</a:t>
            </a:r>
            <a:endParaRPr sz="2400"/>
          </a:p>
          <a:p>
            <a:pPr marL="1371600" lvl="2" indent="-381000" algn="l" rtl="0">
              <a:lnSpc>
                <a:spcPct val="100000"/>
              </a:lnSpc>
              <a:spcBef>
                <a:spcPts val="0"/>
              </a:spcBef>
              <a:spcAft>
                <a:spcPts val="0"/>
              </a:spcAft>
              <a:buSzPts val="2400"/>
              <a:buChar char="■"/>
            </a:pPr>
            <a:r>
              <a:rPr lang="de-DE" sz="2400"/>
              <a:t>This is the amount of the  loss multiplied with the tax rate </a:t>
            </a:r>
            <a:endParaRPr sz="2400"/>
          </a:p>
          <a:p>
            <a:pPr marL="0" lvl="0" indent="0" algn="l" rtl="0">
              <a:lnSpc>
                <a:spcPct val="110000"/>
              </a:lnSpc>
              <a:spcBef>
                <a:spcPts val="600"/>
              </a:spcBef>
              <a:spcAft>
                <a:spcPts val="0"/>
              </a:spcAft>
              <a:buSzPts val="1610"/>
              <a:buNone/>
            </a:pPr>
            <a:endParaRPr sz="2400"/>
          </a:p>
          <a:p>
            <a:pPr marL="457200" lvl="0" indent="-381000" algn="l" rtl="0">
              <a:lnSpc>
                <a:spcPct val="110000"/>
              </a:lnSpc>
              <a:spcBef>
                <a:spcPts val="600"/>
              </a:spcBef>
              <a:spcAft>
                <a:spcPts val="0"/>
              </a:spcAft>
              <a:buSzPts val="2400"/>
              <a:buChar char="❖"/>
            </a:pPr>
            <a:r>
              <a:rPr lang="de-DE" sz="2400" b="1" i="1"/>
              <a:t>Through the life of the swap</a:t>
            </a:r>
            <a:r>
              <a:rPr lang="de-DE" sz="2400"/>
              <a:t> </a:t>
            </a:r>
            <a:r>
              <a:rPr lang="de-DE" sz="2400" b="1" i="1"/>
              <a:t>for each subsequent year</a:t>
            </a:r>
            <a:endParaRPr sz="2400" b="1" i="1"/>
          </a:p>
          <a:p>
            <a:pPr marL="914400" lvl="1" indent="-381000" algn="l" rtl="0">
              <a:lnSpc>
                <a:spcPct val="100000"/>
              </a:lnSpc>
              <a:spcBef>
                <a:spcPts val="0"/>
              </a:spcBef>
              <a:spcAft>
                <a:spcPts val="0"/>
              </a:spcAft>
              <a:buSzPts val="2400"/>
              <a:buChar char="➢"/>
            </a:pPr>
            <a:r>
              <a:rPr lang="de-DE" sz="2400"/>
              <a:t>the tax declared on the profit shall be added to the t</a:t>
            </a:r>
            <a:r>
              <a:rPr lang="de-DE" sz="2400" b="1" i="1"/>
              <a:t>ax compensation account</a:t>
            </a:r>
            <a:r>
              <a:rPr lang="de-DE" sz="2400"/>
              <a:t> </a:t>
            </a:r>
            <a:endParaRPr sz="2400"/>
          </a:p>
          <a:p>
            <a:pPr marL="914400" lvl="1" indent="-381000" algn="l" rtl="0">
              <a:lnSpc>
                <a:spcPct val="100000"/>
              </a:lnSpc>
              <a:spcBef>
                <a:spcPts val="0"/>
              </a:spcBef>
              <a:spcAft>
                <a:spcPts val="0"/>
              </a:spcAft>
              <a:buSzPts val="2400"/>
              <a:buChar char="➢"/>
            </a:pPr>
            <a:r>
              <a:rPr lang="de-DE" sz="2400"/>
              <a:t>the loss realized on swaps multiplied with the tax rate shall be added to the </a:t>
            </a:r>
            <a:r>
              <a:rPr lang="de-DE" sz="2400" b="1" i="1"/>
              <a:t>amount of eligibility for tax compensation.</a:t>
            </a:r>
            <a:endParaRPr sz="2400" b="1" i="1"/>
          </a:p>
          <a:p>
            <a:pPr marL="457200" lvl="0" indent="-330835" algn="l" rtl="0">
              <a:lnSpc>
                <a:spcPct val="110000"/>
              </a:lnSpc>
              <a:spcBef>
                <a:spcPts val="600"/>
              </a:spcBef>
              <a:spcAft>
                <a:spcPts val="0"/>
              </a:spcAft>
              <a:buSzPts val="1610"/>
              <a:buChar char="➔"/>
            </a:pPr>
            <a:r>
              <a:rPr lang="de-DE"/>
              <a:t>The “amount of eligibility for tax compensation” shall be deducted from the “tax compensation account”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2243c898b9_0_37"/>
          <p:cNvSpPr txBox="1">
            <a:spLocks noGrp="1"/>
          </p:cNvSpPr>
          <p:nvPr>
            <p:ph type="ctrTitle"/>
          </p:nvPr>
        </p:nvSpPr>
        <p:spPr>
          <a:xfrm>
            <a:off x="1616175" y="107398"/>
            <a:ext cx="9440100" cy="1465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sz="4900" b="1"/>
              <a:t>B. Losses from swap contracts</a:t>
            </a:r>
            <a:endParaRPr sz="4900" b="1"/>
          </a:p>
          <a:p>
            <a:pPr marL="0" lvl="0" indent="0" algn="ctr" rtl="0">
              <a:lnSpc>
                <a:spcPct val="90000"/>
              </a:lnSpc>
              <a:spcBef>
                <a:spcPts val="0"/>
              </a:spcBef>
              <a:spcAft>
                <a:spcPts val="0"/>
              </a:spcAft>
              <a:buSzPts val="5400"/>
              <a:buNone/>
            </a:pPr>
            <a:endParaRPr/>
          </a:p>
        </p:txBody>
      </p:sp>
      <p:sp>
        <p:nvSpPr>
          <p:cNvPr id="293" name="Google Shape;293;g12243c898b9_0_37"/>
          <p:cNvSpPr txBox="1">
            <a:spLocks noGrp="1"/>
          </p:cNvSpPr>
          <p:nvPr>
            <p:ph type="subTitle" idx="1"/>
          </p:nvPr>
        </p:nvSpPr>
        <p:spPr>
          <a:xfrm>
            <a:off x="260825" y="5799375"/>
            <a:ext cx="11931300" cy="8901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10000"/>
          </a:bodyPr>
          <a:lstStyle/>
          <a:p>
            <a:pPr marL="457200" lvl="0" indent="-330835" algn="ctr" rtl="0">
              <a:lnSpc>
                <a:spcPct val="110000"/>
              </a:lnSpc>
              <a:spcBef>
                <a:spcPts val="460"/>
              </a:spcBef>
              <a:spcAft>
                <a:spcPts val="0"/>
              </a:spcAft>
              <a:buSzPts val="1610"/>
              <a:buChar char="➔"/>
            </a:pPr>
            <a:r>
              <a:rPr lang="de-DE"/>
              <a:t>As a result of this treatment, the individual has to pay tax just </a:t>
            </a:r>
            <a:r>
              <a:rPr lang="de-DE" b="1" i="1"/>
              <a:t>on the actual profit he effectively realized </a:t>
            </a:r>
            <a:r>
              <a:rPr lang="de-DE"/>
              <a:t>on the swap contract</a:t>
            </a:r>
            <a:endParaRPr/>
          </a:p>
        </p:txBody>
      </p:sp>
      <p:graphicFrame>
        <p:nvGraphicFramePr>
          <p:cNvPr id="294" name="Google Shape;294;g12243c898b9_0_37"/>
          <p:cNvGraphicFramePr/>
          <p:nvPr/>
        </p:nvGraphicFramePr>
        <p:xfrm>
          <a:off x="646388" y="960190"/>
          <a:ext cx="3000000" cy="3000000"/>
        </p:xfrm>
        <a:graphic>
          <a:graphicData uri="http://schemas.openxmlformats.org/drawingml/2006/table">
            <a:tbl>
              <a:tblPr>
                <a:noFill/>
                <a:tableStyleId>{2EB1CA12-9D79-49E1-B79E-3B7F8FFF1F48}</a:tableStyleId>
              </a:tblPr>
              <a:tblGrid>
                <a:gridCol w="1346300">
                  <a:extLst>
                    <a:ext uri="{9D8B030D-6E8A-4147-A177-3AD203B41FA5}">
                      <a16:colId xmlns:a16="http://schemas.microsoft.com/office/drawing/2014/main" val="20000"/>
                    </a:ext>
                  </a:extLst>
                </a:gridCol>
                <a:gridCol w="1346300">
                  <a:extLst>
                    <a:ext uri="{9D8B030D-6E8A-4147-A177-3AD203B41FA5}">
                      <a16:colId xmlns:a16="http://schemas.microsoft.com/office/drawing/2014/main" val="20001"/>
                    </a:ext>
                  </a:extLst>
                </a:gridCol>
                <a:gridCol w="1346300">
                  <a:extLst>
                    <a:ext uri="{9D8B030D-6E8A-4147-A177-3AD203B41FA5}">
                      <a16:colId xmlns:a16="http://schemas.microsoft.com/office/drawing/2014/main" val="20002"/>
                    </a:ext>
                  </a:extLst>
                </a:gridCol>
                <a:gridCol w="1346300">
                  <a:extLst>
                    <a:ext uri="{9D8B030D-6E8A-4147-A177-3AD203B41FA5}">
                      <a16:colId xmlns:a16="http://schemas.microsoft.com/office/drawing/2014/main" val="20003"/>
                    </a:ext>
                  </a:extLst>
                </a:gridCol>
                <a:gridCol w="1346300">
                  <a:extLst>
                    <a:ext uri="{9D8B030D-6E8A-4147-A177-3AD203B41FA5}">
                      <a16:colId xmlns:a16="http://schemas.microsoft.com/office/drawing/2014/main" val="20004"/>
                    </a:ext>
                  </a:extLst>
                </a:gridCol>
                <a:gridCol w="1346300">
                  <a:extLst>
                    <a:ext uri="{9D8B030D-6E8A-4147-A177-3AD203B41FA5}">
                      <a16:colId xmlns:a16="http://schemas.microsoft.com/office/drawing/2014/main" val="20005"/>
                    </a:ext>
                  </a:extLst>
                </a:gridCol>
                <a:gridCol w="1438350">
                  <a:extLst>
                    <a:ext uri="{9D8B030D-6E8A-4147-A177-3AD203B41FA5}">
                      <a16:colId xmlns:a16="http://schemas.microsoft.com/office/drawing/2014/main" val="20006"/>
                    </a:ext>
                  </a:extLst>
                </a:gridCol>
                <a:gridCol w="1254250">
                  <a:extLst>
                    <a:ext uri="{9D8B030D-6E8A-4147-A177-3AD203B41FA5}">
                      <a16:colId xmlns:a16="http://schemas.microsoft.com/office/drawing/2014/main" val="20007"/>
                    </a:ext>
                  </a:extLst>
                </a:gridCol>
              </a:tblGrid>
              <a:tr h="624750">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Tax year</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2018</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2019</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2020</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2021</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de-DE" sz="2100" b="1" u="none" strike="noStrike" cap="none">
                          <a:latin typeface="Sorts Mill Goudy"/>
                          <a:ea typeface="Sorts Mill Goudy"/>
                          <a:cs typeface="Sorts Mill Goudy"/>
                          <a:sym typeface="Sorts Mill Goudy"/>
                        </a:rPr>
                        <a:t>2022</a:t>
                      </a: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latin typeface="Sorts Mill Goudy"/>
                        <a:ea typeface="Sorts Mill Goudy"/>
                        <a:cs typeface="Sorts Mill Goudy"/>
                        <a:sym typeface="Sorts Mill Goudy"/>
                      </a:endParaRPr>
                    </a:p>
                  </a:txBody>
                  <a:tcPr marL="91425" marR="91425" marT="91425" marB="91425">
                    <a:solidFill>
                      <a:schemeClr val="lt1"/>
                    </a:solidFill>
                  </a:tcPr>
                </a:tc>
                <a:tc rowSpan="4">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100"/>
                        <a:buFont typeface="Arial"/>
                        <a:buNone/>
                      </a:pPr>
                      <a:endParaRPr sz="12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700"/>
                        <a:buFont typeface="Arial"/>
                        <a:buNone/>
                      </a:pPr>
                      <a:r>
                        <a:rPr lang="de-DE" sz="1800" b="1" u="none" strike="noStrike" cap="none">
                          <a:solidFill>
                            <a:schemeClr val="dk1"/>
                          </a:solidFill>
                          <a:latin typeface="Sorts Mill Goudy"/>
                          <a:ea typeface="Sorts Mill Goudy"/>
                          <a:cs typeface="Sorts Mill Goudy"/>
                          <a:sym typeface="Sorts Mill Goudy"/>
                        </a:rPr>
                        <a:t>Total tax payable for the period of the swap= 38</a:t>
                      </a:r>
                      <a:endParaRPr sz="2100" u="none" strike="noStrike" cap="none">
                        <a:latin typeface="Sorts Mill Goudy"/>
                        <a:ea typeface="Sorts Mill Goudy"/>
                        <a:cs typeface="Sorts Mill Goudy"/>
                        <a:sym typeface="Sorts Mill Goudy"/>
                      </a:endParaRPr>
                    </a:p>
                  </a:txBody>
                  <a:tcPr marL="91425" marR="91425" marT="91425" marB="91425">
                    <a:solidFill>
                      <a:schemeClr val="lt1"/>
                    </a:solidFill>
                  </a:tcPr>
                </a:tc>
                <a:extLst>
                  <a:ext uri="{0D108BD9-81ED-4DB2-BD59-A6C34878D82A}">
                    <a16:rowId xmlns:a16="http://schemas.microsoft.com/office/drawing/2014/main" val="10000"/>
                  </a:ext>
                </a:extLst>
              </a:tr>
              <a:tr h="624750">
                <a:tc>
                  <a:txBody>
                    <a:bodyPr/>
                    <a:lstStyle/>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Profit/Loss</a:t>
                      </a:r>
                      <a:endParaRPr sz="15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457200" marR="0" lvl="0" indent="0" algn="l" rtl="0">
                        <a:lnSpc>
                          <a:spcPct val="115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 +60</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457200" marR="0" lvl="0" indent="0" algn="l" rtl="0">
                        <a:lnSpc>
                          <a:spcPct val="100000"/>
                        </a:lnSpc>
                        <a:spcBef>
                          <a:spcPts val="0"/>
                        </a:spcBef>
                        <a:spcAft>
                          <a:spcPts val="0"/>
                        </a:spcAft>
                        <a:buClr>
                          <a:srgbClr val="000000"/>
                        </a:buClr>
                        <a:buSzPts val="2000"/>
                        <a:buFont typeface="Arial"/>
                        <a:buNone/>
                      </a:pPr>
                      <a:r>
                        <a:rPr lang="de-DE" sz="2200" b="1" u="none" strike="noStrike" cap="none">
                          <a:latin typeface="EB Garamond"/>
                          <a:ea typeface="EB Garamond"/>
                          <a:cs typeface="EB Garamond"/>
                          <a:sym typeface="EB Garamond"/>
                        </a:rPr>
                        <a:t>-</a:t>
                      </a:r>
                      <a:r>
                        <a:rPr lang="de-DE" sz="2200" u="none" strike="noStrike" cap="none">
                          <a:latin typeface="Sorts Mill Goudy"/>
                          <a:ea typeface="Sorts Mill Goudy"/>
                          <a:cs typeface="Sorts Mill Goudy"/>
                          <a:sym typeface="Sorts Mill Goudy"/>
                        </a:rPr>
                        <a:t>20</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de-DE" sz="2500" u="none" strike="noStrike" cap="none">
                          <a:solidFill>
                            <a:srgbClr val="1F1F1F"/>
                          </a:solidFill>
                          <a:highlight>
                            <a:srgbClr val="FFFFFF"/>
                          </a:highlight>
                          <a:latin typeface="Roboto"/>
                          <a:ea typeface="Roboto"/>
                          <a:cs typeface="Roboto"/>
                          <a:sym typeface="Roboto"/>
                        </a:rPr>
                        <a:t>+</a:t>
                      </a:r>
                      <a:r>
                        <a:rPr lang="de-DE" sz="2200" u="none" strike="noStrike" cap="none">
                          <a:latin typeface="Sorts Mill Goudy"/>
                          <a:ea typeface="Sorts Mill Goudy"/>
                          <a:cs typeface="Sorts Mill Goudy"/>
                          <a:sym typeface="Sorts Mill Goudy"/>
                        </a:rPr>
                        <a:t>73,3</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de-DE" sz="2200" b="1" u="none" strike="noStrike" cap="none">
                          <a:latin typeface="EB Garamond"/>
                          <a:ea typeface="EB Garamond"/>
                          <a:cs typeface="EB Garamond"/>
                          <a:sym typeface="EB Garamond"/>
                        </a:rPr>
                        <a:t>-</a:t>
                      </a:r>
                      <a:r>
                        <a:rPr lang="de-DE" sz="2200" u="none" strike="noStrike" cap="none">
                          <a:latin typeface="Sorts Mill Goudy"/>
                          <a:ea typeface="Sorts Mill Goudy"/>
                          <a:cs typeface="Sorts Mill Goudy"/>
                          <a:sym typeface="Sorts Mill Goudy"/>
                        </a:rPr>
                        <a:t>60 </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15000"/>
                        </a:lnSpc>
                        <a:spcBef>
                          <a:spcPts val="0"/>
                        </a:spcBef>
                        <a:spcAft>
                          <a:spcPts val="0"/>
                        </a:spcAft>
                        <a:buClr>
                          <a:srgbClr val="000000"/>
                        </a:buClr>
                        <a:buSzPts val="2300"/>
                        <a:buFont typeface="Arial"/>
                        <a:buNone/>
                      </a:pPr>
                      <a:r>
                        <a:rPr lang="de-DE" sz="2500" u="none" strike="noStrike" cap="none">
                          <a:solidFill>
                            <a:srgbClr val="1F1F1F"/>
                          </a:solidFill>
                          <a:highlight>
                            <a:srgbClr val="FFFFFF"/>
                          </a:highlight>
                          <a:latin typeface="Sorts Mill Goudy"/>
                          <a:ea typeface="Sorts Mill Goudy"/>
                          <a:cs typeface="Sorts Mill Goudy"/>
                          <a:sym typeface="Sorts Mill Goudy"/>
                        </a:rPr>
                        <a:t>+</a:t>
                      </a:r>
                      <a:r>
                        <a:rPr lang="de-DE" sz="2200" u="none" strike="noStrike" cap="none">
                          <a:latin typeface="Sorts Mill Goudy"/>
                          <a:ea typeface="Sorts Mill Goudy"/>
                          <a:cs typeface="Sorts Mill Goudy"/>
                          <a:sym typeface="Sorts Mill Goudy"/>
                        </a:rPr>
                        <a:t>200</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Sorts Mill Goudy"/>
                        <a:ea typeface="Sorts Mill Goudy"/>
                        <a:cs typeface="Sorts Mill Goudy"/>
                        <a:sym typeface="Sorts Mill Goudy"/>
                      </a:endParaRPr>
                    </a:p>
                  </a:txBody>
                  <a:tcPr marL="91425" marR="91425" marT="91425" marB="91425">
                    <a:solidFill>
                      <a:schemeClr val="lt1"/>
                    </a:solidFill>
                  </a:tcPr>
                </a:tc>
                <a:tc vMerge="1">
                  <a:txBody>
                    <a:bodyPr/>
                    <a:lstStyle/>
                    <a:p>
                      <a:endParaRPr lang="de-DE"/>
                    </a:p>
                  </a:txBody>
                  <a:tcPr/>
                </a:tc>
                <a:extLst>
                  <a:ext uri="{0D108BD9-81ED-4DB2-BD59-A6C34878D82A}">
                    <a16:rowId xmlns:a16="http://schemas.microsoft.com/office/drawing/2014/main" val="10001"/>
                  </a:ext>
                </a:extLst>
              </a:tr>
              <a:tr h="1499450">
                <a:tc>
                  <a:txBody>
                    <a:bodyPr/>
                    <a:lstStyle/>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Tax compensation account</a:t>
                      </a:r>
                      <a:endParaRPr sz="1500" b="1"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(Tax rate= </a:t>
                      </a:r>
                      <a:endParaRPr sz="1500" b="1"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15 %)</a:t>
                      </a:r>
                      <a:endParaRPr sz="15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9</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11</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457200" marR="0" lvl="0" indent="0" algn="l" rtl="0">
                        <a:lnSpc>
                          <a:spcPct val="100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30</a:t>
                      </a:r>
                      <a:endParaRPr sz="2200" u="none" strike="noStrike" cap="none">
                        <a:latin typeface="Sorts Mill Goudy"/>
                        <a:ea typeface="Sorts Mill Goudy"/>
                        <a:cs typeface="Sorts Mill Goudy"/>
                        <a:sym typeface="Sorts Mill Goudy"/>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600" b="1" u="none" strike="noStrike" cap="none">
                          <a:latin typeface="Sorts Mill Goudy"/>
                          <a:ea typeface="Sorts Mill Goudy"/>
                          <a:cs typeface="Sorts Mill Goudy"/>
                          <a:sym typeface="Sorts Mill Goudy"/>
                        </a:rPr>
                        <a:t>Total amount of tax compensation account = 50</a:t>
                      </a:r>
                      <a:endParaRPr sz="1600" b="1" u="none" strike="noStrike" cap="none">
                        <a:latin typeface="Sorts Mill Goudy"/>
                        <a:ea typeface="Sorts Mill Goudy"/>
                        <a:cs typeface="Sorts Mill Goudy"/>
                        <a:sym typeface="Sorts Mill Goudy"/>
                      </a:endParaRPr>
                    </a:p>
                  </a:txBody>
                  <a:tcPr marL="91425" marR="91425" marT="91425" marB="91425">
                    <a:solidFill>
                      <a:schemeClr val="lt1"/>
                    </a:solidFill>
                  </a:tcPr>
                </a:tc>
                <a:tc vMerge="1">
                  <a:txBody>
                    <a:bodyPr/>
                    <a:lstStyle/>
                    <a:p>
                      <a:endParaRPr lang="de-DE"/>
                    </a:p>
                  </a:txBody>
                  <a:tcPr/>
                </a:tc>
                <a:extLst>
                  <a:ext uri="{0D108BD9-81ED-4DB2-BD59-A6C34878D82A}">
                    <a16:rowId xmlns:a16="http://schemas.microsoft.com/office/drawing/2014/main" val="10002"/>
                  </a:ext>
                </a:extLst>
              </a:tr>
              <a:tr h="1936800">
                <a:tc>
                  <a:txBody>
                    <a:bodyPr/>
                    <a:lstStyle/>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Amount of eligibility for tax compensation</a:t>
                      </a:r>
                      <a:endParaRPr sz="1500" b="1"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(Tax rate=</a:t>
                      </a:r>
                      <a:endParaRPr sz="1500" b="1"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1500"/>
                        <a:buFont typeface="Arial"/>
                        <a:buNone/>
                      </a:pPr>
                      <a:r>
                        <a:rPr lang="de-DE" sz="1500" b="1" u="none" strike="noStrike" cap="none">
                          <a:latin typeface="Sorts Mill Goudy"/>
                          <a:ea typeface="Sorts Mill Goudy"/>
                          <a:cs typeface="Sorts Mill Goudy"/>
                          <a:sym typeface="Sorts Mill Goudy"/>
                        </a:rPr>
                        <a:t>15 %)</a:t>
                      </a:r>
                      <a:endParaRPr sz="1500" b="1"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3</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000"/>
                        <a:buFont typeface="Arial"/>
                        <a:buNone/>
                      </a:pPr>
                      <a:r>
                        <a:rPr lang="de-DE" sz="2200" u="none" strike="noStrike" cap="none">
                          <a:latin typeface="Sorts Mill Goudy"/>
                          <a:ea typeface="Sorts Mill Goudy"/>
                          <a:cs typeface="Sorts Mill Goudy"/>
                          <a:sym typeface="Sorts Mill Goudy"/>
                        </a:rPr>
                        <a:t>9</a:t>
                      </a: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200" u="none" strike="noStrike" cap="none">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600" b="1" u="none" strike="noStrike" cap="none">
                          <a:latin typeface="Sorts Mill Goudy"/>
                          <a:ea typeface="Sorts Mill Goudy"/>
                          <a:cs typeface="Sorts Mill Goudy"/>
                          <a:sym typeface="Sorts Mill Goudy"/>
                        </a:rPr>
                        <a:t>Total amount of  </a:t>
                      </a:r>
                      <a:r>
                        <a:rPr lang="de-DE" sz="1600" b="1" u="none" strike="noStrike" cap="none">
                          <a:solidFill>
                            <a:schemeClr val="dk1"/>
                          </a:solidFill>
                          <a:latin typeface="Sorts Mill Goudy"/>
                          <a:ea typeface="Sorts Mill Goudy"/>
                          <a:cs typeface="Sorts Mill Goudy"/>
                          <a:sym typeface="Sorts Mill Goudy"/>
                        </a:rPr>
                        <a:t>eligibility for tax compensation = 12</a:t>
                      </a:r>
                      <a:endParaRPr sz="1600" b="1" u="none" strike="noStrike" cap="none">
                        <a:solidFill>
                          <a:schemeClr val="dk1"/>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1500"/>
                        <a:buFont typeface="Arial"/>
                        <a:buNone/>
                      </a:pPr>
                      <a:endParaRPr sz="1600" b="1" u="none" strike="noStrike" cap="none">
                        <a:latin typeface="Sorts Mill Goudy"/>
                        <a:ea typeface="Sorts Mill Goudy"/>
                        <a:cs typeface="Sorts Mill Goudy"/>
                        <a:sym typeface="Sorts Mill Goudy"/>
                      </a:endParaRPr>
                    </a:p>
                  </a:txBody>
                  <a:tcPr marL="91425" marR="91425" marT="91425" marB="91425">
                    <a:solidFill>
                      <a:schemeClr val="lt1"/>
                    </a:solidFill>
                  </a:tcPr>
                </a:tc>
                <a:tc vMerge="1">
                  <a:txBody>
                    <a:bodyPr/>
                    <a:lstStyle/>
                    <a:p>
                      <a:endParaRPr lang="de-DE"/>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2243c898b9_1_0"/>
          <p:cNvSpPr txBox="1">
            <a:spLocks noGrp="1"/>
          </p:cNvSpPr>
          <p:nvPr>
            <p:ph type="ctrTitle"/>
          </p:nvPr>
        </p:nvSpPr>
        <p:spPr>
          <a:xfrm>
            <a:off x="1375943" y="113265"/>
            <a:ext cx="9440100" cy="1828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sz="4600" b="1"/>
              <a:t>C</a:t>
            </a:r>
            <a:r>
              <a:rPr lang="de-DE" b="1"/>
              <a:t>. </a:t>
            </a:r>
            <a:r>
              <a:rPr lang="de-DE" sz="4600" b="1"/>
              <a:t>Losses from a controlled capital market transaction</a:t>
            </a:r>
            <a:endParaRPr sz="4600" b="1"/>
          </a:p>
        </p:txBody>
      </p:sp>
      <p:sp>
        <p:nvSpPr>
          <p:cNvPr id="301" name="Google Shape;301;g12243c898b9_1_0"/>
          <p:cNvSpPr txBox="1">
            <a:spLocks noGrp="1"/>
          </p:cNvSpPr>
          <p:nvPr>
            <p:ph type="subTitle" idx="1"/>
          </p:nvPr>
        </p:nvSpPr>
        <p:spPr>
          <a:xfrm>
            <a:off x="615300" y="2091600"/>
            <a:ext cx="10961400" cy="39213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852"/>
              <a:buNone/>
            </a:pPr>
            <a:r>
              <a:rPr lang="de-DE" sz="2100"/>
              <a:t>● capital gain is made if the total profit from these transactions exceeds the expenses incurred by the </a:t>
            </a:r>
            <a:r>
              <a:rPr lang="de-DE" sz="2100" b="1"/>
              <a:t>transactions</a:t>
            </a:r>
            <a:r>
              <a:rPr lang="de-DE" sz="2100"/>
              <a:t> (such as certified costs, including, for example, the purchase price of the security or administrative costs related to its holding - account management fee)</a:t>
            </a:r>
            <a:endParaRPr sz="2100"/>
          </a:p>
          <a:p>
            <a:pPr marL="0" lvl="0" indent="0" algn="just" rtl="0">
              <a:lnSpc>
                <a:spcPct val="115000"/>
              </a:lnSpc>
              <a:spcBef>
                <a:spcPts val="0"/>
              </a:spcBef>
              <a:spcAft>
                <a:spcPts val="0"/>
              </a:spcAft>
              <a:buClr>
                <a:schemeClr val="dk1"/>
              </a:buClr>
              <a:buSzPts val="852"/>
              <a:buFont typeface="Arial"/>
              <a:buNone/>
            </a:pPr>
            <a:endParaRPr sz="2100"/>
          </a:p>
          <a:p>
            <a:pPr marL="0" lvl="0" indent="0" algn="just" rtl="0">
              <a:lnSpc>
                <a:spcPct val="115000"/>
              </a:lnSpc>
              <a:spcBef>
                <a:spcPts val="0"/>
              </a:spcBef>
              <a:spcAft>
                <a:spcPts val="0"/>
              </a:spcAft>
              <a:buClr>
                <a:schemeClr val="dk1"/>
              </a:buClr>
              <a:buSzPts val="852"/>
              <a:buFont typeface="Arial"/>
              <a:buNone/>
            </a:pPr>
            <a:r>
              <a:rPr lang="de-DE" sz="2100"/>
              <a:t>● a loss is realized if the expenses incurred in excess of the the benefits/profits achieved</a:t>
            </a:r>
            <a:endParaRPr sz="2100"/>
          </a:p>
          <a:p>
            <a:pPr marL="0" lvl="0" indent="0" algn="just" rtl="0">
              <a:lnSpc>
                <a:spcPct val="115000"/>
              </a:lnSpc>
              <a:spcBef>
                <a:spcPts val="0"/>
              </a:spcBef>
              <a:spcAft>
                <a:spcPts val="0"/>
              </a:spcAft>
              <a:buSzPts val="852"/>
              <a:buNone/>
            </a:pPr>
            <a:r>
              <a:rPr lang="de-DE" sz="2100"/>
              <a:t>            we talk about the difference between total loss and total profit realized on capital market transactions</a:t>
            </a:r>
            <a:endParaRPr sz="2100"/>
          </a:p>
          <a:p>
            <a:pPr marL="0" lvl="0" indent="0" algn="just" rtl="0">
              <a:lnSpc>
                <a:spcPct val="115000"/>
              </a:lnSpc>
              <a:spcBef>
                <a:spcPts val="0"/>
              </a:spcBef>
              <a:spcAft>
                <a:spcPts val="0"/>
              </a:spcAft>
              <a:buClr>
                <a:schemeClr val="dk1"/>
              </a:buClr>
              <a:buSzPts val="852"/>
              <a:buFont typeface="Arial"/>
              <a:buNone/>
            </a:pPr>
            <a:endParaRPr sz="2100"/>
          </a:p>
          <a:p>
            <a:pPr marL="0" lvl="0" indent="0" algn="just" rtl="0">
              <a:lnSpc>
                <a:spcPct val="115000"/>
              </a:lnSpc>
              <a:spcBef>
                <a:spcPts val="0"/>
              </a:spcBef>
              <a:spcAft>
                <a:spcPts val="0"/>
              </a:spcAft>
              <a:buClr>
                <a:schemeClr val="dk1"/>
              </a:buClr>
              <a:buSzPts val="852"/>
              <a:buFont typeface="Arial"/>
              <a:buNone/>
            </a:pPr>
            <a:r>
              <a:rPr lang="de-DE" sz="2100"/>
              <a:t>● it is therefore important to make a distinction: unlike the income from the swap, the gains and losses of all the transactions - which made at the relevant tax year -  are relevant for tax purposes!</a:t>
            </a:r>
            <a:endParaRPr sz="2100"/>
          </a:p>
          <a:p>
            <a:pPr marL="0" lvl="0" indent="0" algn="l" rtl="0">
              <a:lnSpc>
                <a:spcPct val="115000"/>
              </a:lnSpc>
              <a:spcBef>
                <a:spcPts val="460"/>
              </a:spcBef>
              <a:spcAft>
                <a:spcPts val="600"/>
              </a:spcAft>
              <a:buSzPts val="852"/>
              <a:buNone/>
            </a:pPr>
            <a:endParaRPr sz="2100">
              <a:highlight>
                <a:schemeClr val="dk1"/>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2243c898b9_1_7"/>
          <p:cNvSpPr txBox="1">
            <a:spLocks noGrp="1"/>
          </p:cNvSpPr>
          <p:nvPr>
            <p:ph type="ctrTitle"/>
          </p:nvPr>
        </p:nvSpPr>
        <p:spPr>
          <a:xfrm>
            <a:off x="1370693" y="768890"/>
            <a:ext cx="9440100" cy="1828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990"/>
              <a:buFont typeface="Arial"/>
              <a:buNone/>
            </a:pPr>
            <a:r>
              <a:rPr lang="de-DE" sz="4600" b="1"/>
              <a:t>C</a:t>
            </a:r>
            <a:r>
              <a:rPr lang="de-DE" b="1"/>
              <a:t>. </a:t>
            </a:r>
            <a:r>
              <a:rPr lang="de-DE" sz="4600" b="1"/>
              <a:t>Losses from a controlled capital market transaction</a:t>
            </a:r>
            <a:endParaRPr sz="4600" b="1"/>
          </a:p>
          <a:p>
            <a:pPr marL="0" lvl="0" indent="0" algn="ctr" rtl="0">
              <a:lnSpc>
                <a:spcPct val="90000"/>
              </a:lnSpc>
              <a:spcBef>
                <a:spcPts val="0"/>
              </a:spcBef>
              <a:spcAft>
                <a:spcPts val="0"/>
              </a:spcAft>
              <a:buSzPts val="5400"/>
              <a:buNone/>
            </a:pPr>
            <a:endParaRPr/>
          </a:p>
        </p:txBody>
      </p:sp>
      <p:sp>
        <p:nvSpPr>
          <p:cNvPr id="308" name="Google Shape;308;g12243c898b9_1_7"/>
          <p:cNvSpPr txBox="1">
            <a:spLocks noGrp="1"/>
          </p:cNvSpPr>
          <p:nvPr>
            <p:ph type="subTitle" idx="1"/>
          </p:nvPr>
        </p:nvSpPr>
        <p:spPr>
          <a:xfrm>
            <a:off x="391050" y="1921625"/>
            <a:ext cx="11409900" cy="49824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228600" lvl="0" indent="0" algn="just" rtl="0">
              <a:lnSpc>
                <a:spcPct val="120000"/>
              </a:lnSpc>
              <a:spcBef>
                <a:spcPts val="0"/>
              </a:spcBef>
              <a:spcAft>
                <a:spcPts val="0"/>
              </a:spcAft>
              <a:buSzPts val="1018"/>
              <a:buNone/>
            </a:pPr>
            <a:r>
              <a:rPr lang="de-DE" sz="2400"/>
              <a:t> Tax compensation is possible</a:t>
            </a:r>
            <a:endParaRPr sz="2400"/>
          </a:p>
          <a:p>
            <a:pPr marL="457200" lvl="0" indent="-361950" algn="just" rtl="0">
              <a:lnSpc>
                <a:spcPct val="135000"/>
              </a:lnSpc>
              <a:spcBef>
                <a:spcPts val="0"/>
              </a:spcBef>
              <a:spcAft>
                <a:spcPts val="0"/>
              </a:spcAft>
              <a:buClr>
                <a:schemeClr val="lt1"/>
              </a:buClr>
              <a:buSzPts val="2100"/>
              <a:buFont typeface="Sorts Mill Goudy"/>
              <a:buChar char="●"/>
            </a:pPr>
            <a:r>
              <a:rPr lang="de-DE" sz="2100"/>
              <a:t>any loss in connection with a controlled capital market transaction during the tax year and/or during the year preceding the current tax year, and/or in the two years preceding the current tax (so it means 3 year interval)</a:t>
            </a:r>
            <a:endParaRPr sz="2100"/>
          </a:p>
          <a:p>
            <a:pPr marL="457200" lvl="0" indent="-361950" algn="just" rtl="0">
              <a:lnSpc>
                <a:spcPct val="135000"/>
              </a:lnSpc>
              <a:spcBef>
                <a:spcPts val="0"/>
              </a:spcBef>
              <a:spcAft>
                <a:spcPts val="0"/>
              </a:spcAft>
              <a:buClr>
                <a:schemeClr val="lt1"/>
              </a:buClr>
              <a:buSzPts val="2100"/>
              <a:buFont typeface="Sorts Mill Goudy"/>
              <a:buChar char="●"/>
            </a:pPr>
            <a:r>
              <a:rPr lang="de-DE" sz="2100"/>
              <a:t>and if this loss is indicated in his tax return filed for the year when the loss was realized</a:t>
            </a:r>
            <a:endParaRPr sz="2100"/>
          </a:p>
          <a:p>
            <a:pPr marL="457200" lvl="0" indent="-361950" algn="just" rtl="0">
              <a:lnSpc>
                <a:spcPct val="135000"/>
              </a:lnSpc>
              <a:spcBef>
                <a:spcPts val="0"/>
              </a:spcBef>
              <a:spcAft>
                <a:spcPts val="0"/>
              </a:spcAft>
              <a:buSzPts val="2100"/>
              <a:buFont typeface="Sorts Mill Goudy"/>
              <a:buChar char="●"/>
            </a:pPr>
            <a:r>
              <a:rPr lang="de-DE" sz="2100"/>
              <a:t> if we multiply this loss by the tax rate in force at the time of declaration, (In Hungary it means 15 %) we get the amount of money by which we may reduce the tax payable at the tax year when our transactions are profitable/ generate profits.</a:t>
            </a:r>
            <a:endParaRPr sz="2100"/>
          </a:p>
          <a:p>
            <a:pPr marL="457200" lvl="0" indent="-361950" algn="just" rtl="0">
              <a:lnSpc>
                <a:spcPct val="135000"/>
              </a:lnSpc>
              <a:spcBef>
                <a:spcPts val="0"/>
              </a:spcBef>
              <a:spcAft>
                <a:spcPts val="0"/>
              </a:spcAft>
              <a:buClr>
                <a:schemeClr val="lt1"/>
              </a:buClr>
              <a:buSzPts val="2100"/>
              <a:buFont typeface="Sorts Mill Goudy"/>
              <a:buChar char="●"/>
            </a:pPr>
            <a:r>
              <a:rPr lang="de-DE" sz="2100"/>
              <a:t>less any tax compensation already claimed in connection with losses on controlled capital market transactions in the tax return filed for either of the two previous years</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2243c898b9_1_32"/>
          <p:cNvSpPr txBox="1">
            <a:spLocks noGrp="1"/>
          </p:cNvSpPr>
          <p:nvPr>
            <p:ph type="ctrTitle"/>
          </p:nvPr>
        </p:nvSpPr>
        <p:spPr>
          <a:xfrm>
            <a:off x="1375950" y="1358452"/>
            <a:ext cx="9440100" cy="13635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990"/>
              <a:buFont typeface="Arial"/>
              <a:buNone/>
            </a:pPr>
            <a:r>
              <a:rPr lang="de-DE" sz="4600" b="1"/>
              <a:t>C</a:t>
            </a:r>
            <a:r>
              <a:rPr lang="de-DE" b="1"/>
              <a:t>. </a:t>
            </a:r>
            <a:r>
              <a:rPr lang="de-DE" sz="4600" b="1"/>
              <a:t>Losses from a controlled capital market transaction</a:t>
            </a:r>
            <a:endParaRPr sz="4600" b="1"/>
          </a:p>
          <a:p>
            <a:pPr marL="0" lvl="0" indent="0" algn="ctr" rtl="0">
              <a:lnSpc>
                <a:spcPct val="90000"/>
              </a:lnSpc>
              <a:spcBef>
                <a:spcPts val="0"/>
              </a:spcBef>
              <a:spcAft>
                <a:spcPts val="0"/>
              </a:spcAft>
              <a:buClr>
                <a:schemeClr val="dk1"/>
              </a:buClr>
              <a:buSzPts val="990"/>
              <a:buFont typeface="Arial"/>
              <a:buNone/>
            </a:pPr>
            <a:endParaRPr/>
          </a:p>
          <a:p>
            <a:pPr marL="0" lvl="0" indent="0" algn="ctr" rtl="0">
              <a:lnSpc>
                <a:spcPct val="90000"/>
              </a:lnSpc>
              <a:spcBef>
                <a:spcPts val="0"/>
              </a:spcBef>
              <a:spcAft>
                <a:spcPts val="0"/>
              </a:spcAft>
              <a:buSzPct val="111111"/>
              <a:buNone/>
            </a:pPr>
            <a:endParaRPr/>
          </a:p>
        </p:txBody>
      </p:sp>
      <p:graphicFrame>
        <p:nvGraphicFramePr>
          <p:cNvPr id="315" name="Google Shape;315;g12243c898b9_1_32"/>
          <p:cNvGraphicFramePr/>
          <p:nvPr/>
        </p:nvGraphicFramePr>
        <p:xfrm>
          <a:off x="1872575" y="1450500"/>
          <a:ext cx="3000000" cy="3000000"/>
        </p:xfrm>
        <a:graphic>
          <a:graphicData uri="http://schemas.openxmlformats.org/drawingml/2006/table">
            <a:tbl>
              <a:tblPr>
                <a:noFill/>
                <a:tableStyleId>{2EB1CA12-9D79-49E1-B79E-3B7F8FFF1F48}</a:tableStyleId>
              </a:tblPr>
              <a:tblGrid>
                <a:gridCol w="1349150">
                  <a:extLst>
                    <a:ext uri="{9D8B030D-6E8A-4147-A177-3AD203B41FA5}">
                      <a16:colId xmlns:a16="http://schemas.microsoft.com/office/drawing/2014/main" val="20000"/>
                    </a:ext>
                  </a:extLst>
                </a:gridCol>
                <a:gridCol w="1349150">
                  <a:extLst>
                    <a:ext uri="{9D8B030D-6E8A-4147-A177-3AD203B41FA5}">
                      <a16:colId xmlns:a16="http://schemas.microsoft.com/office/drawing/2014/main" val="20001"/>
                    </a:ext>
                  </a:extLst>
                </a:gridCol>
                <a:gridCol w="1349150">
                  <a:extLst>
                    <a:ext uri="{9D8B030D-6E8A-4147-A177-3AD203B41FA5}">
                      <a16:colId xmlns:a16="http://schemas.microsoft.com/office/drawing/2014/main" val="20002"/>
                    </a:ext>
                  </a:extLst>
                </a:gridCol>
                <a:gridCol w="1349150">
                  <a:extLst>
                    <a:ext uri="{9D8B030D-6E8A-4147-A177-3AD203B41FA5}">
                      <a16:colId xmlns:a16="http://schemas.microsoft.com/office/drawing/2014/main" val="20003"/>
                    </a:ext>
                  </a:extLst>
                </a:gridCol>
                <a:gridCol w="1349150">
                  <a:extLst>
                    <a:ext uri="{9D8B030D-6E8A-4147-A177-3AD203B41FA5}">
                      <a16:colId xmlns:a16="http://schemas.microsoft.com/office/drawing/2014/main" val="20004"/>
                    </a:ext>
                  </a:extLst>
                </a:gridCol>
                <a:gridCol w="1349150">
                  <a:extLst>
                    <a:ext uri="{9D8B030D-6E8A-4147-A177-3AD203B41FA5}">
                      <a16:colId xmlns:a16="http://schemas.microsoft.com/office/drawing/2014/main" val="20005"/>
                    </a:ext>
                  </a:extLst>
                </a:gridCol>
              </a:tblGrid>
              <a:tr h="582175">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Sorts Mill Goudy"/>
                          <a:ea typeface="Sorts Mill Goudy"/>
                          <a:cs typeface="Sorts Mill Goudy"/>
                          <a:sym typeface="Sorts Mill Goudy"/>
                        </a:rPr>
                        <a:t>Tax year </a:t>
                      </a:r>
                      <a:endParaRPr sz="19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EB Garamond"/>
                          <a:ea typeface="EB Garamond"/>
                          <a:cs typeface="EB Garamond"/>
                          <a:sym typeface="EB Garamond"/>
                        </a:rPr>
                        <a:t>2018</a:t>
                      </a:r>
                      <a:endParaRPr sz="19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EB Garamond"/>
                          <a:ea typeface="EB Garamond"/>
                          <a:cs typeface="EB Garamond"/>
                          <a:sym typeface="EB Garamond"/>
                        </a:rPr>
                        <a:t>2019</a:t>
                      </a:r>
                      <a:endParaRPr sz="19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EB Garamond"/>
                          <a:ea typeface="EB Garamond"/>
                          <a:cs typeface="EB Garamond"/>
                          <a:sym typeface="EB Garamond"/>
                        </a:rPr>
                        <a:t>2020</a:t>
                      </a:r>
                      <a:endParaRPr sz="19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EB Garamond"/>
                          <a:ea typeface="EB Garamond"/>
                          <a:cs typeface="EB Garamond"/>
                          <a:sym typeface="EB Garamond"/>
                        </a:rPr>
                        <a:t>2021</a:t>
                      </a:r>
                      <a:endParaRPr sz="19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1900" u="none" strike="noStrike" cap="none">
                          <a:solidFill>
                            <a:schemeClr val="dk1"/>
                          </a:solidFill>
                          <a:latin typeface="EB Garamond"/>
                          <a:ea typeface="EB Garamond"/>
                          <a:cs typeface="EB Garamond"/>
                          <a:sym typeface="EB Garamond"/>
                        </a:rPr>
                        <a:t>2022</a:t>
                      </a:r>
                      <a:endParaRPr sz="19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0"/>
                  </a:ext>
                </a:extLst>
              </a:tr>
              <a:tr h="743825">
                <a:tc>
                  <a:txBody>
                    <a:bodyPr/>
                    <a:lstStyle/>
                    <a:p>
                      <a:pPr marL="0" marR="0" lvl="0" indent="0" algn="ctr" rtl="0">
                        <a:lnSpc>
                          <a:spcPct val="100000"/>
                        </a:lnSpc>
                        <a:spcBef>
                          <a:spcPts val="0"/>
                        </a:spcBef>
                        <a:spcAft>
                          <a:spcPts val="0"/>
                        </a:spcAft>
                        <a:buClr>
                          <a:srgbClr val="000000"/>
                        </a:buClr>
                        <a:buSzPts val="1500"/>
                        <a:buFont typeface="Arial"/>
                        <a:buNone/>
                      </a:pPr>
                      <a:r>
                        <a:rPr lang="de-DE" sz="1600" u="none" strike="noStrike" cap="none">
                          <a:solidFill>
                            <a:schemeClr val="dk1"/>
                          </a:solidFill>
                          <a:latin typeface="Sorts Mill Goudy"/>
                          <a:ea typeface="Sorts Mill Goudy"/>
                          <a:cs typeface="Sorts Mill Goudy"/>
                          <a:sym typeface="Sorts Mill Goudy"/>
                        </a:rPr>
                        <a:t>Income</a:t>
                      </a:r>
                      <a:endParaRPr sz="16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1400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700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767</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1200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1567</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1"/>
                  </a:ext>
                </a:extLst>
              </a:tr>
              <a:tr h="753950">
                <a:tc>
                  <a:txBody>
                    <a:bodyPr/>
                    <a:lstStyle/>
                    <a:p>
                      <a:pPr marL="0" marR="0" lvl="0" indent="0" algn="ctr" rtl="0">
                        <a:lnSpc>
                          <a:spcPct val="100000"/>
                        </a:lnSpc>
                        <a:spcBef>
                          <a:spcPts val="0"/>
                        </a:spcBef>
                        <a:spcAft>
                          <a:spcPts val="0"/>
                        </a:spcAft>
                        <a:buClr>
                          <a:srgbClr val="000000"/>
                        </a:buClr>
                        <a:buSzPts val="1500"/>
                        <a:buFont typeface="Arial"/>
                        <a:buNone/>
                      </a:pPr>
                      <a:r>
                        <a:rPr lang="de-DE" sz="1600" u="none" strike="noStrike" cap="none">
                          <a:solidFill>
                            <a:schemeClr val="dk1"/>
                          </a:solidFill>
                          <a:latin typeface="Sorts Mill Goudy"/>
                          <a:ea typeface="Sorts Mill Goudy"/>
                          <a:cs typeface="Sorts Mill Goudy"/>
                          <a:sym typeface="Sorts Mill Goudy"/>
                        </a:rPr>
                        <a:t>Costs</a:t>
                      </a:r>
                      <a:endParaRPr sz="16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1000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1000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1000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1000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1000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2"/>
                  </a:ext>
                </a:extLst>
              </a:tr>
              <a:tr h="743825">
                <a:tc>
                  <a:txBody>
                    <a:bodyPr/>
                    <a:lstStyle/>
                    <a:p>
                      <a:pPr marL="0" marR="0" lvl="0" indent="0" algn="ctr" rtl="0">
                        <a:lnSpc>
                          <a:spcPct val="100000"/>
                        </a:lnSpc>
                        <a:spcBef>
                          <a:spcPts val="0"/>
                        </a:spcBef>
                        <a:spcAft>
                          <a:spcPts val="0"/>
                        </a:spcAft>
                        <a:buClr>
                          <a:srgbClr val="000000"/>
                        </a:buClr>
                        <a:buSzPts val="1500"/>
                        <a:buFont typeface="Arial"/>
                        <a:buNone/>
                      </a:pPr>
                      <a:r>
                        <a:rPr lang="de-DE" sz="1600" u="none" strike="noStrike" cap="none">
                          <a:solidFill>
                            <a:schemeClr val="dk1"/>
                          </a:solidFill>
                          <a:latin typeface="Sorts Mill Goudy"/>
                          <a:ea typeface="Sorts Mill Goudy"/>
                          <a:cs typeface="Sorts Mill Goudy"/>
                          <a:sym typeface="Sorts Mill Goudy"/>
                        </a:rPr>
                        <a:t>Gains/ losses </a:t>
                      </a:r>
                      <a:endParaRPr sz="16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400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-300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-233</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200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567</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3"/>
                  </a:ext>
                </a:extLst>
              </a:tr>
              <a:tr h="1067125">
                <a:tc>
                  <a:txBody>
                    <a:bodyPr/>
                    <a:lstStyle/>
                    <a:p>
                      <a:pPr marL="0" marR="0" lvl="0" indent="0" algn="ctr" rtl="0">
                        <a:lnSpc>
                          <a:spcPct val="115000"/>
                        </a:lnSpc>
                        <a:spcBef>
                          <a:spcPts val="0"/>
                        </a:spcBef>
                        <a:spcAft>
                          <a:spcPts val="0"/>
                        </a:spcAft>
                        <a:buClr>
                          <a:schemeClr val="dk1"/>
                        </a:buClr>
                        <a:buSzPts val="1100"/>
                        <a:buFont typeface="Arial"/>
                        <a:buNone/>
                      </a:pPr>
                      <a:r>
                        <a:rPr lang="de-DE" sz="1600" u="none" strike="noStrike" cap="none">
                          <a:solidFill>
                            <a:schemeClr val="dk1"/>
                          </a:solidFill>
                          <a:latin typeface="Sorts Mill Goudy"/>
                          <a:ea typeface="Sorts Mill Goudy"/>
                          <a:cs typeface="Sorts Mill Goudy"/>
                          <a:sym typeface="Sorts Mill Goudy"/>
                        </a:rPr>
                        <a:t>Amount of eligibility for tax compensation</a:t>
                      </a:r>
                      <a:endParaRPr sz="1600" u="none" strike="noStrike" cap="none">
                        <a:solidFill>
                          <a:schemeClr val="dk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1500"/>
                        <a:buFont typeface="Arial"/>
                        <a:buNone/>
                      </a:pPr>
                      <a:endParaRPr sz="16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-45</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-35</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4"/>
                  </a:ext>
                </a:extLst>
              </a:tr>
              <a:tr h="554675">
                <a:tc>
                  <a:txBody>
                    <a:bodyPr/>
                    <a:lstStyle/>
                    <a:p>
                      <a:pPr marL="0" marR="0" lvl="0" indent="0" algn="ctr" rtl="0">
                        <a:lnSpc>
                          <a:spcPct val="115000"/>
                        </a:lnSpc>
                        <a:spcBef>
                          <a:spcPts val="0"/>
                        </a:spcBef>
                        <a:spcAft>
                          <a:spcPts val="0"/>
                        </a:spcAft>
                        <a:buClr>
                          <a:srgbClr val="000000"/>
                        </a:buClr>
                        <a:buSzPts val="1500"/>
                        <a:buFont typeface="Arial"/>
                        <a:buNone/>
                      </a:pPr>
                      <a:r>
                        <a:rPr lang="de-DE" sz="1600" u="none" strike="noStrike" cap="none">
                          <a:solidFill>
                            <a:schemeClr val="dk1"/>
                          </a:solidFill>
                          <a:latin typeface="Sorts Mill Goudy"/>
                          <a:ea typeface="Sorts Mill Goudy"/>
                          <a:cs typeface="Sorts Mill Goudy"/>
                          <a:sym typeface="Sorts Mill Goudy"/>
                        </a:rPr>
                        <a:t>Tax payable</a:t>
                      </a:r>
                      <a:endParaRPr sz="1600" u="none" strike="noStrike" cap="none">
                        <a:solidFill>
                          <a:schemeClr val="dk1"/>
                        </a:solidFill>
                        <a:latin typeface="Sorts Mill Goudy"/>
                        <a:ea typeface="Sorts Mill Goudy"/>
                        <a:cs typeface="Sorts Mill Goudy"/>
                        <a:sym typeface="Sorts Mill Goudy"/>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60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de-DE" sz="2000" u="none" strike="noStrike" cap="none">
                          <a:solidFill>
                            <a:schemeClr val="dk1"/>
                          </a:solidFill>
                          <a:latin typeface="EB Garamond"/>
                          <a:ea typeface="EB Garamond"/>
                          <a:cs typeface="EB Garamond"/>
                          <a:sym typeface="EB Garamond"/>
                        </a:rPr>
                        <a:t>50</a:t>
                      </a:r>
                      <a:endParaRPr sz="2000" u="none" strike="noStrike" cap="none">
                        <a:solidFill>
                          <a:schemeClr val="dk1"/>
                        </a:solidFill>
                        <a:latin typeface="EB Garamond"/>
                        <a:ea typeface="EB Garamond"/>
                        <a:cs typeface="EB Garamond"/>
                        <a:sym typeface="EB Garamond"/>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2243c898b9_1_16"/>
          <p:cNvSpPr txBox="1">
            <a:spLocks noGrp="1"/>
          </p:cNvSpPr>
          <p:nvPr>
            <p:ph type="ctrTitle"/>
          </p:nvPr>
        </p:nvSpPr>
        <p:spPr>
          <a:xfrm>
            <a:off x="1255693" y="-10"/>
            <a:ext cx="9440100" cy="1828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sz="4600" b="1">
                <a:solidFill>
                  <a:schemeClr val="lt1"/>
                </a:solidFill>
              </a:rPr>
              <a:t>D. Losses from a cryptocurrency transaction</a:t>
            </a:r>
            <a:endParaRPr sz="4600" b="1">
              <a:solidFill>
                <a:schemeClr val="lt1"/>
              </a:solidFill>
            </a:endParaRPr>
          </a:p>
        </p:txBody>
      </p:sp>
      <p:sp>
        <p:nvSpPr>
          <p:cNvPr id="322" name="Google Shape;322;g12243c898b9_1_16"/>
          <p:cNvSpPr txBox="1">
            <a:spLocks noGrp="1"/>
          </p:cNvSpPr>
          <p:nvPr>
            <p:ph type="subTitle" idx="1"/>
          </p:nvPr>
        </p:nvSpPr>
        <p:spPr>
          <a:xfrm>
            <a:off x="460075" y="2232275"/>
            <a:ext cx="10915200" cy="39213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25000" lnSpcReduction="20000"/>
          </a:bodyPr>
          <a:lstStyle/>
          <a:p>
            <a:pPr marL="0" lvl="0" indent="0" algn="l" rtl="0">
              <a:lnSpc>
                <a:spcPct val="135000"/>
              </a:lnSpc>
              <a:spcBef>
                <a:spcPts val="460"/>
              </a:spcBef>
              <a:spcAft>
                <a:spcPts val="0"/>
              </a:spcAft>
              <a:buSzPct val="73181"/>
              <a:buNone/>
            </a:pPr>
            <a:r>
              <a:rPr lang="de-DE" sz="8800"/>
              <a:t>Definition of income from a cryptocurrency transaction</a:t>
            </a:r>
            <a:endParaRPr sz="8800"/>
          </a:p>
          <a:p>
            <a:pPr marL="457200" lvl="0" indent="-368300" algn="l" rtl="0">
              <a:lnSpc>
                <a:spcPct val="135000"/>
              </a:lnSpc>
              <a:spcBef>
                <a:spcPts val="600"/>
              </a:spcBef>
              <a:spcAft>
                <a:spcPts val="0"/>
              </a:spcAft>
              <a:buSzPct val="100000"/>
              <a:buChar char="●"/>
            </a:pPr>
            <a:r>
              <a:rPr lang="de-DE" sz="8800"/>
              <a:t> by Personal Income Tax Act/ PIT, income from cryptocurrency transactions is from specified transactions (/activity) executed with a cryptographic device that can be concluded and made available to anyone – the transaction can be transfer, sale, exercise of the right secured by the crypto asset - if the individual acquires a financial assets in the form of non-cryptocurrency and the income from all such transactions higher than transaction-related expenses</a:t>
            </a:r>
            <a:endParaRPr sz="8800"/>
          </a:p>
          <a:p>
            <a:pPr marL="914400" lvl="1" indent="-368300" algn="l" rtl="0">
              <a:lnSpc>
                <a:spcPct val="135000"/>
              </a:lnSpc>
              <a:spcBef>
                <a:spcPts val="0"/>
              </a:spcBef>
              <a:spcAft>
                <a:spcPts val="0"/>
              </a:spcAft>
              <a:buSzPct val="100000"/>
              <a:buChar char="○"/>
            </a:pPr>
            <a:r>
              <a:rPr lang="de-DE" sz="8800"/>
              <a:t>transaction related expenses/ costs incurred are purchase price of cryptographic device, production costs, maintenance fees etc.</a:t>
            </a:r>
            <a:endParaRPr sz="8800"/>
          </a:p>
          <a:p>
            <a:pPr marL="0" lvl="0" indent="0" algn="ctr" rtl="0">
              <a:lnSpc>
                <a:spcPct val="110000"/>
              </a:lnSpc>
              <a:spcBef>
                <a:spcPts val="600"/>
              </a:spcBef>
              <a:spcAft>
                <a:spcPts val="0"/>
              </a:spcAft>
              <a:buSzPct val="280000"/>
              <a:buNone/>
            </a:pPr>
            <a:endParaRPr/>
          </a:p>
          <a:p>
            <a:pPr marL="0" lvl="0" indent="0" algn="ctr" rtl="0">
              <a:lnSpc>
                <a:spcPct val="110000"/>
              </a:lnSpc>
              <a:spcBef>
                <a:spcPts val="600"/>
              </a:spcBef>
              <a:spcAft>
                <a:spcPts val="600"/>
              </a:spcAft>
              <a:buSzPct val="28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2243c898b9_1_22"/>
          <p:cNvSpPr txBox="1">
            <a:spLocks noGrp="1"/>
          </p:cNvSpPr>
          <p:nvPr>
            <p:ph type="ctrTitle"/>
          </p:nvPr>
        </p:nvSpPr>
        <p:spPr>
          <a:xfrm>
            <a:off x="1370693" y="575090"/>
            <a:ext cx="9440100" cy="1828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990"/>
              <a:buFont typeface="Arial"/>
              <a:buNone/>
            </a:pPr>
            <a:r>
              <a:rPr lang="de-DE" sz="4600" b="1">
                <a:solidFill>
                  <a:schemeClr val="lt1"/>
                </a:solidFill>
              </a:rPr>
              <a:t>D. Losses from a cryptocurrency transaction</a:t>
            </a:r>
            <a:endParaRPr sz="4600" b="1">
              <a:solidFill>
                <a:schemeClr val="lt1"/>
              </a:solidFill>
            </a:endParaRPr>
          </a:p>
          <a:p>
            <a:pPr marL="0" lvl="0" indent="0" algn="ctr" rtl="0">
              <a:lnSpc>
                <a:spcPct val="90000"/>
              </a:lnSpc>
              <a:spcBef>
                <a:spcPts val="0"/>
              </a:spcBef>
              <a:spcAft>
                <a:spcPts val="0"/>
              </a:spcAft>
              <a:buSzPts val="5400"/>
              <a:buNone/>
            </a:pPr>
            <a:endParaRPr/>
          </a:p>
        </p:txBody>
      </p:sp>
      <p:sp>
        <p:nvSpPr>
          <p:cNvPr id="329" name="Google Shape;329;g12243c898b9_1_22"/>
          <p:cNvSpPr txBox="1">
            <a:spLocks noGrp="1"/>
          </p:cNvSpPr>
          <p:nvPr>
            <p:ph type="subTitle" idx="1"/>
          </p:nvPr>
        </p:nvSpPr>
        <p:spPr>
          <a:xfrm>
            <a:off x="793625" y="2174750"/>
            <a:ext cx="10409400" cy="28287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de-DE" sz="2400"/>
              <a:t>You are eligible for tax compensation in the same way as in the case of loss realized on controlled capital market transactions – </a:t>
            </a:r>
            <a:endParaRPr sz="2400"/>
          </a:p>
          <a:p>
            <a:pPr marL="914400" lvl="1" indent="-381000" algn="l" rtl="0">
              <a:lnSpc>
                <a:spcPct val="115000"/>
              </a:lnSpc>
              <a:spcBef>
                <a:spcPts val="0"/>
              </a:spcBef>
              <a:spcAft>
                <a:spcPts val="0"/>
              </a:spcAft>
              <a:buSzPts val="2400"/>
              <a:buChar char="○"/>
            </a:pPr>
            <a:r>
              <a:rPr lang="de-DE" sz="2400"/>
              <a:t> all transactions are subject to the relevant 3-year time interval (the tax year + the loss incurred in the previous two years), but the tax compensation must be reduced by the loss already validated during previous tax compensations </a:t>
            </a:r>
            <a:endParaRPr sz="2400"/>
          </a:p>
          <a:p>
            <a:pPr marL="0" lvl="0" indent="0" algn="l" rtl="0">
              <a:lnSpc>
                <a:spcPct val="110000"/>
              </a:lnSpc>
              <a:spcBef>
                <a:spcPts val="460"/>
              </a:spcBef>
              <a:spcAft>
                <a:spcPts val="600"/>
              </a:spcAft>
              <a:buSzPts val="1610"/>
              <a:buNone/>
            </a:pP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2243c898b9_0_19"/>
          <p:cNvSpPr txBox="1">
            <a:spLocks noGrp="1"/>
          </p:cNvSpPr>
          <p:nvPr>
            <p:ph type="ctrTitle"/>
          </p:nvPr>
        </p:nvSpPr>
        <p:spPr>
          <a:xfrm>
            <a:off x="1375950" y="613670"/>
            <a:ext cx="9440100" cy="9747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de-DE" b="1"/>
              <a:t>E. Conclusion</a:t>
            </a:r>
            <a:endParaRPr b="1"/>
          </a:p>
        </p:txBody>
      </p:sp>
      <p:sp>
        <p:nvSpPr>
          <p:cNvPr id="336" name="Google Shape;336;g12243c898b9_0_19"/>
          <p:cNvSpPr txBox="1">
            <a:spLocks noGrp="1"/>
          </p:cNvSpPr>
          <p:nvPr>
            <p:ph type="subTitle" idx="1"/>
          </p:nvPr>
        </p:nvSpPr>
        <p:spPr>
          <a:xfrm>
            <a:off x="419550" y="2055150"/>
            <a:ext cx="11037300" cy="34197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457200" lvl="0" indent="-361950" algn="l" rtl="0">
              <a:lnSpc>
                <a:spcPct val="135000"/>
              </a:lnSpc>
              <a:spcBef>
                <a:spcPts val="460"/>
              </a:spcBef>
              <a:spcAft>
                <a:spcPts val="0"/>
              </a:spcAft>
              <a:buSzPts val="2100"/>
              <a:buChar char="❖"/>
            </a:pPr>
            <a:r>
              <a:rPr lang="de-DE" sz="2100"/>
              <a:t>It would be advantageous to expand the treatment of losses into another income</a:t>
            </a:r>
            <a:endParaRPr sz="2100"/>
          </a:p>
          <a:p>
            <a:pPr marL="457200" lvl="0" indent="-361950" algn="l" rtl="0">
              <a:lnSpc>
                <a:spcPct val="135000"/>
              </a:lnSpc>
              <a:spcBef>
                <a:spcPts val="460"/>
              </a:spcBef>
              <a:spcAft>
                <a:spcPts val="0"/>
              </a:spcAft>
              <a:buClr>
                <a:schemeClr val="lt1"/>
              </a:buClr>
              <a:buSzPts val="2100"/>
              <a:buFont typeface="Sorts Mill Goudy"/>
              <a:buChar char="❖"/>
            </a:pPr>
            <a:r>
              <a:rPr lang="de-DE" sz="2100"/>
              <a:t> In Hungary, the population typically lives on labor income (active income)</a:t>
            </a:r>
            <a:endParaRPr sz="2100"/>
          </a:p>
          <a:p>
            <a:pPr marL="914400" lvl="1" indent="-361950" algn="l" rtl="0">
              <a:lnSpc>
                <a:spcPct val="135000"/>
              </a:lnSpc>
              <a:spcBef>
                <a:spcPts val="460"/>
              </a:spcBef>
              <a:spcAft>
                <a:spcPts val="0"/>
              </a:spcAft>
              <a:buClr>
                <a:schemeClr val="lt1"/>
              </a:buClr>
              <a:buSzPts val="2100"/>
              <a:buFont typeface="Sorts Mill Goudy"/>
              <a:buChar char="➢"/>
            </a:pPr>
            <a:r>
              <a:rPr lang="de-DE"/>
              <a:t> the Hungarian system does not prefer loss offsetting</a:t>
            </a:r>
            <a:endParaRPr/>
          </a:p>
          <a:p>
            <a:pPr marL="914400" lvl="1" indent="-361950" algn="l" rtl="0">
              <a:lnSpc>
                <a:spcPct val="135000"/>
              </a:lnSpc>
              <a:spcBef>
                <a:spcPts val="460"/>
              </a:spcBef>
              <a:spcAft>
                <a:spcPts val="0"/>
              </a:spcAft>
              <a:buClr>
                <a:schemeClr val="lt1"/>
              </a:buClr>
              <a:buSzPts val="2100"/>
              <a:buChar char="➢"/>
            </a:pPr>
            <a:r>
              <a:rPr lang="de-DE"/>
              <a:t>Traditional perception </a:t>
            </a:r>
            <a:endParaRPr/>
          </a:p>
          <a:p>
            <a:pPr marL="457200" lvl="0" indent="-361950" algn="l" rtl="0">
              <a:lnSpc>
                <a:spcPct val="150000"/>
              </a:lnSpc>
              <a:spcBef>
                <a:spcPts val="0"/>
              </a:spcBef>
              <a:spcAft>
                <a:spcPts val="0"/>
              </a:spcAft>
              <a:buClr>
                <a:schemeClr val="lt1"/>
              </a:buClr>
              <a:buSzPts val="2100"/>
              <a:buChar char="❖"/>
            </a:pPr>
            <a:r>
              <a:rPr lang="de-DE" sz="2100"/>
              <a:t>Savings management - like investments, buying securities etc. (passive income) </a:t>
            </a:r>
            <a:endParaRPr sz="2100"/>
          </a:p>
          <a:p>
            <a:pPr marL="914400" lvl="1" indent="-361950" algn="l" rtl="0">
              <a:lnSpc>
                <a:spcPct val="150000"/>
              </a:lnSpc>
              <a:spcBef>
                <a:spcPts val="0"/>
              </a:spcBef>
              <a:spcAft>
                <a:spcPts val="0"/>
              </a:spcAft>
              <a:buClr>
                <a:schemeClr val="lt1"/>
              </a:buClr>
              <a:buSzPts val="2100"/>
              <a:buChar char="➢"/>
            </a:pPr>
            <a:r>
              <a:rPr lang="de-DE"/>
              <a:t>income type not preferred </a:t>
            </a:r>
            <a:endParaRPr/>
          </a:p>
          <a:p>
            <a:pPr marL="914400" lvl="1" indent="-361950" algn="l" rtl="0">
              <a:lnSpc>
                <a:spcPct val="150000"/>
              </a:lnSpc>
              <a:spcBef>
                <a:spcPts val="0"/>
              </a:spcBef>
              <a:spcAft>
                <a:spcPts val="0"/>
              </a:spcAft>
              <a:buClr>
                <a:schemeClr val="lt1"/>
              </a:buClr>
              <a:buSzPts val="2100"/>
              <a:buChar char="➢"/>
            </a:pPr>
            <a:r>
              <a:rPr lang="de-DE"/>
              <a:t>tax policy decision</a:t>
            </a:r>
            <a:endParaRPr sz="2100"/>
          </a:p>
          <a:p>
            <a:pPr marL="457200" lvl="0" indent="0" algn="l" rtl="0">
              <a:lnSpc>
                <a:spcPct val="135000"/>
              </a:lnSpc>
              <a:spcBef>
                <a:spcPts val="460"/>
              </a:spcBef>
              <a:spcAft>
                <a:spcPts val="0"/>
              </a:spcAft>
              <a:buSzPts val="161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g1264f0fb21d_0_20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Sorts Mill Goudy"/>
              <a:buNone/>
            </a:pPr>
            <a:endParaRPr sz="1800" b="0" i="0" u="none" strike="noStrike" cap="none">
              <a:solidFill>
                <a:srgbClr val="FFFFFF"/>
              </a:solidFill>
              <a:latin typeface="Sorts Mill Goudy"/>
              <a:ea typeface="Sorts Mill Goudy"/>
              <a:cs typeface="Sorts Mill Goudy"/>
              <a:sym typeface="Sorts Mill Goudy"/>
            </a:endParaRPr>
          </a:p>
        </p:txBody>
      </p:sp>
      <p:pic>
        <p:nvPicPr>
          <p:cNvPr id="343" name="Google Shape;343;g1264f0fb21d_0_209"/>
          <p:cNvPicPr preferRelativeResize="0"/>
          <p:nvPr/>
        </p:nvPicPr>
        <p:blipFill rotWithShape="1">
          <a:blip r:embed="rId4">
            <a:alphaModFix/>
          </a:blip>
          <a:srcRect/>
          <a:stretch/>
        </p:blipFill>
        <p:spPr>
          <a:xfrm>
            <a:off x="-8622" y="10"/>
            <a:ext cx="6095998" cy="6857990"/>
          </a:xfrm>
          <a:prstGeom prst="rect">
            <a:avLst/>
          </a:prstGeom>
          <a:noFill/>
          <a:ln>
            <a:noFill/>
          </a:ln>
        </p:spPr>
      </p:pic>
      <p:pic>
        <p:nvPicPr>
          <p:cNvPr id="344" name="Google Shape;344;g1264f0fb21d_0_209"/>
          <p:cNvPicPr preferRelativeResize="0"/>
          <p:nvPr/>
        </p:nvPicPr>
        <p:blipFill rotWithShape="1">
          <a:blip r:embed="rId5">
            <a:alphaModFix/>
          </a:blip>
          <a:srcRect/>
          <a:stretch/>
        </p:blipFill>
        <p:spPr>
          <a:xfrm>
            <a:off x="6257026" y="1"/>
            <a:ext cx="5934973" cy="6858000"/>
          </a:xfrm>
          <a:prstGeom prst="rect">
            <a:avLst/>
          </a:prstGeom>
          <a:noFill/>
          <a:ln>
            <a:noFill/>
          </a:ln>
        </p:spPr>
      </p:pic>
      <p:sp>
        <p:nvSpPr>
          <p:cNvPr id="345" name="Google Shape;345;g1264f0fb21d_0_209"/>
          <p:cNvSpPr txBox="1">
            <a:spLocks noGrp="1"/>
          </p:cNvSpPr>
          <p:nvPr>
            <p:ph type="title"/>
          </p:nvPr>
        </p:nvSpPr>
        <p:spPr>
          <a:xfrm>
            <a:off x="6900493" y="609600"/>
            <a:ext cx="4538100" cy="9705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4444"/>
              <a:buFont typeface="Sorts Mill Goudy"/>
              <a:buNone/>
            </a:pPr>
            <a:r>
              <a:rPr lang="de-DE" sz="4000"/>
              <a:t>German Perspective</a:t>
            </a:r>
            <a:endParaRPr/>
          </a:p>
        </p:txBody>
      </p:sp>
      <p:sp>
        <p:nvSpPr>
          <p:cNvPr id="346" name="Google Shape;346;g1264f0fb21d_0_209"/>
          <p:cNvSpPr txBox="1">
            <a:spLocks noGrp="1"/>
          </p:cNvSpPr>
          <p:nvPr>
            <p:ph type="body" idx="1"/>
          </p:nvPr>
        </p:nvSpPr>
        <p:spPr>
          <a:xfrm>
            <a:off x="6900493" y="1732449"/>
            <a:ext cx="4403700" cy="40587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77500" lnSpcReduction="20000"/>
          </a:bodyPr>
          <a:lstStyle/>
          <a:p>
            <a:pPr marL="342900" lvl="0" indent="-297999" algn="l" rtl="0">
              <a:lnSpc>
                <a:spcPct val="110000"/>
              </a:lnSpc>
              <a:spcBef>
                <a:spcPts val="0"/>
              </a:spcBef>
              <a:spcAft>
                <a:spcPts val="0"/>
              </a:spcAft>
              <a:buSzPct val="70000"/>
              <a:buChar char="◈"/>
            </a:pPr>
            <a:r>
              <a:rPr lang="de-DE" sz="2400"/>
              <a:t>A. Introduction</a:t>
            </a:r>
            <a:endParaRPr sz="2400"/>
          </a:p>
          <a:p>
            <a:pPr marL="342900" lvl="0" indent="-297999" algn="l" rtl="0">
              <a:lnSpc>
                <a:spcPct val="110000"/>
              </a:lnSpc>
              <a:spcBef>
                <a:spcPts val="1008"/>
              </a:spcBef>
              <a:spcAft>
                <a:spcPts val="0"/>
              </a:spcAft>
              <a:buSzPct val="70000"/>
              <a:buChar char="◈"/>
            </a:pPr>
            <a:r>
              <a:rPr lang="de-DE" sz="2400"/>
              <a:t>B. Losses from the alienation of Business Assets</a:t>
            </a:r>
            <a:endParaRPr/>
          </a:p>
          <a:p>
            <a:pPr marL="342900" lvl="0" indent="-297999" algn="l" rtl="0">
              <a:lnSpc>
                <a:spcPct val="110000"/>
              </a:lnSpc>
              <a:spcBef>
                <a:spcPts val="1008"/>
              </a:spcBef>
              <a:spcAft>
                <a:spcPts val="0"/>
              </a:spcAft>
              <a:buSzPct val="70000"/>
              <a:buChar char="◈"/>
            </a:pPr>
            <a:r>
              <a:rPr lang="de-DE" sz="2400"/>
              <a:t>C. Losses from the alienation of Private Assets</a:t>
            </a:r>
            <a:endParaRPr/>
          </a:p>
          <a:p>
            <a:pPr marL="719999" lvl="1" indent="-262663" algn="l" rtl="0">
              <a:lnSpc>
                <a:spcPct val="100000"/>
              </a:lnSpc>
              <a:spcBef>
                <a:spcPts val="974"/>
              </a:spcBef>
              <a:spcAft>
                <a:spcPts val="0"/>
              </a:spcAft>
              <a:buSzPct val="70000"/>
              <a:buChar char="?"/>
            </a:pPr>
            <a:r>
              <a:rPr lang="de-DE" sz="2200"/>
              <a:t>I. Capital losses, EStG § 20(2)</a:t>
            </a:r>
            <a:endParaRPr/>
          </a:p>
          <a:p>
            <a:pPr marL="719999" lvl="1" indent="-262663" algn="l" rtl="0">
              <a:lnSpc>
                <a:spcPct val="100000"/>
              </a:lnSpc>
              <a:spcBef>
                <a:spcPts val="974"/>
              </a:spcBef>
              <a:spcAft>
                <a:spcPts val="0"/>
              </a:spcAft>
              <a:buSzPct val="70000"/>
              <a:buChar char="?"/>
            </a:pPr>
            <a:r>
              <a:rPr lang="de-DE" sz="2200"/>
              <a:t>II. Losses from private alienations, EStG §§ 22 no. 2, 23</a:t>
            </a:r>
            <a:endParaRPr/>
          </a:p>
          <a:p>
            <a:pPr marL="719999" lvl="1" indent="-262663" algn="l" rtl="0">
              <a:lnSpc>
                <a:spcPct val="100000"/>
              </a:lnSpc>
              <a:spcBef>
                <a:spcPts val="974"/>
              </a:spcBef>
              <a:spcAft>
                <a:spcPts val="0"/>
              </a:spcAft>
              <a:buSzPct val="70000"/>
              <a:buChar char="?"/>
            </a:pPr>
            <a:r>
              <a:rPr lang="de-DE" sz="2200"/>
              <a:t>III. Losses from the alienation of shares in corporations, EStG § 17</a:t>
            </a:r>
            <a:endParaRPr/>
          </a:p>
          <a:p>
            <a:pPr marL="342900" lvl="0" indent="-297999" algn="l" rtl="0">
              <a:lnSpc>
                <a:spcPct val="110000"/>
              </a:lnSpc>
              <a:spcBef>
                <a:spcPts val="1008"/>
              </a:spcBef>
              <a:spcAft>
                <a:spcPts val="0"/>
              </a:spcAft>
              <a:buSzPct val="70000"/>
              <a:buChar char="◈"/>
            </a:pPr>
            <a:r>
              <a:rPr lang="de-DE" sz="2400"/>
              <a:t>D. Conclusion</a:t>
            </a:r>
            <a:endParaRPr sz="2400"/>
          </a:p>
          <a:p>
            <a:pPr marL="342900" lvl="0" indent="-215322" algn="l" rtl="0">
              <a:lnSpc>
                <a:spcPct val="110000"/>
              </a:lnSpc>
              <a:spcBef>
                <a:spcPts val="1008"/>
              </a:spcBef>
              <a:spcAft>
                <a:spcPts val="0"/>
              </a:spcAft>
              <a:buSzPct val="700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264f0fb21d_0_6"/>
          <p:cNvSpPr txBox="1">
            <a:spLocks noGrp="1"/>
          </p:cNvSpPr>
          <p:nvPr>
            <p:ph type="ctrTitle"/>
          </p:nvPr>
        </p:nvSpPr>
        <p:spPr>
          <a:xfrm>
            <a:off x="1127448" y="706083"/>
            <a:ext cx="9440100" cy="16191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a:t>Content</a:t>
            </a:r>
            <a:br>
              <a:rPr lang="de-DE"/>
            </a:br>
            <a:endParaRPr/>
          </a:p>
        </p:txBody>
      </p:sp>
      <p:sp>
        <p:nvSpPr>
          <p:cNvPr id="171" name="Google Shape;171;g1264f0fb21d_0_6"/>
          <p:cNvSpPr txBox="1">
            <a:spLocks noGrp="1"/>
          </p:cNvSpPr>
          <p:nvPr>
            <p:ph type="subTitle" idx="1"/>
          </p:nvPr>
        </p:nvSpPr>
        <p:spPr>
          <a:xfrm>
            <a:off x="1127448" y="1738408"/>
            <a:ext cx="9440100" cy="47895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92500" lnSpcReduction="10000"/>
          </a:bodyPr>
          <a:lstStyle/>
          <a:p>
            <a:pPr marL="583565" lvl="0" indent="-449532" algn="ctr" rtl="0">
              <a:lnSpc>
                <a:spcPct val="110000"/>
              </a:lnSpc>
              <a:spcBef>
                <a:spcPts val="460"/>
              </a:spcBef>
              <a:spcAft>
                <a:spcPts val="0"/>
              </a:spcAft>
              <a:buSzPct val="57500"/>
              <a:buFont typeface="Noto Sans Symbols"/>
              <a:buChar char="❖"/>
            </a:pPr>
            <a:r>
              <a:rPr lang="de-DE" sz="2800"/>
              <a:t>Introduction: what is a capital loss?</a:t>
            </a:r>
            <a:endParaRPr/>
          </a:p>
          <a:p>
            <a:pPr marL="583565" lvl="0" indent="-449532" algn="ctr" rtl="0">
              <a:lnSpc>
                <a:spcPct val="110000"/>
              </a:lnSpc>
              <a:spcBef>
                <a:spcPts val="460"/>
              </a:spcBef>
              <a:spcAft>
                <a:spcPts val="0"/>
              </a:spcAft>
              <a:buSzPct val="57500"/>
              <a:buFont typeface="Noto Sans Symbols"/>
              <a:buChar char="❖"/>
            </a:pPr>
            <a:r>
              <a:rPr lang="de-DE" sz="2800"/>
              <a:t>Capital losses in the Italian tax regulation : The TUIR</a:t>
            </a:r>
            <a:endParaRPr sz="2800"/>
          </a:p>
          <a:p>
            <a:pPr marL="583565" lvl="0" indent="-449532" algn="ctr" rtl="0">
              <a:lnSpc>
                <a:spcPct val="110000"/>
              </a:lnSpc>
              <a:spcBef>
                <a:spcPts val="460"/>
              </a:spcBef>
              <a:spcAft>
                <a:spcPts val="0"/>
              </a:spcAft>
              <a:buSzPct val="57500"/>
              <a:buFont typeface="Noto Sans Symbols"/>
              <a:buChar char="❖"/>
            </a:pPr>
            <a:r>
              <a:rPr lang="de-DE" sz="2800"/>
              <a:t>The Legislative Decree n. 461/1997 and the 3 taxation regimes</a:t>
            </a:r>
            <a:endParaRPr sz="2800"/>
          </a:p>
          <a:p>
            <a:pPr marL="583565" lvl="0" indent="-449532" algn="ctr" rtl="0">
              <a:lnSpc>
                <a:spcPct val="110000"/>
              </a:lnSpc>
              <a:spcBef>
                <a:spcPts val="460"/>
              </a:spcBef>
              <a:spcAft>
                <a:spcPts val="0"/>
              </a:spcAft>
              <a:buSzPct val="57500"/>
              <a:buFont typeface="Noto Sans Symbols"/>
              <a:buChar char="❖"/>
            </a:pPr>
            <a:r>
              <a:rPr lang="de-DE" sz="2800"/>
              <a:t>A critical analysis of the current system of taxation of capital income in Italy</a:t>
            </a:r>
            <a:endParaRPr/>
          </a:p>
          <a:p>
            <a:pPr marL="583565" lvl="0" indent="-449532" algn="ctr" rtl="0">
              <a:lnSpc>
                <a:spcPct val="110000"/>
              </a:lnSpc>
              <a:spcBef>
                <a:spcPts val="460"/>
              </a:spcBef>
              <a:spcAft>
                <a:spcPts val="0"/>
              </a:spcAft>
              <a:buSzPct val="57500"/>
              <a:buFont typeface="Noto Sans Symbols"/>
              <a:buChar char="❖"/>
            </a:pPr>
            <a:r>
              <a:rPr lang="de-DE" sz="2800"/>
              <a:t>PNRR: an opportunity for reform</a:t>
            </a:r>
            <a:endParaRPr sz="2800"/>
          </a:p>
          <a:p>
            <a:pPr marL="583565" lvl="0" indent="-449532" algn="ctr" rtl="0">
              <a:lnSpc>
                <a:spcPct val="110000"/>
              </a:lnSpc>
              <a:spcBef>
                <a:spcPts val="460"/>
              </a:spcBef>
              <a:spcAft>
                <a:spcPts val="0"/>
              </a:spcAft>
              <a:buSzPct val="57500"/>
              <a:buFont typeface="Noto Sans Symbols"/>
              <a:buChar char="❖"/>
            </a:pPr>
            <a:r>
              <a:rPr lang="de-DE" sz="2800"/>
              <a:t>An important gap: Cryptocurrencies </a:t>
            </a:r>
            <a:endParaRPr sz="2800"/>
          </a:p>
          <a:p>
            <a:pPr marL="583565" lvl="0" indent="-354965" algn="ctr" rtl="0">
              <a:lnSpc>
                <a:spcPct val="110000"/>
              </a:lnSpc>
              <a:spcBef>
                <a:spcPts val="460"/>
              </a:spcBef>
              <a:spcAft>
                <a:spcPts val="0"/>
              </a:spcAft>
              <a:buSzPct val="70000"/>
              <a:buFont typeface="Noto Sans Symbols"/>
              <a:buNone/>
            </a:pPr>
            <a:endParaRPr/>
          </a:p>
          <a:p>
            <a:pPr marL="640715" lvl="0" indent="-412115" algn="ctr" rtl="0">
              <a:lnSpc>
                <a:spcPct val="110000"/>
              </a:lnSpc>
              <a:spcBef>
                <a:spcPts val="460"/>
              </a:spcBef>
              <a:spcAft>
                <a:spcPts val="0"/>
              </a:spcAft>
              <a:buSzPct val="70000"/>
              <a:buFont typeface="Arial"/>
              <a:buNone/>
            </a:pPr>
            <a:endParaRPr/>
          </a:p>
          <a:p>
            <a:pPr marL="583565" lvl="0" indent="-354965" algn="ctr" rtl="0">
              <a:lnSpc>
                <a:spcPct val="110000"/>
              </a:lnSpc>
              <a:spcBef>
                <a:spcPts val="460"/>
              </a:spcBef>
              <a:spcAft>
                <a:spcPts val="0"/>
              </a:spcAft>
              <a:buSzPct val="70000"/>
              <a:buFont typeface="Noto Sans Symbols"/>
              <a:buNone/>
            </a:pPr>
            <a:endParaRPr/>
          </a:p>
          <a:p>
            <a:pPr marL="469265" lvl="0" indent="-240665" algn="ctr" rtl="0">
              <a:lnSpc>
                <a:spcPct val="110000"/>
              </a:lnSpc>
              <a:spcBef>
                <a:spcPts val="460"/>
              </a:spcBef>
              <a:spcAft>
                <a:spcPts val="0"/>
              </a:spcAft>
              <a:buSzPct val="700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264f0fb21d_0_218"/>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de-DE"/>
              <a:t>A. Introduction</a:t>
            </a:r>
            <a:endParaRPr/>
          </a:p>
        </p:txBody>
      </p:sp>
      <p:sp>
        <p:nvSpPr>
          <p:cNvPr id="353" name="Google Shape;353;g1264f0fb21d_0_218"/>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6899" lvl="0" indent="0" algn="l" rtl="0">
              <a:lnSpc>
                <a:spcPct val="110000"/>
              </a:lnSpc>
              <a:spcBef>
                <a:spcPts val="0"/>
              </a:spcBef>
              <a:spcAft>
                <a:spcPts val="0"/>
              </a:spcAft>
              <a:buSzPts val="1960"/>
              <a:buNone/>
            </a:pPr>
            <a:r>
              <a:rPr lang="de-DE" sz="2800"/>
              <a:t>A capital loss is the loss incurred when a capital asset decreases in value.</a:t>
            </a:r>
            <a:endParaRPr/>
          </a:p>
          <a:p>
            <a:pPr marL="36899" lvl="0" indent="0" algn="l" rtl="0">
              <a:lnSpc>
                <a:spcPct val="110000"/>
              </a:lnSpc>
              <a:spcBef>
                <a:spcPts val="1160"/>
              </a:spcBef>
              <a:spcAft>
                <a:spcPts val="0"/>
              </a:spcAft>
              <a:buSzPts val="1960"/>
              <a:buNone/>
            </a:pPr>
            <a:r>
              <a:rPr lang="de-DE" sz="2800"/>
              <a:t>This loss is only realised when the asset is alienated for a price that is lower than the original purchase price.</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264f0fb21d_0_224"/>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de-DE"/>
              <a:t>A. Introduction</a:t>
            </a:r>
            <a:endParaRPr/>
          </a:p>
        </p:txBody>
      </p:sp>
      <p:sp>
        <p:nvSpPr>
          <p:cNvPr id="360" name="Google Shape;360;g1264f0fb21d_0_224"/>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de-DE"/>
              <a:t>Dualism of the types of income:</a:t>
            </a:r>
            <a:endParaRPr/>
          </a:p>
          <a:p>
            <a:pPr marL="719999" lvl="1" indent="-269999" algn="l" rtl="0">
              <a:lnSpc>
                <a:spcPct val="100000"/>
              </a:lnSpc>
              <a:spcBef>
                <a:spcPts val="1020"/>
              </a:spcBef>
              <a:spcAft>
                <a:spcPts val="0"/>
              </a:spcAft>
              <a:buSzPts val="1470"/>
              <a:buChar char="○"/>
            </a:pPr>
            <a:r>
              <a:rPr lang="de-DE"/>
              <a:t>Profit income: „asset influx theory“: realised changes in the value of assets are always tax-relevant</a:t>
            </a:r>
            <a:endParaRPr/>
          </a:p>
          <a:p>
            <a:pPr marL="719999" lvl="1" indent="-269999" algn="l" rtl="0">
              <a:lnSpc>
                <a:spcPct val="100000"/>
              </a:lnSpc>
              <a:spcBef>
                <a:spcPts val="1020"/>
              </a:spcBef>
              <a:spcAft>
                <a:spcPts val="0"/>
              </a:spcAft>
              <a:buSzPts val="1470"/>
              <a:buChar char="○"/>
            </a:pPr>
            <a:r>
              <a:rPr lang="de-DE"/>
              <a:t>Surplus income: „source theory“: changes in the value of assets are generally irrelevant</a:t>
            </a:r>
            <a:endParaRPr/>
          </a:p>
          <a:p>
            <a:pPr marL="719999" lvl="1" indent="-269999" algn="l" rtl="0">
              <a:lnSpc>
                <a:spcPct val="100000"/>
              </a:lnSpc>
              <a:spcBef>
                <a:spcPts val="1020"/>
              </a:spcBef>
              <a:spcAft>
                <a:spcPts val="0"/>
              </a:spcAft>
              <a:buSzPts val="1470"/>
              <a:buChar char="○"/>
            </a:pPr>
            <a:r>
              <a:rPr lang="de-DE"/>
              <a:t>Exceptions to the source theory:</a:t>
            </a:r>
            <a:endParaRPr/>
          </a:p>
          <a:p>
            <a:pPr marL="1026000" lvl="2" indent="-215999" algn="l" rtl="0">
              <a:lnSpc>
                <a:spcPct val="100000"/>
              </a:lnSpc>
              <a:spcBef>
                <a:spcPts val="960"/>
              </a:spcBef>
              <a:spcAft>
                <a:spcPts val="0"/>
              </a:spcAft>
              <a:buSzPts val="1260"/>
              <a:buChar char="■"/>
            </a:pPr>
            <a:r>
              <a:rPr lang="de-DE"/>
              <a:t>Capital losses, EStG § 20(2)</a:t>
            </a:r>
            <a:endParaRPr/>
          </a:p>
          <a:p>
            <a:pPr marL="1026000" lvl="2" indent="-215999" algn="l" rtl="0">
              <a:lnSpc>
                <a:spcPct val="100000"/>
              </a:lnSpc>
              <a:spcBef>
                <a:spcPts val="960"/>
              </a:spcBef>
              <a:spcAft>
                <a:spcPts val="0"/>
              </a:spcAft>
              <a:buSzPts val="1260"/>
              <a:buChar char="■"/>
            </a:pPr>
            <a:r>
              <a:rPr lang="de-DE"/>
              <a:t>Losses from private alienations, EStG §§ 22 no. 2, 23</a:t>
            </a:r>
            <a:endParaRPr/>
          </a:p>
          <a:p>
            <a:pPr marL="1026000" lvl="2" indent="-215999" algn="l" rtl="0">
              <a:lnSpc>
                <a:spcPct val="100000"/>
              </a:lnSpc>
              <a:spcBef>
                <a:spcPts val="960"/>
              </a:spcBef>
              <a:spcAft>
                <a:spcPts val="0"/>
              </a:spcAft>
              <a:buSzPts val="1260"/>
              <a:buChar char="■"/>
            </a:pPr>
            <a:r>
              <a:rPr lang="de-DE"/>
              <a:t>Losses from the alienation of shares in corporations, EStG § 17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264f0fb21d_0_230"/>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sz="4800"/>
              <a:t>B. Losses from the Alienation of Business Assets</a:t>
            </a:r>
            <a:endParaRPr/>
          </a:p>
        </p:txBody>
      </p:sp>
      <p:sp>
        <p:nvSpPr>
          <p:cNvPr id="367" name="Google Shape;367;g1264f0fb21d_0_230"/>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de-DE"/>
              <a:t>Business assets exist in the types of profit income:</a:t>
            </a:r>
            <a:endParaRPr/>
          </a:p>
          <a:p>
            <a:pPr marL="914400" lvl="1" indent="-308610" algn="l" rtl="0">
              <a:lnSpc>
                <a:spcPct val="100000"/>
              </a:lnSpc>
              <a:spcBef>
                <a:spcPts val="0"/>
              </a:spcBef>
              <a:spcAft>
                <a:spcPts val="0"/>
              </a:spcAft>
              <a:buSzPts val="1260"/>
              <a:buChar char="○"/>
            </a:pPr>
            <a:r>
              <a:rPr lang="de-DE"/>
              <a:t>Income from agriculture and forestry</a:t>
            </a:r>
            <a:endParaRPr/>
          </a:p>
          <a:p>
            <a:pPr marL="914400" lvl="1" indent="-308610" algn="l" rtl="0">
              <a:lnSpc>
                <a:spcPct val="100000"/>
              </a:lnSpc>
              <a:spcBef>
                <a:spcPts val="0"/>
              </a:spcBef>
              <a:spcAft>
                <a:spcPts val="0"/>
              </a:spcAft>
              <a:buSzPts val="1260"/>
              <a:buChar char="○"/>
            </a:pPr>
            <a:r>
              <a:rPr lang="de-DE"/>
              <a:t>Income from trade or business</a:t>
            </a:r>
            <a:endParaRPr/>
          </a:p>
          <a:p>
            <a:pPr marL="914400" lvl="1" indent="-308610" algn="l" rtl="0">
              <a:lnSpc>
                <a:spcPct val="100000"/>
              </a:lnSpc>
              <a:spcBef>
                <a:spcPts val="0"/>
              </a:spcBef>
              <a:spcAft>
                <a:spcPts val="0"/>
              </a:spcAft>
              <a:buSzPts val="1260"/>
              <a:buChar char="○"/>
            </a:pPr>
            <a:r>
              <a:rPr lang="de-DE"/>
              <a:t>Income from independent professions</a:t>
            </a:r>
            <a:endParaRPr/>
          </a:p>
          <a:p>
            <a:pPr marL="342900" lvl="0" indent="-306000" algn="l" rtl="0">
              <a:lnSpc>
                <a:spcPct val="110000"/>
              </a:lnSpc>
              <a:spcBef>
                <a:spcPts val="1060"/>
              </a:spcBef>
              <a:spcAft>
                <a:spcPts val="0"/>
              </a:spcAft>
              <a:buSzPts val="1610"/>
              <a:buChar char="●"/>
            </a:pPr>
            <a:r>
              <a:rPr lang="de-DE"/>
              <a:t>Realised losses in the value of these assets reduce the taxable profit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264f0fb21d_0_236"/>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a:t>C. </a:t>
            </a:r>
            <a:r>
              <a:rPr lang="de-DE" sz="4800"/>
              <a:t>Losses from the Alienation of Private Assets</a:t>
            </a:r>
            <a:endParaRPr/>
          </a:p>
        </p:txBody>
      </p:sp>
      <p:sp>
        <p:nvSpPr>
          <p:cNvPr id="373" name="Google Shape;373;g1264f0fb21d_0_236"/>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6899" lvl="0" indent="0" algn="l" rtl="0">
              <a:lnSpc>
                <a:spcPct val="110000"/>
              </a:lnSpc>
              <a:spcBef>
                <a:spcPts val="0"/>
              </a:spcBef>
              <a:spcAft>
                <a:spcPts val="0"/>
              </a:spcAft>
              <a:buSzPts val="1610"/>
              <a:buNone/>
            </a:pPr>
            <a:r>
              <a:rPr lang="de-DE"/>
              <a:t>The profit or loss within the meaning of EStG §§ 17(2)(1); 20(2); 23(3)(1) is to be determined as follows:</a:t>
            </a:r>
            <a:endParaRPr/>
          </a:p>
          <a:p>
            <a:pPr marL="413999" lvl="1" indent="0" algn="l" rtl="0">
              <a:lnSpc>
                <a:spcPct val="100000"/>
              </a:lnSpc>
              <a:spcBef>
                <a:spcPts val="1020"/>
              </a:spcBef>
              <a:spcAft>
                <a:spcPts val="0"/>
              </a:spcAft>
              <a:buSzPts val="1470"/>
              <a:buNone/>
            </a:pPr>
            <a:r>
              <a:rPr lang="de-DE"/>
              <a:t>Sale price</a:t>
            </a:r>
            <a:endParaRPr/>
          </a:p>
          <a:p>
            <a:pPr marL="413999" lvl="1" indent="0" algn="l" rtl="0">
              <a:lnSpc>
                <a:spcPct val="100000"/>
              </a:lnSpc>
              <a:spcBef>
                <a:spcPts val="1020"/>
              </a:spcBef>
              <a:spcAft>
                <a:spcPts val="0"/>
              </a:spcAft>
              <a:buSzPts val="1470"/>
              <a:buNone/>
            </a:pPr>
            <a:r>
              <a:rPr lang="de-DE"/>
              <a:t>./. income-related expenses</a:t>
            </a:r>
            <a:endParaRPr/>
          </a:p>
          <a:p>
            <a:pPr marL="413999" lvl="1" indent="0" algn="l" rtl="0">
              <a:lnSpc>
                <a:spcPct val="100000"/>
              </a:lnSpc>
              <a:spcBef>
                <a:spcPts val="1020"/>
              </a:spcBef>
              <a:spcAft>
                <a:spcPts val="0"/>
              </a:spcAft>
              <a:buSzPts val="1470"/>
              <a:buNone/>
            </a:pPr>
            <a:r>
              <a:rPr lang="de-DE"/>
              <a:t>Net proceeds</a:t>
            </a:r>
            <a:endParaRPr/>
          </a:p>
          <a:p>
            <a:pPr marL="413999" lvl="1" indent="0" algn="l" rtl="0">
              <a:lnSpc>
                <a:spcPct val="100000"/>
              </a:lnSpc>
              <a:spcBef>
                <a:spcPts val="1020"/>
              </a:spcBef>
              <a:spcAft>
                <a:spcPts val="0"/>
              </a:spcAft>
              <a:buSzPts val="1470"/>
              <a:buNone/>
            </a:pPr>
            <a:r>
              <a:rPr lang="de-DE"/>
              <a:t>./. acquisition/production costs</a:t>
            </a:r>
            <a:endParaRPr/>
          </a:p>
          <a:p>
            <a:pPr marL="413999" lvl="1" indent="0" algn="l" rtl="0">
              <a:lnSpc>
                <a:spcPct val="100000"/>
              </a:lnSpc>
              <a:spcBef>
                <a:spcPts val="1020"/>
              </a:spcBef>
              <a:spcAft>
                <a:spcPts val="0"/>
              </a:spcAft>
              <a:buSzPts val="1470"/>
              <a:buNone/>
            </a:pPr>
            <a:r>
              <a:rPr lang="de-DE"/>
              <a:t>Capital gain or loss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264f0fb21d_0_241"/>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sz="4400"/>
              <a:t>C. Losses from the Alienation of Private Assets</a:t>
            </a:r>
            <a:endParaRPr/>
          </a:p>
        </p:txBody>
      </p:sp>
      <p:sp>
        <p:nvSpPr>
          <p:cNvPr id="379" name="Google Shape;379;g1264f0fb21d_0_241"/>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6899" lvl="0" indent="0" algn="l" rtl="0">
              <a:lnSpc>
                <a:spcPct val="110000"/>
              </a:lnSpc>
              <a:spcBef>
                <a:spcPts val="0"/>
              </a:spcBef>
              <a:spcAft>
                <a:spcPts val="0"/>
              </a:spcAft>
              <a:buSzPts val="1610"/>
              <a:buNone/>
            </a:pPr>
            <a:r>
              <a:rPr lang="de-DE"/>
              <a:t>The offset of losses under the EStG in general:</a:t>
            </a:r>
            <a:endParaRPr/>
          </a:p>
          <a:p>
            <a:pPr marL="342900" lvl="0" indent="-306000" algn="l" rtl="0">
              <a:lnSpc>
                <a:spcPct val="110000"/>
              </a:lnSpc>
              <a:spcBef>
                <a:spcPts val="1060"/>
              </a:spcBef>
              <a:spcAft>
                <a:spcPts val="0"/>
              </a:spcAft>
              <a:buSzPts val="1610"/>
              <a:buChar char="●"/>
            </a:pPr>
            <a:r>
              <a:rPr lang="de-DE"/>
              <a:t>Loss compensation, EStG § 2(3):</a:t>
            </a:r>
            <a:endParaRPr/>
          </a:p>
          <a:p>
            <a:pPr marL="719999" lvl="1" indent="-269999" algn="l" rtl="0">
              <a:lnSpc>
                <a:spcPct val="100000"/>
              </a:lnSpc>
              <a:spcBef>
                <a:spcPts val="1020"/>
              </a:spcBef>
              <a:spcAft>
                <a:spcPts val="0"/>
              </a:spcAft>
              <a:buSzPts val="1470"/>
              <a:buChar char="○"/>
            </a:pPr>
            <a:r>
              <a:rPr lang="de-DE"/>
              <a:t>Horizontal (internal) loss compensation: within the same type of income</a:t>
            </a:r>
            <a:endParaRPr/>
          </a:p>
          <a:p>
            <a:pPr marL="719999" lvl="1" indent="-269999" algn="l" rtl="0">
              <a:lnSpc>
                <a:spcPct val="100000"/>
              </a:lnSpc>
              <a:spcBef>
                <a:spcPts val="1020"/>
              </a:spcBef>
              <a:spcAft>
                <a:spcPts val="0"/>
              </a:spcAft>
              <a:buSzPts val="1470"/>
              <a:buChar char="○"/>
            </a:pPr>
            <a:r>
              <a:rPr lang="de-DE"/>
              <a:t>Vertical (external) loss compensation: between different types of income</a:t>
            </a:r>
            <a:endParaRPr/>
          </a:p>
          <a:p>
            <a:pPr marL="342900" lvl="0" indent="-306000" algn="l" rtl="0">
              <a:lnSpc>
                <a:spcPct val="110000"/>
              </a:lnSpc>
              <a:spcBef>
                <a:spcPts val="1060"/>
              </a:spcBef>
              <a:spcAft>
                <a:spcPts val="0"/>
              </a:spcAft>
              <a:buSzPts val="1610"/>
              <a:buChar char="●"/>
            </a:pPr>
            <a:r>
              <a:rPr lang="de-DE"/>
              <a:t>Intertemporal loss deduction, EStG § 10d: loss carryback (up to 1 mio. euros, max. one year) and loss carry-forward (amount restricted)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264f0fb21d_0_246"/>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4EDD8"/>
              </a:buClr>
              <a:buSzPct val="111111"/>
              <a:buFont typeface="Sorts Mill Goudy"/>
              <a:buNone/>
            </a:pPr>
            <a:r>
              <a:rPr lang="de-DE" sz="4300" b="0" i="0" u="none" strike="noStrike" cap="none">
                <a:solidFill>
                  <a:srgbClr val="F4EDD8"/>
                </a:solidFill>
                <a:latin typeface="Sorts Mill Goudy"/>
                <a:ea typeface="Sorts Mill Goudy"/>
                <a:cs typeface="Sorts Mill Goudy"/>
                <a:sym typeface="Sorts Mill Goudy"/>
              </a:rPr>
              <a:t>C. Losses from the Alienation of Private Assets</a:t>
            </a:r>
            <a:br>
              <a:rPr lang="de-DE" sz="4300" b="0" i="0" u="none" strike="noStrike" cap="none">
                <a:solidFill>
                  <a:srgbClr val="F4EDD8"/>
                </a:solidFill>
                <a:latin typeface="Sorts Mill Goudy"/>
                <a:ea typeface="Sorts Mill Goudy"/>
                <a:cs typeface="Sorts Mill Goudy"/>
                <a:sym typeface="Sorts Mill Goudy"/>
              </a:rPr>
            </a:br>
            <a:r>
              <a:rPr lang="de-DE" sz="2900" b="0" i="0" u="none" strike="noStrike" cap="none">
                <a:solidFill>
                  <a:srgbClr val="F4EDD8"/>
                </a:solidFill>
                <a:latin typeface="Sorts Mill Goudy"/>
                <a:ea typeface="Sorts Mill Goudy"/>
                <a:cs typeface="Sorts Mill Goudy"/>
                <a:sym typeface="Sorts Mill Goudy"/>
              </a:rPr>
              <a:t>I. Capital Losses, EStG § 20(2)</a:t>
            </a:r>
            <a:endParaRPr/>
          </a:p>
        </p:txBody>
      </p:sp>
      <p:sp>
        <p:nvSpPr>
          <p:cNvPr id="386" name="Google Shape;386;g1264f0fb21d_0_246"/>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20000"/>
          </a:bodyPr>
          <a:lstStyle/>
          <a:p>
            <a:pPr marL="342900" lvl="0" indent="-306000" algn="l" rtl="0">
              <a:lnSpc>
                <a:spcPct val="110000"/>
              </a:lnSpc>
              <a:spcBef>
                <a:spcPts val="0"/>
              </a:spcBef>
              <a:spcAft>
                <a:spcPts val="0"/>
              </a:spcAft>
              <a:buSzPts val="1610"/>
              <a:buChar char="◈"/>
            </a:pPr>
            <a:r>
              <a:rPr lang="de-DE"/>
              <a:t>Losses from </a:t>
            </a:r>
            <a:r>
              <a:rPr lang="de-DE" b="1"/>
              <a:t>capital income</a:t>
            </a:r>
            <a:r>
              <a:rPr lang="de-DE"/>
              <a:t> may only be offset against (future) gains from </a:t>
            </a:r>
            <a:r>
              <a:rPr lang="de-DE" b="1"/>
              <a:t>capital income</a:t>
            </a:r>
            <a:endParaRPr b="1"/>
          </a:p>
          <a:p>
            <a:pPr marL="342900" lvl="0" indent="-306000" algn="l" rtl="0">
              <a:lnSpc>
                <a:spcPct val="110000"/>
              </a:lnSpc>
              <a:spcBef>
                <a:spcPts val="1060"/>
              </a:spcBef>
              <a:spcAft>
                <a:spcPts val="0"/>
              </a:spcAft>
              <a:buSzPts val="1610"/>
              <a:buChar char="◈"/>
            </a:pPr>
            <a:r>
              <a:rPr lang="de-DE"/>
              <a:t>Losses from the alienation of </a:t>
            </a:r>
            <a:r>
              <a:rPr lang="de-DE" b="1"/>
              <a:t>shares </a:t>
            </a:r>
            <a:r>
              <a:rPr lang="de-DE"/>
              <a:t>may only be offset against (future) gains from the alienation of </a:t>
            </a:r>
            <a:r>
              <a:rPr lang="de-DE" b="1"/>
              <a:t>shares</a:t>
            </a:r>
            <a:endParaRPr b="1"/>
          </a:p>
          <a:p>
            <a:pPr marL="342900" lvl="0" indent="-306000" algn="l" rtl="0">
              <a:lnSpc>
                <a:spcPct val="110000"/>
              </a:lnSpc>
              <a:spcBef>
                <a:spcPts val="1060"/>
              </a:spcBef>
              <a:spcAft>
                <a:spcPts val="0"/>
              </a:spcAft>
              <a:buSzPts val="1610"/>
              <a:buChar char="◈"/>
            </a:pPr>
            <a:r>
              <a:rPr lang="de-DE"/>
              <a:t>Losses out of </a:t>
            </a:r>
            <a:r>
              <a:rPr lang="de-DE" b="1"/>
              <a:t>futures </a:t>
            </a:r>
            <a:r>
              <a:rPr lang="de-DE"/>
              <a:t>may only be offset against (future) gains out of </a:t>
            </a:r>
            <a:r>
              <a:rPr lang="de-DE" b="1"/>
              <a:t>futures</a:t>
            </a:r>
            <a:r>
              <a:rPr lang="de-DE"/>
              <a:t>, but only up to </a:t>
            </a:r>
            <a:r>
              <a:rPr lang="de-DE" b="1"/>
              <a:t>20.000 euros</a:t>
            </a:r>
            <a:endParaRPr b="1"/>
          </a:p>
          <a:p>
            <a:pPr marL="342900" lvl="0" indent="-306000" algn="l" rtl="0">
              <a:lnSpc>
                <a:spcPct val="110000"/>
              </a:lnSpc>
              <a:spcBef>
                <a:spcPts val="1060"/>
              </a:spcBef>
              <a:spcAft>
                <a:spcPts val="0"/>
              </a:spcAft>
              <a:buSzPts val="1610"/>
              <a:buChar char="◈"/>
            </a:pPr>
            <a:r>
              <a:rPr lang="de-DE"/>
              <a:t>Losses from the </a:t>
            </a:r>
            <a:r>
              <a:rPr lang="de-DE" b="1"/>
              <a:t>default </a:t>
            </a:r>
            <a:r>
              <a:rPr lang="de-DE"/>
              <a:t>of assets may only be offset against (future) </a:t>
            </a:r>
            <a:r>
              <a:rPr lang="de-DE" b="1"/>
              <a:t>capital income</a:t>
            </a:r>
            <a:r>
              <a:rPr lang="de-DE"/>
              <a:t>, but only up to </a:t>
            </a:r>
            <a:r>
              <a:rPr lang="de-DE" b="1"/>
              <a:t>20.000 euros</a:t>
            </a:r>
            <a:endParaRPr b="1"/>
          </a:p>
          <a:p>
            <a:pPr marL="342900" lvl="0" indent="-203763" algn="l" rtl="0">
              <a:lnSpc>
                <a:spcPct val="110000"/>
              </a:lnSpc>
              <a:spcBef>
                <a:spcPts val="1060"/>
              </a:spcBef>
              <a:spcAft>
                <a:spcPts val="0"/>
              </a:spcAft>
              <a:buSzPts val="161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264f0fb21d_0_252"/>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4EDD8"/>
              </a:buClr>
              <a:buSzPct val="110203"/>
              <a:buFont typeface="Sorts Mill Goudy"/>
              <a:buNone/>
            </a:pPr>
            <a:r>
              <a:rPr lang="de-DE" sz="4355" b="0" i="0" u="none" strike="noStrike" cap="none">
                <a:solidFill>
                  <a:srgbClr val="F4EDD8"/>
                </a:solidFill>
                <a:latin typeface="Sorts Mill Goudy"/>
                <a:ea typeface="Sorts Mill Goudy"/>
                <a:cs typeface="Sorts Mill Goudy"/>
                <a:sym typeface="Sorts Mill Goudy"/>
              </a:rPr>
              <a:t>C. Losses from the Alienation of Private Assets</a:t>
            </a:r>
            <a:br>
              <a:rPr lang="de-DE" sz="4800" b="0" i="0" u="none" strike="noStrike" cap="none">
                <a:solidFill>
                  <a:srgbClr val="F4EDD8"/>
                </a:solidFill>
                <a:latin typeface="Sorts Mill Goudy"/>
                <a:ea typeface="Sorts Mill Goudy"/>
                <a:cs typeface="Sorts Mill Goudy"/>
                <a:sym typeface="Sorts Mill Goudy"/>
              </a:rPr>
            </a:br>
            <a:r>
              <a:rPr lang="de-DE" sz="3200" b="0" i="0" u="none" strike="noStrike" cap="none">
                <a:solidFill>
                  <a:srgbClr val="F4EDD8"/>
                </a:solidFill>
                <a:latin typeface="Sorts Mill Goudy"/>
                <a:ea typeface="Sorts Mill Goudy"/>
                <a:cs typeface="Sorts Mill Goudy"/>
                <a:sym typeface="Sorts Mill Goudy"/>
              </a:rPr>
              <a:t>I. Capital Losses, EStG § 20(2)</a:t>
            </a:r>
            <a:endParaRPr sz="3200"/>
          </a:p>
        </p:txBody>
      </p:sp>
      <p:sp>
        <p:nvSpPr>
          <p:cNvPr id="393" name="Google Shape;393;g1264f0fb21d_0_252"/>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de-DE"/>
              <a:t>With the limitation of loss offsetting according to EStG § 20(6)(1), the legislator has switched partly to an analytic schedular taxation</a:t>
            </a:r>
            <a:endParaRPr/>
          </a:p>
          <a:p>
            <a:pPr marL="342900" lvl="0" indent="-306000" algn="l" rtl="0">
              <a:lnSpc>
                <a:spcPct val="110000"/>
              </a:lnSpc>
              <a:spcBef>
                <a:spcPts val="1060"/>
              </a:spcBef>
              <a:spcAft>
                <a:spcPts val="0"/>
              </a:spcAft>
              <a:buSzPts val="1610"/>
              <a:buChar char="●"/>
            </a:pPr>
            <a:r>
              <a:rPr lang="de-DE"/>
              <a:t>The objective net principle requires a possibility to offset losses of every type of income - this can also be realized by an intertemporal deduction of losses</a:t>
            </a:r>
            <a:endParaRPr/>
          </a:p>
          <a:p>
            <a:pPr marL="792900" lvl="1" indent="-342900" algn="l" rtl="0">
              <a:lnSpc>
                <a:spcPct val="100000"/>
              </a:lnSpc>
              <a:spcBef>
                <a:spcPts val="1020"/>
              </a:spcBef>
              <a:spcAft>
                <a:spcPts val="0"/>
              </a:spcAft>
              <a:buSzPts val="1470"/>
              <a:buChar char="○"/>
            </a:pPr>
            <a:r>
              <a:rPr lang="de-DE"/>
              <a:t>The principle could be violated if capital losses carried forward cannot be deducted in the future for lack of future capital gains</a:t>
            </a:r>
            <a:endParaRPr/>
          </a:p>
          <a:p>
            <a:pPr marL="342900" lvl="0" indent="-306000" algn="l" rtl="0">
              <a:lnSpc>
                <a:spcPct val="110000"/>
              </a:lnSpc>
              <a:spcBef>
                <a:spcPts val="1060"/>
              </a:spcBef>
              <a:spcAft>
                <a:spcPts val="0"/>
              </a:spcAft>
              <a:buSzPts val="1610"/>
              <a:buChar char="●"/>
            </a:pPr>
            <a:r>
              <a:rPr lang="de-DE"/>
              <a:t>The limitation of loss offsetting under EStG § 20(6)(1) should prevent tax arbitrage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264f0fb21d_0_258"/>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4EDD8"/>
              </a:buClr>
              <a:buSzPct val="100000"/>
              <a:buFont typeface="Sorts Mill Goudy"/>
              <a:buNone/>
            </a:pPr>
            <a:r>
              <a:rPr lang="de-DE" sz="4400" b="0" i="0" u="none" strike="noStrike" cap="none">
                <a:solidFill>
                  <a:srgbClr val="F4EDD8"/>
                </a:solidFill>
                <a:latin typeface="Sorts Mill Goudy"/>
                <a:ea typeface="Sorts Mill Goudy"/>
                <a:cs typeface="Sorts Mill Goudy"/>
                <a:sym typeface="Sorts Mill Goudy"/>
              </a:rPr>
              <a:t>C. Losses from the Alienation of Private Assets</a:t>
            </a:r>
            <a:br>
              <a:rPr lang="de-DE" sz="4400" b="0" i="0" u="none" strike="noStrike" cap="none">
                <a:solidFill>
                  <a:srgbClr val="F4EDD8"/>
                </a:solidFill>
                <a:latin typeface="Sorts Mill Goudy"/>
                <a:ea typeface="Sorts Mill Goudy"/>
                <a:cs typeface="Sorts Mill Goudy"/>
                <a:sym typeface="Sorts Mill Goudy"/>
              </a:rPr>
            </a:br>
            <a:r>
              <a:rPr lang="de-DE" sz="3200" b="0" i="0" u="none" strike="noStrike" cap="none">
                <a:solidFill>
                  <a:srgbClr val="F4EDD8"/>
                </a:solidFill>
                <a:latin typeface="Sorts Mill Goudy"/>
                <a:ea typeface="Sorts Mill Goudy"/>
                <a:cs typeface="Sorts Mill Goudy"/>
                <a:sym typeface="Sorts Mill Goudy"/>
              </a:rPr>
              <a:t>I. Capital Losses, EStG § 20(2)</a:t>
            </a:r>
            <a:endParaRPr/>
          </a:p>
        </p:txBody>
      </p:sp>
      <p:sp>
        <p:nvSpPr>
          <p:cNvPr id="400" name="Google Shape;400;g1264f0fb21d_0_258"/>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92500" lnSpcReduction="20000"/>
          </a:bodyPr>
          <a:lstStyle/>
          <a:p>
            <a:pPr marL="342900" lvl="0" indent="-306043" algn="l" rtl="0">
              <a:lnSpc>
                <a:spcPct val="110000"/>
              </a:lnSpc>
              <a:spcBef>
                <a:spcPts val="0"/>
              </a:spcBef>
              <a:spcAft>
                <a:spcPts val="0"/>
              </a:spcAft>
              <a:buSzPct val="70000"/>
              <a:buChar char="●"/>
            </a:pPr>
            <a:r>
              <a:rPr lang="de-DE"/>
              <a:t>The eighth senate of the BFH holds that EStG § 20(6)(4) violates GG Art. 3(1)</a:t>
            </a:r>
            <a:endParaRPr/>
          </a:p>
          <a:p>
            <a:pPr marL="342900" lvl="0" indent="-306043" algn="l" rtl="0">
              <a:lnSpc>
                <a:spcPct val="110000"/>
              </a:lnSpc>
              <a:spcBef>
                <a:spcPts val="1025"/>
              </a:spcBef>
              <a:spcAft>
                <a:spcPts val="0"/>
              </a:spcAft>
              <a:buSzPct val="70000"/>
              <a:buChar char="●"/>
            </a:pPr>
            <a:r>
              <a:rPr lang="de-DE"/>
              <a:t>Requirement of consistency: tax arbitrage cannot justify a further limitation of loss offsetting</a:t>
            </a:r>
            <a:endParaRPr/>
          </a:p>
          <a:p>
            <a:pPr marL="342900" lvl="0" indent="-306043" algn="l" rtl="0">
              <a:lnSpc>
                <a:spcPct val="110000"/>
              </a:lnSpc>
              <a:spcBef>
                <a:spcPts val="1025"/>
              </a:spcBef>
              <a:spcAft>
                <a:spcPts val="0"/>
              </a:spcAft>
              <a:buSzPct val="70000"/>
              <a:buChar char="●"/>
            </a:pPr>
            <a:r>
              <a:rPr lang="de-DE"/>
              <a:t>Purpose: prevention of speculative transactions</a:t>
            </a:r>
            <a:endParaRPr/>
          </a:p>
          <a:p>
            <a:pPr marL="719999" lvl="1" indent="-270044" algn="l" rtl="0">
              <a:lnSpc>
                <a:spcPct val="100000"/>
              </a:lnSpc>
              <a:spcBef>
                <a:spcPts val="988"/>
              </a:spcBef>
              <a:spcAft>
                <a:spcPts val="0"/>
              </a:spcAft>
              <a:buSzPct val="70000"/>
              <a:buChar char="○"/>
            </a:pPr>
            <a:r>
              <a:rPr lang="de-DE"/>
              <a:t>Not in line with the general taxability of gains from the sale of shares, irrespective of a minimum holding period</a:t>
            </a:r>
            <a:endParaRPr/>
          </a:p>
          <a:p>
            <a:pPr marL="342900" lvl="0" indent="-306043" algn="l" rtl="0">
              <a:lnSpc>
                <a:spcPct val="110000"/>
              </a:lnSpc>
              <a:spcBef>
                <a:spcPts val="1025"/>
              </a:spcBef>
              <a:spcAft>
                <a:spcPts val="0"/>
              </a:spcAft>
              <a:buSzPct val="70000"/>
              <a:buChar char="●"/>
            </a:pPr>
            <a:r>
              <a:rPr lang="de-DE"/>
              <a:t>Purpose: abstractly threatening budgetary risks</a:t>
            </a:r>
            <a:endParaRPr/>
          </a:p>
          <a:p>
            <a:pPr marL="719999" lvl="1" indent="-270044" algn="l" rtl="0">
              <a:lnSpc>
                <a:spcPct val="100000"/>
              </a:lnSpc>
              <a:spcBef>
                <a:spcPts val="988"/>
              </a:spcBef>
              <a:spcAft>
                <a:spcPts val="0"/>
              </a:spcAft>
              <a:buSzPct val="70000"/>
              <a:buChar char="○"/>
            </a:pPr>
            <a:r>
              <a:rPr lang="de-DE"/>
              <a:t>Unrealistic</a:t>
            </a:r>
            <a:endParaRPr/>
          </a:p>
          <a:p>
            <a:pPr marL="719999" lvl="1" indent="-270044" algn="l" rtl="0">
              <a:lnSpc>
                <a:spcPct val="100000"/>
              </a:lnSpc>
              <a:spcBef>
                <a:spcPts val="988"/>
              </a:spcBef>
              <a:spcAft>
                <a:spcPts val="0"/>
              </a:spcAft>
              <a:buSzPct val="70000"/>
              <a:buChar char="○"/>
            </a:pPr>
            <a:r>
              <a:rPr lang="de-DE"/>
              <a:t>An equitable design would have required that also investments that are associated with much higher risks of loss are included in the limitation on loss offsetting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264f0fb21d_0_264"/>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4EDD8"/>
              </a:buClr>
              <a:buSzPct val="100000"/>
              <a:buFont typeface="Sorts Mill Goudy"/>
              <a:buNone/>
            </a:pPr>
            <a:r>
              <a:rPr lang="de-DE" sz="4800" b="0" i="0" u="none" strike="noStrike" cap="none">
                <a:solidFill>
                  <a:srgbClr val="F4EDD8"/>
                </a:solidFill>
                <a:latin typeface="Sorts Mill Goudy"/>
                <a:ea typeface="Sorts Mill Goudy"/>
                <a:cs typeface="Sorts Mill Goudy"/>
                <a:sym typeface="Sorts Mill Goudy"/>
              </a:rPr>
              <a:t>C. Losses from the Alienation of Private Assets</a:t>
            </a:r>
            <a:br>
              <a:rPr lang="de-DE" sz="4800" b="0" i="0" u="none" strike="noStrike" cap="none">
                <a:solidFill>
                  <a:srgbClr val="F4EDD8"/>
                </a:solidFill>
                <a:latin typeface="Sorts Mill Goudy"/>
                <a:ea typeface="Sorts Mill Goudy"/>
                <a:cs typeface="Sorts Mill Goudy"/>
                <a:sym typeface="Sorts Mill Goudy"/>
              </a:rPr>
            </a:br>
            <a:r>
              <a:rPr lang="de-DE" sz="3600" b="0" i="0" u="none" strike="noStrike" cap="none">
                <a:solidFill>
                  <a:srgbClr val="F4EDD8"/>
                </a:solidFill>
                <a:latin typeface="Sorts Mill Goudy"/>
                <a:ea typeface="Sorts Mill Goudy"/>
                <a:cs typeface="Sorts Mill Goudy"/>
                <a:sym typeface="Sorts Mill Goudy"/>
              </a:rPr>
              <a:t>I. Capital Losses, EStG § 20(2)</a:t>
            </a:r>
            <a:endParaRPr/>
          </a:p>
        </p:txBody>
      </p:sp>
      <p:sp>
        <p:nvSpPr>
          <p:cNvPr id="406" name="Google Shape;406;g1264f0fb21d_0_264"/>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20000"/>
          </a:bodyPr>
          <a:lstStyle/>
          <a:p>
            <a:pPr marL="342900" lvl="0" indent="-313711" algn="l" rtl="0">
              <a:lnSpc>
                <a:spcPct val="110000"/>
              </a:lnSpc>
              <a:spcBef>
                <a:spcPts val="0"/>
              </a:spcBef>
              <a:spcAft>
                <a:spcPts val="0"/>
              </a:spcAft>
              <a:buSzPts val="1610"/>
              <a:buChar char="●"/>
            </a:pPr>
            <a:r>
              <a:rPr lang="de-DE"/>
              <a:t>EStG § 20(6)(5, 6) could violate the requirement of consistency (GG Art. 3(1))</a:t>
            </a:r>
            <a:endParaRPr/>
          </a:p>
          <a:p>
            <a:pPr marL="342900" lvl="0" indent="-313711" algn="l" rtl="0">
              <a:lnSpc>
                <a:spcPct val="110000"/>
              </a:lnSpc>
              <a:spcBef>
                <a:spcPts val="1025"/>
              </a:spcBef>
              <a:spcAft>
                <a:spcPts val="0"/>
              </a:spcAft>
              <a:buSzPts val="1610"/>
              <a:buChar char="●"/>
            </a:pPr>
            <a:r>
              <a:rPr lang="de-DE"/>
              <a:t>Purpose of EStG § 20(6)(5): prevention of speculative transactions (limited terms and leverage effects)</a:t>
            </a:r>
            <a:endParaRPr/>
          </a:p>
          <a:p>
            <a:pPr marL="719999" lvl="1" indent="-277045" algn="l" rtl="0">
              <a:lnSpc>
                <a:spcPct val="100000"/>
              </a:lnSpc>
              <a:spcBef>
                <a:spcPts val="988"/>
              </a:spcBef>
              <a:spcAft>
                <a:spcPts val="0"/>
              </a:spcAft>
              <a:buSzPts val="1470"/>
              <a:buChar char="○"/>
            </a:pPr>
            <a:r>
              <a:rPr lang="de-DE"/>
              <a:t>Not consistent that the capital gains are fully taxed at the time of the inflow but the recognition of losses should be limited to € 20,000 p. a.</a:t>
            </a:r>
            <a:endParaRPr/>
          </a:p>
          <a:p>
            <a:pPr marL="342900" lvl="0" indent="-313711" algn="l" rtl="0">
              <a:lnSpc>
                <a:spcPct val="110000"/>
              </a:lnSpc>
              <a:spcBef>
                <a:spcPts val="1025"/>
              </a:spcBef>
              <a:spcAft>
                <a:spcPts val="0"/>
              </a:spcAft>
              <a:buSzPts val="1610"/>
              <a:buChar char="●"/>
            </a:pPr>
            <a:r>
              <a:rPr lang="de-DE"/>
              <a:t>Purpose of limitation to € 20,000 p. a., EStG § 20(6)(6): investors with higher assets typically also generate current income to a greater extent and are favoured by the 25% tax rate</a:t>
            </a:r>
            <a:endParaRPr/>
          </a:p>
          <a:p>
            <a:pPr marL="719999" lvl="1" indent="-277045" algn="l" rtl="0">
              <a:lnSpc>
                <a:spcPct val="100000"/>
              </a:lnSpc>
              <a:spcBef>
                <a:spcPts val="988"/>
              </a:spcBef>
              <a:spcAft>
                <a:spcPts val="0"/>
              </a:spcAft>
              <a:buSzPts val="1470"/>
              <a:buChar char="○"/>
            </a:pPr>
            <a:r>
              <a:rPr lang="de-DE"/>
              <a:t>But: interest income does not come close to inflation; in the case of income from shares, the tax burden at the level of the corporation must also be considered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264f0fb21d_0_269"/>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4EDD8"/>
              </a:buClr>
              <a:buSzPct val="111111"/>
              <a:buFont typeface="Sorts Mill Goudy"/>
              <a:buNone/>
            </a:pPr>
            <a:r>
              <a:rPr lang="de-DE" sz="4300" b="0" i="0" u="none" strike="noStrike" cap="none">
                <a:solidFill>
                  <a:srgbClr val="F4EDD8"/>
                </a:solidFill>
                <a:latin typeface="Sorts Mill Goudy"/>
                <a:ea typeface="Sorts Mill Goudy"/>
                <a:cs typeface="Sorts Mill Goudy"/>
                <a:sym typeface="Sorts Mill Goudy"/>
              </a:rPr>
              <a:t>C. Losses from the Alienation of Private Assets </a:t>
            </a:r>
            <a:r>
              <a:rPr lang="de-DE" sz="2900" b="0" i="0" u="none" strike="noStrike" cap="none">
                <a:solidFill>
                  <a:srgbClr val="F4EDD8"/>
                </a:solidFill>
                <a:latin typeface="Sorts Mill Goudy"/>
                <a:ea typeface="Sorts Mill Goudy"/>
                <a:cs typeface="Sorts Mill Goudy"/>
                <a:sym typeface="Sorts Mill Goudy"/>
              </a:rPr>
              <a:t>II. Losses from Private Alienations, EStG §§ 22 no. 2, 23</a:t>
            </a:r>
            <a:endParaRPr/>
          </a:p>
        </p:txBody>
      </p:sp>
      <p:sp>
        <p:nvSpPr>
          <p:cNvPr id="413" name="Google Shape;413;g1264f0fb21d_0_269"/>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10000"/>
          </a:bodyPr>
          <a:lstStyle/>
          <a:p>
            <a:pPr marL="342900" lvl="0" indent="-314289" algn="l" rtl="0">
              <a:lnSpc>
                <a:spcPct val="110000"/>
              </a:lnSpc>
              <a:spcBef>
                <a:spcPts val="0"/>
              </a:spcBef>
              <a:spcAft>
                <a:spcPts val="0"/>
              </a:spcAft>
              <a:buSzPts val="1741"/>
              <a:buChar char="●"/>
            </a:pPr>
            <a:r>
              <a:rPr lang="de-DE"/>
              <a:t>Losses from private alienations may only be offset against gains from private alienations of the preceding, same of following assessment periods</a:t>
            </a:r>
            <a:endParaRPr/>
          </a:p>
          <a:p>
            <a:pPr marL="342900" lvl="0" indent="-314289" algn="l" rtl="0">
              <a:lnSpc>
                <a:spcPct val="110000"/>
              </a:lnSpc>
              <a:spcBef>
                <a:spcPts val="1060"/>
              </a:spcBef>
              <a:spcAft>
                <a:spcPts val="0"/>
              </a:spcAft>
              <a:buSzPts val="1741"/>
              <a:buChar char="●"/>
            </a:pPr>
            <a:r>
              <a:rPr lang="de-DE"/>
              <a:t>Unequal treatment of losses from private alienations in comparison to losses regarding other types of income – violation of GG Art. 3(1)?</a:t>
            </a:r>
            <a:endParaRPr/>
          </a:p>
          <a:p>
            <a:pPr marL="719999" lvl="1" indent="-277568" algn="l" rtl="0">
              <a:lnSpc>
                <a:spcPct val="100000"/>
              </a:lnSpc>
              <a:spcBef>
                <a:spcPts val="1020"/>
              </a:spcBef>
              <a:spcAft>
                <a:spcPts val="0"/>
              </a:spcAft>
              <a:buSzPts val="1589"/>
              <a:buChar char="○"/>
            </a:pPr>
            <a:r>
              <a:rPr lang="de-DE"/>
              <a:t>Prevention of speculation at public expense?</a:t>
            </a:r>
            <a:endParaRPr/>
          </a:p>
          <a:p>
            <a:pPr marL="1177199" lvl="2" indent="-277568" algn="l" rtl="0">
              <a:lnSpc>
                <a:spcPct val="100000"/>
              </a:lnSpc>
              <a:spcBef>
                <a:spcPts val="1020"/>
              </a:spcBef>
              <a:spcAft>
                <a:spcPts val="0"/>
              </a:spcAft>
              <a:buSzPts val="1589"/>
              <a:buChar char="■"/>
            </a:pPr>
            <a:r>
              <a:rPr lang="de-DE"/>
              <a:t>For the alienation of real property, a speculation cannot be assumed due to the prolonged holding period of 10 years</a:t>
            </a:r>
            <a:endParaRPr/>
          </a:p>
          <a:p>
            <a:pPr marL="719999" lvl="1" indent="-277568" algn="l" rtl="0">
              <a:lnSpc>
                <a:spcPct val="100000"/>
              </a:lnSpc>
              <a:spcBef>
                <a:spcPts val="1020"/>
              </a:spcBef>
              <a:spcAft>
                <a:spcPts val="0"/>
              </a:spcAft>
              <a:buSzPts val="1589"/>
              <a:buChar char="○"/>
            </a:pPr>
            <a:r>
              <a:rPr lang="de-DE"/>
              <a:t>Prevention of abusive tax planning?</a:t>
            </a:r>
            <a:endParaRPr/>
          </a:p>
          <a:p>
            <a:pPr marL="1177199" lvl="2" indent="-277568" algn="l" rtl="0">
              <a:lnSpc>
                <a:spcPct val="100000"/>
              </a:lnSpc>
              <a:spcBef>
                <a:spcPts val="1020"/>
              </a:spcBef>
              <a:spcAft>
                <a:spcPts val="0"/>
              </a:spcAft>
              <a:buSzPts val="1589"/>
              <a:buChar char="■"/>
            </a:pPr>
            <a:r>
              <a:rPr lang="de-DE"/>
              <a:t>Can only be assumed in specific cases because the legislator has chosen to treat capital gains and losses as tax-relevant within the holding periods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264f0fb21d_0_11"/>
          <p:cNvSpPr txBox="1">
            <a:spLocks noGrp="1"/>
          </p:cNvSpPr>
          <p:nvPr>
            <p:ph type="ctrTitle"/>
          </p:nvPr>
        </p:nvSpPr>
        <p:spPr>
          <a:xfrm>
            <a:off x="1370693" y="548680"/>
            <a:ext cx="9440100" cy="1512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11111"/>
              <a:buFont typeface="Sorts Mill Goudy"/>
              <a:buNone/>
            </a:pPr>
            <a:r>
              <a:rPr lang="de-DE"/>
              <a:t>Introduction: What is a capital loss?</a:t>
            </a:r>
            <a:endParaRPr/>
          </a:p>
        </p:txBody>
      </p:sp>
      <p:sp>
        <p:nvSpPr>
          <p:cNvPr id="177" name="Google Shape;177;g1264f0fb21d_0_11"/>
          <p:cNvSpPr txBox="1">
            <a:spLocks noGrp="1"/>
          </p:cNvSpPr>
          <p:nvPr>
            <p:ph type="subTitle" idx="1"/>
          </p:nvPr>
        </p:nvSpPr>
        <p:spPr>
          <a:xfrm>
            <a:off x="1370693" y="2564904"/>
            <a:ext cx="9440100" cy="39603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It’s the loss deriving from the activity of buying and selling financial instruments, equal to the negative difference between the sale price and the purchase price, adjusted for any accured interest and ancillary charges.</a:t>
            </a:r>
            <a:endParaRPr/>
          </a:p>
          <a:p>
            <a:pPr marL="469265" lvl="0" indent="-342900" algn="ctr" rtl="0">
              <a:lnSpc>
                <a:spcPct val="110000"/>
              </a:lnSpc>
              <a:spcBef>
                <a:spcPts val="460"/>
              </a:spcBef>
              <a:spcAft>
                <a:spcPts val="0"/>
              </a:spcAft>
              <a:buSzPts val="1610"/>
              <a:buFont typeface="Noto Sans Symbols"/>
              <a:buChar char="❖"/>
            </a:pPr>
            <a:r>
              <a:rPr lang="de-DE"/>
              <a:t> When the actual sale is not realized, but the loss results from a reduction in the market value of the asset, it is called a potential capital loss.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1264f0fb21d_0_275"/>
          <p:cNvSpPr txBox="1">
            <a:spLocks noGrp="1"/>
          </p:cNvSpPr>
          <p:nvPr>
            <p:ph type="title"/>
          </p:nvPr>
        </p:nvSpPr>
        <p:spPr>
          <a:xfrm>
            <a:off x="913795" y="609600"/>
            <a:ext cx="10353900" cy="125730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de-DE"/>
              <a:t>D. Conclusion</a:t>
            </a:r>
            <a:endParaRPr/>
          </a:p>
        </p:txBody>
      </p:sp>
      <p:sp>
        <p:nvSpPr>
          <p:cNvPr id="420" name="Google Shape;420;g1264f0fb21d_0_275"/>
          <p:cNvSpPr txBox="1">
            <a:spLocks noGrp="1"/>
          </p:cNvSpPr>
          <p:nvPr>
            <p:ph type="body" idx="1"/>
          </p:nvPr>
        </p:nvSpPr>
        <p:spPr>
          <a:xfrm>
            <a:off x="913795" y="2076450"/>
            <a:ext cx="10353900" cy="3714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77500" lnSpcReduction="20000"/>
          </a:bodyPr>
          <a:lstStyle/>
          <a:p>
            <a:pPr marL="415800" lvl="0" indent="-326321" algn="l" rtl="0">
              <a:lnSpc>
                <a:spcPct val="110000"/>
              </a:lnSpc>
              <a:spcBef>
                <a:spcPts val="0"/>
              </a:spcBef>
              <a:spcAft>
                <a:spcPts val="0"/>
              </a:spcAft>
              <a:buSzPct val="75675"/>
              <a:buChar char="●"/>
            </a:pPr>
            <a:r>
              <a:rPr lang="de-DE"/>
              <a:t>The limitation of loss offsetting according to EStG §§ 20(6), 23(3)(7) could violate</a:t>
            </a:r>
            <a:endParaRPr/>
          </a:p>
          <a:p>
            <a:pPr marL="792900" lvl="1" indent="-327763" algn="l" rtl="0">
              <a:lnSpc>
                <a:spcPct val="100000"/>
              </a:lnSpc>
              <a:spcBef>
                <a:spcPts val="1020"/>
              </a:spcBef>
              <a:spcAft>
                <a:spcPts val="0"/>
              </a:spcAft>
              <a:buSzPct val="75675"/>
              <a:buChar char="○"/>
            </a:pPr>
            <a:r>
              <a:rPr lang="de-DE"/>
              <a:t>the objective net principle</a:t>
            </a:r>
            <a:endParaRPr/>
          </a:p>
          <a:p>
            <a:pPr marL="792900" lvl="1" indent="-327763" algn="l" rtl="0">
              <a:lnSpc>
                <a:spcPct val="100000"/>
              </a:lnSpc>
              <a:spcBef>
                <a:spcPts val="1020"/>
              </a:spcBef>
              <a:spcAft>
                <a:spcPts val="0"/>
              </a:spcAft>
              <a:buSzPct val="75675"/>
              <a:buChar char="○"/>
            </a:pPr>
            <a:r>
              <a:rPr lang="de-DE"/>
              <a:t>GG Art. 3 and the requirement of consistency</a:t>
            </a:r>
            <a:endParaRPr/>
          </a:p>
          <a:p>
            <a:pPr marL="415800" lvl="0" indent="-326321" algn="l" rtl="0">
              <a:lnSpc>
                <a:spcPct val="110000"/>
              </a:lnSpc>
              <a:spcBef>
                <a:spcPts val="1060"/>
              </a:spcBef>
              <a:spcAft>
                <a:spcPts val="0"/>
              </a:spcAft>
              <a:buSzPct val="75675"/>
              <a:buChar char="●"/>
            </a:pPr>
            <a:r>
              <a:rPr lang="de-DE"/>
              <a:t>Possible justifications invoked:</a:t>
            </a:r>
            <a:endParaRPr/>
          </a:p>
          <a:p>
            <a:pPr marL="792900" lvl="1" indent="-327763" algn="l" rtl="0">
              <a:lnSpc>
                <a:spcPct val="100000"/>
              </a:lnSpc>
              <a:spcBef>
                <a:spcPts val="1020"/>
              </a:spcBef>
              <a:spcAft>
                <a:spcPts val="0"/>
              </a:spcAft>
              <a:buSzPct val="75675"/>
              <a:buChar char="○"/>
            </a:pPr>
            <a:r>
              <a:rPr lang="de-DE"/>
              <a:t>the prevention of tax arbitrage</a:t>
            </a:r>
            <a:endParaRPr/>
          </a:p>
          <a:p>
            <a:pPr marL="792900" lvl="1" indent="-327763" algn="l" rtl="0">
              <a:lnSpc>
                <a:spcPct val="100000"/>
              </a:lnSpc>
              <a:spcBef>
                <a:spcPts val="1020"/>
              </a:spcBef>
              <a:spcAft>
                <a:spcPts val="0"/>
              </a:spcAft>
              <a:buSzPct val="75675"/>
              <a:buChar char="○"/>
            </a:pPr>
            <a:r>
              <a:rPr lang="de-DE"/>
              <a:t>the prevention of speculative transactions</a:t>
            </a:r>
            <a:endParaRPr/>
          </a:p>
          <a:p>
            <a:pPr marL="792900" lvl="1" indent="-327763" algn="l" rtl="0">
              <a:lnSpc>
                <a:spcPct val="100000"/>
              </a:lnSpc>
              <a:spcBef>
                <a:spcPts val="1020"/>
              </a:spcBef>
              <a:spcAft>
                <a:spcPts val="0"/>
              </a:spcAft>
              <a:buSzPct val="75675"/>
              <a:buChar char="○"/>
            </a:pPr>
            <a:r>
              <a:rPr lang="de-DE"/>
              <a:t>the prevention of abstractly threatening budgetary risks</a:t>
            </a:r>
            <a:endParaRPr/>
          </a:p>
          <a:p>
            <a:pPr marL="792900" lvl="1" indent="-327763" algn="l" rtl="0">
              <a:lnSpc>
                <a:spcPct val="100000"/>
              </a:lnSpc>
              <a:spcBef>
                <a:spcPts val="1020"/>
              </a:spcBef>
              <a:spcAft>
                <a:spcPts val="0"/>
              </a:spcAft>
              <a:buSzPct val="75675"/>
              <a:buChar char="○"/>
            </a:pPr>
            <a:r>
              <a:rPr lang="de-DE"/>
              <a:t>the prevention of abusive tax planning</a:t>
            </a:r>
            <a:endParaRPr/>
          </a:p>
          <a:p>
            <a:pPr marL="792900" lvl="1" indent="-249555" algn="l" rtl="0">
              <a:lnSpc>
                <a:spcPct val="100000"/>
              </a:lnSpc>
              <a:spcBef>
                <a:spcPts val="1020"/>
              </a:spcBef>
              <a:spcAft>
                <a:spcPts val="0"/>
              </a:spcAft>
              <a:buSzPct val="75675"/>
              <a:buNone/>
            </a:pPr>
            <a:endParaRPr/>
          </a:p>
          <a:p>
            <a:pPr marL="792900" lvl="1" indent="-249555" algn="l" rtl="0">
              <a:lnSpc>
                <a:spcPct val="100000"/>
              </a:lnSpc>
              <a:spcBef>
                <a:spcPts val="1020"/>
              </a:spcBef>
              <a:spcAft>
                <a:spcPts val="0"/>
              </a:spcAft>
              <a:buSzPct val="75675"/>
              <a:buNone/>
            </a:pPr>
            <a:endParaRPr/>
          </a:p>
          <a:p>
            <a:pPr marL="792900" lvl="1" indent="-249555" algn="l" rtl="0">
              <a:lnSpc>
                <a:spcPct val="100000"/>
              </a:lnSpc>
              <a:spcBef>
                <a:spcPts val="1020"/>
              </a:spcBef>
              <a:spcAft>
                <a:spcPts val="0"/>
              </a:spcAft>
              <a:buSzPct val="75675"/>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1264f0fb21d_0_204"/>
          <p:cNvSpPr txBox="1">
            <a:spLocks noGrp="1"/>
          </p:cNvSpPr>
          <p:nvPr>
            <p:ph type="ctrTitle"/>
          </p:nvPr>
        </p:nvSpPr>
        <p:spPr>
          <a:xfrm>
            <a:off x="1370693" y="1769540"/>
            <a:ext cx="9440100" cy="18288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a:t>Thank you for your attention!</a:t>
            </a:r>
            <a:endParaRPr/>
          </a:p>
        </p:txBody>
      </p:sp>
      <p:sp>
        <p:nvSpPr>
          <p:cNvPr id="426" name="Google Shape;426;g1264f0fb21d_0_204"/>
          <p:cNvSpPr txBox="1">
            <a:spLocks noGrp="1"/>
          </p:cNvSpPr>
          <p:nvPr>
            <p:ph type="subTitle" idx="1"/>
          </p:nvPr>
        </p:nvSpPr>
        <p:spPr>
          <a:xfrm>
            <a:off x="1370693" y="3773489"/>
            <a:ext cx="9440100" cy="1050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161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264f0fb21d_1_0"/>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a:t>Comparison</a:t>
            </a:r>
            <a:br>
              <a:rPr lang="de-DE"/>
            </a:br>
            <a:r>
              <a:rPr lang="de-DE"/>
              <a:t>I. Calculation regarding intertemporal loss deduction</a:t>
            </a:r>
            <a:endParaRPr/>
          </a:p>
        </p:txBody>
      </p:sp>
      <p:graphicFrame>
        <p:nvGraphicFramePr>
          <p:cNvPr id="432" name="Google Shape;432;g1264f0fb21d_1_0"/>
          <p:cNvGraphicFramePr/>
          <p:nvPr/>
        </p:nvGraphicFramePr>
        <p:xfrm>
          <a:off x="913882" y="2319130"/>
          <a:ext cx="3000000" cy="3000000"/>
        </p:xfrm>
        <a:graphic>
          <a:graphicData uri="http://schemas.openxmlformats.org/drawingml/2006/table">
            <a:tbl>
              <a:tblPr firstRow="1" bandRow="1">
                <a:noFill/>
                <a:tableStyleId>{2BFB13E6-3692-4C01-9F3D-40934D17A456}</a:tableStyleId>
              </a:tblPr>
              <a:tblGrid>
                <a:gridCol w="3451225">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3451225">
                  <a:extLst>
                    <a:ext uri="{9D8B030D-6E8A-4147-A177-3AD203B41FA5}">
                      <a16:colId xmlns:a16="http://schemas.microsoft.com/office/drawing/2014/main" val="20002"/>
                    </a:ext>
                  </a:extLst>
                </a:gridCol>
              </a:tblGrid>
              <a:tr h="477075">
                <a:tc>
                  <a:txBody>
                    <a:bodyPr/>
                    <a:lstStyle/>
                    <a:p>
                      <a:pPr marL="0" marR="0" lvl="0" indent="0" algn="ctr" rtl="0">
                        <a:spcBef>
                          <a:spcPts val="0"/>
                        </a:spcBef>
                        <a:spcAft>
                          <a:spcPts val="0"/>
                        </a:spcAft>
                        <a:buNone/>
                      </a:pPr>
                      <a:r>
                        <a:rPr lang="de-DE" sz="1800" u="none" strike="noStrike" cap="none"/>
                        <a:t>Italy</a:t>
                      </a:r>
                      <a:endParaRPr sz="1800" u="none" strike="noStrike" cap="none"/>
                    </a:p>
                  </a:txBody>
                  <a:tcPr marL="91450" marR="91450" marT="45725" marB="45725"/>
                </a:tc>
                <a:tc>
                  <a:txBody>
                    <a:bodyPr/>
                    <a:lstStyle/>
                    <a:p>
                      <a:pPr marL="0" marR="0" lvl="0" indent="0" algn="ctr" rtl="0">
                        <a:spcBef>
                          <a:spcPts val="0"/>
                        </a:spcBef>
                        <a:spcAft>
                          <a:spcPts val="0"/>
                        </a:spcAft>
                        <a:buNone/>
                      </a:pPr>
                      <a:r>
                        <a:rPr lang="de-DE" sz="1800" u="none" strike="noStrike" cap="none"/>
                        <a:t>Hungary</a:t>
                      </a:r>
                      <a:endParaRPr sz="1800" u="none" strike="noStrike" cap="none"/>
                    </a:p>
                  </a:txBody>
                  <a:tcPr marL="91450" marR="91450" marT="45725" marB="45725"/>
                </a:tc>
                <a:tc>
                  <a:txBody>
                    <a:bodyPr/>
                    <a:lstStyle/>
                    <a:p>
                      <a:pPr marL="0" marR="0" lvl="0" indent="0" algn="ctr" rtl="0">
                        <a:spcBef>
                          <a:spcPts val="0"/>
                        </a:spcBef>
                        <a:spcAft>
                          <a:spcPts val="0"/>
                        </a:spcAft>
                        <a:buNone/>
                      </a:pPr>
                      <a:r>
                        <a:rPr lang="de-DE" sz="1800" u="none" strike="noStrike" cap="none"/>
                        <a:t>Germany</a:t>
                      </a:r>
                      <a:endParaRPr/>
                    </a:p>
                  </a:txBody>
                  <a:tcPr marL="91450" marR="91450" marT="45725" marB="45725"/>
                </a:tc>
                <a:extLst>
                  <a:ext uri="{0D108BD9-81ED-4DB2-BD59-A6C34878D82A}">
                    <a16:rowId xmlns:a16="http://schemas.microsoft.com/office/drawing/2014/main" val="10000"/>
                  </a:ext>
                </a:extLst>
              </a:tr>
              <a:tr h="2925800">
                <a:tc>
                  <a:txBody>
                    <a:bodyPr/>
                    <a:lstStyle/>
                    <a:p>
                      <a:pPr marL="457200" marR="0" lvl="0" indent="-292100" algn="l" rtl="0">
                        <a:spcBef>
                          <a:spcPts val="0"/>
                        </a:spcBef>
                        <a:spcAft>
                          <a:spcPts val="0"/>
                        </a:spcAft>
                        <a:buClr>
                          <a:schemeClr val="lt1"/>
                        </a:buClr>
                        <a:buSzPts val="1000"/>
                        <a:buChar char="●"/>
                      </a:pPr>
                      <a:r>
                        <a:rPr lang="de-DE" sz="1800"/>
                        <a:t>The loss is added to the gain, if the result is negative it becomes a tax credit to be collected immediately or within 4 years</a:t>
                      </a:r>
                      <a:endParaRPr sz="1800"/>
                    </a:p>
                  </a:txBody>
                  <a:tcPr marL="91450" marR="91450" marT="45725" marB="45725"/>
                </a:tc>
                <a:tc>
                  <a:txBody>
                    <a:bodyPr/>
                    <a:lstStyle/>
                    <a:p>
                      <a:pPr marL="285750" marR="0" lvl="0" indent="-285750" algn="l" rtl="0">
                        <a:spcBef>
                          <a:spcPts val="0"/>
                        </a:spcBef>
                        <a:spcAft>
                          <a:spcPts val="0"/>
                        </a:spcAft>
                        <a:buClr>
                          <a:schemeClr val="lt1"/>
                        </a:buClr>
                        <a:buSzPts val="1800"/>
                        <a:buFont typeface="Arial"/>
                        <a:buChar char="•"/>
                      </a:pPr>
                      <a:r>
                        <a:rPr lang="de-DE" sz="1800"/>
                        <a:t>The capital loss is multiplied with the tax rate (15 %)</a:t>
                      </a:r>
                      <a:endParaRPr/>
                    </a:p>
                    <a:p>
                      <a:pPr marL="285750" marR="0" lvl="0" indent="-285750" algn="l" rtl="0">
                        <a:spcBef>
                          <a:spcPts val="0"/>
                        </a:spcBef>
                        <a:spcAft>
                          <a:spcPts val="0"/>
                        </a:spcAft>
                        <a:buClr>
                          <a:schemeClr val="lt1"/>
                        </a:buClr>
                        <a:buSzPts val="1800"/>
                        <a:buFont typeface="Arial"/>
                        <a:buChar char="•"/>
                      </a:pPr>
                      <a:r>
                        <a:rPr lang="de-DE" sz="1800"/>
                        <a:t>This product is deducted from the tax payable </a:t>
                      </a:r>
                      <a:endParaRPr sz="1800"/>
                    </a:p>
                  </a:txBody>
                  <a:tcPr marL="91450" marR="91450" marT="45725" marB="45725"/>
                </a:tc>
                <a:tc>
                  <a:txBody>
                    <a:bodyPr/>
                    <a:lstStyle/>
                    <a:p>
                      <a:pPr marL="285750" marR="0" lvl="0" indent="-285750" algn="l" rtl="0">
                        <a:spcBef>
                          <a:spcPts val="0"/>
                        </a:spcBef>
                        <a:spcAft>
                          <a:spcPts val="0"/>
                        </a:spcAft>
                        <a:buClr>
                          <a:schemeClr val="lt1"/>
                        </a:buClr>
                        <a:buSzPts val="1800"/>
                        <a:buFont typeface="Arial"/>
                        <a:buChar char="•"/>
                      </a:pPr>
                      <a:r>
                        <a:rPr lang="de-DE" sz="1800"/>
                        <a:t>The negative income is deducted from the positive income</a:t>
                      </a:r>
                      <a:endParaRPr sz="1800"/>
                    </a:p>
                    <a:p>
                      <a:pPr marL="285750" marR="0" lvl="0" indent="-285750" algn="l" rtl="0">
                        <a:spcBef>
                          <a:spcPts val="0"/>
                        </a:spcBef>
                        <a:spcAft>
                          <a:spcPts val="0"/>
                        </a:spcAft>
                        <a:buClr>
                          <a:schemeClr val="lt1"/>
                        </a:buClr>
                        <a:buSzPts val="1800"/>
                        <a:buFont typeface="Arial"/>
                        <a:buChar char="•"/>
                      </a:pPr>
                      <a:r>
                        <a:rPr lang="de-DE" sz="1800"/>
                        <a:t>On the result, the tax rate is applied</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264f0fb21d_1_5"/>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a:t>Comparison</a:t>
            </a:r>
            <a:br>
              <a:rPr lang="de-DE"/>
            </a:br>
            <a:r>
              <a:rPr lang="de-DE"/>
              <a:t>II. Loss offsetting limitations</a:t>
            </a:r>
            <a:endParaRPr/>
          </a:p>
        </p:txBody>
      </p:sp>
      <p:graphicFrame>
        <p:nvGraphicFramePr>
          <p:cNvPr id="438" name="Google Shape;438;g1264f0fb21d_1_5"/>
          <p:cNvGraphicFramePr/>
          <p:nvPr/>
        </p:nvGraphicFramePr>
        <p:xfrm>
          <a:off x="914400" y="2076450"/>
          <a:ext cx="3000000" cy="3000000"/>
        </p:xfrm>
        <a:graphic>
          <a:graphicData uri="http://schemas.openxmlformats.org/drawingml/2006/table">
            <a:tbl>
              <a:tblPr firstRow="1" bandRow="1">
                <a:noFill/>
                <a:tableStyleId>{2BFB13E6-3692-4C01-9F3D-40934D17A456}</a:tableStyleId>
              </a:tblPr>
              <a:tblGrid>
                <a:gridCol w="3043050">
                  <a:extLst>
                    <a:ext uri="{9D8B030D-6E8A-4147-A177-3AD203B41FA5}">
                      <a16:colId xmlns:a16="http://schemas.microsoft.com/office/drawing/2014/main" val="20000"/>
                    </a:ext>
                  </a:extLst>
                </a:gridCol>
                <a:gridCol w="2821675">
                  <a:extLst>
                    <a:ext uri="{9D8B030D-6E8A-4147-A177-3AD203B41FA5}">
                      <a16:colId xmlns:a16="http://schemas.microsoft.com/office/drawing/2014/main" val="20001"/>
                    </a:ext>
                  </a:extLst>
                </a:gridCol>
                <a:gridCol w="3451225">
                  <a:extLst>
                    <a:ext uri="{9D8B030D-6E8A-4147-A177-3AD203B41FA5}">
                      <a16:colId xmlns:a16="http://schemas.microsoft.com/office/drawing/2014/main" val="20002"/>
                    </a:ext>
                  </a:extLst>
                </a:gridCol>
              </a:tblGrid>
              <a:tr h="630725">
                <a:tc>
                  <a:txBody>
                    <a:bodyPr/>
                    <a:lstStyle/>
                    <a:p>
                      <a:pPr marL="0" marR="0" lvl="0" indent="0" algn="ctr" rtl="0">
                        <a:spcBef>
                          <a:spcPts val="0"/>
                        </a:spcBef>
                        <a:spcAft>
                          <a:spcPts val="0"/>
                        </a:spcAft>
                        <a:buNone/>
                      </a:pPr>
                      <a:r>
                        <a:rPr lang="de-DE" sz="1800"/>
                        <a:t>Italy</a:t>
                      </a:r>
                      <a:endParaRPr sz="1800"/>
                    </a:p>
                  </a:txBody>
                  <a:tcPr marL="91450" marR="91450" marT="45725" marB="45725"/>
                </a:tc>
                <a:tc>
                  <a:txBody>
                    <a:bodyPr/>
                    <a:lstStyle/>
                    <a:p>
                      <a:pPr marL="0" marR="0" lvl="0" indent="0" algn="ctr" rtl="0">
                        <a:spcBef>
                          <a:spcPts val="0"/>
                        </a:spcBef>
                        <a:spcAft>
                          <a:spcPts val="0"/>
                        </a:spcAft>
                        <a:buNone/>
                      </a:pPr>
                      <a:r>
                        <a:rPr lang="de-DE" sz="1800"/>
                        <a:t>Hungary</a:t>
                      </a:r>
                      <a:endParaRPr sz="1800"/>
                    </a:p>
                  </a:txBody>
                  <a:tcPr marL="91450" marR="91450" marT="45725" marB="45725"/>
                </a:tc>
                <a:tc>
                  <a:txBody>
                    <a:bodyPr/>
                    <a:lstStyle/>
                    <a:p>
                      <a:pPr marL="0" marR="0" lvl="0" indent="0" algn="ctr" rtl="0">
                        <a:spcBef>
                          <a:spcPts val="0"/>
                        </a:spcBef>
                        <a:spcAft>
                          <a:spcPts val="0"/>
                        </a:spcAft>
                        <a:buNone/>
                      </a:pPr>
                      <a:r>
                        <a:rPr lang="de-DE" sz="1800"/>
                        <a:t>Germany</a:t>
                      </a:r>
                      <a:endParaRPr/>
                    </a:p>
                  </a:txBody>
                  <a:tcPr marL="91450" marR="91450" marT="45725" marB="45725"/>
                </a:tc>
                <a:extLst>
                  <a:ext uri="{0D108BD9-81ED-4DB2-BD59-A6C34878D82A}">
                    <a16:rowId xmlns:a16="http://schemas.microsoft.com/office/drawing/2014/main" val="10000"/>
                  </a:ext>
                </a:extLst>
              </a:tr>
              <a:tr h="2650425">
                <a:tc>
                  <a:txBody>
                    <a:bodyPr/>
                    <a:lstStyle/>
                    <a:p>
                      <a:pPr marL="457200" marR="38100" lvl="0" indent="-292100" algn="l" rtl="0">
                        <a:lnSpc>
                          <a:spcPct val="128571"/>
                        </a:lnSpc>
                        <a:spcBef>
                          <a:spcPts val="0"/>
                        </a:spcBef>
                        <a:spcAft>
                          <a:spcPts val="0"/>
                        </a:spcAft>
                        <a:buClr>
                          <a:srgbClr val="FFFFFF"/>
                        </a:buClr>
                        <a:buSzPts val="1000"/>
                        <a:buChar char="●"/>
                      </a:pPr>
                      <a:r>
                        <a:rPr lang="de-DE" sz="1800">
                          <a:solidFill>
                            <a:srgbClr val="202124"/>
                          </a:solidFill>
                          <a:latin typeface="Arial"/>
                          <a:ea typeface="Arial"/>
                          <a:cs typeface="Arial"/>
                          <a:sym typeface="Arial"/>
                        </a:rPr>
                        <a:t>Only gains labeled as "other income" can be offset.</a:t>
                      </a:r>
                      <a:endParaRPr sz="1800">
                        <a:solidFill>
                          <a:srgbClr val="202124"/>
                        </a:solidFill>
                        <a:latin typeface="Arial"/>
                        <a:ea typeface="Arial"/>
                        <a:cs typeface="Arial"/>
                        <a:sym typeface="Arial"/>
                      </a:endParaRPr>
                    </a:p>
                    <a:p>
                      <a:pPr marL="457200" marR="0" lvl="0" indent="-342900" algn="l" rtl="0">
                        <a:spcBef>
                          <a:spcPts val="0"/>
                        </a:spcBef>
                        <a:spcAft>
                          <a:spcPts val="0"/>
                        </a:spcAft>
                        <a:buClr>
                          <a:srgbClr val="FFFFFF"/>
                        </a:buClr>
                        <a:buSzPts val="1800"/>
                        <a:buChar char="●"/>
                      </a:pPr>
                      <a:r>
                        <a:rPr lang="de-DE" sz="1800">
                          <a:solidFill>
                            <a:srgbClr val="000000"/>
                          </a:solidFill>
                        </a:rPr>
                        <a:t>Gains deriving from </a:t>
                      </a:r>
                      <a:r>
                        <a:rPr lang="de-DE" sz="1800">
                          <a:solidFill>
                            <a:srgbClr val="000000"/>
                          </a:solidFill>
                          <a:latin typeface="Arial"/>
                          <a:ea typeface="Arial"/>
                          <a:cs typeface="Arial"/>
                          <a:sym typeface="Arial"/>
                        </a:rPr>
                        <a:t>coupons dividends, funds, ETFs can’t offset losses</a:t>
                      </a:r>
                      <a:endParaRPr sz="1800">
                        <a:solidFill>
                          <a:srgbClr val="000000"/>
                        </a:solidFill>
                        <a:latin typeface="Arial"/>
                        <a:ea typeface="Arial"/>
                        <a:cs typeface="Arial"/>
                        <a:sym typeface="Arial"/>
                      </a:endParaRPr>
                    </a:p>
                  </a:txBody>
                  <a:tcPr marL="91450" marR="91450" marT="45725" marB="45725"/>
                </a:tc>
                <a:tc>
                  <a:txBody>
                    <a:bodyPr/>
                    <a:lstStyle/>
                    <a:p>
                      <a:pPr marL="285750" lvl="0" indent="-285750" algn="l" rtl="0">
                        <a:spcBef>
                          <a:spcPts val="0"/>
                        </a:spcBef>
                        <a:spcAft>
                          <a:spcPts val="0"/>
                        </a:spcAft>
                        <a:buClr>
                          <a:schemeClr val="lt1"/>
                        </a:buClr>
                        <a:buSzPts val="1800"/>
                        <a:buChar char="•"/>
                      </a:pPr>
                      <a:r>
                        <a:rPr lang="de-DE" sz="1800"/>
                        <a:t>Tax treatment of capital losses is not general </a:t>
                      </a:r>
                      <a:endParaRPr sz="1800"/>
                    </a:p>
                    <a:p>
                      <a:pPr marL="285750" lvl="0" indent="-285750" algn="l" rtl="0">
                        <a:spcBef>
                          <a:spcPts val="0"/>
                        </a:spcBef>
                        <a:spcAft>
                          <a:spcPts val="0"/>
                        </a:spcAft>
                        <a:buClr>
                          <a:schemeClr val="lt1"/>
                        </a:buClr>
                        <a:buSzPts val="1800"/>
                        <a:buChar char="•"/>
                      </a:pPr>
                      <a:r>
                        <a:rPr lang="de-DE" sz="1800"/>
                        <a:t>Treatment of capital losses is only possible in case of swap, controlled capital market transactions and crypto transactions</a:t>
                      </a:r>
                      <a:endParaRPr sz="1800"/>
                    </a:p>
                    <a:p>
                      <a:pPr marL="0" marR="0" lvl="0" indent="0" algn="just" rtl="0">
                        <a:spcBef>
                          <a:spcPts val="0"/>
                        </a:spcBef>
                        <a:spcAft>
                          <a:spcPts val="0"/>
                        </a:spcAft>
                        <a:buNone/>
                      </a:pPr>
                      <a:endParaRPr sz="1800"/>
                    </a:p>
                  </a:txBody>
                  <a:tcPr marL="91450" marR="91450" marT="45725" marB="45725"/>
                </a:tc>
                <a:tc>
                  <a:txBody>
                    <a:bodyPr/>
                    <a:lstStyle/>
                    <a:p>
                      <a:pPr marL="285750" marR="0" lvl="0" indent="-285750" algn="l" rtl="0">
                        <a:spcBef>
                          <a:spcPts val="0"/>
                        </a:spcBef>
                        <a:spcAft>
                          <a:spcPts val="0"/>
                        </a:spcAft>
                        <a:buClr>
                          <a:schemeClr val="lt1"/>
                        </a:buClr>
                        <a:buSzPts val="1800"/>
                        <a:buFont typeface="Arial"/>
                        <a:buChar char="•"/>
                      </a:pPr>
                      <a:r>
                        <a:rPr lang="de-DE" sz="1800"/>
                        <a:t>Losses from capital income in general</a:t>
                      </a:r>
                      <a:endParaRPr/>
                    </a:p>
                    <a:p>
                      <a:pPr marL="285750" marR="0" lvl="0" indent="-285750" algn="l" rtl="0">
                        <a:spcBef>
                          <a:spcPts val="0"/>
                        </a:spcBef>
                        <a:spcAft>
                          <a:spcPts val="0"/>
                        </a:spcAft>
                        <a:buClr>
                          <a:schemeClr val="lt1"/>
                        </a:buClr>
                        <a:buSzPts val="1800"/>
                        <a:buFont typeface="Arial"/>
                        <a:buChar char="•"/>
                      </a:pPr>
                      <a:r>
                        <a:rPr lang="de-DE" sz="1800"/>
                        <a:t>Losses from the alienation of shares</a:t>
                      </a:r>
                      <a:endParaRPr/>
                    </a:p>
                    <a:p>
                      <a:pPr marL="285750" marR="0" lvl="0" indent="-285750" algn="l" rtl="0">
                        <a:spcBef>
                          <a:spcPts val="0"/>
                        </a:spcBef>
                        <a:spcAft>
                          <a:spcPts val="0"/>
                        </a:spcAft>
                        <a:buClr>
                          <a:schemeClr val="lt1"/>
                        </a:buClr>
                        <a:buSzPts val="1800"/>
                        <a:buFont typeface="Arial"/>
                        <a:buChar char="•"/>
                      </a:pPr>
                      <a:r>
                        <a:rPr lang="de-DE" sz="1800"/>
                        <a:t>Losses out of futures (limit: 20.000 euros)</a:t>
                      </a:r>
                      <a:endParaRPr/>
                    </a:p>
                    <a:p>
                      <a:pPr marL="285750" marR="0" lvl="0" indent="-285750" algn="l" rtl="0">
                        <a:spcBef>
                          <a:spcPts val="0"/>
                        </a:spcBef>
                        <a:spcAft>
                          <a:spcPts val="0"/>
                        </a:spcAft>
                        <a:buClr>
                          <a:schemeClr val="lt1"/>
                        </a:buClr>
                        <a:buSzPts val="1800"/>
                        <a:buFont typeface="Arial"/>
                        <a:buChar char="•"/>
                      </a:pPr>
                      <a:r>
                        <a:rPr lang="de-DE" sz="1800"/>
                        <a:t>Losses from the default of assets (limit: 20.000 euros)</a:t>
                      </a:r>
                      <a:endParaRPr/>
                    </a:p>
                    <a:p>
                      <a:pPr marL="285750" marR="0" lvl="0" indent="-285750" algn="l" rtl="0">
                        <a:lnSpc>
                          <a:spcPct val="100000"/>
                        </a:lnSpc>
                        <a:spcBef>
                          <a:spcPts val="0"/>
                        </a:spcBef>
                        <a:spcAft>
                          <a:spcPts val="0"/>
                        </a:spcAft>
                        <a:buClr>
                          <a:schemeClr val="lt1"/>
                        </a:buClr>
                        <a:buSzPts val="1800"/>
                        <a:buFont typeface="Arial"/>
                        <a:buChar char="•"/>
                      </a:pPr>
                      <a:r>
                        <a:rPr lang="de-DE" sz="1800"/>
                        <a:t>Losses from private alienations</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264f0fb21d_1_10"/>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a:t>Comparison</a:t>
            </a:r>
            <a:br>
              <a:rPr lang="de-DE"/>
            </a:br>
            <a:r>
              <a:rPr lang="de-DE"/>
              <a:t>II. Reasons for loss offsetting limitations</a:t>
            </a:r>
            <a:endParaRPr/>
          </a:p>
        </p:txBody>
      </p:sp>
      <p:graphicFrame>
        <p:nvGraphicFramePr>
          <p:cNvPr id="444" name="Google Shape;444;g1264f0fb21d_1_10"/>
          <p:cNvGraphicFramePr/>
          <p:nvPr/>
        </p:nvGraphicFramePr>
        <p:xfrm>
          <a:off x="914400" y="2076450"/>
          <a:ext cx="3000000" cy="3000000"/>
        </p:xfrm>
        <a:graphic>
          <a:graphicData uri="http://schemas.openxmlformats.org/drawingml/2006/table">
            <a:tbl>
              <a:tblPr firstRow="1" bandRow="1">
                <a:noFill/>
                <a:tableStyleId>{2BFB13E6-3692-4C01-9F3D-40934D17A456}</a:tableStyleId>
              </a:tblPr>
              <a:tblGrid>
                <a:gridCol w="3451225">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3451225">
                  <a:extLst>
                    <a:ext uri="{9D8B030D-6E8A-4147-A177-3AD203B41FA5}">
                      <a16:colId xmlns:a16="http://schemas.microsoft.com/office/drawing/2014/main" val="20002"/>
                    </a:ext>
                  </a:extLst>
                </a:gridCol>
              </a:tblGrid>
              <a:tr h="547475">
                <a:tc>
                  <a:txBody>
                    <a:bodyPr/>
                    <a:lstStyle/>
                    <a:p>
                      <a:pPr marL="0" marR="0" lvl="0" indent="0" algn="ctr" rtl="0">
                        <a:spcBef>
                          <a:spcPts val="0"/>
                        </a:spcBef>
                        <a:spcAft>
                          <a:spcPts val="0"/>
                        </a:spcAft>
                        <a:buNone/>
                      </a:pPr>
                      <a:r>
                        <a:rPr lang="de-DE" sz="1800"/>
                        <a:t>Italy</a:t>
                      </a:r>
                      <a:endParaRPr sz="1800"/>
                    </a:p>
                  </a:txBody>
                  <a:tcPr marL="91450" marR="91450" marT="45725" marB="45725"/>
                </a:tc>
                <a:tc>
                  <a:txBody>
                    <a:bodyPr/>
                    <a:lstStyle/>
                    <a:p>
                      <a:pPr marL="0" marR="0" lvl="0" indent="0" algn="ctr" rtl="0">
                        <a:spcBef>
                          <a:spcPts val="0"/>
                        </a:spcBef>
                        <a:spcAft>
                          <a:spcPts val="0"/>
                        </a:spcAft>
                        <a:buNone/>
                      </a:pPr>
                      <a:r>
                        <a:rPr lang="de-DE" sz="1800"/>
                        <a:t>Hungary</a:t>
                      </a:r>
                      <a:endParaRPr sz="1800"/>
                    </a:p>
                  </a:txBody>
                  <a:tcPr marL="91450" marR="91450" marT="45725" marB="45725"/>
                </a:tc>
                <a:tc>
                  <a:txBody>
                    <a:bodyPr/>
                    <a:lstStyle/>
                    <a:p>
                      <a:pPr marL="0" marR="0" lvl="0" indent="0" algn="ctr" rtl="0">
                        <a:spcBef>
                          <a:spcPts val="0"/>
                        </a:spcBef>
                        <a:spcAft>
                          <a:spcPts val="0"/>
                        </a:spcAft>
                        <a:buNone/>
                      </a:pPr>
                      <a:r>
                        <a:rPr lang="de-DE" sz="1800"/>
                        <a:t>Germany</a:t>
                      </a:r>
                      <a:endParaRPr/>
                    </a:p>
                  </a:txBody>
                  <a:tcPr marL="91450" marR="91450" marT="45725" marB="45725"/>
                </a:tc>
                <a:extLst>
                  <a:ext uri="{0D108BD9-81ED-4DB2-BD59-A6C34878D82A}">
                    <a16:rowId xmlns:a16="http://schemas.microsoft.com/office/drawing/2014/main" val="10000"/>
                  </a:ext>
                </a:extLst>
              </a:tr>
              <a:tr h="3306500">
                <a:tc>
                  <a:txBody>
                    <a:bodyPr/>
                    <a:lstStyle/>
                    <a:p>
                      <a:pPr marL="457200" marR="0" lvl="0" indent="-342900" algn="l" rtl="0">
                        <a:spcBef>
                          <a:spcPts val="0"/>
                        </a:spcBef>
                        <a:spcAft>
                          <a:spcPts val="0"/>
                        </a:spcAft>
                        <a:buSzPts val="1800"/>
                        <a:buChar char="❏"/>
                      </a:pPr>
                      <a:r>
                        <a:rPr lang="de-DE" sz="1800"/>
                        <a:t>legislative choice not to limit the taxation phenomenon only to</a:t>
                      </a:r>
                      <a:endParaRPr sz="1800"/>
                    </a:p>
                    <a:p>
                      <a:pPr marL="457200" marR="0" lvl="0" indent="0" algn="l" rtl="0">
                        <a:spcBef>
                          <a:spcPts val="0"/>
                        </a:spcBef>
                        <a:spcAft>
                          <a:spcPts val="0"/>
                        </a:spcAft>
                        <a:buNone/>
                      </a:pPr>
                      <a:r>
                        <a:rPr lang="de-DE" sz="1800"/>
                        <a:t>income produced (capital income), but to extend it to all manifestations of financial wealth attributable to hypotheses of</a:t>
                      </a:r>
                      <a:endParaRPr sz="1800"/>
                    </a:p>
                    <a:p>
                      <a:pPr marL="457200" marR="0" lvl="0" indent="0" algn="l" rtl="0">
                        <a:spcBef>
                          <a:spcPts val="0"/>
                        </a:spcBef>
                        <a:spcAft>
                          <a:spcPts val="0"/>
                        </a:spcAft>
                        <a:buNone/>
                      </a:pPr>
                      <a:r>
                        <a:rPr lang="de-DE" sz="1800"/>
                        <a:t>income-income</a:t>
                      </a:r>
                      <a:endParaRPr sz="1800"/>
                    </a:p>
                    <a:p>
                      <a:pPr marL="0" marR="0" lvl="0" indent="0" algn="l" rtl="0">
                        <a:spcBef>
                          <a:spcPts val="0"/>
                        </a:spcBef>
                        <a:spcAft>
                          <a:spcPts val="0"/>
                        </a:spcAft>
                        <a:buNone/>
                      </a:pPr>
                      <a:endParaRPr sz="1800"/>
                    </a:p>
                  </a:txBody>
                  <a:tcPr marL="91450" marR="91450" marT="45725" marB="45725"/>
                </a:tc>
                <a:tc>
                  <a:txBody>
                    <a:bodyPr/>
                    <a:lstStyle/>
                    <a:p>
                      <a:pPr marL="457200" marR="0" lvl="0" indent="-342900" algn="just" rtl="0">
                        <a:spcBef>
                          <a:spcPts val="0"/>
                        </a:spcBef>
                        <a:spcAft>
                          <a:spcPts val="0"/>
                        </a:spcAft>
                        <a:buSzPts val="1800"/>
                        <a:buChar char="❏"/>
                      </a:pPr>
                      <a:r>
                        <a:rPr lang="de-DE" sz="1800"/>
                        <a:t>The population typically lives on labor income (active income) </a:t>
                      </a:r>
                      <a:endParaRPr sz="1800"/>
                    </a:p>
                    <a:p>
                      <a:pPr marL="457200" marR="0" lvl="0" indent="-342900" algn="just" rtl="0">
                        <a:spcBef>
                          <a:spcPts val="0"/>
                        </a:spcBef>
                        <a:spcAft>
                          <a:spcPts val="0"/>
                        </a:spcAft>
                        <a:buSzPts val="1800"/>
                        <a:buChar char="❏"/>
                      </a:pPr>
                      <a:r>
                        <a:rPr lang="de-DE" sz="1800"/>
                        <a:t>Only a smaller part of the individuals invests in capital assets</a:t>
                      </a:r>
                      <a:endParaRPr sz="1800"/>
                    </a:p>
                    <a:p>
                      <a:pPr marL="457200" marR="0" lvl="0" indent="-342900" algn="just" rtl="0">
                        <a:spcBef>
                          <a:spcPts val="0"/>
                        </a:spcBef>
                        <a:spcAft>
                          <a:spcPts val="0"/>
                        </a:spcAft>
                        <a:buSzPts val="1800"/>
                        <a:buChar char="❏"/>
                      </a:pPr>
                      <a:r>
                        <a:rPr lang="de-DE" sz="1800"/>
                        <a:t>The tax system does not prefer loss offsetting, opportunity for treatment of capital losses is limited</a:t>
                      </a:r>
                      <a:endParaRPr sz="1800"/>
                    </a:p>
                  </a:txBody>
                  <a:tcPr marL="91450" marR="91450" marT="45725" marB="45725"/>
                </a:tc>
                <a:tc>
                  <a:txBody>
                    <a:bodyPr/>
                    <a:lstStyle/>
                    <a:p>
                      <a:pPr marL="278550" marR="0" lvl="0" indent="-278550" algn="l" rtl="0">
                        <a:spcBef>
                          <a:spcPts val="0"/>
                        </a:spcBef>
                        <a:spcAft>
                          <a:spcPts val="0"/>
                        </a:spcAft>
                        <a:buClr>
                          <a:schemeClr val="lt1"/>
                        </a:buClr>
                        <a:buSzPts val="1470"/>
                        <a:buFont typeface="Arial"/>
                        <a:buChar char="❏"/>
                      </a:pPr>
                      <a:r>
                        <a:rPr lang="de-DE" sz="1800"/>
                        <a:t>Prevention of tax arbitrage</a:t>
                      </a:r>
                      <a:endParaRPr/>
                    </a:p>
                    <a:p>
                      <a:pPr marL="278550" marR="0" lvl="0" indent="-278550" algn="l" rtl="0">
                        <a:spcBef>
                          <a:spcPts val="1020"/>
                        </a:spcBef>
                        <a:spcAft>
                          <a:spcPts val="0"/>
                        </a:spcAft>
                        <a:buClr>
                          <a:schemeClr val="lt1"/>
                        </a:buClr>
                        <a:buSzPts val="1470"/>
                        <a:buFont typeface="Arial"/>
                        <a:buChar char="❏"/>
                      </a:pPr>
                      <a:r>
                        <a:rPr lang="de-DE" sz="1800"/>
                        <a:t>Prevention of speculative transactions</a:t>
                      </a:r>
                      <a:endParaRPr/>
                    </a:p>
                    <a:p>
                      <a:pPr marL="278550" marR="0" lvl="0" indent="-278550" algn="l" rtl="0">
                        <a:spcBef>
                          <a:spcPts val="1020"/>
                        </a:spcBef>
                        <a:spcAft>
                          <a:spcPts val="0"/>
                        </a:spcAft>
                        <a:buClr>
                          <a:schemeClr val="lt1"/>
                        </a:buClr>
                        <a:buSzPts val="1470"/>
                        <a:buFont typeface="Arial"/>
                        <a:buChar char="❏"/>
                      </a:pPr>
                      <a:r>
                        <a:rPr lang="de-DE" sz="1800"/>
                        <a:t>Prevention of abstractly threatening budgetary risks</a:t>
                      </a:r>
                      <a:endParaRPr/>
                    </a:p>
                    <a:p>
                      <a:pPr marL="278550" marR="0" lvl="0" indent="-278550" algn="l" rtl="0">
                        <a:spcBef>
                          <a:spcPts val="1020"/>
                        </a:spcBef>
                        <a:spcAft>
                          <a:spcPts val="0"/>
                        </a:spcAft>
                        <a:buClr>
                          <a:schemeClr val="lt1"/>
                        </a:buClr>
                        <a:buSzPts val="1470"/>
                        <a:buFont typeface="Arial"/>
                        <a:buChar char="❏"/>
                      </a:pPr>
                      <a:r>
                        <a:rPr lang="de-DE" sz="1800"/>
                        <a:t>Prevention of abusive tax planning</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264f0fb21d_1_15"/>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de-DE"/>
              <a:t>Comparison</a:t>
            </a:r>
            <a:br>
              <a:rPr lang="de-DE"/>
            </a:br>
            <a:r>
              <a:rPr lang="de-DE"/>
              <a:t>II. Calculation example: loss offset regarding the alienation of shares</a:t>
            </a:r>
            <a:endParaRPr/>
          </a:p>
        </p:txBody>
      </p:sp>
      <p:graphicFrame>
        <p:nvGraphicFramePr>
          <p:cNvPr id="450" name="Google Shape;450;g1264f0fb21d_1_15"/>
          <p:cNvGraphicFramePr/>
          <p:nvPr/>
        </p:nvGraphicFramePr>
        <p:xfrm>
          <a:off x="914400" y="2173357"/>
          <a:ext cx="3000000" cy="3000000"/>
        </p:xfrm>
        <a:graphic>
          <a:graphicData uri="http://schemas.openxmlformats.org/drawingml/2006/table">
            <a:tbl>
              <a:tblPr firstRow="1" bandRow="1">
                <a:noFill/>
                <a:tableStyleId>{2BFB13E6-3692-4C01-9F3D-40934D17A456}</a:tableStyleId>
              </a:tblPr>
              <a:tblGrid>
                <a:gridCol w="2588425">
                  <a:extLst>
                    <a:ext uri="{9D8B030D-6E8A-4147-A177-3AD203B41FA5}">
                      <a16:colId xmlns:a16="http://schemas.microsoft.com/office/drawing/2014/main" val="20000"/>
                    </a:ext>
                  </a:extLst>
                </a:gridCol>
                <a:gridCol w="1294200">
                  <a:extLst>
                    <a:ext uri="{9D8B030D-6E8A-4147-A177-3AD203B41FA5}">
                      <a16:colId xmlns:a16="http://schemas.microsoft.com/office/drawing/2014/main" val="20001"/>
                    </a:ext>
                  </a:extLst>
                </a:gridCol>
                <a:gridCol w="1294200">
                  <a:extLst>
                    <a:ext uri="{9D8B030D-6E8A-4147-A177-3AD203B41FA5}">
                      <a16:colId xmlns:a16="http://schemas.microsoft.com/office/drawing/2014/main" val="20002"/>
                    </a:ext>
                  </a:extLst>
                </a:gridCol>
                <a:gridCol w="1294200">
                  <a:extLst>
                    <a:ext uri="{9D8B030D-6E8A-4147-A177-3AD203B41FA5}">
                      <a16:colId xmlns:a16="http://schemas.microsoft.com/office/drawing/2014/main" val="20003"/>
                    </a:ext>
                  </a:extLst>
                </a:gridCol>
                <a:gridCol w="1294200">
                  <a:extLst>
                    <a:ext uri="{9D8B030D-6E8A-4147-A177-3AD203B41FA5}">
                      <a16:colId xmlns:a16="http://schemas.microsoft.com/office/drawing/2014/main" val="20004"/>
                    </a:ext>
                  </a:extLst>
                </a:gridCol>
                <a:gridCol w="1294200">
                  <a:extLst>
                    <a:ext uri="{9D8B030D-6E8A-4147-A177-3AD203B41FA5}">
                      <a16:colId xmlns:a16="http://schemas.microsoft.com/office/drawing/2014/main" val="20005"/>
                    </a:ext>
                  </a:extLst>
                </a:gridCol>
                <a:gridCol w="1294200">
                  <a:extLst>
                    <a:ext uri="{9D8B030D-6E8A-4147-A177-3AD203B41FA5}">
                      <a16:colId xmlns:a16="http://schemas.microsoft.com/office/drawing/2014/main" val="20006"/>
                    </a:ext>
                  </a:extLst>
                </a:gridCol>
              </a:tblGrid>
              <a:tr h="414050">
                <a:tc>
                  <a:txBody>
                    <a:bodyPr/>
                    <a:lstStyle/>
                    <a:p>
                      <a:pPr marL="0" marR="0" lvl="0" indent="0" algn="l" rtl="0">
                        <a:spcBef>
                          <a:spcPts val="0"/>
                        </a:spcBef>
                        <a:spcAft>
                          <a:spcPts val="0"/>
                        </a:spcAft>
                        <a:buNone/>
                      </a:pPr>
                      <a:endParaRPr sz="1800"/>
                    </a:p>
                  </a:txBody>
                  <a:tcPr marL="91450" marR="91450" marT="45725" marB="45725"/>
                </a:tc>
                <a:tc gridSpan="2">
                  <a:txBody>
                    <a:bodyPr/>
                    <a:lstStyle/>
                    <a:p>
                      <a:pPr marL="0" marR="0" lvl="0" indent="0" algn="ctr" rtl="0">
                        <a:spcBef>
                          <a:spcPts val="0"/>
                        </a:spcBef>
                        <a:spcAft>
                          <a:spcPts val="0"/>
                        </a:spcAft>
                        <a:buNone/>
                      </a:pPr>
                      <a:r>
                        <a:rPr lang="de-DE" sz="1800"/>
                        <a:t>Italy</a:t>
                      </a:r>
                      <a:endParaRPr sz="1800"/>
                    </a:p>
                  </a:txBody>
                  <a:tcPr marL="91450" marR="91450" marT="45725" marB="45725"/>
                </a:tc>
                <a:tc hMerge="1">
                  <a:txBody>
                    <a:bodyPr/>
                    <a:lstStyle/>
                    <a:p>
                      <a:endParaRPr lang="de-DE"/>
                    </a:p>
                  </a:txBody>
                  <a:tcPr/>
                </a:tc>
                <a:tc gridSpan="2">
                  <a:txBody>
                    <a:bodyPr/>
                    <a:lstStyle/>
                    <a:p>
                      <a:pPr marL="0" marR="0" lvl="0" indent="0" algn="ctr" rtl="0">
                        <a:spcBef>
                          <a:spcPts val="0"/>
                        </a:spcBef>
                        <a:spcAft>
                          <a:spcPts val="0"/>
                        </a:spcAft>
                        <a:buNone/>
                      </a:pPr>
                      <a:r>
                        <a:rPr lang="de-DE" sz="1800"/>
                        <a:t>Hungay</a:t>
                      </a:r>
                      <a:endParaRPr sz="1800"/>
                    </a:p>
                  </a:txBody>
                  <a:tcPr marL="91450" marR="91450" marT="45725" marB="45725"/>
                </a:tc>
                <a:tc hMerge="1">
                  <a:txBody>
                    <a:bodyPr/>
                    <a:lstStyle/>
                    <a:p>
                      <a:endParaRPr lang="de-DE"/>
                    </a:p>
                  </a:txBody>
                  <a:tcPr/>
                </a:tc>
                <a:tc gridSpan="2">
                  <a:txBody>
                    <a:bodyPr/>
                    <a:lstStyle/>
                    <a:p>
                      <a:pPr marL="0" marR="0" lvl="0" indent="0" algn="ctr" rtl="0">
                        <a:spcBef>
                          <a:spcPts val="0"/>
                        </a:spcBef>
                        <a:spcAft>
                          <a:spcPts val="0"/>
                        </a:spcAft>
                        <a:buNone/>
                      </a:pPr>
                      <a:r>
                        <a:rPr lang="de-DE" sz="1800"/>
                        <a:t>Germany</a:t>
                      </a:r>
                      <a:endParaRPr/>
                    </a:p>
                  </a:txBody>
                  <a:tcPr marL="91450" marR="91450" marT="45725" marB="45725"/>
                </a:tc>
                <a:tc hMerge="1">
                  <a:txBody>
                    <a:bodyPr/>
                    <a:lstStyle/>
                    <a:p>
                      <a:endParaRPr lang="de-DE"/>
                    </a:p>
                  </a:txBody>
                  <a:tcPr/>
                </a:tc>
                <a:extLst>
                  <a:ext uri="{0D108BD9-81ED-4DB2-BD59-A6C34878D82A}">
                    <a16:rowId xmlns:a16="http://schemas.microsoft.com/office/drawing/2014/main" val="10000"/>
                  </a:ext>
                </a:extLst>
              </a:tr>
              <a:tr h="504600">
                <a:tc>
                  <a:txBody>
                    <a:bodyPr/>
                    <a:lstStyle/>
                    <a:p>
                      <a:pPr marL="0" marR="0" lvl="0" indent="0" algn="l" rtl="0">
                        <a:spcBef>
                          <a:spcPts val="0"/>
                        </a:spcBef>
                        <a:spcAft>
                          <a:spcPts val="0"/>
                        </a:spcAft>
                        <a:buNone/>
                      </a:pPr>
                      <a:r>
                        <a:rPr lang="de-DE" sz="1800"/>
                        <a:t>Tax year</a:t>
                      </a:r>
                      <a:endParaRPr sz="1800"/>
                    </a:p>
                  </a:txBody>
                  <a:tcPr marL="91450" marR="91450" marT="45725" marB="45725"/>
                </a:tc>
                <a:tc>
                  <a:txBody>
                    <a:bodyPr/>
                    <a:lstStyle/>
                    <a:p>
                      <a:pPr marL="0" marR="0" lvl="0" indent="0" algn="l" rtl="0">
                        <a:spcBef>
                          <a:spcPts val="0"/>
                        </a:spcBef>
                        <a:spcAft>
                          <a:spcPts val="0"/>
                        </a:spcAft>
                        <a:buNone/>
                      </a:pPr>
                      <a:r>
                        <a:rPr lang="de-DE" sz="1800"/>
                        <a:t>2020</a:t>
                      </a:r>
                      <a:endParaRPr/>
                    </a:p>
                  </a:txBody>
                  <a:tcPr marL="91450" marR="91450" marT="45725" marB="45725"/>
                </a:tc>
                <a:tc>
                  <a:txBody>
                    <a:bodyPr/>
                    <a:lstStyle/>
                    <a:p>
                      <a:pPr marL="0" marR="0" lvl="0" indent="0" algn="l" rtl="0">
                        <a:spcBef>
                          <a:spcPts val="0"/>
                        </a:spcBef>
                        <a:spcAft>
                          <a:spcPts val="0"/>
                        </a:spcAft>
                        <a:buNone/>
                      </a:pPr>
                      <a:r>
                        <a:rPr lang="de-DE" sz="1800"/>
                        <a:t>2021</a:t>
                      </a:r>
                      <a:endParaRPr/>
                    </a:p>
                  </a:txBody>
                  <a:tcPr marL="91450" marR="91450" marT="45725" marB="45725"/>
                </a:tc>
                <a:tc>
                  <a:txBody>
                    <a:bodyPr/>
                    <a:lstStyle/>
                    <a:p>
                      <a:pPr marL="0" marR="0" lvl="0" indent="0" algn="l" rtl="0">
                        <a:spcBef>
                          <a:spcPts val="0"/>
                        </a:spcBef>
                        <a:spcAft>
                          <a:spcPts val="0"/>
                        </a:spcAft>
                        <a:buNone/>
                      </a:pPr>
                      <a:r>
                        <a:rPr lang="de-DE" sz="1800"/>
                        <a:t>2020</a:t>
                      </a:r>
                      <a:endParaRPr/>
                    </a:p>
                  </a:txBody>
                  <a:tcPr marL="91450" marR="91450" marT="45725" marB="45725"/>
                </a:tc>
                <a:tc>
                  <a:txBody>
                    <a:bodyPr/>
                    <a:lstStyle/>
                    <a:p>
                      <a:pPr marL="0" marR="0" lvl="0" indent="0" algn="l" rtl="0">
                        <a:spcBef>
                          <a:spcPts val="0"/>
                        </a:spcBef>
                        <a:spcAft>
                          <a:spcPts val="0"/>
                        </a:spcAft>
                        <a:buNone/>
                      </a:pPr>
                      <a:r>
                        <a:rPr lang="de-DE" sz="1800"/>
                        <a:t>2021</a:t>
                      </a:r>
                      <a:endParaRPr/>
                    </a:p>
                  </a:txBody>
                  <a:tcPr marL="91450" marR="91450" marT="45725" marB="45725"/>
                </a:tc>
                <a:tc>
                  <a:txBody>
                    <a:bodyPr/>
                    <a:lstStyle/>
                    <a:p>
                      <a:pPr marL="0" marR="0" lvl="0" indent="0" algn="l" rtl="0">
                        <a:spcBef>
                          <a:spcPts val="0"/>
                        </a:spcBef>
                        <a:spcAft>
                          <a:spcPts val="0"/>
                        </a:spcAft>
                        <a:buNone/>
                      </a:pPr>
                      <a:r>
                        <a:rPr lang="de-DE" sz="1800"/>
                        <a:t>2020</a:t>
                      </a:r>
                      <a:endParaRPr/>
                    </a:p>
                  </a:txBody>
                  <a:tcPr marL="91450" marR="91450" marT="45725" marB="45725"/>
                </a:tc>
                <a:tc>
                  <a:txBody>
                    <a:bodyPr/>
                    <a:lstStyle/>
                    <a:p>
                      <a:pPr marL="0" marR="0" lvl="0" indent="0" algn="l" rtl="0">
                        <a:spcBef>
                          <a:spcPts val="0"/>
                        </a:spcBef>
                        <a:spcAft>
                          <a:spcPts val="0"/>
                        </a:spcAft>
                        <a:buNone/>
                      </a:pPr>
                      <a:r>
                        <a:rPr lang="de-DE" sz="1800"/>
                        <a:t>2021</a:t>
                      </a:r>
                      <a:endParaRPr/>
                    </a:p>
                  </a:txBody>
                  <a:tcPr marL="91450" marR="91450" marT="45725" marB="45725"/>
                </a:tc>
                <a:extLst>
                  <a:ext uri="{0D108BD9-81ED-4DB2-BD59-A6C34878D82A}">
                    <a16:rowId xmlns:a16="http://schemas.microsoft.com/office/drawing/2014/main" val="10001"/>
                  </a:ext>
                </a:extLst>
              </a:tr>
              <a:tr h="504600">
                <a:tc>
                  <a:txBody>
                    <a:bodyPr/>
                    <a:lstStyle/>
                    <a:p>
                      <a:pPr marL="0" marR="0" lvl="0" indent="0" algn="l" rtl="0">
                        <a:spcBef>
                          <a:spcPts val="0"/>
                        </a:spcBef>
                        <a:spcAft>
                          <a:spcPts val="0"/>
                        </a:spcAft>
                        <a:buNone/>
                      </a:pPr>
                      <a:r>
                        <a:rPr lang="de-DE" sz="1800"/>
                        <a:t>Sale price</a:t>
                      </a:r>
                      <a:endParaRPr sz="1800"/>
                    </a:p>
                  </a:txBody>
                  <a:tcPr marL="91450" marR="91450" marT="45725" marB="45725"/>
                </a:tc>
                <a:tc>
                  <a:txBody>
                    <a:bodyPr/>
                    <a:lstStyle/>
                    <a:p>
                      <a:pPr marL="0" marR="0" lvl="0" indent="0" algn="l" rtl="0">
                        <a:spcBef>
                          <a:spcPts val="0"/>
                        </a:spcBef>
                        <a:spcAft>
                          <a:spcPts val="0"/>
                        </a:spcAft>
                        <a:buNone/>
                      </a:pPr>
                      <a:r>
                        <a:rPr lang="de-DE" sz="1800"/>
                        <a:t>800</a:t>
                      </a:r>
                      <a:endParaRPr sz="1800"/>
                    </a:p>
                  </a:txBody>
                  <a:tcPr marL="91450" marR="91450" marT="45725" marB="45725"/>
                </a:tc>
                <a:tc>
                  <a:txBody>
                    <a:bodyPr/>
                    <a:lstStyle/>
                    <a:p>
                      <a:pPr marL="0" marR="0" lvl="0" indent="0" algn="l" rtl="0">
                        <a:spcBef>
                          <a:spcPts val="0"/>
                        </a:spcBef>
                        <a:spcAft>
                          <a:spcPts val="0"/>
                        </a:spcAft>
                        <a:buNone/>
                      </a:pPr>
                      <a:r>
                        <a:rPr lang="de-DE" sz="1800"/>
                        <a:t>500</a:t>
                      </a:r>
                      <a:endParaRPr sz="1800"/>
                    </a:p>
                  </a:txBody>
                  <a:tcPr marL="91450" marR="91450" marT="45725" marB="45725"/>
                </a:tc>
                <a:tc>
                  <a:txBody>
                    <a:bodyPr/>
                    <a:lstStyle/>
                    <a:p>
                      <a:pPr marL="0" marR="0" lvl="0" indent="0" algn="l" rtl="0">
                        <a:spcBef>
                          <a:spcPts val="0"/>
                        </a:spcBef>
                        <a:spcAft>
                          <a:spcPts val="0"/>
                        </a:spcAft>
                        <a:buNone/>
                      </a:pPr>
                      <a:r>
                        <a:rPr lang="de-DE" sz="1800"/>
                        <a:t>800</a:t>
                      </a:r>
                      <a:endParaRPr sz="1800"/>
                    </a:p>
                  </a:txBody>
                  <a:tcPr marL="91450" marR="91450" marT="45725" marB="45725"/>
                </a:tc>
                <a:tc>
                  <a:txBody>
                    <a:bodyPr/>
                    <a:lstStyle/>
                    <a:p>
                      <a:pPr marL="0" marR="0" lvl="0" indent="0" algn="l" rtl="0">
                        <a:spcBef>
                          <a:spcPts val="0"/>
                        </a:spcBef>
                        <a:spcAft>
                          <a:spcPts val="0"/>
                        </a:spcAft>
                        <a:buNone/>
                      </a:pPr>
                      <a:r>
                        <a:rPr lang="de-DE" sz="1800"/>
                        <a:t>500</a:t>
                      </a:r>
                      <a:endParaRPr sz="1800"/>
                    </a:p>
                  </a:txBody>
                  <a:tcPr marL="91450" marR="91450" marT="45725" marB="45725"/>
                </a:tc>
                <a:tc>
                  <a:txBody>
                    <a:bodyPr/>
                    <a:lstStyle/>
                    <a:p>
                      <a:pPr marL="0" marR="0" lvl="0" indent="0" algn="l" rtl="0">
                        <a:spcBef>
                          <a:spcPts val="0"/>
                        </a:spcBef>
                        <a:spcAft>
                          <a:spcPts val="0"/>
                        </a:spcAft>
                        <a:buNone/>
                      </a:pPr>
                      <a:r>
                        <a:rPr lang="de-DE" sz="1800"/>
                        <a:t>800</a:t>
                      </a:r>
                      <a:endParaRPr/>
                    </a:p>
                  </a:txBody>
                  <a:tcPr marL="91450" marR="91450" marT="45725" marB="45725"/>
                </a:tc>
                <a:tc>
                  <a:txBody>
                    <a:bodyPr/>
                    <a:lstStyle/>
                    <a:p>
                      <a:pPr marL="0" marR="0" lvl="0" indent="0" algn="l" rtl="0">
                        <a:spcBef>
                          <a:spcPts val="0"/>
                        </a:spcBef>
                        <a:spcAft>
                          <a:spcPts val="0"/>
                        </a:spcAft>
                        <a:buNone/>
                      </a:pPr>
                      <a:r>
                        <a:rPr lang="de-DE" sz="1800"/>
                        <a:t>500</a:t>
                      </a:r>
                      <a:endParaRPr/>
                    </a:p>
                  </a:txBody>
                  <a:tcPr marL="91450" marR="91450" marT="45725" marB="45725"/>
                </a:tc>
                <a:extLst>
                  <a:ext uri="{0D108BD9-81ED-4DB2-BD59-A6C34878D82A}">
                    <a16:rowId xmlns:a16="http://schemas.microsoft.com/office/drawing/2014/main" val="10002"/>
                  </a:ext>
                </a:extLst>
              </a:tr>
              <a:tr h="870975">
                <a:tc>
                  <a:txBody>
                    <a:bodyPr/>
                    <a:lstStyle/>
                    <a:p>
                      <a:pPr marL="0" marR="0" lvl="0" indent="0" algn="l" rtl="0">
                        <a:spcBef>
                          <a:spcPts val="0"/>
                        </a:spcBef>
                        <a:spcAft>
                          <a:spcPts val="0"/>
                        </a:spcAft>
                        <a:buNone/>
                      </a:pPr>
                      <a:r>
                        <a:rPr lang="de-DE" sz="1800"/>
                        <a:t>Expenses, acquisition costs</a:t>
                      </a:r>
                      <a:endParaRPr sz="1800"/>
                    </a:p>
                  </a:txBody>
                  <a:tcPr marL="91450" marR="91450" marT="45725" marB="45725"/>
                </a:tc>
                <a:tc>
                  <a:txBody>
                    <a:bodyPr/>
                    <a:lstStyle/>
                    <a:p>
                      <a:pPr marL="0" marR="0" lvl="0" indent="0" algn="l" rtl="0">
                        <a:spcBef>
                          <a:spcPts val="0"/>
                        </a:spcBef>
                        <a:spcAft>
                          <a:spcPts val="0"/>
                        </a:spcAft>
                        <a:buNone/>
                      </a:pPr>
                      <a:r>
                        <a:rPr lang="de-DE" sz="1800"/>
                        <a:t>1000</a:t>
                      </a:r>
                      <a:endParaRPr sz="1800"/>
                    </a:p>
                  </a:txBody>
                  <a:tcPr marL="91450" marR="91450" marT="45725" marB="45725"/>
                </a:tc>
                <a:tc>
                  <a:txBody>
                    <a:bodyPr/>
                    <a:lstStyle/>
                    <a:p>
                      <a:pPr marL="0" marR="0" lvl="0" indent="0" algn="l" rtl="0">
                        <a:spcBef>
                          <a:spcPts val="0"/>
                        </a:spcBef>
                        <a:spcAft>
                          <a:spcPts val="0"/>
                        </a:spcAft>
                        <a:buNone/>
                      </a:pPr>
                      <a:r>
                        <a:rPr lang="de-DE" sz="1800"/>
                        <a:t>200</a:t>
                      </a:r>
                      <a:endParaRPr sz="1800"/>
                    </a:p>
                  </a:txBody>
                  <a:tcPr marL="91450" marR="91450" marT="45725" marB="45725"/>
                </a:tc>
                <a:tc>
                  <a:txBody>
                    <a:bodyPr/>
                    <a:lstStyle/>
                    <a:p>
                      <a:pPr marL="0" marR="0" lvl="0" indent="0" algn="l" rtl="0">
                        <a:spcBef>
                          <a:spcPts val="0"/>
                        </a:spcBef>
                        <a:spcAft>
                          <a:spcPts val="0"/>
                        </a:spcAft>
                        <a:buNone/>
                      </a:pPr>
                      <a:r>
                        <a:rPr lang="de-DE" sz="1800"/>
                        <a:t>1000</a:t>
                      </a:r>
                      <a:endParaRPr sz="1800"/>
                    </a:p>
                  </a:txBody>
                  <a:tcPr marL="91450" marR="91450" marT="45725" marB="45725"/>
                </a:tc>
                <a:tc>
                  <a:txBody>
                    <a:bodyPr/>
                    <a:lstStyle/>
                    <a:p>
                      <a:pPr marL="0" marR="0" lvl="0" indent="0" algn="l" rtl="0">
                        <a:spcBef>
                          <a:spcPts val="0"/>
                        </a:spcBef>
                        <a:spcAft>
                          <a:spcPts val="0"/>
                        </a:spcAft>
                        <a:buNone/>
                      </a:pPr>
                      <a:r>
                        <a:rPr lang="de-DE" sz="1800"/>
                        <a:t>200</a:t>
                      </a:r>
                      <a:endParaRPr sz="1800"/>
                    </a:p>
                  </a:txBody>
                  <a:tcPr marL="91450" marR="91450" marT="45725" marB="45725"/>
                </a:tc>
                <a:tc>
                  <a:txBody>
                    <a:bodyPr/>
                    <a:lstStyle/>
                    <a:p>
                      <a:pPr marL="0" marR="0" lvl="0" indent="0" algn="l" rtl="0">
                        <a:spcBef>
                          <a:spcPts val="0"/>
                        </a:spcBef>
                        <a:spcAft>
                          <a:spcPts val="0"/>
                        </a:spcAft>
                        <a:buNone/>
                      </a:pPr>
                      <a:r>
                        <a:rPr lang="de-DE" sz="1800"/>
                        <a:t>1.000</a:t>
                      </a:r>
                      <a:endParaRPr/>
                    </a:p>
                  </a:txBody>
                  <a:tcPr marL="91450" marR="91450" marT="45725" marB="45725"/>
                </a:tc>
                <a:tc>
                  <a:txBody>
                    <a:bodyPr/>
                    <a:lstStyle/>
                    <a:p>
                      <a:pPr marL="0" marR="0" lvl="0" indent="0" algn="l" rtl="0">
                        <a:spcBef>
                          <a:spcPts val="0"/>
                        </a:spcBef>
                        <a:spcAft>
                          <a:spcPts val="0"/>
                        </a:spcAft>
                        <a:buNone/>
                      </a:pPr>
                      <a:r>
                        <a:rPr lang="de-DE" sz="1800"/>
                        <a:t>200</a:t>
                      </a:r>
                      <a:endParaRPr/>
                    </a:p>
                  </a:txBody>
                  <a:tcPr marL="91450" marR="91450" marT="45725" marB="45725"/>
                </a:tc>
                <a:extLst>
                  <a:ext uri="{0D108BD9-81ED-4DB2-BD59-A6C34878D82A}">
                    <a16:rowId xmlns:a16="http://schemas.microsoft.com/office/drawing/2014/main" val="10003"/>
                  </a:ext>
                </a:extLst>
              </a:tr>
              <a:tr h="504600">
                <a:tc>
                  <a:txBody>
                    <a:bodyPr/>
                    <a:lstStyle/>
                    <a:p>
                      <a:pPr marL="0" marR="0" lvl="0" indent="0" algn="l" rtl="0">
                        <a:spcBef>
                          <a:spcPts val="0"/>
                        </a:spcBef>
                        <a:spcAft>
                          <a:spcPts val="0"/>
                        </a:spcAft>
                        <a:buNone/>
                      </a:pPr>
                      <a:r>
                        <a:rPr lang="de-DE" sz="1800"/>
                        <a:t>Capital gain/loss</a:t>
                      </a:r>
                      <a:endParaRPr sz="1800"/>
                    </a:p>
                  </a:txBody>
                  <a:tcPr marL="91450" marR="91450" marT="45725" marB="45725"/>
                </a:tc>
                <a:tc>
                  <a:txBody>
                    <a:bodyPr/>
                    <a:lstStyle/>
                    <a:p>
                      <a:pPr marL="0" marR="0" lvl="0" indent="0" algn="l" rtl="0">
                        <a:spcBef>
                          <a:spcPts val="0"/>
                        </a:spcBef>
                        <a:spcAft>
                          <a:spcPts val="0"/>
                        </a:spcAft>
                        <a:buNone/>
                      </a:pPr>
                      <a:r>
                        <a:rPr lang="de-DE" sz="1800"/>
                        <a:t>-200</a:t>
                      </a:r>
                      <a:endParaRPr sz="1800"/>
                    </a:p>
                  </a:txBody>
                  <a:tcPr marL="91450" marR="91450" marT="45725" marB="45725"/>
                </a:tc>
                <a:tc>
                  <a:txBody>
                    <a:bodyPr/>
                    <a:lstStyle/>
                    <a:p>
                      <a:pPr marL="0" marR="0" lvl="0" indent="0" algn="l" rtl="0">
                        <a:spcBef>
                          <a:spcPts val="0"/>
                        </a:spcBef>
                        <a:spcAft>
                          <a:spcPts val="0"/>
                        </a:spcAft>
                        <a:buNone/>
                      </a:pPr>
                      <a:r>
                        <a:rPr lang="de-DE" sz="1800"/>
                        <a:t>300</a:t>
                      </a:r>
                      <a:endParaRPr sz="1800"/>
                    </a:p>
                  </a:txBody>
                  <a:tcPr marL="91450" marR="91450" marT="45725" marB="45725"/>
                </a:tc>
                <a:tc>
                  <a:txBody>
                    <a:bodyPr/>
                    <a:lstStyle/>
                    <a:p>
                      <a:pPr marL="0" marR="0" lvl="0" indent="0" algn="l" rtl="0">
                        <a:spcBef>
                          <a:spcPts val="0"/>
                        </a:spcBef>
                        <a:spcAft>
                          <a:spcPts val="0"/>
                        </a:spcAft>
                        <a:buNone/>
                      </a:pPr>
                      <a:r>
                        <a:rPr lang="de-DE" sz="1800"/>
                        <a:t>-200</a:t>
                      </a:r>
                      <a:endParaRPr sz="1800"/>
                    </a:p>
                  </a:txBody>
                  <a:tcPr marL="91450" marR="91450" marT="45725" marB="45725"/>
                </a:tc>
                <a:tc>
                  <a:txBody>
                    <a:bodyPr/>
                    <a:lstStyle/>
                    <a:p>
                      <a:pPr marL="0" marR="0" lvl="0" indent="0" algn="l" rtl="0">
                        <a:spcBef>
                          <a:spcPts val="0"/>
                        </a:spcBef>
                        <a:spcAft>
                          <a:spcPts val="0"/>
                        </a:spcAft>
                        <a:buNone/>
                      </a:pPr>
                      <a:r>
                        <a:rPr lang="de-DE" sz="1800"/>
                        <a:t>300</a:t>
                      </a:r>
                      <a:endParaRPr sz="1800"/>
                    </a:p>
                  </a:txBody>
                  <a:tcPr marL="91450" marR="91450" marT="45725" marB="45725"/>
                </a:tc>
                <a:tc>
                  <a:txBody>
                    <a:bodyPr/>
                    <a:lstStyle/>
                    <a:p>
                      <a:pPr marL="0" marR="0" lvl="0" indent="0" algn="l" rtl="0">
                        <a:spcBef>
                          <a:spcPts val="0"/>
                        </a:spcBef>
                        <a:spcAft>
                          <a:spcPts val="0"/>
                        </a:spcAft>
                        <a:buNone/>
                      </a:pPr>
                      <a:r>
                        <a:rPr lang="de-DE" sz="1800"/>
                        <a:t>./. 200</a:t>
                      </a:r>
                      <a:endParaRPr/>
                    </a:p>
                  </a:txBody>
                  <a:tcPr marL="91450" marR="91450" marT="45725" marB="45725"/>
                </a:tc>
                <a:tc>
                  <a:txBody>
                    <a:bodyPr/>
                    <a:lstStyle/>
                    <a:p>
                      <a:pPr marL="0" marR="0" lvl="0" indent="0" algn="l" rtl="0">
                        <a:spcBef>
                          <a:spcPts val="0"/>
                        </a:spcBef>
                        <a:spcAft>
                          <a:spcPts val="0"/>
                        </a:spcAft>
                        <a:buNone/>
                      </a:pPr>
                      <a:r>
                        <a:rPr lang="de-DE" sz="1800"/>
                        <a:t>300</a:t>
                      </a:r>
                      <a:endParaRPr/>
                    </a:p>
                  </a:txBody>
                  <a:tcPr marL="91450" marR="91450" marT="45725" marB="45725"/>
                </a:tc>
                <a:extLst>
                  <a:ext uri="{0D108BD9-81ED-4DB2-BD59-A6C34878D82A}">
                    <a16:rowId xmlns:a16="http://schemas.microsoft.com/office/drawing/2014/main" val="10004"/>
                  </a:ext>
                </a:extLst>
              </a:tr>
              <a:tr h="504600">
                <a:tc>
                  <a:txBody>
                    <a:bodyPr/>
                    <a:lstStyle/>
                    <a:p>
                      <a:pPr marL="0" marR="0" lvl="0" indent="0" algn="l" rtl="0">
                        <a:spcBef>
                          <a:spcPts val="0"/>
                        </a:spcBef>
                        <a:spcAft>
                          <a:spcPts val="0"/>
                        </a:spcAft>
                        <a:buNone/>
                      </a:pPr>
                      <a:r>
                        <a:rPr lang="de-DE" sz="1800"/>
                        <a:t>Offsettable amount</a:t>
                      </a:r>
                      <a:endParaRPr sz="1800"/>
                    </a:p>
                  </a:txBody>
                  <a:tcPr marL="91450" marR="91450" marT="45725" marB="45725"/>
                </a:tc>
                <a:tc>
                  <a:txBody>
                    <a:bodyPr/>
                    <a:lstStyle/>
                    <a:p>
                      <a:pPr marL="0" marR="0" lvl="0" indent="0" algn="l" rtl="0">
                        <a:spcBef>
                          <a:spcPts val="0"/>
                        </a:spcBef>
                        <a:spcAft>
                          <a:spcPts val="0"/>
                        </a:spcAft>
                        <a:buNone/>
                      </a:pPr>
                      <a:r>
                        <a:rPr lang="de-DE" sz="1800"/>
                        <a:t>200</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30</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200</a:t>
                      </a:r>
                      <a:endParaRPr/>
                    </a:p>
                  </a:txBody>
                  <a:tcPr marL="91450" marR="91450" marT="45725" marB="45725"/>
                </a:tc>
                <a:tc>
                  <a:txBody>
                    <a:bodyPr/>
                    <a:lstStyle/>
                    <a:p>
                      <a:pPr marL="0" marR="0" lvl="0" indent="0" algn="l" rtl="0">
                        <a:spcBef>
                          <a:spcPts val="0"/>
                        </a:spcBef>
                        <a:spcAft>
                          <a:spcPts val="0"/>
                        </a:spcAft>
                        <a:buNone/>
                      </a:pPr>
                      <a:r>
                        <a:rPr lang="de-DE" sz="1800"/>
                        <a:t>0</a:t>
                      </a:r>
                      <a:endParaRPr/>
                    </a:p>
                  </a:txBody>
                  <a:tcPr marL="91450" marR="91450" marT="45725" marB="45725"/>
                </a:tc>
                <a:extLst>
                  <a:ext uri="{0D108BD9-81ED-4DB2-BD59-A6C34878D82A}">
                    <a16:rowId xmlns:a16="http://schemas.microsoft.com/office/drawing/2014/main" val="10005"/>
                  </a:ext>
                </a:extLst>
              </a:tr>
              <a:tr h="504600">
                <a:tc>
                  <a:txBody>
                    <a:bodyPr/>
                    <a:lstStyle/>
                    <a:p>
                      <a:pPr marL="0" marR="0" lvl="0" indent="0" algn="l" rtl="0">
                        <a:spcBef>
                          <a:spcPts val="0"/>
                        </a:spcBef>
                        <a:spcAft>
                          <a:spcPts val="0"/>
                        </a:spcAft>
                        <a:buNone/>
                      </a:pPr>
                      <a:r>
                        <a:rPr lang="de-DE" sz="1800"/>
                        <a:t>Tax base</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100</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300</a:t>
                      </a:r>
                      <a:endParaRPr sz="1800"/>
                    </a:p>
                  </a:txBody>
                  <a:tcPr marL="91450" marR="91450" marT="45725" marB="45725"/>
                </a:tc>
                <a:tc>
                  <a:txBody>
                    <a:bodyPr/>
                    <a:lstStyle/>
                    <a:p>
                      <a:pPr marL="0" marR="0" lvl="0" indent="0" algn="l" rtl="0">
                        <a:spcBef>
                          <a:spcPts val="0"/>
                        </a:spcBef>
                        <a:spcAft>
                          <a:spcPts val="0"/>
                        </a:spcAft>
                        <a:buNone/>
                      </a:pPr>
                      <a:r>
                        <a:rPr lang="de-DE" sz="1800"/>
                        <a:t>0</a:t>
                      </a:r>
                      <a:endParaRPr/>
                    </a:p>
                  </a:txBody>
                  <a:tcPr marL="91450" marR="91450" marT="45725" marB="45725"/>
                </a:tc>
                <a:tc>
                  <a:txBody>
                    <a:bodyPr/>
                    <a:lstStyle/>
                    <a:p>
                      <a:pPr marL="0" marR="0" lvl="0" indent="0" algn="l" rtl="0">
                        <a:spcBef>
                          <a:spcPts val="0"/>
                        </a:spcBef>
                        <a:spcAft>
                          <a:spcPts val="0"/>
                        </a:spcAft>
                        <a:buNone/>
                      </a:pPr>
                      <a:r>
                        <a:rPr lang="de-DE" sz="1800"/>
                        <a:t>100 or 300</a:t>
                      </a:r>
                      <a:endParaRPr/>
                    </a:p>
                  </a:txBody>
                  <a:tcPr marL="91450" marR="91450" marT="45725" marB="45725"/>
                </a:tc>
                <a:extLst>
                  <a:ext uri="{0D108BD9-81ED-4DB2-BD59-A6C34878D82A}">
                    <a16:rowId xmlns:a16="http://schemas.microsoft.com/office/drawing/2014/main" val="10006"/>
                  </a:ext>
                </a:extLst>
              </a:tr>
              <a:tr h="504600">
                <a:tc>
                  <a:txBody>
                    <a:bodyPr/>
                    <a:lstStyle/>
                    <a:p>
                      <a:pPr marL="0" marR="0" lvl="0" indent="0" algn="l" rtl="0">
                        <a:spcBef>
                          <a:spcPts val="0"/>
                        </a:spcBef>
                        <a:spcAft>
                          <a:spcPts val="0"/>
                        </a:spcAft>
                        <a:buNone/>
                      </a:pPr>
                      <a:r>
                        <a:rPr lang="de-DE" sz="1800"/>
                        <a:t>Tax payable</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15</a:t>
                      </a:r>
                      <a:endParaRPr sz="1800"/>
                    </a:p>
                  </a:txBody>
                  <a:tcPr marL="91450" marR="91450" marT="45725" marB="45725"/>
                </a:tc>
                <a:tc>
                  <a:txBody>
                    <a:bodyPr/>
                    <a:lstStyle/>
                    <a:p>
                      <a:pPr marL="0" marR="0" lvl="0" indent="0" algn="l" rtl="0">
                        <a:spcBef>
                          <a:spcPts val="0"/>
                        </a:spcBef>
                        <a:spcAft>
                          <a:spcPts val="0"/>
                        </a:spcAft>
                        <a:buNone/>
                      </a:pPr>
                      <a:r>
                        <a:rPr lang="de-DE" sz="1800"/>
                        <a:t>0</a:t>
                      </a:r>
                      <a:endParaRPr sz="1800"/>
                    </a:p>
                  </a:txBody>
                  <a:tcPr marL="91450" marR="91450" marT="45725" marB="45725"/>
                </a:tc>
                <a:tc>
                  <a:txBody>
                    <a:bodyPr/>
                    <a:lstStyle/>
                    <a:p>
                      <a:pPr marL="0" marR="0" lvl="0" indent="0" algn="l" rtl="0">
                        <a:spcBef>
                          <a:spcPts val="0"/>
                        </a:spcBef>
                        <a:spcAft>
                          <a:spcPts val="0"/>
                        </a:spcAft>
                        <a:buNone/>
                      </a:pPr>
                      <a:r>
                        <a:rPr lang="de-DE" sz="1800"/>
                        <a:t>25 or 75</a:t>
                      </a:r>
                      <a:endParaRPr sz="180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264f0fb21d_0_16"/>
          <p:cNvSpPr txBox="1">
            <a:spLocks noGrp="1"/>
          </p:cNvSpPr>
          <p:nvPr>
            <p:ph type="ctrTitle"/>
          </p:nvPr>
        </p:nvSpPr>
        <p:spPr>
          <a:xfrm>
            <a:off x="1370693" y="332656"/>
            <a:ext cx="9440100" cy="1584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5400"/>
              <a:buFont typeface="Sorts Mill Goudy"/>
              <a:buNone/>
            </a:pPr>
            <a:r>
              <a:rPr lang="de-DE" sz="4900"/>
              <a:t>Capital losses in the Italian tax regulation: the “TUIR”</a:t>
            </a:r>
            <a:endParaRPr sz="4900"/>
          </a:p>
        </p:txBody>
      </p:sp>
      <p:sp>
        <p:nvSpPr>
          <p:cNvPr id="183" name="Google Shape;183;g1264f0fb21d_0_16"/>
          <p:cNvSpPr txBox="1">
            <a:spLocks noGrp="1"/>
          </p:cNvSpPr>
          <p:nvPr>
            <p:ph type="subTitle" idx="1"/>
          </p:nvPr>
        </p:nvSpPr>
        <p:spPr>
          <a:xfrm>
            <a:off x="1370693" y="2132856"/>
            <a:ext cx="9440100" cy="37443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The TUIR, “Consolidated Text on Income Tax , is an instrument linked to tax matters introduced by Presidential Decree 917 of 22 December 1996</a:t>
            </a:r>
            <a:endParaRPr/>
          </a:p>
          <a:p>
            <a:pPr marL="469265" lvl="0" indent="-342900" algn="ctr" rtl="0">
              <a:lnSpc>
                <a:spcPct val="110000"/>
              </a:lnSpc>
              <a:spcBef>
                <a:spcPts val="460"/>
              </a:spcBef>
              <a:spcAft>
                <a:spcPts val="0"/>
              </a:spcAft>
              <a:buSzPts val="1610"/>
              <a:buFont typeface="Noto Sans Symbols"/>
              <a:buChar char="❖"/>
            </a:pPr>
            <a:r>
              <a:rPr lang="de-DE"/>
              <a:t>It governs the taxation of income of any type of taxpayer, we are particularly interested in the discipline regarding the incomes of individuals (IRPEF) and “Other incomes” (Articles 67 and 68)</a:t>
            </a:r>
            <a:endParaRPr/>
          </a:p>
          <a:p>
            <a:pPr marL="469265" lvl="0" indent="-342900" algn="ctr" rtl="0">
              <a:lnSpc>
                <a:spcPct val="110000"/>
              </a:lnSpc>
              <a:spcBef>
                <a:spcPts val="460"/>
              </a:spcBef>
              <a:spcAft>
                <a:spcPts val="0"/>
              </a:spcAft>
              <a:buSzPts val="1610"/>
              <a:buFont typeface="Noto Sans Symbols"/>
              <a:buChar char="❖"/>
            </a:pPr>
            <a:r>
              <a:rPr lang="de-DE"/>
              <a:t>It maintained the traditional distribution of income arising from financial activities within the categories of “Capital income and “Other incomes”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264f0fb21d_0_21"/>
          <p:cNvSpPr txBox="1">
            <a:spLocks noGrp="1"/>
          </p:cNvSpPr>
          <p:nvPr>
            <p:ph type="ctrTitle"/>
          </p:nvPr>
        </p:nvSpPr>
        <p:spPr>
          <a:xfrm>
            <a:off x="1370693" y="404665"/>
            <a:ext cx="9440100" cy="1440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11111"/>
              <a:buFont typeface="Sorts Mill Goudy"/>
              <a:buNone/>
            </a:pPr>
            <a:r>
              <a:rPr lang="de-DE"/>
              <a:t>Capital losses in the Italian tax regulation: “The dual system”</a:t>
            </a:r>
            <a:endParaRPr/>
          </a:p>
        </p:txBody>
      </p:sp>
      <p:sp>
        <p:nvSpPr>
          <p:cNvPr id="189" name="Google Shape;189;g1264f0fb21d_0_21"/>
          <p:cNvSpPr txBox="1">
            <a:spLocks noGrp="1"/>
          </p:cNvSpPr>
          <p:nvPr>
            <p:ph type="subTitle" idx="1"/>
          </p:nvPr>
        </p:nvSpPr>
        <p:spPr>
          <a:xfrm>
            <a:off x="1055440" y="2194560"/>
            <a:ext cx="9755400" cy="42588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lnSpcReduction="10000"/>
          </a:bodyPr>
          <a:lstStyle/>
          <a:p>
            <a:pPr marL="469265" lvl="0" indent="-342900" algn="l" rtl="0">
              <a:lnSpc>
                <a:spcPct val="110000"/>
              </a:lnSpc>
              <a:spcBef>
                <a:spcPts val="460"/>
              </a:spcBef>
              <a:spcAft>
                <a:spcPts val="0"/>
              </a:spcAft>
              <a:buSzPts val="1610"/>
              <a:buFont typeface="Noto Sans Symbols"/>
              <a:buChar char="❖"/>
            </a:pPr>
            <a:r>
              <a:rPr lang="de-DE"/>
              <a:t>“Other incomes” arise from transactions carried out with third party counterparties ("financial market"), they have aleatory nature and therefore can be positive (capital gains) or negative (capital losses)</a:t>
            </a:r>
            <a:endParaRPr/>
          </a:p>
          <a:p>
            <a:pPr marL="126365" lvl="0" indent="0" algn="l" rtl="0">
              <a:lnSpc>
                <a:spcPct val="110000"/>
              </a:lnSpc>
              <a:spcBef>
                <a:spcPts val="460"/>
              </a:spcBef>
              <a:spcAft>
                <a:spcPts val="0"/>
              </a:spcAft>
              <a:buSzPts val="1610"/>
              <a:buNone/>
            </a:pPr>
            <a:endParaRPr/>
          </a:p>
          <a:p>
            <a:pPr marL="469265" lvl="0" indent="-342900" algn="l" rtl="0">
              <a:lnSpc>
                <a:spcPct val="110000"/>
              </a:lnSpc>
              <a:spcBef>
                <a:spcPts val="460"/>
              </a:spcBef>
              <a:spcAft>
                <a:spcPts val="0"/>
              </a:spcAft>
              <a:buSzPts val="1610"/>
              <a:buFont typeface="Noto Sans Symbols"/>
              <a:buChar char="❖"/>
            </a:pPr>
            <a:r>
              <a:rPr lang="de-DE"/>
              <a:t>While “capital incomes” are always taxed separately, in practice without any possibility of offsetting with capital losses (with the exception of the managed savings regime) </a:t>
            </a:r>
            <a:endParaRPr/>
          </a:p>
          <a:p>
            <a:pPr marL="469265" lvl="0" indent="-342900" algn="l" rtl="0">
              <a:lnSpc>
                <a:spcPct val="110000"/>
              </a:lnSpc>
              <a:spcBef>
                <a:spcPts val="460"/>
              </a:spcBef>
              <a:spcAft>
                <a:spcPts val="0"/>
              </a:spcAft>
              <a:buSzPts val="1610"/>
              <a:buFont typeface="Noto Sans Symbols"/>
              <a:buChar char="❖"/>
            </a:pPr>
            <a:r>
              <a:rPr lang="de-DE"/>
              <a:t>“Other incomes” are taxed in tax regimes (managed, administered or declarative) which provides for the offsetting of capital gains with capital losses. </a:t>
            </a:r>
            <a:endParaRPr/>
          </a:p>
          <a:p>
            <a:pPr marL="469265" lvl="0" indent="-240665" algn="l" rtl="0">
              <a:lnSpc>
                <a:spcPct val="110000"/>
              </a:lnSpc>
              <a:spcBef>
                <a:spcPts val="460"/>
              </a:spcBef>
              <a:spcAft>
                <a:spcPts val="0"/>
              </a:spcAft>
              <a:buSzPts val="1610"/>
              <a:buFont typeface="Noto Sans Symbols"/>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264f0fb21d_0_26"/>
          <p:cNvSpPr txBox="1">
            <a:spLocks noGrp="1"/>
          </p:cNvSpPr>
          <p:nvPr>
            <p:ph type="ctrTitle"/>
          </p:nvPr>
        </p:nvSpPr>
        <p:spPr>
          <a:xfrm>
            <a:off x="1375983" y="453622"/>
            <a:ext cx="9440100" cy="1440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11111"/>
              <a:buFont typeface="Sorts Mill Goudy"/>
              <a:buNone/>
            </a:pPr>
            <a:r>
              <a:rPr lang="de-DE"/>
              <a:t>Capital losses in the Italian tax regulation: “The dual system”</a:t>
            </a:r>
            <a:endParaRPr/>
          </a:p>
        </p:txBody>
      </p:sp>
      <p:sp>
        <p:nvSpPr>
          <p:cNvPr id="195" name="Google Shape;195;g1264f0fb21d_0_26"/>
          <p:cNvSpPr txBox="1">
            <a:spLocks noGrp="1"/>
          </p:cNvSpPr>
          <p:nvPr>
            <p:ph type="subTitle" idx="1"/>
          </p:nvPr>
        </p:nvSpPr>
        <p:spPr>
          <a:xfrm>
            <a:off x="1267968" y="5445224"/>
            <a:ext cx="9440100" cy="792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fontScale="62500" lnSpcReduction="20000"/>
          </a:bodyPr>
          <a:lstStyle/>
          <a:p>
            <a:pPr marL="469265" marR="0" lvl="0" indent="-309742" algn="ctr" rtl="0">
              <a:lnSpc>
                <a:spcPct val="110000"/>
              </a:lnSpc>
              <a:spcBef>
                <a:spcPts val="460"/>
              </a:spcBef>
              <a:spcAft>
                <a:spcPts val="0"/>
              </a:spcAft>
              <a:buClr>
                <a:srgbClr val="F4EDD8"/>
              </a:buClr>
              <a:buSzPct val="75675"/>
              <a:buFont typeface="Noto Sans Symbols"/>
              <a:buChar char="❖"/>
            </a:pPr>
            <a:r>
              <a:rPr lang="de-DE" sz="2300" b="0" i="0" u="none" strike="noStrike" cap="none">
                <a:solidFill>
                  <a:srgbClr val="FFFFFF"/>
                </a:solidFill>
                <a:latin typeface="Sorts Mill Goudy"/>
                <a:ea typeface="Sorts Mill Goudy"/>
                <a:cs typeface="Sorts Mill Goudy"/>
                <a:sym typeface="Sorts Mill Goudy"/>
              </a:rPr>
              <a:t>In Italy, compensation for capital losses on “other incomes” can only be made with capital gains obtained from “other incomes”.</a:t>
            </a:r>
            <a:endParaRPr sz="2300" b="0" i="0" u="none" strike="noStrike" cap="none">
              <a:solidFill>
                <a:srgbClr val="FFFFFF"/>
              </a:solidFill>
              <a:latin typeface="Sorts Mill Goudy"/>
              <a:ea typeface="Sorts Mill Goudy"/>
              <a:cs typeface="Sorts Mill Goudy"/>
              <a:sym typeface="Sorts Mill Goudy"/>
            </a:endParaRPr>
          </a:p>
          <a:p>
            <a:pPr marL="457200" lvl="0" indent="-330835" algn="ctr" rtl="0">
              <a:lnSpc>
                <a:spcPct val="110000"/>
              </a:lnSpc>
              <a:spcBef>
                <a:spcPts val="460"/>
              </a:spcBef>
              <a:spcAft>
                <a:spcPts val="0"/>
              </a:spcAft>
              <a:buSzPct val="75675"/>
              <a:buNone/>
            </a:pPr>
            <a:endParaRPr/>
          </a:p>
        </p:txBody>
      </p:sp>
      <p:graphicFrame>
        <p:nvGraphicFramePr>
          <p:cNvPr id="196" name="Google Shape;196;g1264f0fb21d_0_26"/>
          <p:cNvGraphicFramePr/>
          <p:nvPr/>
        </p:nvGraphicFramePr>
        <p:xfrm>
          <a:off x="1919534" y="1893782"/>
          <a:ext cx="3000000" cy="3000000"/>
        </p:xfrm>
        <a:graphic>
          <a:graphicData uri="http://schemas.openxmlformats.org/drawingml/2006/table">
            <a:tbl>
              <a:tblPr>
                <a:noFill/>
                <a:tableStyleId>{C5FA25FD-1AEA-4299-B245-F16647B7CC9B}</a:tableStyleId>
              </a:tblPr>
              <a:tblGrid>
                <a:gridCol w="2712300">
                  <a:extLst>
                    <a:ext uri="{9D8B030D-6E8A-4147-A177-3AD203B41FA5}">
                      <a16:colId xmlns:a16="http://schemas.microsoft.com/office/drawing/2014/main" val="20000"/>
                    </a:ext>
                  </a:extLst>
                </a:gridCol>
                <a:gridCol w="2712300">
                  <a:extLst>
                    <a:ext uri="{9D8B030D-6E8A-4147-A177-3AD203B41FA5}">
                      <a16:colId xmlns:a16="http://schemas.microsoft.com/office/drawing/2014/main" val="20001"/>
                    </a:ext>
                  </a:extLst>
                </a:gridCol>
                <a:gridCol w="2712300">
                  <a:extLst>
                    <a:ext uri="{9D8B030D-6E8A-4147-A177-3AD203B41FA5}">
                      <a16:colId xmlns:a16="http://schemas.microsoft.com/office/drawing/2014/main" val="20002"/>
                    </a:ext>
                  </a:extLst>
                </a:gridCol>
              </a:tblGrid>
              <a:tr h="1066925">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Financial Instruments</a:t>
                      </a:r>
                      <a:endParaRPr/>
                    </a:p>
                  </a:txBody>
                  <a:tcPr marL="91450" marR="91450" marT="45725" marB="45725"/>
                </a:tc>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coupons dividends, funds, ETFs</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share, bond, certificates</a:t>
                      </a:r>
                      <a:endParaRPr/>
                    </a:p>
                  </a:txBody>
                  <a:tcPr marL="91450" marR="91450" marT="45725" marB="45725"/>
                </a:tc>
                <a:extLst>
                  <a:ext uri="{0D108BD9-81ED-4DB2-BD59-A6C34878D82A}">
                    <a16:rowId xmlns:a16="http://schemas.microsoft.com/office/drawing/2014/main" val="10000"/>
                  </a:ext>
                </a:extLst>
              </a:tr>
              <a:tr h="1070550">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Capital gain</a:t>
                      </a:r>
                      <a:endParaRPr/>
                    </a:p>
                  </a:txBody>
                  <a:tcPr marL="91450" marR="91450" marT="45725" marB="45725"/>
                </a:tc>
                <a:tc>
                  <a:txBody>
                    <a:bodyPr/>
                    <a:lstStyle/>
                    <a:p>
                      <a:pPr marL="0" marR="0" lvl="0" indent="0" algn="l"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  Capital income</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Other income</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extLst>
                  <a:ext uri="{0D108BD9-81ED-4DB2-BD59-A6C34878D82A}">
                    <a16:rowId xmlns:a16="http://schemas.microsoft.com/office/drawing/2014/main" val="10001"/>
                  </a:ext>
                </a:extLst>
              </a:tr>
              <a:tr h="1070550">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Capital loss</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Other income</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tc>
                  <a:txBody>
                    <a:bodyPr/>
                    <a:lstStyle/>
                    <a:p>
                      <a:pPr marL="0" marR="0" lvl="0" indent="0" algn="ctr" rtl="0">
                        <a:lnSpc>
                          <a:spcPct val="100000"/>
                        </a:lnSpc>
                        <a:spcBef>
                          <a:spcPts val="0"/>
                        </a:spcBef>
                        <a:spcAft>
                          <a:spcPts val="0"/>
                        </a:spcAft>
                        <a:buNone/>
                      </a:pPr>
                      <a:endParaRPr sz="2300" b="0" i="0" u="none" strike="noStrike" cap="none">
                        <a:solidFill>
                          <a:schemeClr val="lt1"/>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None/>
                      </a:pPr>
                      <a:r>
                        <a:rPr lang="de-DE" sz="2300" b="0" i="0" u="none" strike="noStrike" cap="none">
                          <a:solidFill>
                            <a:schemeClr val="lt1"/>
                          </a:solidFill>
                          <a:latin typeface="Sorts Mill Goudy"/>
                          <a:ea typeface="Sorts Mill Goudy"/>
                          <a:cs typeface="Sorts Mill Goudy"/>
                          <a:sym typeface="Sorts Mill Goudy"/>
                        </a:rPr>
                        <a:t>Other income</a:t>
                      </a:r>
                      <a:endParaRPr sz="2300" b="0" i="0" u="none" strike="noStrike" cap="none">
                        <a:solidFill>
                          <a:schemeClr val="lt1"/>
                        </a:solidFill>
                        <a:latin typeface="Sorts Mill Goudy"/>
                        <a:ea typeface="Sorts Mill Goudy"/>
                        <a:cs typeface="Sorts Mill Goudy"/>
                        <a:sym typeface="Sorts Mill Goudy"/>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264f0fb21d_0_32"/>
          <p:cNvSpPr txBox="1">
            <a:spLocks noGrp="1"/>
          </p:cNvSpPr>
          <p:nvPr>
            <p:ph type="ctrTitle"/>
          </p:nvPr>
        </p:nvSpPr>
        <p:spPr>
          <a:xfrm>
            <a:off x="1354574" y="587829"/>
            <a:ext cx="9440100" cy="1737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30434"/>
              <a:buFont typeface="Sorts Mill Goudy"/>
              <a:buNone/>
            </a:pPr>
            <a:r>
              <a:rPr lang="de-DE" sz="4600"/>
              <a:t>The 3 taxation regimes established by D. Lgs. n. 461/1997</a:t>
            </a:r>
            <a:br>
              <a:rPr lang="de-DE" sz="4600"/>
            </a:br>
            <a:endParaRPr sz="4600"/>
          </a:p>
        </p:txBody>
      </p:sp>
      <p:sp>
        <p:nvSpPr>
          <p:cNvPr id="202" name="Google Shape;202;g1264f0fb21d_0_32"/>
          <p:cNvSpPr txBox="1">
            <a:spLocks noGrp="1"/>
          </p:cNvSpPr>
          <p:nvPr>
            <p:ph type="subTitle" idx="1"/>
          </p:nvPr>
        </p:nvSpPr>
        <p:spPr>
          <a:xfrm>
            <a:off x="1696863" y="1802674"/>
            <a:ext cx="9440100" cy="4467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This boundary between the 2 categories arised from Legislative Decree no. 461/1997, which introduced the necessary closing rules. In particular, any other non-aleatory income from those already listed, deriving from relationships concerning the use of capital, was included in the capital income’s list</a:t>
            </a:r>
            <a:endParaRPr/>
          </a:p>
          <a:p>
            <a:pPr marL="469265" lvl="0" indent="-342900" algn="ctr" rtl="0">
              <a:lnSpc>
                <a:spcPct val="110000"/>
              </a:lnSpc>
              <a:spcBef>
                <a:spcPts val="460"/>
              </a:spcBef>
              <a:spcAft>
                <a:spcPts val="0"/>
              </a:spcAft>
              <a:buSzPts val="1610"/>
              <a:buFont typeface="Noto Sans Symbols"/>
              <a:buChar char="❖"/>
            </a:pPr>
            <a:r>
              <a:rPr lang="de-DE"/>
              <a:t>It intervened on the modalities implementing the levy, introducing simplified settlement mechanisms of the tax burden through the intervention of qualified intermediaries who still constitute the main core of the relevant legislation.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264f0fb21d_0_37"/>
          <p:cNvSpPr txBox="1">
            <a:spLocks noGrp="1"/>
          </p:cNvSpPr>
          <p:nvPr>
            <p:ph type="ctrTitle"/>
          </p:nvPr>
        </p:nvSpPr>
        <p:spPr>
          <a:xfrm>
            <a:off x="1354574" y="587829"/>
            <a:ext cx="9440100" cy="1737300"/>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30434"/>
              <a:buFont typeface="Sorts Mill Goudy"/>
              <a:buNone/>
            </a:pPr>
            <a:r>
              <a:rPr lang="de-DE" sz="4600"/>
              <a:t>The 3 taxation regimes established by D. Lgs. n. 461/1997</a:t>
            </a:r>
            <a:br>
              <a:rPr lang="de-DE" sz="4600"/>
            </a:br>
            <a:endParaRPr sz="4600"/>
          </a:p>
        </p:txBody>
      </p:sp>
      <p:sp>
        <p:nvSpPr>
          <p:cNvPr id="208" name="Google Shape;208;g1264f0fb21d_0_37"/>
          <p:cNvSpPr txBox="1">
            <a:spLocks noGrp="1"/>
          </p:cNvSpPr>
          <p:nvPr>
            <p:ph type="subTitle" idx="1"/>
          </p:nvPr>
        </p:nvSpPr>
        <p:spPr>
          <a:xfrm>
            <a:off x="1354574" y="2207622"/>
            <a:ext cx="9440100" cy="44676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469265" lvl="0" indent="-342900" algn="ctr" rtl="0">
              <a:lnSpc>
                <a:spcPct val="110000"/>
              </a:lnSpc>
              <a:spcBef>
                <a:spcPts val="460"/>
              </a:spcBef>
              <a:spcAft>
                <a:spcPts val="0"/>
              </a:spcAft>
              <a:buSzPts val="1610"/>
              <a:buFont typeface="Noto Sans Symbols"/>
              <a:buChar char="❖"/>
            </a:pPr>
            <a:r>
              <a:rPr lang="de-DE"/>
              <a:t>Administered savings: In the administered regime, the intermediary acts as withholding agent, taxes are applied when the individual instruments are sold, capital losses can be offset between different income and must occur before capital gains.</a:t>
            </a:r>
            <a:endParaRPr/>
          </a:p>
          <a:p>
            <a:pPr marL="469265" lvl="0" indent="-342900" algn="ctr" rtl="0">
              <a:lnSpc>
                <a:spcPct val="110000"/>
              </a:lnSpc>
              <a:spcBef>
                <a:spcPts val="460"/>
              </a:spcBef>
              <a:spcAft>
                <a:spcPts val="0"/>
              </a:spcAft>
              <a:buSzPts val="1610"/>
              <a:buFont typeface="Noto Sans Symbols"/>
              <a:buChar char="❖"/>
            </a:pPr>
            <a:r>
              <a:rPr lang="de-DE"/>
              <a:t>Asset management: the intermediary still acts as withholding agent, capital losses and capital gains can be offset not in chronological order, the tax credit linked to capital losses is always valid for 4 years.</a:t>
            </a:r>
            <a:endParaRPr/>
          </a:p>
          <a:p>
            <a:pPr marL="469265" lvl="0" indent="-342900" algn="ctr" rtl="0">
              <a:lnSpc>
                <a:spcPct val="110000"/>
              </a:lnSpc>
              <a:spcBef>
                <a:spcPts val="460"/>
              </a:spcBef>
              <a:spcAft>
                <a:spcPts val="0"/>
              </a:spcAft>
              <a:buSzPts val="1610"/>
              <a:buFont typeface="Noto Sans Symbols"/>
              <a:buChar char="❖"/>
            </a:pPr>
            <a:r>
              <a:rPr lang="de-DE"/>
              <a:t>Declarative:The investor will have to declare any capital gains and losses to the tax authorities: it is not necessary to provide a precise chronological order between capital losses and capital gains</a:t>
            </a:r>
            <a:endParaRPr/>
          </a:p>
        </p:txBody>
      </p:sp>
    </p:spTree>
  </p:cSld>
  <p:clrMapOvr>
    <a:masterClrMapping/>
  </p:clrMapOvr>
</p:sld>
</file>

<file path=ppt/theme/theme1.xml><?xml version="1.0" encoding="utf-8"?>
<a:theme xmlns:a="http://schemas.openxmlformats.org/drawingml/2006/main" name="SlateVTI">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VTI">
  <a:themeElements>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4562</Words>
  <Application>Microsoft Office PowerPoint</Application>
  <PresentationFormat>Breitbild</PresentationFormat>
  <Paragraphs>471</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45</vt:i4>
      </vt:variant>
    </vt:vector>
  </HeadingPairs>
  <TitlesOfParts>
    <vt:vector size="54" baseType="lpstr">
      <vt:lpstr>Noto Sans Symbols</vt:lpstr>
      <vt:lpstr>Calibri</vt:lpstr>
      <vt:lpstr>Arial</vt:lpstr>
      <vt:lpstr>Sorts Mill Goudy</vt:lpstr>
      <vt:lpstr>Courier New</vt:lpstr>
      <vt:lpstr>Roboto</vt:lpstr>
      <vt:lpstr>EB Garamond</vt:lpstr>
      <vt:lpstr>SlateVTI</vt:lpstr>
      <vt:lpstr>SlateVTI</vt:lpstr>
      <vt:lpstr>Tax Treatment of Capital Losses</vt:lpstr>
      <vt:lpstr>Tax Treatment of Capital Losses in  Italy </vt:lpstr>
      <vt:lpstr>Content </vt:lpstr>
      <vt:lpstr>Introduction: What is a capital loss?</vt:lpstr>
      <vt:lpstr>Capital losses in the Italian tax regulation: the “TUIR”</vt:lpstr>
      <vt:lpstr>Capital losses in the Italian tax regulation: “The dual system”</vt:lpstr>
      <vt:lpstr>Capital losses in the Italian tax regulation: “The dual system”</vt:lpstr>
      <vt:lpstr>The 3 taxation regimes established by D. Lgs. n. 461/1997 </vt:lpstr>
      <vt:lpstr>The 3 taxation regimes established by D. Lgs. n. 461/1997 </vt:lpstr>
      <vt:lpstr>The possibility to offset capital losses in the TUIR</vt:lpstr>
      <vt:lpstr>A critical analysis of the current system of taxation of capital income in Italy by Professor Giuseppe Corasaniti</vt:lpstr>
      <vt:lpstr>PNRR: an opportunity for reform </vt:lpstr>
      <vt:lpstr>Towards a fully dual system :reform perspectives</vt:lpstr>
      <vt:lpstr>Towards a fully dual system :reform perspectives</vt:lpstr>
      <vt:lpstr>An important gap: cryptocurrencies</vt:lpstr>
      <vt:lpstr>Tax Treatment of Capital Losses in Hungary </vt:lpstr>
      <vt:lpstr>Content</vt:lpstr>
      <vt:lpstr> Introduction</vt:lpstr>
      <vt:lpstr>B. Losses from swap - contracts Swap contracts</vt:lpstr>
      <vt:lpstr>B. Losses from swap - contracts II. The record of gains and losses </vt:lpstr>
      <vt:lpstr>B. Losses from swap - contracts III. The “tax compensation account”, the “amount of eligibility for tax compensation” </vt:lpstr>
      <vt:lpstr>B. Losses from swap contracts </vt:lpstr>
      <vt:lpstr>C. Losses from a controlled capital market transaction</vt:lpstr>
      <vt:lpstr>C. Losses from a controlled capital market transaction </vt:lpstr>
      <vt:lpstr>C. Losses from a controlled capital market transaction  </vt:lpstr>
      <vt:lpstr>D. Losses from a cryptocurrency transaction</vt:lpstr>
      <vt:lpstr>D. Losses from a cryptocurrency transaction </vt:lpstr>
      <vt:lpstr>E. Conclusion</vt:lpstr>
      <vt:lpstr>German Perspective</vt:lpstr>
      <vt:lpstr>A. Introduction</vt:lpstr>
      <vt:lpstr>A. Introduction</vt:lpstr>
      <vt:lpstr>B. Losses from the Alienation of Business Assets</vt:lpstr>
      <vt:lpstr>C. Losses from the Alienation of Private Assets</vt:lpstr>
      <vt:lpstr>C. Losses from the Alienation of Private Assets</vt:lpstr>
      <vt:lpstr>C. Losses from the Alienation of Private Assets I. Capital Losses, EStG § 20(2)</vt:lpstr>
      <vt:lpstr>C. Losses from the Alienation of Private Assets I. Capital Losses, EStG § 20(2)</vt:lpstr>
      <vt:lpstr>C. Losses from the Alienation of Private Assets I. Capital Losses, EStG § 20(2)</vt:lpstr>
      <vt:lpstr>C. Losses from the Alienation of Private Assets I. Capital Losses, EStG § 20(2)</vt:lpstr>
      <vt:lpstr>C. Losses from the Alienation of Private Assets II. Losses from Private Alienations, EStG §§ 22 no. 2, 23</vt:lpstr>
      <vt:lpstr>D. Conclusion</vt:lpstr>
      <vt:lpstr>Thank you for your attention!</vt:lpstr>
      <vt:lpstr>Comparison I. Calculation regarding intertemporal loss deduction</vt:lpstr>
      <vt:lpstr>Comparison II. Loss offsetting limitations</vt:lpstr>
      <vt:lpstr>Comparison II. Reasons for loss offsetting limitations</vt:lpstr>
      <vt:lpstr>Comparison II. Calculation example: loss offset regarding the alienation of shares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Treatment of Capital Losses</dc:title>
  <dc:creator>Milena Dietz</dc:creator>
  <cp:lastModifiedBy>Milena Dietz</cp:lastModifiedBy>
  <cp:revision>1</cp:revision>
  <dcterms:created xsi:type="dcterms:W3CDTF">2022-04-11T08:09:23Z</dcterms:created>
  <dcterms:modified xsi:type="dcterms:W3CDTF">2022-05-01T21:08:01Z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